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87"/>
  </p:notesMasterIdLst>
  <p:handoutMasterIdLst>
    <p:handoutMasterId r:id="rId88"/>
  </p:handoutMasterIdLst>
  <p:sldIdLst>
    <p:sldId id="256" r:id="rId2"/>
    <p:sldId id="2147483647" r:id="rId3"/>
    <p:sldId id="371" r:id="rId4"/>
    <p:sldId id="281" r:id="rId5"/>
    <p:sldId id="2147483646" r:id="rId6"/>
    <p:sldId id="264" r:id="rId7"/>
    <p:sldId id="282" r:id="rId8"/>
    <p:sldId id="293" r:id="rId9"/>
    <p:sldId id="295" r:id="rId10"/>
    <p:sldId id="270" r:id="rId11"/>
    <p:sldId id="321" r:id="rId12"/>
    <p:sldId id="284" r:id="rId13"/>
    <p:sldId id="286" r:id="rId14"/>
    <p:sldId id="357" r:id="rId15"/>
    <p:sldId id="350" r:id="rId16"/>
    <p:sldId id="358" r:id="rId17"/>
    <p:sldId id="410" r:id="rId18"/>
    <p:sldId id="496" r:id="rId19"/>
    <p:sldId id="494" r:id="rId20"/>
    <p:sldId id="495" r:id="rId21"/>
    <p:sldId id="275" r:id="rId22"/>
    <p:sldId id="488" r:id="rId23"/>
    <p:sldId id="262" r:id="rId24"/>
    <p:sldId id="498" r:id="rId25"/>
    <p:sldId id="545" r:id="rId26"/>
    <p:sldId id="265" r:id="rId27"/>
    <p:sldId id="546" r:id="rId28"/>
    <p:sldId id="267" r:id="rId29"/>
    <p:sldId id="263" r:id="rId30"/>
    <p:sldId id="268" r:id="rId31"/>
    <p:sldId id="269" r:id="rId32"/>
    <p:sldId id="500" r:id="rId33"/>
    <p:sldId id="504" r:id="rId34"/>
    <p:sldId id="266" r:id="rId35"/>
    <p:sldId id="2147483624" r:id="rId36"/>
    <p:sldId id="547" r:id="rId37"/>
    <p:sldId id="549" r:id="rId38"/>
    <p:sldId id="503" r:id="rId39"/>
    <p:sldId id="257" r:id="rId40"/>
    <p:sldId id="258" r:id="rId41"/>
    <p:sldId id="261" r:id="rId42"/>
    <p:sldId id="324" r:id="rId43"/>
    <p:sldId id="305" r:id="rId44"/>
    <p:sldId id="317" r:id="rId45"/>
    <p:sldId id="318" r:id="rId46"/>
    <p:sldId id="327" r:id="rId47"/>
    <p:sldId id="328" r:id="rId48"/>
    <p:sldId id="329" r:id="rId49"/>
    <p:sldId id="306" r:id="rId50"/>
    <p:sldId id="272" r:id="rId51"/>
    <p:sldId id="273" r:id="rId52"/>
    <p:sldId id="301" r:id="rId53"/>
    <p:sldId id="302" r:id="rId54"/>
    <p:sldId id="303" r:id="rId55"/>
    <p:sldId id="313" r:id="rId56"/>
    <p:sldId id="314" r:id="rId57"/>
    <p:sldId id="315" r:id="rId58"/>
    <p:sldId id="326" r:id="rId59"/>
    <p:sldId id="338" r:id="rId60"/>
    <p:sldId id="340" r:id="rId61"/>
    <p:sldId id="341" r:id="rId62"/>
    <p:sldId id="342" r:id="rId63"/>
    <p:sldId id="343" r:id="rId64"/>
    <p:sldId id="344" r:id="rId65"/>
    <p:sldId id="345" r:id="rId66"/>
    <p:sldId id="346" r:id="rId67"/>
    <p:sldId id="280" r:id="rId68"/>
    <p:sldId id="294" r:id="rId69"/>
    <p:sldId id="312" r:id="rId70"/>
    <p:sldId id="323" r:id="rId71"/>
    <p:sldId id="2147483642" r:id="rId72"/>
    <p:sldId id="283" r:id="rId73"/>
    <p:sldId id="285" r:id="rId74"/>
    <p:sldId id="287" r:id="rId75"/>
    <p:sldId id="289" r:id="rId76"/>
    <p:sldId id="442" r:id="rId77"/>
    <p:sldId id="322" r:id="rId78"/>
    <p:sldId id="259" r:id="rId79"/>
    <p:sldId id="304" r:id="rId80"/>
    <p:sldId id="308" r:id="rId81"/>
    <p:sldId id="310" r:id="rId82"/>
    <p:sldId id="311" r:id="rId83"/>
    <p:sldId id="276" r:id="rId84"/>
    <p:sldId id="339" r:id="rId85"/>
    <p:sldId id="260" r:id="rId86"/>
  </p:sldIdLst>
  <p:sldSz cx="12192000" cy="6858000"/>
  <p:notesSz cx="6805613" cy="9939338"/>
  <p:custShowLst>
    <p:custShow name="Format Guide Workshop" id="0">
      <p:sldLst/>
    </p:custShow>
  </p:custShowLst>
  <p:custDataLst>
    <p:tags r:id="rId8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デジタル人材育成PF　機能概要補足資料" id="{11BE439E-DE89-43D5-A958-02AE84F490EA}">
          <p14:sldIdLst>
            <p14:sldId id="256"/>
          </p14:sldIdLst>
        </p14:section>
        <p14:section name="システム化の背景・目的" id="{8A12B4C5-E8B1-474E-A726-2490BC7CD6CF}">
          <p14:sldIdLst>
            <p14:sldId id="2147483647"/>
            <p14:sldId id="371"/>
            <p14:sldId id="281"/>
          </p14:sldIdLst>
        </p14:section>
        <p14:section name="サービス概要" id="{A6330B3C-BCF1-402C-861E-E193623963F4}">
          <p14:sldIdLst>
            <p14:sldId id="2147483646"/>
            <p14:sldId id="264"/>
            <p14:sldId id="282"/>
            <p14:sldId id="293"/>
          </p14:sldIdLst>
        </p14:section>
        <p14:section name="システム概要" id="{3764284C-4C88-4348-AD2D-3012754ED77B}">
          <p14:sldIdLst>
            <p14:sldId id="295"/>
            <p14:sldId id="270"/>
            <p14:sldId id="321"/>
            <p14:sldId id="284"/>
            <p14:sldId id="286"/>
            <p14:sldId id="357"/>
            <p14:sldId id="350"/>
            <p14:sldId id="358"/>
          </p14:sldIdLst>
        </p14:section>
        <p14:section name="システム機能要件（コアサービス）" id="{09797D67-5EB2-41DD-A822-CC42D12B6ADF}">
          <p14:sldIdLst>
            <p14:sldId id="410"/>
            <p14:sldId id="496"/>
            <p14:sldId id="494"/>
            <p14:sldId id="495"/>
            <p14:sldId id="275"/>
            <p14:sldId id="488"/>
            <p14:sldId id="262"/>
            <p14:sldId id="498"/>
            <p14:sldId id="545"/>
            <p14:sldId id="265"/>
            <p14:sldId id="546"/>
            <p14:sldId id="267"/>
            <p14:sldId id="263"/>
            <p14:sldId id="268"/>
            <p14:sldId id="269"/>
            <p14:sldId id="500"/>
            <p14:sldId id="504"/>
            <p14:sldId id="266"/>
            <p14:sldId id="2147483624"/>
            <p14:sldId id="547"/>
            <p14:sldId id="549"/>
            <p14:sldId id="503"/>
            <p14:sldId id="257"/>
            <p14:sldId id="258"/>
            <p14:sldId id="261"/>
            <p14:sldId id="324"/>
          </p14:sldIdLst>
        </p14:section>
        <p14:section name="システム機能要件（個人向けサービス）" id="{F2CC9845-1013-4360-8E0D-F0408461C053}">
          <p14:sldIdLst>
            <p14:sldId id="305"/>
            <p14:sldId id="317"/>
            <p14:sldId id="318"/>
            <p14:sldId id="327"/>
            <p14:sldId id="328"/>
            <p14:sldId id="329"/>
          </p14:sldIdLst>
        </p14:section>
        <p14:section name="システム機能要件（企業向けサービス）" id="{CD71541A-9626-4C97-9583-0EA881973E89}">
          <p14:sldIdLst>
            <p14:sldId id="306"/>
            <p14:sldId id="272"/>
          </p14:sldIdLst>
        </p14:section>
        <p14:section name="プラットフォーム要件" id="{B9ED8C6B-9D28-4246-9779-97FB87757A8B}">
          <p14:sldIdLst>
            <p14:sldId id="273"/>
            <p14:sldId id="301"/>
            <p14:sldId id="302"/>
            <p14:sldId id="303"/>
            <p14:sldId id="313"/>
            <p14:sldId id="314"/>
            <p14:sldId id="315"/>
            <p14:sldId id="326"/>
            <p14:sldId id="338"/>
            <p14:sldId id="340"/>
            <p14:sldId id="341"/>
            <p14:sldId id="342"/>
            <p14:sldId id="343"/>
            <p14:sldId id="344"/>
            <p14:sldId id="345"/>
            <p14:sldId id="346"/>
            <p14:sldId id="280"/>
            <p14:sldId id="294"/>
            <p14:sldId id="312"/>
            <p14:sldId id="323"/>
            <p14:sldId id="2147483642"/>
            <p14:sldId id="283"/>
            <p14:sldId id="285"/>
            <p14:sldId id="287"/>
            <p14:sldId id="289"/>
          </p14:sldIdLst>
        </p14:section>
        <p14:section name="マーケティング" id="{6B2DBC15-2F68-4E39-B857-6F7C2F2A09E7}">
          <p14:sldIdLst>
            <p14:sldId id="442"/>
            <p14:sldId id="322"/>
          </p14:sldIdLst>
        </p14:section>
        <p14:section name="非機能要件" id="{A463217A-B53D-4D4A-BF27-046DBC75D0F4}">
          <p14:sldIdLst>
            <p14:sldId id="259"/>
            <p14:sldId id="304"/>
            <p14:sldId id="308"/>
            <p14:sldId id="310"/>
            <p14:sldId id="311"/>
            <p14:sldId id="276"/>
            <p14:sldId id="339"/>
            <p14:sldId id="260"/>
          </p14:sldIdLst>
        </p14:section>
        <p14:section name="既定のセクション" id="{B01DDBEB-9082-40BC-BC73-CDA01F5D3DCD}">
          <p14:sldIdLst/>
        </p14:section>
      </p14:sectionLst>
    </p:ext>
    <p:ext uri="{EFAFB233-063F-42B5-8137-9DF3F51BA10A}">
      <p15:sldGuideLst xmlns:p15="http://schemas.microsoft.com/office/powerpoint/2012/main">
        <p15:guide id="1" orient="horz" pos="2205" userDrawn="1">
          <p15:clr>
            <a:srgbClr val="A4A3A4"/>
          </p15:clr>
        </p15:guide>
        <p15:guide id="2" pos="3817" userDrawn="1">
          <p15:clr>
            <a:srgbClr val="A4A3A4"/>
          </p15:clr>
        </p15:guide>
        <p15:guide id="3" orient="horz" pos="550" userDrawn="1">
          <p15:clr>
            <a:srgbClr val="A4A3A4"/>
          </p15:clr>
        </p15:guide>
        <p15:guide id="4" pos="3931" userDrawn="1">
          <p15:clr>
            <a:srgbClr val="A4A3A4"/>
          </p15:clr>
        </p15:guide>
        <p15:guide id="5" pos="3704" userDrawn="1">
          <p15:clr>
            <a:srgbClr val="A4A3A4"/>
          </p15:clr>
        </p15:guide>
        <p15:guide id="6" pos="7423" userDrawn="1">
          <p15:clr>
            <a:srgbClr val="A4A3A4"/>
          </p15:clr>
        </p15:guide>
        <p15:guide id="7" orient="horz" pos="41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5757"/>
    <a:srgbClr val="FFABAB"/>
    <a:srgbClr val="1B72B8"/>
    <a:srgbClr val="C8C8C8"/>
    <a:srgbClr val="003655"/>
    <a:srgbClr val="005DA2"/>
    <a:srgbClr val="007E39"/>
    <a:srgbClr val="29275E"/>
    <a:srgbClr val="4042A8"/>
    <a:srgbClr val="0806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860EC9-6328-4EB3-837D-5392A1A75F92}" v="1" dt="2025-09-25T06:13:25.7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82" autoAdjust="0"/>
    <p:restoredTop sz="86724" autoAdjust="0"/>
  </p:normalViewPr>
  <p:slideViewPr>
    <p:cSldViewPr snapToGrid="0">
      <p:cViewPr varScale="1">
        <p:scale>
          <a:sx n="105" d="100"/>
          <a:sy n="105" d="100"/>
        </p:scale>
        <p:origin x="1104" y="102"/>
      </p:cViewPr>
      <p:guideLst>
        <p:guide orient="horz" pos="2205"/>
        <p:guide pos="3817"/>
        <p:guide orient="horz" pos="550"/>
        <p:guide pos="3931"/>
        <p:guide pos="3704"/>
        <p:guide pos="7423"/>
        <p:guide orient="horz" pos="4156"/>
      </p:guideLst>
    </p:cSldViewPr>
  </p:slideViewPr>
  <p:notesTextViewPr>
    <p:cViewPr>
      <p:scale>
        <a:sx n="1" d="1"/>
        <a:sy n="1" d="1"/>
      </p:scale>
      <p:origin x="0" y="0"/>
    </p:cViewPr>
  </p:notesTextViewPr>
  <p:notesViewPr>
    <p:cSldViewPr snapToGrid="0">
      <p:cViewPr varScale="1">
        <p:scale>
          <a:sx n="108" d="100"/>
          <a:sy n="108" d="100"/>
        </p:scale>
        <p:origin x="5250" y="13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gs" Target="tags/tag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presProps" Target="presProp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2949098" cy="498693"/>
          </a:xfrm>
          <a:prstGeom prst="rect">
            <a:avLst/>
          </a:prstGeom>
        </p:spPr>
        <p:txBody>
          <a:bodyPr vert="horz" lIns="93287" tIns="46644" rIns="93287" bIns="46644" rtlCol="0"/>
          <a:lstStyle>
            <a:lvl1pPr algn="l">
              <a:defRPr sz="1200"/>
            </a:lvl1pPr>
          </a:lstStyle>
          <a:p>
            <a:endParaRPr lang="en-US" sz="800"/>
          </a:p>
        </p:txBody>
      </p:sp>
      <p:sp>
        <p:nvSpPr>
          <p:cNvPr id="3" name="Date Placeholder 2"/>
          <p:cNvSpPr>
            <a:spLocks noGrp="1"/>
          </p:cNvSpPr>
          <p:nvPr>
            <p:ph type="dt" sz="quarter" idx="1"/>
          </p:nvPr>
        </p:nvSpPr>
        <p:spPr>
          <a:xfrm>
            <a:off x="3854943" y="3"/>
            <a:ext cx="2949098" cy="498693"/>
          </a:xfrm>
          <a:prstGeom prst="rect">
            <a:avLst/>
          </a:prstGeom>
        </p:spPr>
        <p:txBody>
          <a:bodyPr vert="horz" lIns="93287" tIns="46644" rIns="93287" bIns="46644" rtlCol="0"/>
          <a:lstStyle>
            <a:lvl1pPr algn="r">
              <a:defRPr sz="1200"/>
            </a:lvl1pPr>
          </a:lstStyle>
          <a:p>
            <a:fld id="{57691E93-EF64-46CC-85E2-BBB5BEDB9501}" type="datetimeFigureOut">
              <a:rPr lang="en-US" sz="800"/>
              <a:t>9/26/2025</a:t>
            </a:fld>
            <a:endParaRPr lang="en-US" sz="800"/>
          </a:p>
        </p:txBody>
      </p:sp>
      <p:sp>
        <p:nvSpPr>
          <p:cNvPr id="4" name="Footer Placeholder 3"/>
          <p:cNvSpPr>
            <a:spLocks noGrp="1"/>
          </p:cNvSpPr>
          <p:nvPr>
            <p:ph type="ftr" sz="quarter" idx="2"/>
          </p:nvPr>
        </p:nvSpPr>
        <p:spPr>
          <a:xfrm>
            <a:off x="3" y="9440650"/>
            <a:ext cx="2949098" cy="498692"/>
          </a:xfrm>
          <a:prstGeom prst="rect">
            <a:avLst/>
          </a:prstGeom>
        </p:spPr>
        <p:txBody>
          <a:bodyPr vert="horz" lIns="93287" tIns="46644" rIns="93287" bIns="46644" rtlCol="0" anchor="b"/>
          <a:lstStyle>
            <a:lvl1pPr algn="l">
              <a:defRPr sz="1200"/>
            </a:lvl1pPr>
          </a:lstStyle>
          <a:p>
            <a:endParaRPr lang="en-US" sz="800"/>
          </a:p>
        </p:txBody>
      </p:sp>
      <p:sp>
        <p:nvSpPr>
          <p:cNvPr id="5" name="Slide Number Placeholder 4"/>
          <p:cNvSpPr>
            <a:spLocks noGrp="1"/>
          </p:cNvSpPr>
          <p:nvPr>
            <p:ph type="sldNum" sz="quarter" idx="3"/>
          </p:nvPr>
        </p:nvSpPr>
        <p:spPr>
          <a:xfrm>
            <a:off x="3854943" y="9440650"/>
            <a:ext cx="2949098" cy="498692"/>
          </a:xfrm>
          <a:prstGeom prst="rect">
            <a:avLst/>
          </a:prstGeom>
        </p:spPr>
        <p:txBody>
          <a:bodyPr vert="horz" lIns="93287" tIns="46644" rIns="93287" bIns="46644"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0" y="4746567"/>
            <a:ext cx="6804039" cy="51927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3287" tIns="46644" rIns="93287" bIns="46644" rtlCol="0" anchor="ctr"/>
          <a:lstStyle/>
          <a:p>
            <a:pPr algn="ctr"/>
            <a:endParaRPr lang="en-US">
              <a:latin typeface="+mn-lt"/>
              <a:ea typeface="Meiryo UI" panose="020B0604030504040204" pitchFamily="50" charset="-128"/>
              <a:cs typeface="+mn-cs"/>
            </a:endParaRPr>
          </a:p>
        </p:txBody>
      </p:sp>
      <p:sp>
        <p:nvSpPr>
          <p:cNvPr id="2" name="Header Placeholder 1"/>
          <p:cNvSpPr>
            <a:spLocks noGrp="1"/>
          </p:cNvSpPr>
          <p:nvPr>
            <p:ph type="hdr" sz="quarter"/>
          </p:nvPr>
        </p:nvSpPr>
        <p:spPr>
          <a:xfrm>
            <a:off x="80714" y="3"/>
            <a:ext cx="2868387" cy="498693"/>
          </a:xfrm>
          <a:prstGeom prst="rect">
            <a:avLst/>
          </a:prstGeom>
        </p:spPr>
        <p:txBody>
          <a:bodyPr vert="horz" lIns="93287" tIns="46644" rIns="93287" bIns="46644" rtlCol="0"/>
          <a:lstStyle>
            <a:lvl1pPr algn="l">
              <a:defRPr sz="1400">
                <a:latin typeface="+mn-lt"/>
                <a:ea typeface="Meiryo UI" panose="020B0604030504040204" pitchFamily="50" charset="-128"/>
                <a:cs typeface="+mn-cs"/>
              </a:defRPr>
            </a:lvl1pPr>
          </a:lstStyle>
          <a:p>
            <a:endParaRPr lang="en-US"/>
          </a:p>
        </p:txBody>
      </p:sp>
      <p:sp>
        <p:nvSpPr>
          <p:cNvPr id="4" name="Slide Image Placeholder 3"/>
          <p:cNvSpPr>
            <a:spLocks noGrp="1" noRot="1" noChangeAspect="1"/>
          </p:cNvSpPr>
          <p:nvPr>
            <p:ph type="sldImg" idx="2"/>
          </p:nvPr>
        </p:nvSpPr>
        <p:spPr>
          <a:xfrm>
            <a:off x="-168275" y="619125"/>
            <a:ext cx="7124700" cy="4006850"/>
          </a:xfrm>
          <a:prstGeom prst="rect">
            <a:avLst/>
          </a:prstGeom>
          <a:noFill/>
          <a:ln w="9525">
            <a:solidFill>
              <a:schemeClr val="bg2"/>
            </a:solidFill>
          </a:ln>
        </p:spPr>
        <p:txBody>
          <a:bodyPr vert="horz" lIns="93287" tIns="46644" rIns="93287" bIns="46644" rtlCol="0" anchor="ctr"/>
          <a:lstStyle/>
          <a:p>
            <a:endParaRPr lang="en-US"/>
          </a:p>
        </p:txBody>
      </p:sp>
      <p:sp>
        <p:nvSpPr>
          <p:cNvPr id="6" name="Footer Placeholder 5"/>
          <p:cNvSpPr>
            <a:spLocks noGrp="1"/>
          </p:cNvSpPr>
          <p:nvPr>
            <p:ph type="ftr" sz="quarter" idx="4"/>
          </p:nvPr>
        </p:nvSpPr>
        <p:spPr>
          <a:xfrm>
            <a:off x="80714" y="9409899"/>
            <a:ext cx="2868387" cy="498692"/>
          </a:xfrm>
          <a:prstGeom prst="rect">
            <a:avLst/>
          </a:prstGeom>
        </p:spPr>
        <p:txBody>
          <a:bodyPr vert="horz" lIns="93287" tIns="46644" rIns="93287" bIns="46644" rtlCol="0" anchor="b"/>
          <a:lstStyle>
            <a:lvl1pPr algn="l">
              <a:defRPr sz="1400">
                <a:latin typeface="+mn-lt"/>
                <a:ea typeface="Meiryo UI" panose="020B0604030504040204" pitchFamily="50" charset="-128"/>
                <a:cs typeface="+mn-cs"/>
              </a:defRPr>
            </a:lvl1pPr>
          </a:lstStyle>
          <a:p>
            <a:endParaRPr lang="en-US"/>
          </a:p>
        </p:txBody>
      </p:sp>
      <p:sp>
        <p:nvSpPr>
          <p:cNvPr id="7" name="Slide Number Placeholder 6"/>
          <p:cNvSpPr>
            <a:spLocks noGrp="1"/>
          </p:cNvSpPr>
          <p:nvPr>
            <p:ph type="sldNum" sz="quarter" idx="5"/>
          </p:nvPr>
        </p:nvSpPr>
        <p:spPr>
          <a:xfrm>
            <a:off x="3854943" y="9409899"/>
            <a:ext cx="2859263" cy="498692"/>
          </a:xfrm>
          <a:prstGeom prst="rect">
            <a:avLst/>
          </a:prstGeom>
        </p:spPr>
        <p:txBody>
          <a:bodyPr vert="horz" lIns="93287" tIns="46644" rIns="93287" bIns="46644" rtlCol="0" anchor="b"/>
          <a:lstStyle>
            <a:lvl1pPr algn="r">
              <a:defRPr sz="1400">
                <a:latin typeface="+mn-lt"/>
                <a:ea typeface="Meiryo UI" panose="020B0604030504040204" pitchFamily="50" charset="-128"/>
                <a:cs typeface="+mn-cs"/>
              </a:defRPr>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4125" y="5073642"/>
            <a:ext cx="6280117" cy="4055926"/>
          </a:xfrm>
          <a:prstGeom prst="rect">
            <a:avLst/>
          </a:prstGeom>
        </p:spPr>
        <p:txBody>
          <a:bodyPr vert="horz" lIns="93287" tIns="46644" rIns="93287" bIns="4664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55167" y="1"/>
            <a:ext cx="2948892" cy="498846"/>
          </a:xfrm>
          <a:prstGeom prst="rect">
            <a:avLst/>
          </a:prstGeom>
        </p:spPr>
        <p:txBody>
          <a:bodyPr vert="horz" lIns="92226" tIns="46113" rIns="92226" bIns="46113" rtlCol="0"/>
          <a:lstStyle>
            <a:lvl1pPr algn="r">
              <a:defRPr sz="1200">
                <a:latin typeface="+mn-lt"/>
                <a:ea typeface="Meiryo UI" panose="020B0604030504040204" pitchFamily="50" charset="-128"/>
                <a:cs typeface="+mn-cs"/>
              </a:defRPr>
            </a:lvl1pPr>
          </a:lstStyle>
          <a:p>
            <a:fld id="{F2C7CF5F-7CF3-4DF3-838A-EE34544862CC}" type="datetimeFigureOut">
              <a:rPr lang="en-US" smtClean="0"/>
              <a:pPr/>
              <a:t>9/26/2025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eiryo UI" panose="020B0604030504040204" pitchFamily="50" charset="-128"/>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eiryo UI" panose="020B0604030504040204" pitchFamily="50" charset="-128"/>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eiryo UI" panose="020B0604030504040204" pitchFamily="50" charset="-128"/>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eiryo UI" panose="020B0604030504040204" pitchFamily="50" charset="-128"/>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eiryo UI" panose="020B0604030504040204" pitchFamily="5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4"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8275" y="619125"/>
            <a:ext cx="7124700" cy="40068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r>
              <a:rPr lang="en-US"/>
              <a:t>Notes view: </a:t>
            </a:r>
            <a:fld id="{128CEAFE-FA94-43E5-B0FF-D47E1CCDD1B4}" type="slidenum">
              <a:rPr lang="en-US" smtClean="0"/>
              <a:pPr/>
              <a:t>0</a:t>
            </a:fld>
            <a:endParaRPr lang="en-US"/>
          </a:p>
        </p:txBody>
      </p:sp>
    </p:spTree>
    <p:extLst>
      <p:ext uri="{BB962C8B-B14F-4D97-AF65-F5344CB8AC3E}">
        <p14:creationId xmlns:p14="http://schemas.microsoft.com/office/powerpoint/2010/main" val="28518180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A76C9B-3695-CE41-F1C5-8EA80DC4B0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CA37ED-DD4A-6D7C-4D97-E20281D8CA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543C57-C2CB-FAA1-834C-E47E0D9323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096BE46-BF42-C850-FF6F-D6D48FF3877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Notes view: </a:t>
            </a:r>
            <a:fld id="{128CEAFE-FA94-43E5-B0FF-D47E1CCDD1B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957513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500092-1C7E-1194-9004-C7D8E464227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C05360-45FD-72F6-22FF-9964224E43F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972BDA3-8E92-C8B8-BA7A-ED21FF5B4F1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B0D6F22E-52FA-FD38-616D-F2A6671CF7D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Notes view: </a:t>
            </a:r>
            <a:fld id="{128CEAFE-FA94-43E5-B0FF-D47E1CCDD1B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69778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CD4461-9A25-FDAB-BBC4-8018176568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24356F-36E3-47F2-8E94-A2EBBD98D3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2D5CF5A-E01E-2935-DB38-0D42C5308C1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6456600-3F53-4428-5A0F-90B26C03B179}"/>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3766879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794A3-96A6-21EC-0D46-0F6CC3045A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D5BA66-B80D-7046-958D-2104AFF226F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E7A828-7042-DA95-DE2E-01E6133C5A8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CDD835D-685C-C1D3-817A-A3D2CA401A25}"/>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854052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617255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2927079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31047974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9258680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C4D3B-E229-C87B-62D2-BF1F201290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11A49F-61C9-FDCD-1D2C-64551E4A18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F5217E-24CE-2F10-687B-C77C35B7AC5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214DB4F-DBC4-573C-BD0C-965DA1C5C888}"/>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25737494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69ACA-F0E7-CC9B-7C9C-8E80181979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5835FD-30FF-1F04-C473-7C40BF443B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BDC414C-F7EE-E20D-F5C6-6B10611ADB0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72CF234-6743-BDE9-0890-C450922E0BC8}"/>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643330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B0D02-D885-0507-4999-54A0CA364E2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A4AB580-73F5-9182-9580-44F5EEDFD84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3031D19-B33A-8075-DF97-CC0ED40659C6}"/>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491F7D66-2B01-30AA-87EC-5F1C1B71ECDA}"/>
              </a:ext>
            </a:extLst>
          </p:cNvPr>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308230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F5BDBB-A23E-E2EC-8280-FFB2680190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379493-965F-3C0F-1706-A8B2FFC038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C4C2E2-C884-A698-44FE-ECBE1459215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8F5F453-8A41-0D02-9397-7B9687EE206F}"/>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2245470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C4D3B-E229-C87B-62D2-BF1F2012904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11A49F-61C9-FDCD-1D2C-64551E4A189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4F5217E-24CE-2F10-687B-C77C35B7AC58}"/>
              </a:ext>
            </a:extLst>
          </p:cNvPr>
          <p:cNvSpPr>
            <a:spLocks noGrp="1"/>
          </p:cNvSpPr>
          <p:nvPr>
            <p:ph type="body" idx="1"/>
          </p:nvPr>
        </p:nvSpPr>
        <p:spPr/>
        <p:txBody>
          <a:bodyPr/>
          <a:lstStyle/>
          <a:p>
            <a:r>
              <a:rPr lang="ja-JP" altLang="en-US"/>
              <a:t>属性情報：</a:t>
            </a:r>
            <a:endParaRPr lang="en-US" altLang="ja-JP"/>
          </a:p>
          <a:p>
            <a:r>
              <a:rPr lang="ja-JP" altLang="en-US"/>
              <a:t>常に“今有効な情報”だけを参照することが求められるデータ。最新かつ有効な状態を一元的に管理し、常にそのテーブルを参照する設計。</a:t>
            </a:r>
            <a:endParaRPr lang="en-US" altLang="ja-JP"/>
          </a:p>
          <a:p>
            <a:r>
              <a:rPr lang="ja-JP" altLang="en-US"/>
              <a:t>また、新しい資格情報が追加された場合は、</a:t>
            </a:r>
            <a:r>
              <a:rPr lang="ja-JP" altLang="en-US" b="1"/>
              <a:t>その場で該当テーブルを更新</a:t>
            </a:r>
            <a:r>
              <a:rPr lang="ja-JP" altLang="en-US"/>
              <a:t>するという運用</a:t>
            </a:r>
            <a:endParaRPr lang="en-US" altLang="ja-JP"/>
          </a:p>
          <a:p>
            <a:r>
              <a:rPr lang="ja-JP" altLang="en-US"/>
              <a:t>経験情報（プロジェクト参加歴、ナラティブな記述など）：</a:t>
            </a:r>
            <a:endParaRPr lang="en-US" altLang="ja-JP"/>
          </a:p>
          <a:p>
            <a:r>
              <a:rPr lang="ja-JP" altLang="en-US"/>
              <a:t>「いつ記入したバージョン」、という記入時点の全履歴を保持・参照可能な設計</a:t>
            </a:r>
            <a:endParaRPr lang="en-US" altLang="ja-JP"/>
          </a:p>
          <a:p>
            <a:endParaRPr lang="en-US"/>
          </a:p>
        </p:txBody>
      </p:sp>
      <p:sp>
        <p:nvSpPr>
          <p:cNvPr id="4" name="Slide Number Placeholder 3">
            <a:extLst>
              <a:ext uri="{FF2B5EF4-FFF2-40B4-BE49-F238E27FC236}">
                <a16:creationId xmlns:a16="http://schemas.microsoft.com/office/drawing/2014/main" id="{4214DB4F-DBC4-573C-BD0C-965DA1C5C888}"/>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25737494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86EE89-FB09-22E5-F93E-E1CA4D83F5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4E1AEE-D607-132D-7E81-9702E9277E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CC21455-A932-D803-DE0F-F7840753F3B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66A79DE-9D0C-5A1D-82C7-D2A615108A18}"/>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8550499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250A7D-5FA5-A67E-E079-9FDDADA46E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DCA801-1A61-C8D0-AF12-0E0D75758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35B5BF-460B-8D71-EE61-10AEAADB4D7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15BF70F-79B3-6A5A-D5EF-E3363BF207BF}"/>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2677880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4162C-A567-DDF5-B2AD-466578EA4BF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D299540-8ACE-6F2A-F62B-8C1F968F2E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77CDAB-7979-A50C-7DA1-FA993879B0E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3384005-2BA7-F464-B0C9-14058F5B860F}"/>
              </a:ext>
            </a:extLst>
          </p:cNvPr>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5808747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D4B3AA-3A98-4B92-EC74-0C674BA79A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E0DF7B-219E-505A-559D-C0A3EE2399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92194DF-13FE-CC58-53C7-C03CA63CE90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EB5F03F-98F0-F288-AF90-BB31CD7B627B}"/>
              </a:ext>
            </a:extLst>
          </p:cNvPr>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1276703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F03FDB-15EC-C595-9299-7EDA82FD80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3DAC98-9E75-B96C-B1FB-01F3309E2A0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DC84855-1B62-04DD-F93F-3D78259DAD4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ja-JP" altLang="en-US" sz="1200">
                <a:solidFill>
                  <a:srgbClr val="575757"/>
                </a:solidFill>
                <a:latin typeface="Meiryo UI" panose="020B0604030504040204" pitchFamily="50" charset="-128"/>
              </a:rPr>
              <a:t>ユーザ情報の受け取りにあたり、</a:t>
            </a:r>
            <a:r>
              <a:rPr lang="en-US" altLang="ja-JP" sz="1200">
                <a:solidFill>
                  <a:srgbClr val="575757"/>
                </a:solidFill>
                <a:latin typeface="Meiryo UI" panose="020B0604030504040204" pitchFamily="50" charset="-128"/>
              </a:rPr>
              <a:t>CP</a:t>
            </a:r>
            <a:r>
              <a:rPr lang="ja-JP" altLang="en-US" sz="1200">
                <a:solidFill>
                  <a:srgbClr val="575757"/>
                </a:solidFill>
                <a:latin typeface="Meiryo UI" panose="020B0604030504040204" pitchFamily="50" charset="-128"/>
              </a:rPr>
              <a:t>側のサイト上でも</a:t>
            </a:r>
            <a:r>
              <a:rPr lang="en-US" altLang="ja-JP" sz="1200">
                <a:solidFill>
                  <a:srgbClr val="575757"/>
                </a:solidFill>
                <a:latin typeface="Meiryo UI" panose="020B0604030504040204" pitchFamily="50" charset="-128"/>
              </a:rPr>
              <a:t>POST</a:t>
            </a:r>
            <a:r>
              <a:rPr lang="ja-JP" altLang="en-US" sz="1200">
                <a:solidFill>
                  <a:srgbClr val="575757"/>
                </a:solidFill>
                <a:latin typeface="Meiryo UI" panose="020B0604030504040204" pitchFamily="50" charset="-128"/>
              </a:rPr>
              <a:t>リクエストの受け口</a:t>
            </a:r>
            <a:r>
              <a:rPr lang="en-US" altLang="ja-JP" sz="1200">
                <a:solidFill>
                  <a:srgbClr val="575757"/>
                </a:solidFill>
                <a:latin typeface="Meiryo UI" panose="020B0604030504040204" pitchFamily="50" charset="-128"/>
              </a:rPr>
              <a:t>(API</a:t>
            </a:r>
            <a:r>
              <a:rPr lang="ja-JP" altLang="en-US" sz="1200">
                <a:solidFill>
                  <a:srgbClr val="575757"/>
                </a:solidFill>
                <a:latin typeface="Meiryo UI" panose="020B0604030504040204" pitchFamily="50" charset="-128"/>
              </a:rPr>
              <a:t>エンドポイント</a:t>
            </a:r>
            <a:r>
              <a:rPr lang="en-US" altLang="ja-JP" sz="1200">
                <a:solidFill>
                  <a:srgbClr val="575757"/>
                </a:solidFill>
                <a:latin typeface="Meiryo UI" panose="020B0604030504040204" pitchFamily="50" charset="-128"/>
              </a:rPr>
              <a:t>)</a:t>
            </a:r>
            <a:r>
              <a:rPr lang="ja-JP" altLang="en-US" sz="1200">
                <a:solidFill>
                  <a:srgbClr val="575757"/>
                </a:solidFill>
                <a:latin typeface="Meiryo UI" panose="020B0604030504040204" pitchFamily="50" charset="-128"/>
              </a:rPr>
              <a:t>の実装が必要</a:t>
            </a:r>
            <a:endParaRPr lang="en-US" altLang="ja-JP" sz="1200">
              <a:solidFill>
                <a:srgbClr val="575757"/>
              </a:solidFill>
              <a:latin typeface="Meiryo UI" panose="020B0604030504040204" pitchFamily="50" charset="-128"/>
            </a:endParaRPr>
          </a:p>
          <a:p>
            <a:endParaRPr lang="en-US"/>
          </a:p>
        </p:txBody>
      </p:sp>
      <p:sp>
        <p:nvSpPr>
          <p:cNvPr id="4" name="Slide Number Placeholder 3">
            <a:extLst>
              <a:ext uri="{FF2B5EF4-FFF2-40B4-BE49-F238E27FC236}">
                <a16:creationId xmlns:a16="http://schemas.microsoft.com/office/drawing/2014/main" id="{17FE184D-6021-B5A8-7976-4BAB4798B467}"/>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3335669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F465D-017D-CE62-A7A6-BA1807AA61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93F499-BEA0-F002-7DAA-F1156F1441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CC7F16-3CA6-198F-2DA6-14197A752E1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2849FA1-D36A-6DB0-DD6C-252B0BCBD4E7}"/>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0187875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F465D-017D-CE62-A7A6-BA1807AA61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93F499-BEA0-F002-7DAA-F1156F1441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CC7F16-3CA6-198F-2DA6-14197A752E1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2849FA1-D36A-6DB0-DD6C-252B0BCBD4E7}"/>
              </a:ext>
            </a:extLst>
          </p:cNvPr>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0187875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F465D-017D-CE62-A7A6-BA1807AA61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93F499-BEA0-F002-7DAA-F1156F1441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CC7F16-3CA6-198F-2DA6-14197A752E1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2849FA1-D36A-6DB0-DD6C-252B0BCBD4E7}"/>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1018787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CE8089-B3E1-8E17-C171-FFAA703DCE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26E0CB-641F-061F-8FBE-26DFCBCDFE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351BC3-EB4F-EDCC-23AF-E6E90AEA362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3CD2CDE-6D4B-CB4E-792D-F77A6F44DADE}"/>
              </a:ext>
            </a:extLst>
          </p:cNvPr>
          <p:cNvSpPr>
            <a:spLocks noGrp="1"/>
          </p:cNvSpPr>
          <p:nvPr>
            <p:ph type="sldNum" sz="quarter" idx="5"/>
          </p:nvPr>
        </p:nvSpPr>
        <p:spPr/>
        <p:txBody>
          <a:bodyPr/>
          <a:lstStyle/>
          <a:p>
            <a:r>
              <a:rPr lang="en-US"/>
              <a:t>Notes view: </a:t>
            </a:r>
            <a:fld id="{128CEAFE-FA94-43E5-B0FF-D47E1CCDD1B4}" type="slidenum">
              <a:rPr lang="en-US" smtClean="0"/>
              <a:pPr/>
              <a:t>2</a:t>
            </a:fld>
            <a:endParaRPr lang="en-US"/>
          </a:p>
        </p:txBody>
      </p:sp>
    </p:spTree>
    <p:extLst>
      <p:ext uri="{BB962C8B-B14F-4D97-AF65-F5344CB8AC3E}">
        <p14:creationId xmlns:p14="http://schemas.microsoft.com/office/powerpoint/2010/main" val="32398817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AB412-B7D4-2B1E-A021-B81E68F574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399351-64CB-84A1-DD3C-E068DAEFE1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95AB86A-B359-CE82-2804-B95D4249D8D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2FD4525-84D5-CC1F-1750-A0876321DC4C}"/>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4018595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DB0120-3BD7-F598-8FB7-A6967FBAB81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0F456F-557E-B312-9A0B-1352CC0BE4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5236B3-5256-93BB-BF75-EC989A67ED7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85E2DA4-0849-5707-6811-D88854377FC2}"/>
              </a:ext>
            </a:extLst>
          </p:cNvPr>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2241089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4DA80A-CA20-51D5-C049-64888E7F24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8D468B-6113-C7D8-7C7D-096860EC63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DCC81C-8F87-8396-FEC5-6934E34A7AD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AB0667D-03DF-AFE5-793D-3D3A474DD96C}"/>
              </a:ext>
            </a:extLst>
          </p:cNvPr>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1370290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4B0A41-4C04-2BB2-7049-A181745070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024D2D9-02FF-24AA-815A-31DE6EC4895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E866C8-5C04-A1F4-AA17-B829229DC57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FA25584-F82B-E51A-75A1-E135EEBA3CF1}"/>
              </a:ext>
            </a:extLst>
          </p:cNvPr>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6824406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C734D-6100-4616-EB05-885E17C675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50125EE-BA11-34A1-3806-0B4FEA3847F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F65A1D-ECF8-90D7-3046-38607D5FDFF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49481B2-3F67-8DA7-96A7-23FCF33953D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400" b="0" i="0" u="none" strike="noStrike" kern="1200" cap="none" spc="0" normalizeH="0" baseline="0" noProof="0">
              <a:ln>
                <a:noFill/>
              </a:ln>
              <a:solidFill>
                <a:srgbClr val="6E6F73"/>
              </a:solidFill>
              <a:effectLst/>
              <a:uLnTx/>
              <a:uFillTx/>
              <a:latin typeface="Trebuchet MS"/>
              <a:cs typeface="+mn-cs"/>
            </a:endParaRPr>
          </a:p>
        </p:txBody>
      </p:sp>
    </p:spTree>
    <p:extLst>
      <p:ext uri="{BB962C8B-B14F-4D97-AF65-F5344CB8AC3E}">
        <p14:creationId xmlns:p14="http://schemas.microsoft.com/office/powerpoint/2010/main" val="34169580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9072C-EB8B-F772-48C1-88AC5E57A4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E0DBEE-5150-2E84-28F7-D0BCE0E937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BC3CEA2-BA4C-095E-EF50-856854712AA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80D4D44-F7EF-D410-E29E-A57B330FC948}"/>
              </a:ext>
            </a:extLst>
          </p:cNvPr>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25653740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475FC-E055-D207-C45A-0ED7288DF7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B2D54B-5F7E-44FB-9720-34DA2323B2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B8D7A5-FFDD-9BB4-4ECC-9FF4463E1FC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8477587-153F-56D7-D1B3-7E95317483E6}"/>
              </a:ext>
            </a:extLst>
          </p:cNvPr>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12728536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E475FC-E055-D207-C45A-0ED7288DF7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B2D54B-5F7E-44FB-9720-34DA2323B22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B8D7A5-FFDD-9BB4-4ECC-9FF4463E1FC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8477587-153F-56D7-D1B3-7E95317483E6}"/>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12728536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314B5D-D7F3-6787-2E6C-C0791F0427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5A558A-7308-E2BC-C403-5C5D4A55E5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FC6BBE-A5F1-E774-8F15-11D8E96320B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41CD693-1FD7-D59B-8B23-912BE091EAE8}"/>
              </a:ext>
            </a:extLst>
          </p:cNvPr>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207162644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6D2F20-0EBF-24E8-4720-D219256E83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B2B5B25-24CD-24FC-363C-0C33A69536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43E48E-3CC8-14C2-9E91-E43F52ED62F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F0CC252-5780-A08D-78E2-228F4F8BB68B}"/>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7490558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1F05B-8AEC-230B-5D7E-10223BF126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2E8898-8AE2-FAB9-CB0E-CAFE6541D7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3254B65-85D2-3B45-9981-7213A3D5CBC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A19BE97-E6C4-A50B-F884-4FF178AFB3B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Notes view: </a:t>
            </a:r>
            <a:fld id="{128CEAFE-FA94-43E5-B0FF-D47E1CCDD1B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42332140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6DFBA-2FB8-3E3B-5D32-6E70DC6F24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09E19E-55A7-B173-A9DE-90FF8D95FE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4513D71-A4FA-2752-BD71-3B4330B8380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8EADCC-2152-5AC7-2A9F-55F3FDCF4BD4}"/>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13897705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9A113D-923E-1187-D0A7-01A46D9646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31EDEDB-75EE-76E1-F099-AB6E497BA4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F87E5B-7BED-DA06-3046-3D17315A60F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AF24200-FFF9-A1B4-3F2E-1E606B8994F9}"/>
              </a:ext>
            </a:extLst>
          </p:cNvPr>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7011595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62A0E-C497-9768-8330-C323795325B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41FF73-103B-8807-E567-511D97437D9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F3AFCB-25A9-24E8-768E-D7DC1FD748C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CB5ADD7-D73C-5332-91D2-D69279E4829C}"/>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11595007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BEC63-25EB-4063-7503-DC85066B243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AC1169B-9808-2B81-8256-4CBD70FE7CD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8DAAD-4101-FECC-BE48-688B5C66B24B}"/>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5253FDEE-7B39-C8FA-4FC0-406D44853F44}"/>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35249115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E24E6-DB6B-53F0-21C2-DE99955412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0872FB-5A11-CCA0-9D4D-361EC6AA2F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37327EA-2BE2-9998-3D39-6F7B794BC0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04DF142-00B1-DB16-9C93-1B468F4488DD}"/>
              </a:ext>
            </a:extLst>
          </p:cNvPr>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19551142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491A04-32C4-738A-5555-0F2B31D9CD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A7EA7B-2734-0F3D-622A-EE85F48B50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EDFCC5-D063-BF51-E97A-29301457174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DDBFD34-6F78-9EFB-C302-C3B75B544ECE}"/>
              </a:ext>
            </a:extLst>
          </p:cNvPr>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23063320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F52B6-31CE-BBF1-6139-195662AB394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1E754F-FB0D-BBB3-082E-5F795A7448C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02DD3B-C92D-820E-C777-200E1E1BB92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31FB60A-47FC-3442-9E46-039B7B463D10}"/>
              </a:ext>
            </a:extLst>
          </p:cNvPr>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21089596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491A04-32C4-738A-5555-0F2B31D9CD3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A7EA7B-2734-0F3D-622A-EE85F48B50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EDFCC5-D063-BF51-E97A-29301457174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DDBFD34-6F78-9EFB-C302-C3B75B544EC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eiryo UI" panose="020B0604030504040204" pitchFamily="50" charset="-128"/>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eiryo UI" panose="020B060403050404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400" b="0" i="0" u="none" strike="noStrike" kern="1200" cap="none" spc="0" normalizeH="0" baseline="0" noProof="0">
              <a:ln>
                <a:noFill/>
              </a:ln>
              <a:solidFill>
                <a:srgbClr val="6E6F73"/>
              </a:solidFill>
              <a:effectLst/>
              <a:uLnTx/>
              <a:uFillTx/>
              <a:latin typeface="Trebuchet MS"/>
              <a:ea typeface="Meiryo UI" panose="020B0604030504040204" pitchFamily="50" charset="-128"/>
              <a:cs typeface="+mn-cs"/>
            </a:endParaRPr>
          </a:p>
        </p:txBody>
      </p:sp>
    </p:spTree>
    <p:extLst>
      <p:ext uri="{BB962C8B-B14F-4D97-AF65-F5344CB8AC3E}">
        <p14:creationId xmlns:p14="http://schemas.microsoft.com/office/powerpoint/2010/main" val="23063320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98331E-7EA4-764E-FB33-D0A826FA78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9AA60B-9E9C-B015-98ED-EAFB483ED8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963C7D-7A1E-1161-316F-28594E63A31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86596D2-4F8D-96F3-FF84-78268CC13DA4}"/>
              </a:ext>
            </a:extLst>
          </p:cNvPr>
          <p:cNvSpPr>
            <a:spLocks noGrp="1"/>
          </p:cNvSpPr>
          <p:nvPr>
            <p:ph type="sldNum" sz="quarter" idx="5"/>
          </p:nvPr>
        </p:nvSpPr>
        <p:spPr/>
        <p:txBody>
          <a:bodyPr/>
          <a:lstStyle/>
          <a:p>
            <a:r>
              <a:rPr lang="en-US"/>
              <a:t>Notes view: </a:t>
            </a:r>
            <a:fld id="{128CEAFE-FA94-43E5-B0FF-D47E1CCDD1B4}" type="slidenum">
              <a:rPr lang="en-US" smtClean="0"/>
              <a:pPr/>
              <a:t>47</a:t>
            </a:fld>
            <a:endParaRPr lang="en-US"/>
          </a:p>
        </p:txBody>
      </p:sp>
    </p:spTree>
    <p:extLst>
      <p:ext uri="{BB962C8B-B14F-4D97-AF65-F5344CB8AC3E}">
        <p14:creationId xmlns:p14="http://schemas.microsoft.com/office/powerpoint/2010/main" val="41549784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84634-A8AD-8867-A12F-3F37A37B6E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5CA03F3-C9C0-64EA-ADF7-1C96D1B9C3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E4326A1-7944-BF50-987F-76C0D7AA2A2F}"/>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12240582-83DC-C659-1433-09C49D0EB043}"/>
              </a:ext>
            </a:extLst>
          </p:cNvPr>
          <p:cNvSpPr>
            <a:spLocks noGrp="1"/>
          </p:cNvSpPr>
          <p:nvPr>
            <p:ph type="sldNum" sz="quarter" idx="5"/>
          </p:nvPr>
        </p:nvSpPr>
        <p:spPr/>
        <p:txBody>
          <a:bodyPr/>
          <a:lstStyle/>
          <a:p>
            <a:r>
              <a:rPr lang="en-US"/>
              <a:t>Notes view: </a:t>
            </a:r>
            <a:fld id="{128CEAFE-FA94-43E5-B0FF-D47E1CCDD1B4}" type="slidenum">
              <a:rPr lang="en-US" smtClean="0"/>
              <a:pPr/>
              <a:t>48</a:t>
            </a:fld>
            <a:endParaRPr lang="en-US"/>
          </a:p>
        </p:txBody>
      </p:sp>
    </p:spTree>
    <p:extLst>
      <p:ext uri="{BB962C8B-B14F-4D97-AF65-F5344CB8AC3E}">
        <p14:creationId xmlns:p14="http://schemas.microsoft.com/office/powerpoint/2010/main" val="3326281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E6E06-260A-3855-C08D-92B877B5DB3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62331B0-6287-200A-DD2E-BA81B4D1E45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40214EB-5CC4-5E29-879E-37D17795496B}"/>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48383650-B950-7691-9084-98AB029F02C1}"/>
              </a:ext>
            </a:extLst>
          </p:cNvPr>
          <p:cNvSpPr>
            <a:spLocks noGrp="1"/>
          </p:cNvSpPr>
          <p:nvPr>
            <p:ph type="sldNum" sz="quarter" idx="5"/>
          </p:nvPr>
        </p:nvSpPr>
        <p:spPr/>
        <p:txBody>
          <a:bodyPr/>
          <a:lstStyle/>
          <a:p>
            <a:r>
              <a:rPr lang="en-US"/>
              <a:t>Notes view: </a:t>
            </a:r>
            <a:fld id="{128CEAFE-FA94-43E5-B0FF-D47E1CCDD1B4}" type="slidenum">
              <a:rPr lang="en-US" smtClean="0"/>
              <a:pPr/>
              <a:t>4</a:t>
            </a:fld>
            <a:endParaRPr lang="en-US"/>
          </a:p>
        </p:txBody>
      </p:sp>
    </p:spTree>
    <p:extLst>
      <p:ext uri="{BB962C8B-B14F-4D97-AF65-F5344CB8AC3E}">
        <p14:creationId xmlns:p14="http://schemas.microsoft.com/office/powerpoint/2010/main" val="211770383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89DCB-CC02-08E9-31C3-735FDAB05E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81CD86-2994-3950-9A8B-BCF9E5080A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2273EF-D470-17C6-7A25-4EBB22E5D84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A3E0024-DE90-D821-4C5A-3FA805913A45}"/>
              </a:ext>
            </a:extLst>
          </p:cNvPr>
          <p:cNvSpPr>
            <a:spLocks noGrp="1"/>
          </p:cNvSpPr>
          <p:nvPr>
            <p:ph type="sldNum" sz="quarter" idx="5"/>
          </p:nvPr>
        </p:nvSpPr>
        <p:spPr/>
        <p:txBody>
          <a:bodyPr/>
          <a:lstStyle/>
          <a:p>
            <a:r>
              <a:rPr lang="en-US"/>
              <a:t>Notes view: </a:t>
            </a:r>
            <a:fld id="{128CEAFE-FA94-43E5-B0FF-D47E1CCDD1B4}" type="slidenum">
              <a:rPr lang="en-US" smtClean="0"/>
              <a:pPr/>
              <a:t>49</a:t>
            </a:fld>
            <a:endParaRPr lang="en-US"/>
          </a:p>
        </p:txBody>
      </p:sp>
    </p:spTree>
    <p:extLst>
      <p:ext uri="{BB962C8B-B14F-4D97-AF65-F5344CB8AC3E}">
        <p14:creationId xmlns:p14="http://schemas.microsoft.com/office/powerpoint/2010/main" val="28443542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F16A7-F336-8087-85BE-2E563E53CC5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74CCF76-5F27-B6D6-4804-1866528EE9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1A86543-02C1-E768-2FF2-9BC178D9EEBC}"/>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A1B4EB12-A0DB-71EB-D085-D068E496CEB6}"/>
              </a:ext>
            </a:extLst>
          </p:cNvPr>
          <p:cNvSpPr>
            <a:spLocks noGrp="1"/>
          </p:cNvSpPr>
          <p:nvPr>
            <p:ph type="sldNum" sz="quarter" idx="5"/>
          </p:nvPr>
        </p:nvSpPr>
        <p:spPr/>
        <p:txBody>
          <a:bodyPr/>
          <a:lstStyle/>
          <a:p>
            <a:r>
              <a:rPr lang="en-US"/>
              <a:t>Notes view: </a:t>
            </a:r>
            <a:fld id="{128CEAFE-FA94-43E5-B0FF-D47E1CCDD1B4}" type="slidenum">
              <a:rPr lang="en-US" smtClean="0"/>
              <a:pPr/>
              <a:t>50</a:t>
            </a:fld>
            <a:endParaRPr lang="en-US"/>
          </a:p>
        </p:txBody>
      </p:sp>
    </p:spTree>
    <p:extLst>
      <p:ext uri="{BB962C8B-B14F-4D97-AF65-F5344CB8AC3E}">
        <p14:creationId xmlns:p14="http://schemas.microsoft.com/office/powerpoint/2010/main" val="14493157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AFBC98-A816-1BBB-2A82-5860F90C9FB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C6BC71-6913-BD95-3569-68754E9525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F39A05-2565-0658-5A66-71BF0945FFE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4150EA4-F092-C78B-ADF6-5CF64B708E8F}"/>
              </a:ext>
            </a:extLst>
          </p:cNvPr>
          <p:cNvSpPr>
            <a:spLocks noGrp="1"/>
          </p:cNvSpPr>
          <p:nvPr>
            <p:ph type="sldNum" sz="quarter" idx="5"/>
          </p:nvPr>
        </p:nvSpPr>
        <p:spPr/>
        <p:txBody>
          <a:bodyPr/>
          <a:lstStyle/>
          <a:p>
            <a:r>
              <a:rPr lang="en-US"/>
              <a:t>Notes view: </a:t>
            </a:r>
            <a:fld id="{128CEAFE-FA94-43E5-B0FF-D47E1CCDD1B4}" type="slidenum">
              <a:rPr lang="en-US" smtClean="0"/>
              <a:pPr/>
              <a:t>51</a:t>
            </a:fld>
            <a:endParaRPr lang="en-US"/>
          </a:p>
        </p:txBody>
      </p:sp>
    </p:spTree>
    <p:extLst>
      <p:ext uri="{BB962C8B-B14F-4D97-AF65-F5344CB8AC3E}">
        <p14:creationId xmlns:p14="http://schemas.microsoft.com/office/powerpoint/2010/main" val="298661319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7B5FA-7045-9985-8843-6D18DAA0A4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EAC82F-2693-C69A-8630-57FDAEC193C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AD3620E-7C7C-ABE2-1937-6F284240858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CEB6525-6248-49B8-0DB0-DD4A0B37F6B3}"/>
              </a:ext>
            </a:extLst>
          </p:cNvPr>
          <p:cNvSpPr>
            <a:spLocks noGrp="1"/>
          </p:cNvSpPr>
          <p:nvPr>
            <p:ph type="sldNum" sz="quarter" idx="5"/>
          </p:nvPr>
        </p:nvSpPr>
        <p:spPr/>
        <p:txBody>
          <a:bodyPr/>
          <a:lstStyle/>
          <a:p>
            <a:r>
              <a:rPr lang="en-US"/>
              <a:t>Notes view: </a:t>
            </a:r>
            <a:fld id="{128CEAFE-FA94-43E5-B0FF-D47E1CCDD1B4}" type="slidenum">
              <a:rPr lang="en-US" smtClean="0"/>
              <a:pPr/>
              <a:t>52</a:t>
            </a:fld>
            <a:endParaRPr lang="en-US"/>
          </a:p>
        </p:txBody>
      </p:sp>
    </p:spTree>
    <p:extLst>
      <p:ext uri="{BB962C8B-B14F-4D97-AF65-F5344CB8AC3E}">
        <p14:creationId xmlns:p14="http://schemas.microsoft.com/office/powerpoint/2010/main" val="128036678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336D1-A5E1-B02C-3C1F-8F37BCBBAB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B73E2D2-819D-593D-4DA0-C6EA519616B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04DFB22-2998-8B30-6008-037776BE41A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BFE8238-E7D5-966C-BC65-355F3F0D72FC}"/>
              </a:ext>
            </a:extLst>
          </p:cNvPr>
          <p:cNvSpPr>
            <a:spLocks noGrp="1"/>
          </p:cNvSpPr>
          <p:nvPr>
            <p:ph type="sldNum" sz="quarter" idx="5"/>
          </p:nvPr>
        </p:nvSpPr>
        <p:spPr/>
        <p:txBody>
          <a:bodyPr/>
          <a:lstStyle/>
          <a:p>
            <a:r>
              <a:rPr lang="en-US"/>
              <a:t>Notes view: </a:t>
            </a:r>
            <a:fld id="{128CEAFE-FA94-43E5-B0FF-D47E1CCDD1B4}" type="slidenum">
              <a:rPr lang="en-US" smtClean="0"/>
              <a:pPr/>
              <a:t>53</a:t>
            </a:fld>
            <a:endParaRPr lang="en-US"/>
          </a:p>
        </p:txBody>
      </p:sp>
    </p:spTree>
    <p:extLst>
      <p:ext uri="{BB962C8B-B14F-4D97-AF65-F5344CB8AC3E}">
        <p14:creationId xmlns:p14="http://schemas.microsoft.com/office/powerpoint/2010/main" val="234250008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r>
              <a:rPr lang="en-US"/>
              <a:t>Notes view: </a:t>
            </a:r>
            <a:fld id="{128CEAFE-FA94-43E5-B0FF-D47E1CCDD1B4}" type="slidenum">
              <a:rPr lang="en-US" smtClean="0"/>
              <a:pPr/>
              <a:t>54</a:t>
            </a:fld>
            <a:endParaRPr lang="en-US"/>
          </a:p>
        </p:txBody>
      </p:sp>
    </p:spTree>
    <p:extLst>
      <p:ext uri="{BB962C8B-B14F-4D97-AF65-F5344CB8AC3E}">
        <p14:creationId xmlns:p14="http://schemas.microsoft.com/office/powerpoint/2010/main" val="64287878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55</a:t>
            </a:fld>
            <a:endParaRPr lang="en-US"/>
          </a:p>
        </p:txBody>
      </p:sp>
    </p:spTree>
    <p:extLst>
      <p:ext uri="{BB962C8B-B14F-4D97-AF65-F5344CB8AC3E}">
        <p14:creationId xmlns:p14="http://schemas.microsoft.com/office/powerpoint/2010/main" val="36438663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C7DAA3-A3F8-7026-B551-AD67A4599C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28390B-0230-68E2-985D-45610D06E8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72D60F-5AFF-710F-2511-A7803103A29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C629B7F-C191-0825-6E6F-61C58C63DA19}"/>
              </a:ext>
            </a:extLst>
          </p:cNvPr>
          <p:cNvSpPr>
            <a:spLocks noGrp="1"/>
          </p:cNvSpPr>
          <p:nvPr>
            <p:ph type="sldNum" sz="quarter" idx="5"/>
          </p:nvPr>
        </p:nvSpPr>
        <p:spPr/>
        <p:txBody>
          <a:bodyPr/>
          <a:lstStyle/>
          <a:p>
            <a:r>
              <a:rPr lang="en-US"/>
              <a:t>Notes view: </a:t>
            </a:r>
            <a:fld id="{128CEAFE-FA94-43E5-B0FF-D47E1CCDD1B4}" type="slidenum">
              <a:rPr lang="en-US" smtClean="0"/>
              <a:pPr/>
              <a:t>56</a:t>
            </a:fld>
            <a:endParaRPr lang="en-US"/>
          </a:p>
        </p:txBody>
      </p:sp>
    </p:spTree>
    <p:extLst>
      <p:ext uri="{BB962C8B-B14F-4D97-AF65-F5344CB8AC3E}">
        <p14:creationId xmlns:p14="http://schemas.microsoft.com/office/powerpoint/2010/main" val="281174288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114074-D344-287B-A40B-E800A514221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A78CE3-DAEB-FAA5-2DAD-5A0FBBCE32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929CA0-833E-58EB-92F7-D3546B4CDC9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6CB6DEE-E7B8-A248-12C9-1A8EBA1F9447}"/>
              </a:ext>
            </a:extLst>
          </p:cNvPr>
          <p:cNvSpPr>
            <a:spLocks noGrp="1"/>
          </p:cNvSpPr>
          <p:nvPr>
            <p:ph type="sldNum" sz="quarter" idx="5"/>
          </p:nvPr>
        </p:nvSpPr>
        <p:spPr/>
        <p:txBody>
          <a:bodyPr/>
          <a:lstStyle/>
          <a:p>
            <a:r>
              <a:rPr lang="en-US"/>
              <a:t>Notes view: </a:t>
            </a:r>
            <a:fld id="{128CEAFE-FA94-43E5-B0FF-D47E1CCDD1B4}" type="slidenum">
              <a:rPr lang="en-US" smtClean="0"/>
              <a:pPr/>
              <a:t>57</a:t>
            </a:fld>
            <a:endParaRPr lang="en-US"/>
          </a:p>
        </p:txBody>
      </p:sp>
    </p:spTree>
    <p:extLst>
      <p:ext uri="{BB962C8B-B14F-4D97-AF65-F5344CB8AC3E}">
        <p14:creationId xmlns:p14="http://schemas.microsoft.com/office/powerpoint/2010/main" val="333921109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AF2CD6-E6CD-CBF6-4642-C07D12A8F5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1D12C1C-4317-3DC4-3143-4F891939107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40FC66E-61C6-0543-0079-7810EAECBD8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7BF1EE5-1906-5787-782D-16FFF06DD399}"/>
              </a:ext>
            </a:extLst>
          </p:cNvPr>
          <p:cNvSpPr>
            <a:spLocks noGrp="1"/>
          </p:cNvSpPr>
          <p:nvPr>
            <p:ph type="sldNum" sz="quarter" idx="5"/>
          </p:nvPr>
        </p:nvSpPr>
        <p:spPr/>
        <p:txBody>
          <a:bodyPr/>
          <a:lstStyle/>
          <a:p>
            <a:r>
              <a:rPr lang="en-US"/>
              <a:t>Notes view: </a:t>
            </a:r>
            <a:fld id="{128CEAFE-FA94-43E5-B0FF-D47E1CCDD1B4}" type="slidenum">
              <a:rPr lang="en-US" smtClean="0"/>
              <a:pPr/>
              <a:t>58</a:t>
            </a:fld>
            <a:endParaRPr lang="en-US"/>
          </a:p>
        </p:txBody>
      </p:sp>
    </p:spTree>
    <p:extLst>
      <p:ext uri="{BB962C8B-B14F-4D97-AF65-F5344CB8AC3E}">
        <p14:creationId xmlns:p14="http://schemas.microsoft.com/office/powerpoint/2010/main" val="457230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20121-82EC-B490-5226-CC43D488F0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6A31EC-D75D-B062-3A5B-5E0C6B34ECD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8F6D734-2FA3-9C60-E37B-034672E50A9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1A0292A-86B0-FCBF-FB0F-F73C3997534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416005097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804D16-D84D-0157-9447-DA2811F0F32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DE20DE-DBAE-8BB3-6709-AEB7961A02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D51AA9-007D-E80E-87F4-DB2C0B6AE67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44B3844-ED2F-CFA6-4458-6853C37D3B1B}"/>
              </a:ext>
            </a:extLst>
          </p:cNvPr>
          <p:cNvSpPr>
            <a:spLocks noGrp="1"/>
          </p:cNvSpPr>
          <p:nvPr>
            <p:ph type="sldNum" sz="quarter" idx="5"/>
          </p:nvPr>
        </p:nvSpPr>
        <p:spPr/>
        <p:txBody>
          <a:bodyPr/>
          <a:lstStyle/>
          <a:p>
            <a:r>
              <a:rPr lang="en-US"/>
              <a:t>Notes view: </a:t>
            </a:r>
            <a:fld id="{128CEAFE-FA94-43E5-B0FF-D47E1CCDD1B4}" type="slidenum">
              <a:rPr lang="en-US" smtClean="0"/>
              <a:pPr/>
              <a:t>59</a:t>
            </a:fld>
            <a:endParaRPr lang="en-US"/>
          </a:p>
        </p:txBody>
      </p:sp>
    </p:spTree>
    <p:extLst>
      <p:ext uri="{BB962C8B-B14F-4D97-AF65-F5344CB8AC3E}">
        <p14:creationId xmlns:p14="http://schemas.microsoft.com/office/powerpoint/2010/main" val="77156885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60</a:t>
            </a:fld>
            <a:endParaRPr lang="en-US"/>
          </a:p>
        </p:txBody>
      </p:sp>
    </p:spTree>
    <p:extLst>
      <p:ext uri="{BB962C8B-B14F-4D97-AF65-F5344CB8AC3E}">
        <p14:creationId xmlns:p14="http://schemas.microsoft.com/office/powerpoint/2010/main" val="343533899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0C85FC-2F0F-661E-CF93-8688A850A0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C1DCA1-7DB4-BCC4-3F7A-0A66464E0A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CD0251E-3061-958E-B9EA-D79F46D2DF7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19FF91A-843C-2C65-D0C9-56445575B1F8}"/>
              </a:ext>
            </a:extLst>
          </p:cNvPr>
          <p:cNvSpPr>
            <a:spLocks noGrp="1"/>
          </p:cNvSpPr>
          <p:nvPr>
            <p:ph type="sldNum" sz="quarter" idx="5"/>
          </p:nvPr>
        </p:nvSpPr>
        <p:spPr/>
        <p:txBody>
          <a:bodyPr/>
          <a:lstStyle/>
          <a:p>
            <a:r>
              <a:rPr lang="en-US"/>
              <a:t>Notes view: </a:t>
            </a:r>
            <a:fld id="{128CEAFE-FA94-43E5-B0FF-D47E1CCDD1B4}" type="slidenum">
              <a:rPr lang="en-US" smtClean="0"/>
              <a:pPr/>
              <a:t>61</a:t>
            </a:fld>
            <a:endParaRPr lang="en-US"/>
          </a:p>
        </p:txBody>
      </p:sp>
    </p:spTree>
    <p:extLst>
      <p:ext uri="{BB962C8B-B14F-4D97-AF65-F5344CB8AC3E}">
        <p14:creationId xmlns:p14="http://schemas.microsoft.com/office/powerpoint/2010/main" val="311283118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62</a:t>
            </a:fld>
            <a:endParaRPr lang="en-US"/>
          </a:p>
        </p:txBody>
      </p:sp>
    </p:spTree>
    <p:extLst>
      <p:ext uri="{BB962C8B-B14F-4D97-AF65-F5344CB8AC3E}">
        <p14:creationId xmlns:p14="http://schemas.microsoft.com/office/powerpoint/2010/main" val="232472184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63</a:t>
            </a:fld>
            <a:endParaRPr lang="en-US"/>
          </a:p>
        </p:txBody>
      </p:sp>
    </p:spTree>
    <p:extLst>
      <p:ext uri="{BB962C8B-B14F-4D97-AF65-F5344CB8AC3E}">
        <p14:creationId xmlns:p14="http://schemas.microsoft.com/office/powerpoint/2010/main" val="237041423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64</a:t>
            </a:fld>
            <a:endParaRPr lang="en-US"/>
          </a:p>
        </p:txBody>
      </p:sp>
    </p:spTree>
    <p:extLst>
      <p:ext uri="{BB962C8B-B14F-4D97-AF65-F5344CB8AC3E}">
        <p14:creationId xmlns:p14="http://schemas.microsoft.com/office/powerpoint/2010/main" val="86271075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97739C-DB4F-8E14-B3AF-AC24F73CE8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05E953-7809-FFA0-2F9C-5C00F225DD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DC0357-83F6-A1CC-ABFB-5066E7AB806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655C1C2-E4AA-49A3-AF45-8598E335EBE7}"/>
              </a:ext>
            </a:extLst>
          </p:cNvPr>
          <p:cNvSpPr>
            <a:spLocks noGrp="1"/>
          </p:cNvSpPr>
          <p:nvPr>
            <p:ph type="sldNum" sz="quarter" idx="5"/>
          </p:nvPr>
        </p:nvSpPr>
        <p:spPr/>
        <p:txBody>
          <a:bodyPr/>
          <a:lstStyle/>
          <a:p>
            <a:r>
              <a:rPr lang="en-US"/>
              <a:t>Notes view: </a:t>
            </a:r>
            <a:fld id="{128CEAFE-FA94-43E5-B0FF-D47E1CCDD1B4}" type="slidenum">
              <a:rPr lang="en-US" smtClean="0"/>
              <a:pPr/>
              <a:t>65</a:t>
            </a:fld>
            <a:endParaRPr lang="en-US"/>
          </a:p>
        </p:txBody>
      </p:sp>
    </p:spTree>
    <p:extLst>
      <p:ext uri="{BB962C8B-B14F-4D97-AF65-F5344CB8AC3E}">
        <p14:creationId xmlns:p14="http://schemas.microsoft.com/office/powerpoint/2010/main" val="232172656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C44F1-4DDB-7B71-85BE-B49DCC95A71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78F4FFE-2AD9-322D-6595-0931068A1E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A28D4F6-B6EF-F5C2-A9D7-31E18197B576}"/>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502C3082-E2BE-9424-11F9-6407E25A5616}"/>
              </a:ext>
            </a:extLst>
          </p:cNvPr>
          <p:cNvSpPr>
            <a:spLocks noGrp="1"/>
          </p:cNvSpPr>
          <p:nvPr>
            <p:ph type="sldNum" sz="quarter" idx="5"/>
          </p:nvPr>
        </p:nvSpPr>
        <p:spPr/>
        <p:txBody>
          <a:bodyPr/>
          <a:lstStyle/>
          <a:p>
            <a:r>
              <a:rPr lang="en-US"/>
              <a:t>Notes view: </a:t>
            </a:r>
            <a:fld id="{128CEAFE-FA94-43E5-B0FF-D47E1CCDD1B4}" type="slidenum">
              <a:rPr lang="en-US" smtClean="0"/>
              <a:pPr/>
              <a:t>66</a:t>
            </a:fld>
            <a:endParaRPr lang="en-US"/>
          </a:p>
        </p:txBody>
      </p:sp>
    </p:spTree>
    <p:extLst>
      <p:ext uri="{BB962C8B-B14F-4D97-AF65-F5344CB8AC3E}">
        <p14:creationId xmlns:p14="http://schemas.microsoft.com/office/powerpoint/2010/main" val="160962532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67</a:t>
            </a:fld>
            <a:endParaRPr lang="en-US"/>
          </a:p>
        </p:txBody>
      </p:sp>
    </p:spTree>
    <p:extLst>
      <p:ext uri="{BB962C8B-B14F-4D97-AF65-F5344CB8AC3E}">
        <p14:creationId xmlns:p14="http://schemas.microsoft.com/office/powerpoint/2010/main" val="226478776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68</a:t>
            </a:fld>
            <a:endParaRPr lang="en-US"/>
          </a:p>
        </p:txBody>
      </p:sp>
    </p:spTree>
    <p:extLst>
      <p:ext uri="{BB962C8B-B14F-4D97-AF65-F5344CB8AC3E}">
        <p14:creationId xmlns:p14="http://schemas.microsoft.com/office/powerpoint/2010/main" val="1966218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B17BE-1F8C-5E9D-73DF-CEDEB65EEC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0F0AC7-97B8-722F-FF4B-34227C1394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8B0B8C-9905-3AC6-9C75-F5AE05BB3E1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53E2E58-162B-AFDA-789D-FD81BFEF5F80}"/>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311957437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F6F20E-CA2D-5B3B-EF41-DA3E889E10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4096661-291E-3A2F-D92E-B4A26A9B61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B2C9B76-3733-AA73-585C-ABF199F21FA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15D3389-D4D3-CB75-F56C-FC5BF4A261BE}"/>
              </a:ext>
            </a:extLst>
          </p:cNvPr>
          <p:cNvSpPr>
            <a:spLocks noGrp="1"/>
          </p:cNvSpPr>
          <p:nvPr>
            <p:ph type="sldNum" sz="quarter" idx="5"/>
          </p:nvPr>
        </p:nvSpPr>
        <p:spPr/>
        <p:txBody>
          <a:bodyPr/>
          <a:lstStyle/>
          <a:p>
            <a:r>
              <a:rPr lang="en-US"/>
              <a:t>Notes view: </a:t>
            </a:r>
            <a:fld id="{128CEAFE-FA94-43E5-B0FF-D47E1CCDD1B4}" type="slidenum">
              <a:rPr lang="en-US" smtClean="0"/>
              <a:pPr/>
              <a:t>69</a:t>
            </a:fld>
            <a:endParaRPr lang="en-US"/>
          </a:p>
        </p:txBody>
      </p:sp>
    </p:spTree>
    <p:extLst>
      <p:ext uri="{BB962C8B-B14F-4D97-AF65-F5344CB8AC3E}">
        <p14:creationId xmlns:p14="http://schemas.microsoft.com/office/powerpoint/2010/main" val="403116658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69173953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48654-CBE5-2AF0-3202-78D3895B78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941A698-E771-8130-3F72-F5A0C64E69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3F575E-178C-CD34-D695-742DC057299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1E17AD7-D226-4EB5-B5CD-F20463ECE51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71</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55789661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262992-051F-6A5B-8F5A-B3559F7DDFC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DB94A2-C7CD-1398-95AE-893583C9B1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170819-DC9B-4FCC-7240-FAF16C3ED1A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A8118BC-59A4-4CE1-005E-8EEBE285870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72</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15592227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00B471-37A5-D526-C677-EAA1B96B66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C502F3-C292-C053-0E70-5B2627FDAA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FA694F7-6BA7-31ED-50FB-4C789CCC79D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2731B48-6C03-A7C2-D46E-86008814782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76059004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44C00-3010-E9B8-49C7-7857AE53C4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5DA5F37-DE67-685A-6244-A2ECC0A657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B7B257B-2773-C84F-9625-40974B475C8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3F7D3DD-3452-5E54-1C40-254849C8A02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74</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04834980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75</a:t>
            </a:fld>
            <a:endParaRPr lang="en-US"/>
          </a:p>
        </p:txBody>
      </p:sp>
    </p:spTree>
    <p:extLst>
      <p:ext uri="{BB962C8B-B14F-4D97-AF65-F5344CB8AC3E}">
        <p14:creationId xmlns:p14="http://schemas.microsoft.com/office/powerpoint/2010/main" val="367982064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3D1302-3BFC-44EC-F5E8-C9C1E6A48F7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2C7FE1-F7E5-C0A9-553F-54753F6B55E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6CCC4A-6AF0-940D-46B9-314C55BD7EE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FB24363-7B00-60DF-67B4-0C2BED3D206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Aptos" panose="02110004020202020204"/>
                <a:ea typeface="+mn-ea"/>
                <a:cs typeface="+mn-cs"/>
              </a:rPr>
              <a:t>Notes view: </a:t>
            </a:r>
            <a:fld id="{128CEAFE-FA94-43E5-B0FF-D47E1CCDD1B4}"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365233115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C0D809-4626-F7C6-2F72-1BBD24D19DC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BC2939F-48EF-7ABF-A4DA-F6E8AEAD13C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53292B8-2A81-D7DD-1998-60CA2DF666A8}"/>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882A31CB-DC6E-3D32-721F-DBAC63E21C38}"/>
              </a:ext>
            </a:extLst>
          </p:cNvPr>
          <p:cNvSpPr>
            <a:spLocks noGrp="1"/>
          </p:cNvSpPr>
          <p:nvPr>
            <p:ph type="sldNum" sz="quarter" idx="5"/>
          </p:nvPr>
        </p:nvSpPr>
        <p:spPr/>
        <p:txBody>
          <a:bodyPr/>
          <a:lstStyle/>
          <a:p>
            <a:r>
              <a:rPr lang="en-US"/>
              <a:t>Notes view: </a:t>
            </a:r>
            <a:fld id="{128CEAFE-FA94-43E5-B0FF-D47E1CCDD1B4}" type="slidenum">
              <a:rPr lang="en-US" smtClean="0"/>
              <a:pPr/>
              <a:t>77</a:t>
            </a:fld>
            <a:endParaRPr lang="en-US"/>
          </a:p>
        </p:txBody>
      </p:sp>
    </p:spTree>
    <p:extLst>
      <p:ext uri="{BB962C8B-B14F-4D97-AF65-F5344CB8AC3E}">
        <p14:creationId xmlns:p14="http://schemas.microsoft.com/office/powerpoint/2010/main" val="261201804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8EC19C-9BAF-E357-CB09-8A338481D9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EF198E-635D-BF1A-A431-9CC1E8C8D2A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981655-F3AF-E5A4-B250-53A85AE9F61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8686F56-0170-CBA9-DBB0-D8904E0EA537}"/>
              </a:ext>
            </a:extLst>
          </p:cNvPr>
          <p:cNvSpPr>
            <a:spLocks noGrp="1"/>
          </p:cNvSpPr>
          <p:nvPr>
            <p:ph type="sldNum" sz="quarter" idx="5"/>
          </p:nvPr>
        </p:nvSpPr>
        <p:spPr/>
        <p:txBody>
          <a:bodyPr/>
          <a:lstStyle/>
          <a:p>
            <a:r>
              <a:rPr lang="en-US"/>
              <a:t>Notes view: </a:t>
            </a:r>
            <a:fld id="{128CEAFE-FA94-43E5-B0FF-D47E1CCDD1B4}" type="slidenum">
              <a:rPr lang="en-US" smtClean="0"/>
              <a:pPr/>
              <a:t>78</a:t>
            </a:fld>
            <a:endParaRPr lang="en-US"/>
          </a:p>
        </p:txBody>
      </p:sp>
    </p:spTree>
    <p:extLst>
      <p:ext uri="{BB962C8B-B14F-4D97-AF65-F5344CB8AC3E}">
        <p14:creationId xmlns:p14="http://schemas.microsoft.com/office/powerpoint/2010/main" val="2105503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502232-3EF0-1791-7EB6-47D0A8C246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0C3EC0-6275-3311-529C-3B89C39AC1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2A62AB-BCE3-9E86-30EE-9B152FA84B9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2F25D1B-658A-6788-2981-B7C65AA9528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36614112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3EC22-124B-E0AA-EF15-A9B1F572F6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8DFF00-D772-2A60-4A9F-58F5A7439B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DFEE767-77D0-EB6B-D1FC-1A131A87C2E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30D933F-7A92-7EBC-3798-06933765DA33}"/>
              </a:ext>
            </a:extLst>
          </p:cNvPr>
          <p:cNvSpPr>
            <a:spLocks noGrp="1"/>
          </p:cNvSpPr>
          <p:nvPr>
            <p:ph type="sldNum" sz="quarter" idx="5"/>
          </p:nvPr>
        </p:nvSpPr>
        <p:spPr/>
        <p:txBody>
          <a:bodyPr/>
          <a:lstStyle/>
          <a:p>
            <a:r>
              <a:rPr lang="en-US"/>
              <a:t>Notes view: </a:t>
            </a:r>
            <a:fld id="{128CEAFE-FA94-43E5-B0FF-D47E1CCDD1B4}" type="slidenum">
              <a:rPr lang="en-US" smtClean="0"/>
              <a:pPr/>
              <a:t>79</a:t>
            </a:fld>
            <a:endParaRPr lang="en-US"/>
          </a:p>
        </p:txBody>
      </p:sp>
    </p:spTree>
    <p:extLst>
      <p:ext uri="{BB962C8B-B14F-4D97-AF65-F5344CB8AC3E}">
        <p14:creationId xmlns:p14="http://schemas.microsoft.com/office/powerpoint/2010/main" val="249599549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ADB21F-6589-FBE3-2AE7-129506C62C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E9AD49-7944-8D62-A0E0-D17CAB5564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52EB4C-6FA6-83B1-9E25-6D7F45BBD77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E38052CD-C71E-331D-8C24-100A7CDB3772}"/>
              </a:ext>
            </a:extLst>
          </p:cNvPr>
          <p:cNvSpPr>
            <a:spLocks noGrp="1"/>
          </p:cNvSpPr>
          <p:nvPr>
            <p:ph type="sldNum" sz="quarter" idx="5"/>
          </p:nvPr>
        </p:nvSpPr>
        <p:spPr/>
        <p:txBody>
          <a:bodyPr/>
          <a:lstStyle/>
          <a:p>
            <a:r>
              <a:rPr lang="en-US"/>
              <a:t>Notes view: </a:t>
            </a:r>
            <a:fld id="{128CEAFE-FA94-43E5-B0FF-D47E1CCDD1B4}" type="slidenum">
              <a:rPr lang="en-US" smtClean="0"/>
              <a:pPr/>
              <a:t>80</a:t>
            </a:fld>
            <a:endParaRPr lang="en-US"/>
          </a:p>
        </p:txBody>
      </p:sp>
    </p:spTree>
    <p:extLst>
      <p:ext uri="{BB962C8B-B14F-4D97-AF65-F5344CB8AC3E}">
        <p14:creationId xmlns:p14="http://schemas.microsoft.com/office/powerpoint/2010/main" val="1557355222"/>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4E8EE-B590-C77C-31E4-637EAE3EB8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1E6375-D7A7-CEB9-734F-90899A1A24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3B47CF-DBF2-F52A-B559-7AFB2D4BC8E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9F39BB1-7730-CCD1-7E52-4BE04B10B665}"/>
              </a:ext>
            </a:extLst>
          </p:cNvPr>
          <p:cNvSpPr>
            <a:spLocks noGrp="1"/>
          </p:cNvSpPr>
          <p:nvPr>
            <p:ph type="sldNum" sz="quarter" idx="5"/>
          </p:nvPr>
        </p:nvSpPr>
        <p:spPr/>
        <p:txBody>
          <a:bodyPr/>
          <a:lstStyle/>
          <a:p>
            <a:r>
              <a:rPr lang="en-US"/>
              <a:t>Notes view: </a:t>
            </a:r>
            <a:fld id="{128CEAFE-FA94-43E5-B0FF-D47E1CCDD1B4}" type="slidenum">
              <a:rPr lang="en-US" smtClean="0"/>
              <a:pPr/>
              <a:t>81</a:t>
            </a:fld>
            <a:endParaRPr lang="en-US"/>
          </a:p>
        </p:txBody>
      </p:sp>
    </p:spTree>
    <p:extLst>
      <p:ext uri="{BB962C8B-B14F-4D97-AF65-F5344CB8AC3E}">
        <p14:creationId xmlns:p14="http://schemas.microsoft.com/office/powerpoint/2010/main" val="348105474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82</a:t>
            </a:fld>
            <a:endParaRPr lang="en-US"/>
          </a:p>
        </p:txBody>
      </p:sp>
    </p:spTree>
    <p:extLst>
      <p:ext uri="{BB962C8B-B14F-4D97-AF65-F5344CB8AC3E}">
        <p14:creationId xmlns:p14="http://schemas.microsoft.com/office/powerpoint/2010/main" val="256947850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83</a:t>
            </a:fld>
            <a:endParaRPr lang="en-US"/>
          </a:p>
        </p:txBody>
      </p:sp>
    </p:spTree>
    <p:extLst>
      <p:ext uri="{BB962C8B-B14F-4D97-AF65-F5344CB8AC3E}">
        <p14:creationId xmlns:p14="http://schemas.microsoft.com/office/powerpoint/2010/main" val="295291958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8275" y="619125"/>
            <a:ext cx="7124700" cy="40068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r>
              <a:rPr lang="en-US"/>
              <a:t>Notes view: </a:t>
            </a:r>
            <a:fld id="{128CEAFE-FA94-43E5-B0FF-D47E1CCDD1B4}" type="slidenum">
              <a:rPr lang="en-US" smtClean="0"/>
              <a:pPr/>
              <a:t>84</a:t>
            </a:fld>
            <a:endParaRPr lang="en-US"/>
          </a:p>
        </p:txBody>
      </p:sp>
    </p:spTree>
    <p:extLst>
      <p:ext uri="{BB962C8B-B14F-4D97-AF65-F5344CB8AC3E}">
        <p14:creationId xmlns:p14="http://schemas.microsoft.com/office/powerpoint/2010/main" val="3392545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8C1C9-A259-D32D-9766-6264007D7B3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CFA3A3D-CBB2-8EE7-93E7-1B82BBC066B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E2BA9C8-A217-78DE-AFDF-2DDE88EC7DC5}"/>
              </a:ext>
            </a:extLst>
          </p:cNvPr>
          <p:cNvSpPr>
            <a:spLocks noGrp="1"/>
          </p:cNvSpPr>
          <p:nvPr>
            <p:ph type="body" idx="1"/>
          </p:nvPr>
        </p:nvSpPr>
        <p:spPr/>
        <p:txBody>
          <a:bodyPr/>
          <a:lstStyle/>
          <a:p>
            <a:endParaRPr lang="en-US"/>
          </a:p>
        </p:txBody>
      </p:sp>
      <p:sp>
        <p:nvSpPr>
          <p:cNvPr id="4" name="スライド番号プレースホルダー 3">
            <a:extLst>
              <a:ext uri="{FF2B5EF4-FFF2-40B4-BE49-F238E27FC236}">
                <a16:creationId xmlns:a16="http://schemas.microsoft.com/office/drawing/2014/main" id="{6C980E41-67E4-E5E2-1B1C-ABD754B46710}"/>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360913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3.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6.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7.xml"/><Relationship Id="rId5" Type="http://schemas.openxmlformats.org/officeDocument/2006/relationships/image" Target="../media/image10.png"/><Relationship Id="rId4" Type="http://schemas.openxmlformats.org/officeDocument/2006/relationships/image" Target="../media/image4.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8.xml"/><Relationship Id="rId5" Type="http://schemas.openxmlformats.org/officeDocument/2006/relationships/image" Target="../media/image12.png"/><Relationship Id="rId4" Type="http://schemas.openxmlformats.org/officeDocument/2006/relationships/image" Target="../media/image1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9.xml"/><Relationship Id="rId5" Type="http://schemas.openxmlformats.org/officeDocument/2006/relationships/image" Target="../media/image13.png"/><Relationship Id="rId4" Type="http://schemas.openxmlformats.org/officeDocument/2006/relationships/image" Target="../media/image4.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20.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21.xml"/><Relationship Id="rId5" Type="http://schemas.openxmlformats.org/officeDocument/2006/relationships/image" Target="../media/image14.png"/><Relationship Id="rId4" Type="http://schemas.openxmlformats.org/officeDocument/2006/relationships/image" Target="../media/image4.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22.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23.xml"/><Relationship Id="rId5" Type="http://schemas.openxmlformats.org/officeDocument/2006/relationships/image" Target="../media/image14.png"/><Relationship Id="rId4" Type="http://schemas.openxmlformats.org/officeDocument/2006/relationships/image" Target="../media/image4.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4.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4.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26.xml"/><Relationship Id="rId5" Type="http://schemas.openxmlformats.org/officeDocument/2006/relationships/image" Target="../media/image15.png"/><Relationship Id="rId4" Type="http://schemas.openxmlformats.org/officeDocument/2006/relationships/image" Target="../media/image1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4.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28.xml"/><Relationship Id="rId4" Type="http://schemas.openxmlformats.org/officeDocument/2006/relationships/image" Target="../media/image4.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4.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4.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31.xml"/><Relationship Id="rId5" Type="http://schemas.openxmlformats.org/officeDocument/2006/relationships/image" Target="../media/image16.jpeg"/><Relationship Id="rId4" Type="http://schemas.openxmlformats.org/officeDocument/2006/relationships/image" Target="../media/image2.emf"/></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3.jpeg"/><Relationship Id="rId5" Type="http://schemas.openxmlformats.org/officeDocument/2006/relationships/image" Target="../media/image2.emf"/><Relationship Id="rId4" Type="http://schemas.openxmlformats.org/officeDocument/2006/relationships/oleObject" Target="../embeddings/oleObject15.bin"/></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5" Type="http://schemas.openxmlformats.org/officeDocument/2006/relationships/image" Target="../media/image7.jpeg"/><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34.xml"/><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image" Target="../media/image4.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35.xml"/><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image" Target="../media/image4.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36.xml"/><Relationship Id="rId4" Type="http://schemas.openxmlformats.org/officeDocument/2006/relationships/image" Target="../media/image4.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37.xml"/><Relationship Id="rId4" Type="http://schemas.openxmlformats.org/officeDocument/2006/relationships/image" Target="../media/image4.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38.xml"/><Relationship Id="rId4" Type="http://schemas.openxmlformats.org/officeDocument/2006/relationships/image" Target="../media/image4.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39.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40.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41.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42.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43.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7.xml"/><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image" Target="../media/image4.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44.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45.xml"/><Relationship Id="rId5" Type="http://schemas.openxmlformats.org/officeDocument/2006/relationships/image" Target="../media/image9.png"/><Relationship Id="rId4" Type="http://schemas.openxmlformats.org/officeDocument/2006/relationships/image" Target="../media/image1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46.xml"/><Relationship Id="rId5" Type="http://schemas.openxmlformats.org/officeDocument/2006/relationships/image" Target="../media/image10.png"/><Relationship Id="rId4" Type="http://schemas.openxmlformats.org/officeDocument/2006/relationships/image" Target="../media/image4.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47.xml"/><Relationship Id="rId5" Type="http://schemas.openxmlformats.org/officeDocument/2006/relationships/image" Target="../media/image12.png"/><Relationship Id="rId4" Type="http://schemas.openxmlformats.org/officeDocument/2006/relationships/image" Target="../media/image4.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48.xml"/><Relationship Id="rId5" Type="http://schemas.openxmlformats.org/officeDocument/2006/relationships/image" Target="../media/image13.png"/><Relationship Id="rId4" Type="http://schemas.openxmlformats.org/officeDocument/2006/relationships/image" Target="../media/image4.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49.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50.xml"/><Relationship Id="rId5" Type="http://schemas.openxmlformats.org/officeDocument/2006/relationships/image" Target="../media/image14.png"/><Relationship Id="rId4" Type="http://schemas.openxmlformats.org/officeDocument/2006/relationships/image" Target="../media/image4.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51.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52.xml"/><Relationship Id="rId5" Type="http://schemas.openxmlformats.org/officeDocument/2006/relationships/image" Target="../media/image14.png"/><Relationship Id="rId4" Type="http://schemas.openxmlformats.org/officeDocument/2006/relationships/image" Target="../media/image4.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53.xml"/><Relationship Id="rId4"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4.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54.xml"/><Relationship Id="rId4" Type="http://schemas.openxmlformats.org/officeDocument/2006/relationships/image" Target="../media/image4.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55.xml"/><Relationship Id="rId5" Type="http://schemas.openxmlformats.org/officeDocument/2006/relationships/image" Target="../media/image15.png"/><Relationship Id="rId4" Type="http://schemas.openxmlformats.org/officeDocument/2006/relationships/image" Target="../media/image2.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6.xml"/><Relationship Id="rId4" Type="http://schemas.openxmlformats.org/officeDocument/2006/relationships/image" Target="../media/image4.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57.xml"/><Relationship Id="rId5" Type="http://schemas.openxmlformats.org/officeDocument/2006/relationships/image" Target="../media/image9.png"/><Relationship Id="rId4" Type="http://schemas.openxmlformats.org/officeDocument/2006/relationships/image" Target="../media/image4.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8.xml"/><Relationship Id="rId4" Type="http://schemas.openxmlformats.org/officeDocument/2006/relationships/image" Target="../media/image4.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59.xml"/><Relationship Id="rId4" Type="http://schemas.openxmlformats.org/officeDocument/2006/relationships/image" Target="../media/image4.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60.xml"/><Relationship Id="rId4" Type="http://schemas.openxmlformats.org/officeDocument/2006/relationships/image" Target="../media/image4.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61.xml"/><Relationship Id="rId5" Type="http://schemas.openxmlformats.org/officeDocument/2006/relationships/image" Target="../media/image16.jpeg"/><Relationship Id="rId4" Type="http://schemas.openxmlformats.org/officeDocument/2006/relationships/image" Target="../media/image2.emf"/></Relationships>
</file>

<file path=ppt/slideLayouts/_rels/slideLayout5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3.xml"/><Relationship Id="rId1" Type="http://schemas.openxmlformats.org/officeDocument/2006/relationships/tags" Target="../tags/tag62.xml"/><Relationship Id="rId5" Type="http://schemas.openxmlformats.org/officeDocument/2006/relationships/image" Target="../media/image1.emf"/><Relationship Id="rId4" Type="http://schemas.openxmlformats.org/officeDocument/2006/relationships/oleObject" Target="../embeddings/oleObject25.bin"/></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64.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4.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65.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66.xml"/><Relationship Id="rId5" Type="http://schemas.openxmlformats.org/officeDocument/2006/relationships/image" Target="../media/image8.png"/><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8.xml"/><Relationship Id="rId1" Type="http://schemas.openxmlformats.org/officeDocument/2006/relationships/tags" Target="../tags/tag67.xml"/><Relationship Id="rId5" Type="http://schemas.openxmlformats.org/officeDocument/2006/relationships/image" Target="../media/image1.emf"/><Relationship Id="rId4" Type="http://schemas.openxmlformats.org/officeDocument/2006/relationships/oleObject" Target="../embeddings/oleObject29.bin"/></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69.xml"/><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70.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71.xml"/><Relationship Id="rId5" Type="http://schemas.openxmlformats.org/officeDocument/2006/relationships/image" Target="../media/image8.png"/><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1.xml"/><Relationship Id="rId1" Type="http://schemas.openxmlformats.org/officeDocument/2006/relationships/tags" Target="../tags/tag72.xml"/><Relationship Id="rId5" Type="http://schemas.openxmlformats.org/officeDocument/2006/relationships/image" Target="../media/image9.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1.xml"/><Relationship Id="rId5" Type="http://schemas.openxmlformats.org/officeDocument/2006/relationships/image" Target="../media/image8.png"/><Relationship Id="rId4" Type="http://schemas.openxmlformats.org/officeDocument/2006/relationships/image" Target="../media/image4.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2.xml"/><Relationship Id="rId5" Type="http://schemas.openxmlformats.org/officeDocument/2006/relationships/image" Target="../media/image8.png"/><Relationship Id="rId4" Type="http://schemas.openxmlformats.org/officeDocument/2006/relationships/image" Target="../media/image4.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25428748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mn-lt"/>
              <a:ea typeface="Meiryo UI" panose="020B0604030504040204" pitchFamily="50" charset="-128"/>
              <a:cs typeface="+mn-cs"/>
              <a:sym typeface="Trebuchet MS" panose="020B0603020202020204" pitchFamily="34" charset="0"/>
            </a:endParaRPr>
          </a:p>
        </p:txBody>
      </p:sp>
      <p:pic>
        <p:nvPicPr>
          <p:cNvPr id="13" name="図 4" descr="グラフィカル ユーザー インターフェイス, テキスト, アプリケーション&#10;&#10;自動的に生成された説明">
            <a:extLst>
              <a:ext uri="{FF2B5EF4-FFF2-40B4-BE49-F238E27FC236}">
                <a16:creationId xmlns:a16="http://schemas.microsoft.com/office/drawing/2014/main" id="{BAE2500E-3A68-4FA7-9B7F-A36B6561D03A}"/>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0" y="0"/>
            <a:ext cx="12192000" cy="6858000"/>
          </a:xfrm>
          <a:prstGeom prst="rect">
            <a:avLst/>
          </a:prstGeom>
          <a:solidFill>
            <a:srgbClr val="FFFFFF">
              <a:alpha val="0"/>
            </a:srgbClr>
          </a:solidFill>
        </p:spPr>
      </p:pic>
      <p:sp>
        <p:nvSpPr>
          <p:cNvPr id="16" name="Title 3">
            <a:extLst>
              <a:ext uri="{FF2B5EF4-FFF2-40B4-BE49-F238E27FC236}">
                <a16:creationId xmlns:a16="http://schemas.microsoft.com/office/drawing/2014/main" id="{FF3D31DE-058E-4654-8B14-BFAB1F920D39}"/>
              </a:ext>
            </a:extLst>
          </p:cNvPr>
          <p:cNvSpPr>
            <a:spLocks noGrp="1"/>
          </p:cNvSpPr>
          <p:nvPr>
            <p:ph type="title" hasCustomPrompt="1"/>
          </p:nvPr>
        </p:nvSpPr>
        <p:spPr>
          <a:xfrm>
            <a:off x="624417" y="1107698"/>
            <a:ext cx="10251243" cy="1191600"/>
          </a:xfrm>
        </p:spPr>
        <p:txBody>
          <a:bodyPr vert="horz" anchor="b"/>
          <a:lstStyle>
            <a:lvl1pPr>
              <a:defRPr sz="3600">
                <a:solidFill>
                  <a:schemeClr val="bg1"/>
                </a:solidFill>
                <a:ea typeface="Meiryo UI" panose="020B0604030504040204" pitchFamily="50" charset="-128"/>
              </a:defRPr>
            </a:lvl1pPr>
          </a:lstStyle>
          <a:p>
            <a:r>
              <a:rPr lang="en-US"/>
              <a:t>Click to edit Master title style</a:t>
            </a:r>
          </a:p>
        </p:txBody>
      </p:sp>
      <p:sp>
        <p:nvSpPr>
          <p:cNvPr id="17" name="Text Placeholder 10">
            <a:extLst>
              <a:ext uri="{FF2B5EF4-FFF2-40B4-BE49-F238E27FC236}">
                <a16:creationId xmlns:a16="http://schemas.microsoft.com/office/drawing/2014/main" id="{429F880C-5520-4372-A486-2BE261755AE8}"/>
              </a:ext>
            </a:extLst>
          </p:cNvPr>
          <p:cNvSpPr>
            <a:spLocks noGrp="1"/>
          </p:cNvSpPr>
          <p:nvPr>
            <p:ph type="body" sz="quarter" idx="10" hasCustomPrompt="1"/>
          </p:nvPr>
        </p:nvSpPr>
        <p:spPr>
          <a:xfrm>
            <a:off x="2836383" y="4396486"/>
            <a:ext cx="8071394" cy="757434"/>
          </a:xfrm>
        </p:spPr>
        <p:txBody>
          <a:bodyPr anchor="ctr"/>
          <a:lstStyle>
            <a:lvl1pPr algn="r">
              <a:defRPr sz="2800">
                <a:solidFill>
                  <a:srgbClr val="24235C"/>
                </a:solidFill>
                <a:ea typeface="Meiryo UI" panose="020B0604030504040204" pitchFamily="50" charset="-128"/>
              </a:defRPr>
            </a:lvl1pPr>
            <a:lvl2pPr algn="r">
              <a:defRPr sz="2800"/>
            </a:lvl2pPr>
            <a:lvl3pPr algn="r">
              <a:defRPr sz="2800"/>
            </a:lvl3pPr>
            <a:lvl4pPr algn="r">
              <a:defRPr sz="2800"/>
            </a:lvl4pPr>
            <a:lvl5pPr algn="r">
              <a:defRPr sz="2800"/>
            </a:lvl5pPr>
          </a:lstStyle>
          <a:p>
            <a:pPr lvl="0"/>
            <a:r>
              <a:rPr lang="en-US"/>
              <a:t>Click to add subtitle</a:t>
            </a:r>
          </a:p>
        </p:txBody>
      </p:sp>
    </p:spTree>
    <p:extLst>
      <p:ext uri="{BB962C8B-B14F-4D97-AF65-F5344CB8AC3E}">
        <p14:creationId xmlns:p14="http://schemas.microsoft.com/office/powerpoint/2010/main" val="1515183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56B229C-479B-4D70-A59A-38D73F6EE09C}"/>
              </a:ext>
            </a:extLst>
          </p:cNvPr>
          <p:cNvGraphicFramePr>
            <a:graphicFrameLocks noChangeAspect="1"/>
          </p:cNvGraphicFramePr>
          <p:nvPr userDrawn="1">
            <p:custDataLst>
              <p:tags r:id="rId1"/>
            </p:custDataLst>
            <p:extLst>
              <p:ext uri="{D42A27DB-BD31-4B8C-83A1-F6EECF244321}">
                <p14:modId xmlns:p14="http://schemas.microsoft.com/office/powerpoint/2010/main" val="16158062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E56B229C-479B-4D70-A59A-38D73F6EE09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3671068" y="0"/>
            <a:ext cx="416951" cy="6858000"/>
          </a:xfrm>
          <a:prstGeom prst="rect">
            <a:avLst/>
          </a:prstGeom>
        </p:spPr>
      </p:pic>
      <p:sp>
        <p:nvSpPr>
          <p:cNvPr id="11"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2"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Freeform: Shape 8">
            <a:extLst>
              <a:ext uri="{FF2B5EF4-FFF2-40B4-BE49-F238E27FC236}">
                <a16:creationId xmlns:a16="http://schemas.microsoft.com/office/drawing/2014/main" id="{2064A451-D7D2-46E6-9B3C-1A62BC2074F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4" name="TextBox 13">
            <a:extLst>
              <a:ext uri="{FF2B5EF4-FFF2-40B4-BE49-F238E27FC236}">
                <a16:creationId xmlns:a16="http://schemas.microsoft.com/office/drawing/2014/main" id="{0B663AA4-560E-487C-B769-9DE83A18EE6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6514967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195D3F2-1F2E-4D97-BBB0-8FFB55591913}"/>
              </a:ext>
            </a:extLst>
          </p:cNvPr>
          <p:cNvGraphicFramePr>
            <a:graphicFrameLocks noChangeAspect="1"/>
          </p:cNvGraphicFramePr>
          <p:nvPr userDrawn="1">
            <p:custDataLst>
              <p:tags r:id="rId1"/>
            </p:custDataLst>
            <p:extLst>
              <p:ext uri="{D42A27DB-BD31-4B8C-83A1-F6EECF244321}">
                <p14:modId xmlns:p14="http://schemas.microsoft.com/office/powerpoint/2010/main" val="35747671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195D3F2-1F2E-4D97-BBB0-8FFB5559191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Picture 10"/>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5689582" y="0"/>
            <a:ext cx="416951" cy="6858000"/>
          </a:xfrm>
          <a:prstGeom prst="rect">
            <a:avLst/>
          </a:prstGeom>
        </p:spPr>
      </p:pic>
      <p:sp>
        <p:nvSpPr>
          <p:cNvPr id="12" name="Rectangle 11"/>
          <p:cNvSpPr/>
          <p:nvPr userDrawn="1"/>
        </p:nvSpPr>
        <p:spPr>
          <a:xfrm>
            <a:off x="6096000" y="0"/>
            <a:ext cx="6096000" cy="6858000"/>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3"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eiryo UI" panose="020B0604030504040204" pitchFamily="50" charset="-128"/>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4" name="Title 1"/>
          <p:cNvSpPr>
            <a:spLocks noGrp="1"/>
          </p:cNvSpPr>
          <p:nvPr>
            <p:ph type="title" hasCustomPrompt="1"/>
          </p:nvPr>
        </p:nvSpPr>
        <p:spPr bwMode="black">
          <a:xfrm>
            <a:off x="372825" y="1785600"/>
            <a:ext cx="4388400" cy="3286800"/>
          </a:xfrm>
          <a:prstGeom prst="rect">
            <a:avLst/>
          </a:prstGeom>
          <a:noFill/>
        </p:spPr>
        <p:txBody>
          <a:bodyPr vert="horz" wrap="square" lIns="0" tIns="0" rIns="320040" bIns="0" anchor="ctr">
            <a:noAutofit/>
          </a:bodyPr>
          <a:lstStyle>
            <a:lvl1pPr>
              <a:defRPr sz="440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16"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0" name="Freeform: Shape 9">
            <a:extLst>
              <a:ext uri="{FF2B5EF4-FFF2-40B4-BE49-F238E27FC236}">
                <a16:creationId xmlns:a16="http://schemas.microsoft.com/office/drawing/2014/main" id="{A805F0F6-3556-4C9C-833B-B5229C2CB8B7}"/>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7" name="TextBox 16">
            <a:extLst>
              <a:ext uri="{FF2B5EF4-FFF2-40B4-BE49-F238E27FC236}">
                <a16:creationId xmlns:a16="http://schemas.microsoft.com/office/drawing/2014/main" id="{36664FDC-AFB5-41A7-B84F-575BD5AC2AC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923524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CC1AAF6A-C12E-4747-9313-5EB09779F346}"/>
              </a:ext>
            </a:extLst>
          </p:cNvPr>
          <p:cNvGraphicFramePr>
            <a:graphicFrameLocks noChangeAspect="1"/>
          </p:cNvGraphicFramePr>
          <p:nvPr userDrawn="1">
            <p:custDataLst>
              <p:tags r:id="rId1"/>
            </p:custDataLst>
            <p:extLst>
              <p:ext uri="{D42A27DB-BD31-4B8C-83A1-F6EECF244321}">
                <p14:modId xmlns:p14="http://schemas.microsoft.com/office/powerpoint/2010/main" val="13430593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CC1AAF6A-C12E-4747-9313-5EB09779F34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9" name="Picture 8"/>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7409849" y="0"/>
            <a:ext cx="416951" cy="6858000"/>
          </a:xfrm>
          <a:prstGeom prst="rect">
            <a:avLst/>
          </a:prstGeom>
        </p:spPr>
      </p:pic>
      <p:sp>
        <p:nvSpPr>
          <p:cNvPr id="10" name="Rectangle 9"/>
          <p:cNvSpPr/>
          <p:nvPr userDrawn="1"/>
        </p:nvSpPr>
        <p:spPr bwMode="gray">
          <a:xfrm>
            <a:off x="7819543" y="0"/>
            <a:ext cx="4372457"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eiryo UI" panose="020B0604030504040204" pitchFamily="50" charset="-128"/>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2"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16394"/>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4" name="Title 1"/>
          <p:cNvSpPr>
            <a:spLocks noGrp="1"/>
          </p:cNvSpPr>
          <p:nvPr>
            <p:ph type="title" hasCustomPrompt="1"/>
          </p:nvPr>
        </p:nvSpPr>
        <p:spPr bwMode="blackWhite">
          <a:xfrm>
            <a:off x="372825" y="1804650"/>
            <a:ext cx="6247552" cy="3286800"/>
          </a:xfrm>
          <a:prstGeom prst="rect">
            <a:avLst/>
          </a:prstGeom>
        </p:spPr>
        <p:txBody>
          <a:bodyPr vert="horz" anchor="ctr">
            <a:noAutofit/>
          </a:bodyPr>
          <a:lstStyle>
            <a:lvl1pPr>
              <a:defRPr sz="440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edit title</a:t>
            </a:r>
          </a:p>
        </p:txBody>
      </p:sp>
      <p:sp>
        <p:nvSpPr>
          <p:cNvPr id="16" name="Freeform: Shape 15">
            <a:extLst>
              <a:ext uri="{FF2B5EF4-FFF2-40B4-BE49-F238E27FC236}">
                <a16:creationId xmlns:a16="http://schemas.microsoft.com/office/drawing/2014/main" id="{58360223-65A8-41F2-80A7-8DA21F37DDC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7" name="TextBox 16">
            <a:extLst>
              <a:ext uri="{FF2B5EF4-FFF2-40B4-BE49-F238E27FC236}">
                <a16:creationId xmlns:a16="http://schemas.microsoft.com/office/drawing/2014/main" id="{B9BCDF07-46E5-4282-9AC6-A9CADE10007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632809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DEB6D70-6FA8-443B-A8AE-0FB6309BAD9A}"/>
              </a:ext>
            </a:extLst>
          </p:cNvPr>
          <p:cNvGraphicFramePr>
            <a:graphicFrameLocks noChangeAspect="1"/>
          </p:cNvGraphicFramePr>
          <p:nvPr userDrawn="1">
            <p:custDataLst>
              <p:tags r:id="rId1"/>
            </p:custDataLst>
            <p:extLst>
              <p:ext uri="{D42A27DB-BD31-4B8C-83A1-F6EECF244321}">
                <p14:modId xmlns:p14="http://schemas.microsoft.com/office/powerpoint/2010/main" val="2217794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ADEB6D70-6FA8-443B-A8AE-0FB6309BAD9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5"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D8CC19BB-A946-4D20-9C81-AF0C47F0794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43D2B792-549B-4B90-879B-723EA123BF6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5" name="Title 2">
            <a:extLst>
              <a:ext uri="{FF2B5EF4-FFF2-40B4-BE49-F238E27FC236}">
                <a16:creationId xmlns:a16="http://schemas.microsoft.com/office/drawing/2014/main" id="{1E7AB8B2-D9D1-4CA6-8A08-C216DD97A645}"/>
              </a:ext>
            </a:extLst>
          </p:cNvPr>
          <p:cNvSpPr>
            <a:spLocks noGrp="1"/>
          </p:cNvSpPr>
          <p:nvPr>
            <p:ph type="title" hasCustomPrompt="1"/>
          </p:nvPr>
        </p:nvSpPr>
        <p:spPr>
          <a:xfrm>
            <a:off x="372825" y="2764203"/>
            <a:ext cx="2478638" cy="1314311"/>
          </a:xfrm>
        </p:spPr>
        <p:txBody>
          <a:bodyPr vert="horz" anchor="ctr" anchorCtr="0">
            <a:noAutofit/>
          </a:bodyPr>
          <a:lstStyle>
            <a:lvl1pPr>
              <a:defRPr sz="2400" baseline="0">
                <a:solidFill>
                  <a:srgbClr val="006DAA"/>
                </a:solidFill>
                <a:latin typeface="+mj-lt"/>
                <a:ea typeface="Meiryo UI" panose="020B0604030504040204" pitchFamily="50" charset="-128"/>
                <a:cs typeface="+mj-cs"/>
              </a:defRPr>
            </a:lvl1pPr>
          </a:lstStyle>
          <a:p>
            <a:r>
              <a:rPr lang="en-US"/>
              <a:t>Click to add title</a:t>
            </a:r>
          </a:p>
        </p:txBody>
      </p:sp>
    </p:spTree>
    <p:extLst>
      <p:ext uri="{BB962C8B-B14F-4D97-AF65-F5344CB8AC3E}">
        <p14:creationId xmlns:p14="http://schemas.microsoft.com/office/powerpoint/2010/main" val="41672577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7B34A7B-07C6-4BB2-BA46-243042403F3E}"/>
              </a:ext>
            </a:extLst>
          </p:cNvPr>
          <p:cNvGraphicFramePr>
            <a:graphicFrameLocks noChangeAspect="1"/>
          </p:cNvGraphicFramePr>
          <p:nvPr userDrawn="1">
            <p:custDataLst>
              <p:tags r:id="rId1"/>
            </p:custDataLst>
            <p:extLst>
              <p:ext uri="{D42A27DB-BD31-4B8C-83A1-F6EECF244321}">
                <p14:modId xmlns:p14="http://schemas.microsoft.com/office/powerpoint/2010/main" val="32105523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7B34A7B-07C6-4BB2-BA46-243042403F3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3" name="Title 2"/>
          <p:cNvSpPr>
            <a:spLocks noGrp="1"/>
          </p:cNvSpPr>
          <p:nvPr>
            <p:ph type="title" hasCustomPrompt="1"/>
          </p:nvPr>
        </p:nvSpPr>
        <p:spPr>
          <a:xfrm>
            <a:off x="372825" y="2764203"/>
            <a:ext cx="2478638" cy="1314311"/>
          </a:xfrm>
        </p:spPr>
        <p:txBody>
          <a:bodyPr vert="horz" anchor="ctr" anchorCtr="0">
            <a:noAutofit/>
          </a:bodyPr>
          <a:lstStyle>
            <a:lvl1pPr>
              <a:defRPr sz="2400" baseline="0">
                <a:solidFill>
                  <a:schemeClr val="bg1"/>
                </a:solidFill>
                <a:latin typeface="+mj-lt"/>
                <a:ea typeface="Meiryo UI" panose="020B0604030504040204" pitchFamily="50" charset="-128"/>
                <a:cs typeface="+mj-cs"/>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0" name="Freeform: Shape 9">
            <a:extLst>
              <a:ext uri="{FF2B5EF4-FFF2-40B4-BE49-F238E27FC236}">
                <a16:creationId xmlns:a16="http://schemas.microsoft.com/office/drawing/2014/main" id="{FEC8A70B-4FC6-4523-A965-85799B35220C}"/>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102CA364-E21F-499D-8C0D-6B3B9CA9F4AD}"/>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679174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9280858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8"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3" name="Pentagon 3"/>
          <p:cNvSpPr/>
          <p:nvPr userDrawn="1"/>
        </p:nvSpPr>
        <p:spPr bwMode="white">
          <a:xfrm>
            <a:off x="1" y="0"/>
            <a:ext cx="5426920"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4"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pic>
        <p:nvPicPr>
          <p:cNvPr id="15" name="Picture 14"/>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9" name="Freeform: Shape 8">
            <a:extLst>
              <a:ext uri="{FF2B5EF4-FFF2-40B4-BE49-F238E27FC236}">
                <a16:creationId xmlns:a16="http://schemas.microsoft.com/office/drawing/2014/main" id="{D0407385-51B6-4B10-8E98-5698D081976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0" name="TextBox 9">
            <a:extLst>
              <a:ext uri="{FF2B5EF4-FFF2-40B4-BE49-F238E27FC236}">
                <a16:creationId xmlns:a16="http://schemas.microsoft.com/office/drawing/2014/main" id="{F4C9B6D1-A8D0-4E55-9445-50898260CC3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009208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DDC4322-CAAE-4DEB-B518-E1DA84E8BDFE}"/>
              </a:ext>
            </a:extLst>
          </p:cNvPr>
          <p:cNvGraphicFramePr>
            <a:graphicFrameLocks noChangeAspect="1"/>
          </p:cNvGraphicFramePr>
          <p:nvPr userDrawn="1">
            <p:custDataLst>
              <p:tags r:id="rId1"/>
            </p:custDataLst>
            <p:extLst>
              <p:ext uri="{D42A27DB-BD31-4B8C-83A1-F6EECF244321}">
                <p14:modId xmlns:p14="http://schemas.microsoft.com/office/powerpoint/2010/main" val="26343447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DDC4322-CAAE-4DEB-B518-E1DA84E8BDF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Pentagon 3"/>
          <p:cNvSpPr/>
          <p:nvPr userDrawn="1"/>
        </p:nvSpPr>
        <p:spPr bwMode="white">
          <a:xfrm>
            <a:off x="1" y="0"/>
            <a:ext cx="5426920"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4"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FFFFFF"/>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Freeform: Shape 9">
            <a:extLst>
              <a:ext uri="{FF2B5EF4-FFF2-40B4-BE49-F238E27FC236}">
                <a16:creationId xmlns:a16="http://schemas.microsoft.com/office/drawing/2014/main" id="{C7A3FE4F-9A5C-4D9B-B93D-B2A7C7EB5FCF}"/>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2" name="TextBox 11">
            <a:extLst>
              <a:ext uri="{FF2B5EF4-FFF2-40B4-BE49-F238E27FC236}">
                <a16:creationId xmlns:a16="http://schemas.microsoft.com/office/drawing/2014/main" id="{3534B8F6-DD48-4A19-887E-25DA8253FE8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9741921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46DCC6-234F-4A6D-8FB2-A5AE3D60316A}"/>
              </a:ext>
            </a:extLst>
          </p:cNvPr>
          <p:cNvGraphicFramePr>
            <a:graphicFrameLocks noChangeAspect="1"/>
          </p:cNvGraphicFramePr>
          <p:nvPr userDrawn="1">
            <p:custDataLst>
              <p:tags r:id="rId1"/>
            </p:custDataLst>
            <p:extLst>
              <p:ext uri="{D42A27DB-BD31-4B8C-83A1-F6EECF244321}">
                <p14:modId xmlns:p14="http://schemas.microsoft.com/office/powerpoint/2010/main" val="36449550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D46DCC6-234F-4A6D-8FB2-A5AE3D60316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6"/>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4" name="Pentagon 8"/>
          <p:cNvSpPr/>
          <p:nvPr userDrawn="1"/>
        </p:nvSpPr>
        <p:spPr bwMode="white">
          <a:xfrm>
            <a:off x="0" y="0"/>
            <a:ext cx="6363546"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CE8E3595-6CEC-44F4-83E1-C5358A9CC7C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1B8BA606-948F-489B-B2CD-1C8836F481E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2" name="Title Placeholder 1">
            <a:extLst>
              <a:ext uri="{FF2B5EF4-FFF2-40B4-BE49-F238E27FC236}">
                <a16:creationId xmlns:a16="http://schemas.microsoft.com/office/drawing/2014/main" id="{12358B00-25D9-413E-97C8-663DA097E615}"/>
              </a:ext>
            </a:extLst>
          </p:cNvPr>
          <p:cNvSpPr>
            <a:spLocks noGrp="1"/>
          </p:cNvSpPr>
          <p:nvPr>
            <p:ph type="title" hasCustomPrompt="1"/>
          </p:nvPr>
        </p:nvSpPr>
        <p:spPr>
          <a:xfrm>
            <a:off x="372825" y="97661"/>
            <a:ext cx="4672584"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6928717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70EA63C-DD42-44C6-810A-17B542940B0A}"/>
              </a:ext>
            </a:extLst>
          </p:cNvPr>
          <p:cNvGraphicFramePr>
            <a:graphicFrameLocks noChangeAspect="1"/>
          </p:cNvGraphicFramePr>
          <p:nvPr userDrawn="1">
            <p:custDataLst>
              <p:tags r:id="rId1"/>
            </p:custDataLst>
            <p:extLst>
              <p:ext uri="{D42A27DB-BD31-4B8C-83A1-F6EECF244321}">
                <p14:modId xmlns:p14="http://schemas.microsoft.com/office/powerpoint/2010/main" val="4963298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70EA63C-DD42-44C6-810A-17B542940B0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 name="Pentagon 8"/>
          <p:cNvSpPr/>
          <p:nvPr userDrawn="1"/>
        </p:nvSpPr>
        <p:spPr bwMode="white">
          <a:xfrm>
            <a:off x="0" y="0"/>
            <a:ext cx="6363546"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2"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0" name="Freeform: Shape 9">
            <a:extLst>
              <a:ext uri="{FF2B5EF4-FFF2-40B4-BE49-F238E27FC236}">
                <a16:creationId xmlns:a16="http://schemas.microsoft.com/office/drawing/2014/main" id="{6504E61C-B8B3-4EDF-A063-F8E035671EB9}"/>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814872F8-D538-4117-B7C4-87F0F3C841C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5" name="Title Placeholder 1">
            <a:extLst>
              <a:ext uri="{FF2B5EF4-FFF2-40B4-BE49-F238E27FC236}">
                <a16:creationId xmlns:a16="http://schemas.microsoft.com/office/drawing/2014/main" id="{C01FF382-61ED-4D30-A955-0120DCDCBC4E}"/>
              </a:ext>
            </a:extLst>
          </p:cNvPr>
          <p:cNvSpPr>
            <a:spLocks noGrp="1"/>
          </p:cNvSpPr>
          <p:nvPr>
            <p:ph type="title" hasCustomPrompt="1"/>
          </p:nvPr>
        </p:nvSpPr>
        <p:spPr>
          <a:xfrm>
            <a:off x="372825" y="97661"/>
            <a:ext cx="4672584"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2438078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6AA24DF-F861-4E62-BA8D-CC7F0ED8063A}"/>
              </a:ext>
            </a:extLst>
          </p:cNvPr>
          <p:cNvGraphicFramePr>
            <a:graphicFrameLocks noChangeAspect="1"/>
          </p:cNvGraphicFramePr>
          <p:nvPr userDrawn="1">
            <p:custDataLst>
              <p:tags r:id="rId1"/>
            </p:custDataLst>
            <p:extLst>
              <p:ext uri="{D42A27DB-BD31-4B8C-83A1-F6EECF244321}">
                <p14:modId xmlns:p14="http://schemas.microsoft.com/office/powerpoint/2010/main" val="7383697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76AA24DF-F861-4E62-BA8D-CC7F0ED8063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16" name="Picture 15"/>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A25D97F7-F7F7-4462-AA4F-64114709DFBC}"/>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4" name="TextBox 13">
            <a:extLst>
              <a:ext uri="{FF2B5EF4-FFF2-40B4-BE49-F238E27FC236}">
                <a16:creationId xmlns:a16="http://schemas.microsoft.com/office/drawing/2014/main" id="{2E635A06-0C28-4568-ABB5-72E6D9B2C422}"/>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7" name="Title Placeholder 1">
            <a:extLst>
              <a:ext uri="{FF2B5EF4-FFF2-40B4-BE49-F238E27FC236}">
                <a16:creationId xmlns:a16="http://schemas.microsoft.com/office/drawing/2014/main" id="{FE3FC29E-7FB1-4AC9-A4D1-02A0154EB1C1}"/>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800280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DAE373-2A7B-4C15-BDFC-E6FDB76705D9}"/>
              </a:ext>
            </a:extLst>
          </p:cNvPr>
          <p:cNvGraphicFramePr>
            <a:graphicFrameLocks noChangeAspect="1"/>
          </p:cNvGraphicFramePr>
          <p:nvPr userDrawn="1">
            <p:custDataLst>
              <p:tags r:id="rId1"/>
            </p:custDataLst>
            <p:extLst>
              <p:ext uri="{D42A27DB-BD31-4B8C-83A1-F6EECF244321}">
                <p14:modId xmlns:p14="http://schemas.microsoft.com/office/powerpoint/2010/main" val="11161309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0DAE373-2A7B-4C15-BDFC-E6FDB76705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eiryo UI" panose="020B0604030504040204" pitchFamily="50" charset="-128"/>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7A5F770-A5AA-4B1A-B330-0943DC1F51D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1003280" cy="657226"/>
          </a:xfrm>
          <a:prstGeom prst="rect">
            <a:avLst/>
          </a:prstGeom>
          <a:solidFill>
            <a:srgbClr val="FFFFFF">
              <a:alpha val="0"/>
            </a:srgbClr>
          </a:solidFill>
        </p:spPr>
      </p:pic>
      <p:pic>
        <p:nvPicPr>
          <p:cNvPr id="9" name="Picture 2">
            <a:extLst>
              <a:ext uri="{FF2B5EF4-FFF2-40B4-BE49-F238E27FC236}">
                <a16:creationId xmlns:a16="http://schemas.microsoft.com/office/drawing/2014/main" id="{C559CDEC-131E-482C-AAE1-E48306A43FBC}"/>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43702" y="136339"/>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Placeholder 1">
            <a:extLst>
              <a:ext uri="{FF2B5EF4-FFF2-40B4-BE49-F238E27FC236}">
                <a16:creationId xmlns:a16="http://schemas.microsoft.com/office/drawing/2014/main" id="{37688D58-1409-4BD1-9889-411BD99866CD}"/>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16573120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22AF000-7339-4BB9-82C6-CCDC84E2822F}"/>
              </a:ext>
            </a:extLst>
          </p:cNvPr>
          <p:cNvGraphicFramePr>
            <a:graphicFrameLocks noChangeAspect="1"/>
          </p:cNvGraphicFramePr>
          <p:nvPr userDrawn="1">
            <p:custDataLst>
              <p:tags r:id="rId1"/>
            </p:custDataLst>
            <p:extLst>
              <p:ext uri="{D42A27DB-BD31-4B8C-83A1-F6EECF244321}">
                <p14:modId xmlns:p14="http://schemas.microsoft.com/office/powerpoint/2010/main" val="48075226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22AF000-7339-4BB9-82C6-CCDC84E2822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flip="none" rotWithShape="1">
            <a:gsLst>
              <a:gs pos="0">
                <a:srgbClr val="003655"/>
              </a:gs>
              <a:gs pos="100000">
                <a:srgbClr val="006DAA"/>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Freeform: Shape 9">
            <a:extLst>
              <a:ext uri="{FF2B5EF4-FFF2-40B4-BE49-F238E27FC236}">
                <a16:creationId xmlns:a16="http://schemas.microsoft.com/office/drawing/2014/main" id="{962A5CC4-329E-4EEF-AF94-D21D43A5A02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3" name="TextBox 12">
            <a:extLst>
              <a:ext uri="{FF2B5EF4-FFF2-40B4-BE49-F238E27FC236}">
                <a16:creationId xmlns:a16="http://schemas.microsoft.com/office/drawing/2014/main" id="{1DAFE14C-633F-4298-A289-5CDEC63B3AFE}"/>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4" name="Title Placeholder 1">
            <a:extLst>
              <a:ext uri="{FF2B5EF4-FFF2-40B4-BE49-F238E27FC236}">
                <a16:creationId xmlns:a16="http://schemas.microsoft.com/office/drawing/2014/main" id="{95810B01-EEA3-43B8-8A0A-C6F79A3796FA}"/>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369865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E940FBE1-93AB-42F3-A63C-D1B6C7A5F20C}"/>
              </a:ext>
            </a:extLst>
          </p:cNvPr>
          <p:cNvGraphicFramePr>
            <a:graphicFrameLocks noChangeAspect="1"/>
          </p:cNvGraphicFramePr>
          <p:nvPr userDrawn="1">
            <p:custDataLst>
              <p:tags r:id="rId1"/>
            </p:custDataLst>
            <p:extLst>
              <p:ext uri="{D42A27DB-BD31-4B8C-83A1-F6EECF244321}">
                <p14:modId xmlns:p14="http://schemas.microsoft.com/office/powerpoint/2010/main" val="7010654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5" name="think-cell data - do not delete" hidden="1">
                        <a:extLst>
                          <a:ext uri="{FF2B5EF4-FFF2-40B4-BE49-F238E27FC236}">
                            <a16:creationId xmlns:a16="http://schemas.microsoft.com/office/drawing/2014/main" id="{E940FBE1-93AB-42F3-A63C-D1B6C7A5F20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a:xfrm>
            <a:off x="342523" y="3826333"/>
            <a:ext cx="11506955"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big statement text</a:t>
            </a:r>
          </a:p>
        </p:txBody>
      </p:sp>
      <p:sp>
        <p:nvSpPr>
          <p:cNvPr id="7" name="Freeform: Shape 6">
            <a:extLst>
              <a:ext uri="{FF2B5EF4-FFF2-40B4-BE49-F238E27FC236}">
                <a16:creationId xmlns:a16="http://schemas.microsoft.com/office/drawing/2014/main" id="{1FC0A3B1-25CA-4F8C-8DEE-091867EB84A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0" name="TextBox 9">
            <a:extLst>
              <a:ext uri="{FF2B5EF4-FFF2-40B4-BE49-F238E27FC236}">
                <a16:creationId xmlns:a16="http://schemas.microsoft.com/office/drawing/2014/main" id="{A46E54A0-E4C0-454B-8BC5-819B30F6C62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705580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21D2EA1-8472-48CA-A609-1306DCD368C2}"/>
              </a:ext>
            </a:extLst>
          </p:cNvPr>
          <p:cNvGraphicFramePr>
            <a:graphicFrameLocks noChangeAspect="1"/>
          </p:cNvGraphicFramePr>
          <p:nvPr userDrawn="1">
            <p:custDataLst>
              <p:tags r:id="rId1"/>
            </p:custDataLst>
            <p:extLst>
              <p:ext uri="{D42A27DB-BD31-4B8C-83A1-F6EECF244321}">
                <p14:modId xmlns:p14="http://schemas.microsoft.com/office/powerpoint/2010/main" val="33081980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421D2EA1-8472-48CA-A609-1306DCD368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6" name="Rectangle 5"/>
          <p:cNvSpPr/>
          <p:nvPr userDrawn="1"/>
        </p:nvSpPr>
        <p:spPr bwMode="white">
          <a:xfrm>
            <a:off x="342523" y="625475"/>
            <a:ext cx="932688" cy="932688"/>
          </a:xfrm>
          <a:prstGeom prst="rect">
            <a:avLst/>
          </a:prstGeom>
          <a:noFill/>
          <a:ln>
            <a:solidFill>
              <a:srgbClr val="6FB8E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7" name="Title 1"/>
          <p:cNvSpPr>
            <a:spLocks noGrp="1"/>
          </p:cNvSpPr>
          <p:nvPr>
            <p:ph type="title" hasCustomPrompt="1"/>
          </p:nvPr>
        </p:nvSpPr>
        <p:spPr>
          <a:xfrm>
            <a:off x="342523" y="3826333"/>
            <a:ext cx="11506955"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3796626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rgbClr val="003655"/>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24163796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rotWithShape="1">
          <a:blip r:embed="rId5" cstate="screen">
            <a:extLst>
              <a:ext uri="{28A0092B-C50C-407E-A947-70E740481C1C}">
                <a14:useLocalDpi xmlns:a14="http://schemas.microsoft.com/office/drawing/2010/main"/>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006DAA"/>
          </a:solidFill>
          <a:ln>
            <a:noFill/>
          </a:ln>
          <a:effectLst/>
        </p:spPr>
        <p:txBody>
          <a:bodyPr vert="horz" wrap="square" lIns="91440" tIns="45720" rIns="91440" bIns="45720" numCol="1" anchor="t" anchorCtr="0" compatLnSpc="1">
            <a:prstTxWarp prst="textNoShape">
              <a:avLst/>
            </a:prstTxWarp>
            <a:noAutofit/>
          </a:bodyPr>
          <a:lstStyle/>
          <a:p>
            <a:endParaRPr lang="en-US">
              <a:latin typeface="+mn-lt"/>
              <a:ea typeface="Meiryo UI" panose="020B0604030504040204" pitchFamily="50" charset="-128"/>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364EE205-9E64-40D7-A0C1-836A8816ABB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9" name="TextBox 8">
            <a:extLst>
              <a:ext uri="{FF2B5EF4-FFF2-40B4-BE49-F238E27FC236}">
                <a16:creationId xmlns:a16="http://schemas.microsoft.com/office/drawing/2014/main" id="{11F9D345-F254-4368-88B2-E74C7CBB851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2021792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2B2D0056-F795-47D3-88F9-AF1F576AFDD8}"/>
              </a:ext>
            </a:extLst>
          </p:cNvPr>
          <p:cNvGraphicFramePr>
            <a:graphicFrameLocks noChangeAspect="1"/>
          </p:cNvGraphicFramePr>
          <p:nvPr userDrawn="1">
            <p:custDataLst>
              <p:tags r:id="rId1"/>
            </p:custDataLst>
            <p:extLst>
              <p:ext uri="{D42A27DB-BD31-4B8C-83A1-F6EECF244321}">
                <p14:modId xmlns:p14="http://schemas.microsoft.com/office/powerpoint/2010/main" val="40660662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2B2D0056-F795-47D3-88F9-AF1F576AFDD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4"/>
          </p:nvPr>
        </p:nvSpPr>
        <p:spPr bwMode="white">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502DDE1F-F5D1-46A4-B609-127E5EB7D57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8" name="TextBox 7">
            <a:extLst>
              <a:ext uri="{FF2B5EF4-FFF2-40B4-BE49-F238E27FC236}">
                <a16:creationId xmlns:a16="http://schemas.microsoft.com/office/drawing/2014/main" id="{985BA455-E532-4D78-B6D7-2D391B76448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9" name="Title Placeholder 1">
            <a:extLst>
              <a:ext uri="{FF2B5EF4-FFF2-40B4-BE49-F238E27FC236}">
                <a16:creationId xmlns:a16="http://schemas.microsoft.com/office/drawing/2014/main" id="{B35BB7E4-2E33-483F-BAFE-A7FCCE66A94B}"/>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1830073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2F2F2"/>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40909A69-30D8-4044-84C3-D68C8C889107}"/>
              </a:ext>
            </a:extLst>
          </p:cNvPr>
          <p:cNvGraphicFramePr>
            <a:graphicFrameLocks noChangeAspect="1"/>
          </p:cNvGraphicFramePr>
          <p:nvPr userDrawn="1">
            <p:custDataLst>
              <p:tags r:id="rId1"/>
            </p:custDataLst>
            <p:extLst>
              <p:ext uri="{D42A27DB-BD31-4B8C-83A1-F6EECF244321}">
                <p14:modId xmlns:p14="http://schemas.microsoft.com/office/powerpoint/2010/main" val="29770797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40909A69-30D8-4044-84C3-D68C8C88910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e Placeholder 4"/>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3014252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4D575DF-E898-4EEB-987E-00EB98D9D27C}"/>
              </a:ext>
            </a:extLst>
          </p:cNvPr>
          <p:cNvGraphicFramePr>
            <a:graphicFrameLocks noChangeAspect="1"/>
          </p:cNvGraphicFramePr>
          <p:nvPr userDrawn="1">
            <p:custDataLst>
              <p:tags r:id="rId1"/>
            </p:custDataLst>
            <p:extLst>
              <p:ext uri="{D42A27DB-BD31-4B8C-83A1-F6EECF244321}">
                <p14:modId xmlns:p14="http://schemas.microsoft.com/office/powerpoint/2010/main" val="40642829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4D575DF-E898-4EEB-987E-00EB98D9D27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6" name="Freeform: Shape 5">
            <a:extLst>
              <a:ext uri="{FF2B5EF4-FFF2-40B4-BE49-F238E27FC236}">
                <a16:creationId xmlns:a16="http://schemas.microsoft.com/office/drawing/2014/main" id="{2385DD47-BEF2-463C-A944-1C6907346079}"/>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8" name="TextBox 7">
            <a:extLst>
              <a:ext uri="{FF2B5EF4-FFF2-40B4-BE49-F238E27FC236}">
                <a16:creationId xmlns:a16="http://schemas.microsoft.com/office/drawing/2014/main" id="{9F5F3E37-6149-4A6B-9616-5D8AD8D2F407}"/>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sclaimer">
    <p:bg>
      <p:bgPr>
        <a:solidFill>
          <a:srgbClr val="F2F2F2"/>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71272F-CC77-42B6-93E6-C58057E4067F}"/>
              </a:ext>
            </a:extLst>
          </p:cNvPr>
          <p:cNvGraphicFramePr>
            <a:graphicFrameLocks noChangeAspect="1"/>
          </p:cNvGraphicFramePr>
          <p:nvPr userDrawn="1">
            <p:custDataLst>
              <p:tags r:id="rId1"/>
            </p:custDataLst>
            <p:extLst>
              <p:ext uri="{D42A27DB-BD31-4B8C-83A1-F6EECF244321}">
                <p14:modId xmlns:p14="http://schemas.microsoft.com/office/powerpoint/2010/main" val="14412391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8E71272F-CC77-42B6-93E6-C58057E4067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p:cNvSpPr txBox="1">
            <a:spLocks/>
          </p:cNvSpPr>
          <p:nvPr/>
        </p:nvSpPr>
        <p:spPr>
          <a:xfrm>
            <a:off x="342523" y="2973076"/>
            <a:ext cx="3657976"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b="1">
                <a:solidFill>
                  <a:srgbClr val="006DAA"/>
                </a:solidFill>
                <a:latin typeface="+mn-lt"/>
                <a:ea typeface="Meiryo UI" panose="020B0604030504040204" pitchFamily="50" charset="-128"/>
                <a:cs typeface="+mn-cs"/>
                <a:sym typeface="Trebuchet MS" panose="020B0603020202020204" pitchFamily="34" charset="0"/>
              </a:rPr>
              <a:t>Disclaimer</a:t>
            </a:r>
          </a:p>
        </p:txBody>
      </p:sp>
      <p:sp>
        <p:nvSpPr>
          <p:cNvPr id="2" name="Date Placeholder 1"/>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8" name="Text Placeholder 4">
            <a:extLst>
              <a:ext uri="{FF2B5EF4-FFF2-40B4-BE49-F238E27FC236}">
                <a16:creationId xmlns:a16="http://schemas.microsoft.com/office/drawing/2014/main" id="{44E0DF3F-4F7D-4DD0-8093-979023DF7DFF}"/>
              </a:ext>
            </a:extLst>
          </p:cNvPr>
          <p:cNvSpPr>
            <a:spLocks noGrp="1"/>
          </p:cNvSpPr>
          <p:nvPr>
            <p:ph type="body" sz="quarter" idx="11" hasCustomPrompt="1"/>
          </p:nvPr>
        </p:nvSpPr>
        <p:spPr>
          <a:xfrm>
            <a:off x="5640406" y="1387257"/>
            <a:ext cx="6209072" cy="3877985"/>
          </a:xfrm>
        </p:spPr>
        <p:txBody>
          <a:bodyPr/>
          <a:lstStyle>
            <a:lvl1pPr>
              <a:defRPr sz="900">
                <a:ea typeface="Meiryo UI" panose="020B0604030504040204" pitchFamily="50" charset="-128"/>
              </a:defRPr>
            </a:lvl1pPr>
            <a:lvl2pPr>
              <a:defRPr sz="900"/>
            </a:lvl2pPr>
            <a:lvl3pPr>
              <a:defRPr sz="900"/>
            </a:lvl3pPr>
            <a:lvl4pPr>
              <a:defRPr sz="900"/>
            </a:lvl4pPr>
            <a:lvl5pPr>
              <a:defRPr sz="900"/>
            </a:lvl5pPr>
          </a:lstStyle>
          <a:p>
            <a:pPr lvl="0"/>
            <a:r>
              <a:rPr lang="en-US"/>
              <a:t>Text</a:t>
            </a:r>
          </a:p>
        </p:txBody>
      </p:sp>
      <p:cxnSp>
        <p:nvCxnSpPr>
          <p:cNvPr id="11" name="Straight Connector 10">
            <a:extLst>
              <a:ext uri="{FF2B5EF4-FFF2-40B4-BE49-F238E27FC236}">
                <a16:creationId xmlns:a16="http://schemas.microsoft.com/office/drawing/2014/main" id="{00DD3E04-CEDE-4DD1-B816-93836FC91115}"/>
              </a:ext>
            </a:extLst>
          </p:cNvPr>
          <p:cNvCxnSpPr/>
          <p:nvPr userDrawn="1"/>
        </p:nvCxnSpPr>
        <p:spPr>
          <a:xfrm>
            <a:off x="4820453" y="1387257"/>
            <a:ext cx="0" cy="3877985"/>
          </a:xfrm>
          <a:prstGeom prst="line">
            <a:avLst/>
          </a:prstGeom>
          <a:ln w="9525">
            <a:solidFill>
              <a:srgbClr val="006DAA"/>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9069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57045511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図 6" descr="ロゴ&#10;&#10;低い精度で自動的に生成された説明">
            <a:extLst>
              <a:ext uri="{FF2B5EF4-FFF2-40B4-BE49-F238E27FC236}">
                <a16:creationId xmlns:a16="http://schemas.microsoft.com/office/drawing/2014/main" id="{3EB3152E-7AB4-46D8-933F-59120F5EC11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 y="1712"/>
            <a:ext cx="12195049" cy="6856287"/>
          </a:xfrm>
          <a:prstGeom prst="rect">
            <a:avLst/>
          </a:prstGeom>
        </p:spPr>
      </p:pic>
      <p:sp>
        <p:nvSpPr>
          <p:cNvPr id="12" name="フッター プレースホルダー 3">
            <a:extLst>
              <a:ext uri="{FF2B5EF4-FFF2-40B4-BE49-F238E27FC236}">
                <a16:creationId xmlns:a16="http://schemas.microsoft.com/office/drawing/2014/main" id="{80065E9C-5A61-41D5-B813-333E14F8BF5C}"/>
              </a:ext>
            </a:extLst>
          </p:cNvPr>
          <p:cNvSpPr txBox="1">
            <a:spLocks/>
          </p:cNvSpPr>
          <p:nvPr userDrawn="1"/>
        </p:nvSpPr>
        <p:spPr bwMode="auto">
          <a:xfrm>
            <a:off x="4165600" y="6458932"/>
            <a:ext cx="3860800" cy="287337"/>
          </a:xfrm>
          <a:prstGeom prst="rect">
            <a:avLst/>
          </a:prstGeom>
          <a:solidFill>
            <a:srgbClr val="FFFFFF">
              <a:alpha val="0"/>
            </a:srgbClr>
          </a:solid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100" kern="1200">
                <a:solidFill>
                  <a:srgbClr val="24235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24235C"/>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66124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4168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5400" b="0" i="0" baseline="0">
              <a:solidFill>
                <a:srgbClr val="FFFFFF"/>
              </a:solidFill>
              <a:latin typeface="+mn-lt"/>
              <a:ea typeface="Meiryo UI" panose="020B0604030504040204" pitchFamily="50" charset="-128"/>
              <a:cs typeface="+mn-cs"/>
              <a:sym typeface="Trebuchet MS" panose="020B0603020202020204" pitchFamily="34" charset="0"/>
            </a:endParaRPr>
          </a:p>
        </p:txBody>
      </p:sp>
      <p:pic>
        <p:nvPicPr>
          <p:cNvPr id="16" name="図 4" descr="グラフィカル ユーザー インターフェイス, テキスト, アプリケーション&#10;&#10;自動的に生成された説明">
            <a:extLst>
              <a:ext uri="{FF2B5EF4-FFF2-40B4-BE49-F238E27FC236}">
                <a16:creationId xmlns:a16="http://schemas.microsoft.com/office/drawing/2014/main" id="{0EF0BB33-FB15-4A8E-A626-1465CB7A5DE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0" y="0"/>
            <a:ext cx="12192000" cy="6858000"/>
          </a:xfrm>
          <a:prstGeom prst="rect">
            <a:avLst/>
          </a:prstGeom>
          <a:solidFill>
            <a:srgbClr val="FFFFFF">
              <a:alpha val="0"/>
            </a:srgbClr>
          </a:solidFill>
        </p:spPr>
      </p:pic>
      <p:sp>
        <p:nvSpPr>
          <p:cNvPr id="4" name="Title 3">
            <a:extLst>
              <a:ext uri="{FF2B5EF4-FFF2-40B4-BE49-F238E27FC236}">
                <a16:creationId xmlns:a16="http://schemas.microsoft.com/office/drawing/2014/main" id="{3711E556-806E-472D-B449-93BD5B5552CA}"/>
              </a:ext>
            </a:extLst>
          </p:cNvPr>
          <p:cNvSpPr>
            <a:spLocks noGrp="1"/>
          </p:cNvSpPr>
          <p:nvPr>
            <p:ph type="title" hasCustomPrompt="1"/>
          </p:nvPr>
        </p:nvSpPr>
        <p:spPr>
          <a:xfrm>
            <a:off x="624417" y="1107698"/>
            <a:ext cx="10251243" cy="1191600"/>
          </a:xfrm>
        </p:spPr>
        <p:txBody>
          <a:bodyPr vert="horz" anchor="b"/>
          <a:lstStyle>
            <a:lvl1pPr>
              <a:defRPr sz="3600">
                <a:solidFill>
                  <a:schemeClr val="bg1"/>
                </a:solidFill>
                <a:ea typeface="Meiryo UI" panose="020B0604030504040204" pitchFamily="50" charset="-128"/>
              </a:defRPr>
            </a:lvl1pPr>
          </a:lstStyle>
          <a:p>
            <a:r>
              <a:rPr lang="en-US"/>
              <a:t>Click to edit Master title style</a:t>
            </a:r>
          </a:p>
        </p:txBody>
      </p:sp>
      <p:sp>
        <p:nvSpPr>
          <p:cNvPr id="11" name="Text Placeholder 10">
            <a:extLst>
              <a:ext uri="{FF2B5EF4-FFF2-40B4-BE49-F238E27FC236}">
                <a16:creationId xmlns:a16="http://schemas.microsoft.com/office/drawing/2014/main" id="{3532A4DF-C4E9-4B68-A43D-1751A6B9A6E5}"/>
              </a:ext>
            </a:extLst>
          </p:cNvPr>
          <p:cNvSpPr>
            <a:spLocks noGrp="1"/>
          </p:cNvSpPr>
          <p:nvPr>
            <p:ph type="body" sz="quarter" idx="10" hasCustomPrompt="1"/>
          </p:nvPr>
        </p:nvSpPr>
        <p:spPr>
          <a:xfrm>
            <a:off x="2836383" y="4396486"/>
            <a:ext cx="8071394" cy="757434"/>
          </a:xfrm>
        </p:spPr>
        <p:txBody>
          <a:bodyPr anchor="ctr"/>
          <a:lstStyle>
            <a:lvl1pPr algn="r">
              <a:defRPr sz="2800">
                <a:solidFill>
                  <a:srgbClr val="24235C"/>
                </a:solidFill>
                <a:ea typeface="Meiryo UI" panose="020B0604030504040204" pitchFamily="50" charset="-128"/>
              </a:defRPr>
            </a:lvl1pPr>
            <a:lvl2pPr algn="r">
              <a:defRPr sz="2800"/>
            </a:lvl2pPr>
            <a:lvl3pPr algn="r">
              <a:defRPr sz="2800"/>
            </a:lvl3pPr>
            <a:lvl4pPr algn="r">
              <a:defRPr sz="2800"/>
            </a:lvl4pPr>
            <a:lvl5pPr algn="r">
              <a:defRPr sz="2800"/>
            </a:lvl5pPr>
          </a:lstStyle>
          <a:p>
            <a:pPr lvl="0"/>
            <a:r>
              <a:rPr lang="en-US"/>
              <a:t>Click to add subtitle</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1">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0DAE373-2A7B-4C15-BDFC-E6FDB76705D9}"/>
              </a:ext>
            </a:extLst>
          </p:cNvPr>
          <p:cNvGraphicFramePr>
            <a:graphicFrameLocks noChangeAspect="1"/>
          </p:cNvGraphicFramePr>
          <p:nvPr userDrawn="1">
            <p:custDataLst>
              <p:tags r:id="rId1"/>
            </p:custDataLst>
            <p:extLst>
              <p:ext uri="{D42A27DB-BD31-4B8C-83A1-F6EECF244321}">
                <p14:modId xmlns:p14="http://schemas.microsoft.com/office/powerpoint/2010/main" val="1587277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00DAE373-2A7B-4C15-BDFC-E6FDB76705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eiryo UI" panose="020B0604030504040204" pitchFamily="50" charset="-128"/>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7A5F770-A5AA-4B1A-B330-0943DC1F51D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1003280" cy="657226"/>
          </a:xfrm>
          <a:prstGeom prst="rect">
            <a:avLst/>
          </a:prstGeom>
          <a:solidFill>
            <a:srgbClr val="FFFFFF">
              <a:alpha val="0"/>
            </a:srgbClr>
          </a:solidFill>
        </p:spPr>
      </p:pic>
      <p:sp>
        <p:nvSpPr>
          <p:cNvPr id="11" name="Title Placeholder 1">
            <a:extLst>
              <a:ext uri="{FF2B5EF4-FFF2-40B4-BE49-F238E27FC236}">
                <a16:creationId xmlns:a16="http://schemas.microsoft.com/office/drawing/2014/main" id="{37688D58-1409-4BD1-9889-411BD99866CD}"/>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772301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1AE8749-F439-4858-BE36-07FBC615AEDC}"/>
              </a:ext>
            </a:extLst>
          </p:cNvPr>
          <p:cNvGraphicFramePr>
            <a:graphicFrameLocks noChangeAspect="1"/>
          </p:cNvGraphicFramePr>
          <p:nvPr userDrawn="1">
            <p:custDataLst>
              <p:tags r:id="rId1"/>
            </p:custDataLst>
            <p:extLst>
              <p:ext uri="{D42A27DB-BD31-4B8C-83A1-F6EECF244321}">
                <p14:modId xmlns:p14="http://schemas.microsoft.com/office/powerpoint/2010/main" val="30717508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01AE8749-F439-4858-BE36-07FBC615AED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6" name="図 2" descr="グラフィカル ユーザー インターフェイス, アプリケーション&#10;&#10;自動的に生成された説明">
            <a:extLst>
              <a:ext uri="{FF2B5EF4-FFF2-40B4-BE49-F238E27FC236}">
                <a16:creationId xmlns:a16="http://schemas.microsoft.com/office/drawing/2014/main" id="{409937D4-E5AC-4870-984E-6667FEF5EEC8}"/>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1003280" cy="657226"/>
          </a:xfrm>
          <a:prstGeom prst="rect">
            <a:avLst/>
          </a:prstGeom>
          <a:solidFill>
            <a:srgbClr val="FFFFFF">
              <a:alpha val="0"/>
            </a:srgbClr>
          </a:solidFill>
        </p:spPr>
      </p:pic>
      <p:pic>
        <p:nvPicPr>
          <p:cNvPr id="10" name="Picture 2">
            <a:extLst>
              <a:ext uri="{FF2B5EF4-FFF2-40B4-BE49-F238E27FC236}">
                <a16:creationId xmlns:a16="http://schemas.microsoft.com/office/drawing/2014/main" id="{FAB73EA4-9B56-4211-BAA0-9215C069A502}"/>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43702"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Placeholder 1">
            <a:extLst>
              <a:ext uri="{FF2B5EF4-FFF2-40B4-BE49-F238E27FC236}">
                <a16:creationId xmlns:a16="http://schemas.microsoft.com/office/drawing/2014/main" id="{8A3FEE52-F0C1-47E5-8EC8-4EAEDFA44BCB}"/>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6B63C7EE-9DC0-480E-BACB-CB953534B361}"/>
              </a:ext>
            </a:extLst>
          </p:cNvPr>
          <p:cNvGraphicFramePr>
            <a:graphicFrameLocks noChangeAspect="1"/>
          </p:cNvGraphicFramePr>
          <p:nvPr userDrawn="1">
            <p:custDataLst>
              <p:tags r:id="rId1"/>
            </p:custDataLst>
            <p:extLst>
              <p:ext uri="{D42A27DB-BD31-4B8C-83A1-F6EECF244321}">
                <p14:modId xmlns:p14="http://schemas.microsoft.com/office/powerpoint/2010/main" val="3312191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5" name="think-cell data - do not delete" hidden="1">
                        <a:extLst>
                          <a:ext uri="{FF2B5EF4-FFF2-40B4-BE49-F238E27FC236}">
                            <a16:creationId xmlns:a16="http://schemas.microsoft.com/office/drawing/2014/main" id="{6B63C7EE-9DC0-480E-BACB-CB953534B36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342523" y="2081212"/>
            <a:ext cx="11506955" cy="4188926"/>
          </a:xfrm>
        </p:spPr>
        <p:txBody>
          <a:bodyPr/>
          <a:lstStyle>
            <a:lvl1pPr>
              <a:lnSpc>
                <a:spcPct val="100000"/>
              </a:lnSpc>
              <a:spcBef>
                <a:spcPts val="0"/>
              </a:spcBef>
              <a:spcAft>
                <a:spcPts val="0"/>
              </a:spcAft>
              <a:defRPr>
                <a:latin typeface="+mn-lt"/>
                <a:ea typeface="Meiryo UI" panose="020B0604030504040204" pitchFamily="50" charset="-128"/>
                <a:cs typeface="+mn-cs"/>
              </a:defRPr>
            </a:lvl1pPr>
            <a:lvl2pPr>
              <a:lnSpc>
                <a:spcPct val="100000"/>
              </a:lnSpc>
              <a:spcBef>
                <a:spcPts val="0"/>
              </a:spcBef>
              <a:spcAft>
                <a:spcPts val="0"/>
              </a:spcAft>
              <a:defRPr>
                <a:latin typeface="+mn-lt"/>
                <a:ea typeface="Meiryo UI" panose="020B0604030504040204" pitchFamily="50" charset="-128"/>
                <a:cs typeface="+mn-cs"/>
              </a:defRPr>
            </a:lvl2pPr>
            <a:lvl3pPr>
              <a:lnSpc>
                <a:spcPct val="100000"/>
              </a:lnSpc>
              <a:spcBef>
                <a:spcPts val="0"/>
              </a:spcBef>
              <a:spcAft>
                <a:spcPts val="0"/>
              </a:spcAft>
              <a:defRPr>
                <a:latin typeface="+mn-lt"/>
                <a:ea typeface="Meiryo UI" panose="020B0604030504040204" pitchFamily="50" charset="-128"/>
                <a:cs typeface="+mn-cs"/>
              </a:defRPr>
            </a:lvl3pPr>
            <a:lvl4pPr>
              <a:lnSpc>
                <a:spcPct val="100000"/>
              </a:lnSpc>
              <a:spcBef>
                <a:spcPts val="0"/>
              </a:spcBef>
              <a:spcAft>
                <a:spcPts val="0"/>
              </a:spcAft>
              <a:defRPr>
                <a:latin typeface="+mn-lt"/>
                <a:ea typeface="Meiryo UI" panose="020B0604030504040204" pitchFamily="50" charset="-128"/>
                <a:cs typeface="+mn-cs"/>
              </a:defRPr>
            </a:lvl4pPr>
            <a:lvl5pPr>
              <a:lnSpc>
                <a:spcPct val="100000"/>
              </a:lnSpc>
              <a:spcBef>
                <a:spcPts val="0"/>
              </a:spcBef>
              <a:spcAft>
                <a:spcPts val="0"/>
              </a:spcAft>
              <a:defRPr>
                <a:latin typeface="+mn-lt"/>
                <a:ea typeface="Meiryo UI" panose="020B0604030504040204" pitchFamily="50" charset="-128"/>
                <a:cs typeface="+mn-cs"/>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8" name="図 2" descr="グラフィカル ユーザー インターフェイス, アプリケーション&#10;&#10;自動的に生成された説明">
            <a:extLst>
              <a:ext uri="{FF2B5EF4-FFF2-40B4-BE49-F238E27FC236}">
                <a16:creationId xmlns:a16="http://schemas.microsoft.com/office/drawing/2014/main" id="{516C24C6-E386-401C-AC68-55BC401D47C5}"/>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1003280" cy="657226"/>
          </a:xfrm>
          <a:prstGeom prst="rect">
            <a:avLst/>
          </a:prstGeom>
          <a:solidFill>
            <a:srgbClr val="FFFFFF">
              <a:alpha val="0"/>
            </a:srgbClr>
          </a:solidFill>
        </p:spPr>
      </p:pic>
      <p:pic>
        <p:nvPicPr>
          <p:cNvPr id="10" name="Picture 2">
            <a:extLst>
              <a:ext uri="{FF2B5EF4-FFF2-40B4-BE49-F238E27FC236}">
                <a16:creationId xmlns:a16="http://schemas.microsoft.com/office/drawing/2014/main" id="{87A5388F-0769-448E-B084-BF0DB259783F}"/>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43702"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Placeholder 1">
            <a:extLst>
              <a:ext uri="{FF2B5EF4-FFF2-40B4-BE49-F238E27FC236}">
                <a16:creationId xmlns:a16="http://schemas.microsoft.com/office/drawing/2014/main" id="{CFBCBE00-9717-4951-8D01-5AB27834BFE9}"/>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4043400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0203AF2-2002-4843-A60F-C7660D052779}"/>
              </a:ext>
            </a:extLst>
          </p:cNvPr>
          <p:cNvGraphicFramePr>
            <a:graphicFrameLocks noChangeAspect="1"/>
          </p:cNvGraphicFramePr>
          <p:nvPr userDrawn="1">
            <p:custDataLst>
              <p:tags r:id="rId1"/>
            </p:custDataLst>
            <p:extLst>
              <p:ext uri="{D42A27DB-BD31-4B8C-83A1-F6EECF244321}">
                <p14:modId xmlns:p14="http://schemas.microsoft.com/office/powerpoint/2010/main" val="10883383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0203AF2-2002-4843-A60F-C7660D0527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4"/>
          </p:nvPr>
        </p:nvSpPr>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7" name="Rectangle 6"/>
          <p:cNvSpPr/>
          <p:nvPr userDrawn="1"/>
        </p:nvSpPr>
        <p:spPr bwMode="white">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8" name="Subtitle 2"/>
          <p:cNvSpPr>
            <a:spLocks noGrp="1"/>
          </p:cNvSpPr>
          <p:nvPr>
            <p:ph type="subTitle" idx="13" hasCustomPrompt="1"/>
          </p:nvPr>
        </p:nvSpPr>
        <p:spPr>
          <a:xfrm>
            <a:off x="372825" y="2158987"/>
            <a:ext cx="3744000" cy="541687"/>
          </a:xfrm>
          <a:prstGeom prst="rect">
            <a:avLst/>
          </a:prstGeom>
        </p:spPr>
        <p:txBody>
          <a:bodyPr>
            <a:noAutofit/>
          </a:bodyPr>
          <a:lstStyle>
            <a:lvl1pPr marL="0" indent="0" algn="l">
              <a:buNone/>
              <a:defRPr sz="1600" b="1">
                <a:solidFill>
                  <a:srgbClr val="006DAA"/>
                </a:solidFill>
                <a:latin typeface="+mn-lt"/>
                <a:ea typeface="Meiryo UI" panose="020B0604030504040204" pitchFamily="50" charset="-128"/>
                <a:cs typeface="+mn-cs"/>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p>
        </p:txBody>
      </p:sp>
      <p:sp>
        <p:nvSpPr>
          <p:cNvPr id="9" name="Title 4"/>
          <p:cNvSpPr>
            <a:spLocks noGrp="1"/>
          </p:cNvSpPr>
          <p:nvPr>
            <p:ph type="title" hasCustomPrompt="1"/>
          </p:nvPr>
        </p:nvSpPr>
        <p:spPr>
          <a:xfrm>
            <a:off x="372825" y="1227048"/>
            <a:ext cx="3744000" cy="664797"/>
          </a:xfrm>
        </p:spPr>
        <p:txBody>
          <a:bodyPr vert="horz" anchor="t">
            <a:noAutofit/>
          </a:bodyPr>
          <a:lstStyle>
            <a:lvl1pPr>
              <a:defRPr sz="2400">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900753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5FE1F26-B003-4DF6-B8C0-1BFED1B70583}"/>
              </a:ext>
            </a:extLst>
          </p:cNvPr>
          <p:cNvGraphicFramePr>
            <a:graphicFrameLocks noChangeAspect="1"/>
          </p:cNvGraphicFramePr>
          <p:nvPr userDrawn="1">
            <p:custDataLst>
              <p:tags r:id="rId1"/>
            </p:custDataLst>
            <p:extLst>
              <p:ext uri="{D42A27DB-BD31-4B8C-83A1-F6EECF244321}">
                <p14:modId xmlns:p14="http://schemas.microsoft.com/office/powerpoint/2010/main" val="29620366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5FE1F26-B003-4DF6-B8C0-1BFED1B7058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bwMode="blackWhite">
          <a:xfrm>
            <a:off x="1284742"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section title</a:t>
            </a:r>
          </a:p>
        </p:txBody>
      </p:sp>
      <p:sp>
        <p:nvSpPr>
          <p:cNvPr id="11" name="Rectangle 10"/>
          <p:cNvSpPr/>
          <p:nvPr userDrawn="1"/>
        </p:nvSpPr>
        <p:spPr bwMode="white">
          <a:xfrm>
            <a:off x="1280693" y="1424081"/>
            <a:ext cx="951721" cy="951721"/>
          </a:xfrm>
          <a:prstGeom prst="rect">
            <a:avLst/>
          </a:prstGeom>
          <a:noFill/>
          <a:ln>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1990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8F908A5-E4A5-4E1A-B04C-27EED3425444}"/>
              </a:ext>
            </a:extLst>
          </p:cNvPr>
          <p:cNvGraphicFramePr>
            <a:graphicFrameLocks noChangeAspect="1"/>
          </p:cNvGraphicFramePr>
          <p:nvPr userDrawn="1">
            <p:custDataLst>
              <p:tags r:id="rId1"/>
            </p:custDataLst>
            <p:extLst>
              <p:ext uri="{D42A27DB-BD31-4B8C-83A1-F6EECF244321}">
                <p14:modId xmlns:p14="http://schemas.microsoft.com/office/powerpoint/2010/main" val="24947719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8F908A5-E4A5-4E1A-B04C-27EED34254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Date Placeholder 8"/>
          <p:cNvSpPr>
            <a:spLocks noGrp="1"/>
          </p:cNvSpPr>
          <p:nvPr>
            <p:ph type="dt" sz="half" idx="10"/>
          </p:nvPr>
        </p:nvSpPr>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342523" y="3826800"/>
            <a:ext cx="11506955" cy="2041200"/>
          </a:xfrm>
        </p:spPr>
        <p:txBody>
          <a:bodyPr vert="horz" anchor="t">
            <a:noAutofit/>
          </a:bodyPr>
          <a:lstStyle>
            <a:lvl1pPr>
              <a:defRPr sz="5400">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section title</a:t>
            </a:r>
          </a:p>
        </p:txBody>
      </p:sp>
      <p:cxnSp>
        <p:nvCxnSpPr>
          <p:cNvPr id="10" name="Straight Connector 9"/>
          <p:cNvCxnSpPr/>
          <p:nvPr userDrawn="1"/>
        </p:nvCxnSpPr>
        <p:spPr bwMode="white">
          <a:xfrm>
            <a:off x="342523" y="3680016"/>
            <a:ext cx="11846064" cy="0"/>
          </a:xfrm>
          <a:prstGeom prst="line">
            <a:avLst/>
          </a:prstGeom>
          <a:ln w="19050" cmpd="sng">
            <a:solidFill>
              <a:srgbClr val="6FB8E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523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9CED39D-3AEB-4ED5-95F7-1A831D759679}"/>
              </a:ext>
            </a:extLst>
          </p:cNvPr>
          <p:cNvGraphicFramePr>
            <a:graphicFrameLocks noChangeAspect="1"/>
          </p:cNvGraphicFramePr>
          <p:nvPr userDrawn="1">
            <p:custDataLst>
              <p:tags r:id="rId1"/>
            </p:custDataLst>
            <p:extLst>
              <p:ext uri="{D42A27DB-BD31-4B8C-83A1-F6EECF244321}">
                <p14:modId xmlns:p14="http://schemas.microsoft.com/office/powerpoint/2010/main" val="7563204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49CED39D-3AEB-4ED5-95F7-1A831D75967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V="1">
            <a:off x="4064994" y="0"/>
            <a:ext cx="416951" cy="6858000"/>
          </a:xfrm>
          <a:prstGeom prst="rect">
            <a:avLst/>
          </a:prstGeom>
        </p:spPr>
      </p:pic>
      <p:sp>
        <p:nvSpPr>
          <p:cNvPr id="18"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24" name="Rectangle 23"/>
          <p:cNvSpPr/>
          <p:nvPr userDrawn="1"/>
        </p:nvSpPr>
        <p:spPr bwMode="white">
          <a:xfrm>
            <a:off x="0" y="0"/>
            <a:ext cx="40795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25"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9" name="Freeform: Shape 8">
            <a:extLst>
              <a:ext uri="{FF2B5EF4-FFF2-40B4-BE49-F238E27FC236}">
                <a16:creationId xmlns:a16="http://schemas.microsoft.com/office/drawing/2014/main" id="{3FD66458-13AD-4F2E-9CC1-2E1DAE67529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B8C9BD95-2631-4668-AE75-C4197CEEB7E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52236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6F52AB0-AAC9-4103-85C4-855910328E8E}"/>
              </a:ext>
            </a:extLst>
          </p:cNvPr>
          <p:cNvGraphicFramePr>
            <a:graphicFrameLocks noChangeAspect="1"/>
          </p:cNvGraphicFramePr>
          <p:nvPr userDrawn="1">
            <p:custDataLst>
              <p:tags r:id="rId1"/>
            </p:custDataLst>
            <p:extLst>
              <p:ext uri="{D42A27DB-BD31-4B8C-83A1-F6EECF244321}">
                <p14:modId xmlns:p14="http://schemas.microsoft.com/office/powerpoint/2010/main" val="14532375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D6F52AB0-AAC9-4103-85C4-855910328E8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V="1">
            <a:off x="7165606" y="0"/>
            <a:ext cx="416951" cy="6858000"/>
          </a:xfrm>
          <a:prstGeom prst="rect">
            <a:avLst/>
          </a:prstGeom>
        </p:spPr>
      </p:pic>
      <p:sp>
        <p:nvSpPr>
          <p:cNvPr id="14" name="Rectangle 13"/>
          <p:cNvSpPr/>
          <p:nvPr userDrawn="1"/>
        </p:nvSpPr>
        <p:spPr bwMode="white">
          <a:xfrm>
            <a:off x="0" y="0"/>
            <a:ext cx="717195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8"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5C29CA3E-BBE3-4301-8B19-117D692E37F8}"/>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33E5595A-BCF7-48C3-AD8F-31D541C4B7B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2" name="Title Placeholder 1">
            <a:extLst>
              <a:ext uri="{FF2B5EF4-FFF2-40B4-BE49-F238E27FC236}">
                <a16:creationId xmlns:a16="http://schemas.microsoft.com/office/drawing/2014/main" id="{105546CC-0977-4A7F-A7A0-4779EB1F2097}"/>
              </a:ext>
            </a:extLst>
          </p:cNvPr>
          <p:cNvSpPr>
            <a:spLocks noGrp="1"/>
          </p:cNvSpPr>
          <p:nvPr>
            <p:ph type="title" hasCustomPrompt="1"/>
          </p:nvPr>
        </p:nvSpPr>
        <p:spPr>
          <a:xfrm>
            <a:off x="372825" y="97661"/>
            <a:ext cx="6272784"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482945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8E827F15-0D52-4E40-8C9F-EEDA66D760DF}"/>
              </a:ext>
            </a:extLst>
          </p:cNvPr>
          <p:cNvGraphicFramePr>
            <a:graphicFrameLocks noChangeAspect="1"/>
          </p:cNvGraphicFramePr>
          <p:nvPr userDrawn="1">
            <p:custDataLst>
              <p:tags r:id="rId1"/>
            </p:custDataLst>
            <p:extLst>
              <p:ext uri="{D42A27DB-BD31-4B8C-83A1-F6EECF244321}">
                <p14:modId xmlns:p14="http://schemas.microsoft.com/office/powerpoint/2010/main" val="42420838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8E827F15-0D52-4E40-8C9F-EEDA66D760D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V="1">
            <a:off x="9029246" y="0"/>
            <a:ext cx="416951" cy="6858000"/>
          </a:xfrm>
          <a:prstGeom prst="rect">
            <a:avLst/>
          </a:prstGeom>
        </p:spPr>
      </p:pic>
      <p:sp>
        <p:nvSpPr>
          <p:cNvPr id="10" name="Rectangle 9"/>
          <p:cNvSpPr/>
          <p:nvPr userDrawn="1"/>
        </p:nvSpPr>
        <p:spPr bwMode="white">
          <a:xfrm>
            <a:off x="0" y="0"/>
            <a:ext cx="9034272"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FC358F25-6FCD-4BEE-BE45-F58207C0106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AC092B78-6B24-4640-B9F0-94CF125FBEC1}"/>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2" name="Title Placeholder 1">
            <a:extLst>
              <a:ext uri="{FF2B5EF4-FFF2-40B4-BE49-F238E27FC236}">
                <a16:creationId xmlns:a16="http://schemas.microsoft.com/office/drawing/2014/main" id="{5A1206E8-5757-470E-9B5E-F8FBA54B16C9}"/>
              </a:ext>
            </a:extLst>
          </p:cNvPr>
          <p:cNvSpPr>
            <a:spLocks noGrp="1"/>
          </p:cNvSpPr>
          <p:nvPr>
            <p:ph type="title" hasCustomPrompt="1"/>
          </p:nvPr>
        </p:nvSpPr>
        <p:spPr>
          <a:xfrm>
            <a:off x="372825" y="97661"/>
            <a:ext cx="8101584"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793922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1A4B12A-3D2E-461B-B825-1D849FC472EF}"/>
              </a:ext>
            </a:extLst>
          </p:cNvPr>
          <p:cNvGraphicFramePr>
            <a:graphicFrameLocks noChangeAspect="1"/>
          </p:cNvGraphicFramePr>
          <p:nvPr userDrawn="1">
            <p:custDataLst>
              <p:tags r:id="rId1"/>
            </p:custDataLst>
            <p:extLst>
              <p:ext uri="{D42A27DB-BD31-4B8C-83A1-F6EECF244321}">
                <p14:modId xmlns:p14="http://schemas.microsoft.com/office/powerpoint/2010/main" val="3165774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1A4B12A-3D2E-461B-B825-1D849FC472E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3671068" y="0"/>
            <a:ext cx="416951" cy="6858000"/>
          </a:xfrm>
          <a:prstGeom prst="rect">
            <a:avLst/>
          </a:prstGeom>
        </p:spPr>
      </p:pic>
      <p:sp>
        <p:nvSpPr>
          <p:cNvPr id="24"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25"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826640D0-007E-4A80-B253-C255AEADDCD0}"/>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0" name="TextBox 9">
            <a:extLst>
              <a:ext uri="{FF2B5EF4-FFF2-40B4-BE49-F238E27FC236}">
                <a16:creationId xmlns:a16="http://schemas.microsoft.com/office/drawing/2014/main" id="{558E920F-8BAF-4F4C-9996-1526869235E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060452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22EB7E66-EA37-43AB-A520-1B85051E63D9}"/>
              </a:ext>
            </a:extLst>
          </p:cNvPr>
          <p:cNvGraphicFramePr>
            <a:graphicFrameLocks noChangeAspect="1"/>
          </p:cNvGraphicFramePr>
          <p:nvPr userDrawn="1">
            <p:custDataLst>
              <p:tags r:id="rId1"/>
            </p:custDataLst>
            <p:extLst>
              <p:ext uri="{D42A27DB-BD31-4B8C-83A1-F6EECF244321}">
                <p14:modId xmlns:p14="http://schemas.microsoft.com/office/powerpoint/2010/main" val="3214544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22EB7E66-EA37-43AB-A520-1B85051E63D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5689582" y="0"/>
            <a:ext cx="416951" cy="6858000"/>
          </a:xfrm>
          <a:prstGeom prst="rect">
            <a:avLst/>
          </a:prstGeom>
        </p:spPr>
      </p:pic>
      <p:sp>
        <p:nvSpPr>
          <p:cNvPr id="11" name="Rectangle 10"/>
          <p:cNvSpPr/>
          <p:nvPr userDrawn="1"/>
        </p:nvSpPr>
        <p:spPr>
          <a:xfrm>
            <a:off x="6096000" y="0"/>
            <a:ext cx="6096000" cy="6858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eiryo UI" panose="020B0604030504040204" pitchFamily="50" charset="-128"/>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3" name="Title 1"/>
          <p:cNvSpPr>
            <a:spLocks noGrp="1"/>
          </p:cNvSpPr>
          <p:nvPr>
            <p:ph type="title" hasCustomPrompt="1"/>
          </p:nvPr>
        </p:nvSpPr>
        <p:spPr bwMode="blackWhite">
          <a:xfrm>
            <a:off x="372825" y="1785600"/>
            <a:ext cx="4388400" cy="3286800"/>
          </a:xfrm>
          <a:prstGeom prst="rect">
            <a:avLst/>
          </a:prstGeom>
          <a:noFill/>
        </p:spPr>
        <p:txBody>
          <a:bodyPr vert="horz" wrap="square" lIns="0" tIns="0" rIns="320040" bIns="0" anchor="ctr">
            <a:noAutofit/>
          </a:bodyPr>
          <a:lstStyle>
            <a:lvl1pPr>
              <a:defRPr sz="440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15"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6" name="Freeform: Shape 15">
            <a:extLst>
              <a:ext uri="{FF2B5EF4-FFF2-40B4-BE49-F238E27FC236}">
                <a16:creationId xmlns:a16="http://schemas.microsoft.com/office/drawing/2014/main" id="{C6C1ED88-C242-4CBE-AFCA-37A2078F9F25}"/>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8" name="TextBox 17">
            <a:extLst>
              <a:ext uri="{FF2B5EF4-FFF2-40B4-BE49-F238E27FC236}">
                <a16:creationId xmlns:a16="http://schemas.microsoft.com/office/drawing/2014/main" id="{181AD24F-46F7-4DE4-B11E-50FCE022B1E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9301659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rgbClr val="F2F2F2"/>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102BD87-C5A5-4D53-BC95-ED1A719AC4F1}"/>
              </a:ext>
            </a:extLst>
          </p:cNvPr>
          <p:cNvGraphicFramePr>
            <a:graphicFrameLocks noChangeAspect="1"/>
          </p:cNvGraphicFramePr>
          <p:nvPr userDrawn="1">
            <p:custDataLst>
              <p:tags r:id="rId1"/>
            </p:custDataLst>
            <p:extLst>
              <p:ext uri="{D42A27DB-BD31-4B8C-83A1-F6EECF244321}">
                <p14:modId xmlns:p14="http://schemas.microsoft.com/office/powerpoint/2010/main" val="1340646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F102BD87-C5A5-4D53-BC95-ED1A719AC4F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342523" y="2081212"/>
            <a:ext cx="11506955" cy="4188925"/>
          </a:xfrm>
        </p:spPr>
        <p:txBody>
          <a:bodyPr/>
          <a:lstStyle>
            <a:lvl1pPr>
              <a:lnSpc>
                <a:spcPct val="100000"/>
              </a:lnSpc>
              <a:spcBef>
                <a:spcPts val="0"/>
              </a:spcBef>
              <a:spcAft>
                <a:spcPts val="0"/>
              </a:spcAft>
              <a:defRPr sz="2000">
                <a:latin typeface="+mn-lt"/>
                <a:ea typeface="Meiryo UI" panose="020B0604030504040204" pitchFamily="50" charset="-128"/>
                <a:cs typeface="+mn-cs"/>
              </a:defRPr>
            </a:lvl1pPr>
            <a:lvl2pPr>
              <a:lnSpc>
                <a:spcPct val="100000"/>
              </a:lnSpc>
              <a:spcBef>
                <a:spcPts val="0"/>
              </a:spcBef>
              <a:spcAft>
                <a:spcPts val="0"/>
              </a:spcAft>
              <a:defRPr sz="2000">
                <a:latin typeface="+mn-lt"/>
                <a:ea typeface="Meiryo UI" panose="020B0604030504040204" pitchFamily="50" charset="-128"/>
                <a:cs typeface="+mn-cs"/>
              </a:defRPr>
            </a:lvl2pPr>
            <a:lvl3pPr>
              <a:lnSpc>
                <a:spcPct val="100000"/>
              </a:lnSpc>
              <a:spcBef>
                <a:spcPts val="0"/>
              </a:spcBef>
              <a:spcAft>
                <a:spcPts val="0"/>
              </a:spcAft>
              <a:defRPr sz="2000">
                <a:latin typeface="+mn-lt"/>
                <a:ea typeface="Meiryo UI" panose="020B0604030504040204" pitchFamily="50" charset="-128"/>
                <a:cs typeface="+mn-cs"/>
              </a:defRPr>
            </a:lvl3pPr>
            <a:lvl4pPr>
              <a:lnSpc>
                <a:spcPct val="100000"/>
              </a:lnSpc>
              <a:spcBef>
                <a:spcPts val="0"/>
              </a:spcBef>
              <a:spcAft>
                <a:spcPts val="0"/>
              </a:spcAft>
              <a:defRPr sz="2800">
                <a:latin typeface="+mn-lt"/>
                <a:ea typeface="Meiryo UI" panose="020B0604030504040204" pitchFamily="50" charset="-128"/>
                <a:cs typeface="+mn-cs"/>
              </a:defRPr>
            </a:lvl4pPr>
            <a:lvl5pPr>
              <a:lnSpc>
                <a:spcPct val="100000"/>
              </a:lnSpc>
              <a:spcBef>
                <a:spcPts val="0"/>
              </a:spcBef>
              <a:spcAft>
                <a:spcPts val="0"/>
              </a:spcAft>
              <a:defRPr sz="2800">
                <a:latin typeface="+mn-lt"/>
                <a:ea typeface="Meiryo UI" panose="020B0604030504040204" pitchFamily="50" charset="-128"/>
                <a:cs typeface="+mn-cs"/>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図 2" descr="グラフィカル ユーザー インターフェイス, アプリケーション&#10;&#10;自動的に生成された説明">
            <a:extLst>
              <a:ext uri="{FF2B5EF4-FFF2-40B4-BE49-F238E27FC236}">
                <a16:creationId xmlns:a16="http://schemas.microsoft.com/office/drawing/2014/main" id="{2F9750FC-2936-4CCA-B8EA-F494E8682BD1}"/>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11003280" cy="657226"/>
          </a:xfrm>
          <a:prstGeom prst="rect">
            <a:avLst/>
          </a:prstGeom>
          <a:solidFill>
            <a:srgbClr val="FFFFFF">
              <a:alpha val="0"/>
            </a:srgbClr>
          </a:solidFill>
        </p:spPr>
      </p:pic>
      <p:pic>
        <p:nvPicPr>
          <p:cNvPr id="11" name="Picture 2">
            <a:extLst>
              <a:ext uri="{FF2B5EF4-FFF2-40B4-BE49-F238E27FC236}">
                <a16:creationId xmlns:a16="http://schemas.microsoft.com/office/drawing/2014/main" id="{1273D1B5-8400-4942-88FB-A53BD624F2D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124388" y="132924"/>
            <a:ext cx="694787" cy="391377"/>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Placeholder 1">
            <a:extLst>
              <a:ext uri="{FF2B5EF4-FFF2-40B4-BE49-F238E27FC236}">
                <a16:creationId xmlns:a16="http://schemas.microsoft.com/office/drawing/2014/main" id="{2905FD01-C922-4D86-A7AA-E316D1874A82}"/>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27300034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6D4CB8D-14E1-49F5-9480-9561235388F4}"/>
              </a:ext>
            </a:extLst>
          </p:cNvPr>
          <p:cNvGraphicFramePr>
            <a:graphicFrameLocks noChangeAspect="1"/>
          </p:cNvGraphicFramePr>
          <p:nvPr userDrawn="1">
            <p:custDataLst>
              <p:tags r:id="rId1"/>
            </p:custDataLst>
            <p:extLst>
              <p:ext uri="{D42A27DB-BD31-4B8C-83A1-F6EECF244321}">
                <p14:modId xmlns:p14="http://schemas.microsoft.com/office/powerpoint/2010/main" val="39640408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16D4CB8D-14E1-49F5-9480-9561235388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7409849" y="0"/>
            <a:ext cx="416951" cy="6858000"/>
          </a:xfrm>
          <a:prstGeom prst="rect">
            <a:avLst/>
          </a:prstGeom>
        </p:spPr>
      </p:pic>
      <p:sp>
        <p:nvSpPr>
          <p:cNvPr id="11" name="Rectangle 10"/>
          <p:cNvSpPr/>
          <p:nvPr userDrawn="1"/>
        </p:nvSpPr>
        <p:spPr bwMode="gray">
          <a:xfrm>
            <a:off x="7819543" y="0"/>
            <a:ext cx="437245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eiryo UI" panose="020B0604030504040204" pitchFamily="50" charset="-128"/>
                <a:cs typeface="+mn-cs"/>
                <a:sym typeface="Trebuchet MS" panose="020B0603020202020204" pitchFamily="34" charset="0"/>
              </a:defRPr>
            </a:lvl1pPr>
          </a:lstStyle>
          <a:p>
            <a:r>
              <a:rPr lang="en-US"/>
              <a:t>Click icon below to insert an image or remove this placeholder to use the whitespace in another way</a:t>
            </a:r>
          </a:p>
        </p:txBody>
      </p:sp>
      <p:sp>
        <p:nvSpPr>
          <p:cNvPr id="13"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5" name="Title 1"/>
          <p:cNvSpPr>
            <a:spLocks noGrp="1"/>
          </p:cNvSpPr>
          <p:nvPr>
            <p:ph type="title" hasCustomPrompt="1"/>
          </p:nvPr>
        </p:nvSpPr>
        <p:spPr bwMode="black">
          <a:xfrm>
            <a:off x="372825" y="1785600"/>
            <a:ext cx="6247552" cy="3286800"/>
          </a:xfrm>
          <a:prstGeom prst="rect">
            <a:avLst/>
          </a:prstGeom>
        </p:spPr>
        <p:txBody>
          <a:bodyPr vert="horz" anchor="ctr">
            <a:noAutofit/>
          </a:bodyPr>
          <a:lstStyle>
            <a:lvl1pPr>
              <a:defRPr sz="440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16" name="Freeform: Shape 15">
            <a:extLst>
              <a:ext uri="{FF2B5EF4-FFF2-40B4-BE49-F238E27FC236}">
                <a16:creationId xmlns:a16="http://schemas.microsoft.com/office/drawing/2014/main" id="{C675333D-1F0D-41CF-9EF8-BDE4F6132A2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7" name="TextBox 16">
            <a:extLst>
              <a:ext uri="{FF2B5EF4-FFF2-40B4-BE49-F238E27FC236}">
                <a16:creationId xmlns:a16="http://schemas.microsoft.com/office/drawing/2014/main" id="{E577A161-E2AB-4866-B0A5-4438C0A7F32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2905789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60354156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12" name="Picture 11"/>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9" name="Freeform: Shape 8">
            <a:extLst>
              <a:ext uri="{FF2B5EF4-FFF2-40B4-BE49-F238E27FC236}">
                <a16:creationId xmlns:a16="http://schemas.microsoft.com/office/drawing/2014/main" id="{1D77BD51-D2C0-432E-857D-4B0BBF55D96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4" name="TextBox 13">
            <a:extLst>
              <a:ext uri="{FF2B5EF4-FFF2-40B4-BE49-F238E27FC236}">
                <a16:creationId xmlns:a16="http://schemas.microsoft.com/office/drawing/2014/main" id="{41550E45-9640-4B31-B408-E35F8F321F9B}"/>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5" name="Title 4">
            <a:extLst>
              <a:ext uri="{FF2B5EF4-FFF2-40B4-BE49-F238E27FC236}">
                <a16:creationId xmlns:a16="http://schemas.microsoft.com/office/drawing/2014/main" id="{825B2E0F-E116-44A0-875D-0AB6D91324C0}"/>
              </a:ext>
            </a:extLst>
          </p:cNvPr>
          <p:cNvSpPr>
            <a:spLocks noGrp="1"/>
          </p:cNvSpPr>
          <p:nvPr>
            <p:ph type="title" hasCustomPrompt="1"/>
          </p:nvPr>
        </p:nvSpPr>
        <p:spPr>
          <a:xfrm>
            <a:off x="372825" y="2764203"/>
            <a:ext cx="2478638" cy="1314311"/>
          </a:xfrm>
        </p:spPr>
        <p:txBody>
          <a:bodyPr vert="horz" anchor="ctr" anchorCtr="0">
            <a:noAutofit/>
          </a:bodyPr>
          <a:lstStyle>
            <a:lvl1pPr>
              <a:defRPr>
                <a:solidFill>
                  <a:srgbClr val="006DAA"/>
                </a:solidFill>
                <a:latin typeface="+mj-lt"/>
                <a:ea typeface="Meiryo UI" panose="020B0604030504040204" pitchFamily="50" charset="-128"/>
                <a:cs typeface="+mj-cs"/>
              </a:defRPr>
            </a:lvl1pPr>
          </a:lstStyle>
          <a:p>
            <a:r>
              <a:rPr lang="en-US"/>
              <a:t>Click to add title</a:t>
            </a:r>
          </a:p>
        </p:txBody>
      </p:sp>
    </p:spTree>
    <p:extLst>
      <p:ext uri="{BB962C8B-B14F-4D97-AF65-F5344CB8AC3E}">
        <p14:creationId xmlns:p14="http://schemas.microsoft.com/office/powerpoint/2010/main" val="2942321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A7CBBD2-BE25-4C26-9817-8B12BAAA6CF4}"/>
              </a:ext>
            </a:extLst>
          </p:cNvPr>
          <p:cNvGraphicFramePr>
            <a:graphicFrameLocks noChangeAspect="1"/>
          </p:cNvGraphicFramePr>
          <p:nvPr userDrawn="1">
            <p:custDataLst>
              <p:tags r:id="rId1"/>
            </p:custDataLst>
            <p:extLst>
              <p:ext uri="{D42A27DB-BD31-4B8C-83A1-F6EECF244321}">
                <p14:modId xmlns:p14="http://schemas.microsoft.com/office/powerpoint/2010/main" val="23930203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A7CBBD2-BE25-4C26-9817-8B12BAAA6CF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5" name="Title 4"/>
          <p:cNvSpPr>
            <a:spLocks noGrp="1"/>
          </p:cNvSpPr>
          <p:nvPr>
            <p:ph type="title" hasCustomPrompt="1"/>
          </p:nvPr>
        </p:nvSpPr>
        <p:spPr>
          <a:xfrm>
            <a:off x="372825" y="2764203"/>
            <a:ext cx="2478638" cy="1314311"/>
          </a:xfrm>
        </p:spPr>
        <p:txBody>
          <a:bodyPr vert="horz" anchor="ctr" anchorCtr="0">
            <a:noAutofit/>
          </a:bodyPr>
          <a:lstStyle>
            <a:lvl1pPr>
              <a:defRPr>
                <a:solidFill>
                  <a:srgbClr val="FFFFFF"/>
                </a:solidFill>
                <a:latin typeface="+mj-lt"/>
                <a:ea typeface="Meiryo UI" panose="020B0604030504040204" pitchFamily="50" charset="-128"/>
                <a:cs typeface="+mj-cs"/>
              </a:defRPr>
            </a:lvl1pPr>
          </a:lstStyle>
          <a:p>
            <a:r>
              <a:rPr lang="en-US"/>
              <a:t>Click to add title</a:t>
            </a:r>
          </a:p>
        </p:txBody>
      </p:sp>
      <p:sp>
        <p:nvSpPr>
          <p:cNvPr id="15"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1" name="Freeform: Shape 10">
            <a:extLst>
              <a:ext uri="{FF2B5EF4-FFF2-40B4-BE49-F238E27FC236}">
                <a16:creationId xmlns:a16="http://schemas.microsoft.com/office/drawing/2014/main" id="{8FEA71E5-F933-452F-BAD3-7E47C2FA2FF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2" name="TextBox 11">
            <a:extLst>
              <a:ext uri="{FF2B5EF4-FFF2-40B4-BE49-F238E27FC236}">
                <a16:creationId xmlns:a16="http://schemas.microsoft.com/office/drawing/2014/main" id="{592BAA18-B12A-4A73-BFC2-76E72A783B5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997916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B99F20-3011-4E64-A590-5AAFB4121367}"/>
              </a:ext>
            </a:extLst>
          </p:cNvPr>
          <p:cNvGraphicFramePr>
            <a:graphicFrameLocks noChangeAspect="1"/>
          </p:cNvGraphicFramePr>
          <p:nvPr userDrawn="1">
            <p:custDataLst>
              <p:tags r:id="rId1"/>
            </p:custDataLst>
            <p:extLst>
              <p:ext uri="{D42A27DB-BD31-4B8C-83A1-F6EECF244321}">
                <p14:modId xmlns:p14="http://schemas.microsoft.com/office/powerpoint/2010/main" val="39771017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DB99F20-3011-4E64-A590-5AAFB412136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9" name="Pentagon 3"/>
          <p:cNvSpPr/>
          <p:nvPr userDrawn="1"/>
        </p:nvSpPr>
        <p:spPr bwMode="white">
          <a:xfrm>
            <a:off x="1" y="0"/>
            <a:ext cx="5426920"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20"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12" name="Freeform: Shape 11">
            <a:extLst>
              <a:ext uri="{FF2B5EF4-FFF2-40B4-BE49-F238E27FC236}">
                <a16:creationId xmlns:a16="http://schemas.microsoft.com/office/drawing/2014/main" id="{76C51037-679B-44EA-9CDA-298CF1CE06FE}"/>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3" name="TextBox 12">
            <a:extLst>
              <a:ext uri="{FF2B5EF4-FFF2-40B4-BE49-F238E27FC236}">
                <a16:creationId xmlns:a16="http://schemas.microsoft.com/office/drawing/2014/main" id="{456599AB-41B1-48F7-A0E4-31869ED1250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0376992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2439A13-1A14-4A23-ABFE-3714E6194427}"/>
              </a:ext>
            </a:extLst>
          </p:cNvPr>
          <p:cNvGraphicFramePr>
            <a:graphicFrameLocks noChangeAspect="1"/>
          </p:cNvGraphicFramePr>
          <p:nvPr userDrawn="1">
            <p:custDataLst>
              <p:tags r:id="rId1"/>
            </p:custDataLst>
            <p:extLst>
              <p:ext uri="{D42A27DB-BD31-4B8C-83A1-F6EECF244321}">
                <p14:modId xmlns:p14="http://schemas.microsoft.com/office/powerpoint/2010/main" val="35238960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02439A13-1A14-4A23-ABFE-3714E619442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9" name="Pentagon 3"/>
          <p:cNvSpPr/>
          <p:nvPr userDrawn="1"/>
        </p:nvSpPr>
        <p:spPr bwMode="white">
          <a:xfrm>
            <a:off x="1" y="0"/>
            <a:ext cx="5426920"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20" name="Title 1"/>
          <p:cNvSpPr>
            <a:spLocks noGrp="1"/>
          </p:cNvSpPr>
          <p:nvPr>
            <p:ph type="title" hasCustomPrompt="1"/>
          </p:nvPr>
        </p:nvSpPr>
        <p:spPr>
          <a:xfrm>
            <a:off x="372825" y="1785600"/>
            <a:ext cx="4062235" cy="3286800"/>
          </a:xfrm>
          <a:prstGeom prst="rect">
            <a:avLst/>
          </a:prstGeom>
        </p:spPr>
        <p:txBody>
          <a:bodyPr vert="horz" anchor="ctr">
            <a:noAutofit/>
          </a:bodyPr>
          <a:lstStyle>
            <a:lvl1pPr>
              <a:defRPr sz="4400" b="1">
                <a:solidFill>
                  <a:srgbClr val="FFFFFF"/>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Freeform: Shape 9">
            <a:extLst>
              <a:ext uri="{FF2B5EF4-FFF2-40B4-BE49-F238E27FC236}">
                <a16:creationId xmlns:a16="http://schemas.microsoft.com/office/drawing/2014/main" id="{27496CB3-F165-4D71-BF20-BC69641CCAA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FC63736C-2D8A-4FA7-BF55-819F8FDCABC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5893568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091D761-69C9-4849-8330-14B08031F7B9}"/>
              </a:ext>
            </a:extLst>
          </p:cNvPr>
          <p:cNvGraphicFramePr>
            <a:graphicFrameLocks noChangeAspect="1"/>
          </p:cNvGraphicFramePr>
          <p:nvPr userDrawn="1">
            <p:custDataLst>
              <p:tags r:id="rId1"/>
            </p:custDataLst>
            <p:extLst>
              <p:ext uri="{D42A27DB-BD31-4B8C-83A1-F6EECF244321}">
                <p14:modId xmlns:p14="http://schemas.microsoft.com/office/powerpoint/2010/main" val="16126239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B091D761-69C9-4849-8330-14B08031F7B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1" name="Freeform: Shape 10">
            <a:extLst>
              <a:ext uri="{FF2B5EF4-FFF2-40B4-BE49-F238E27FC236}">
                <a16:creationId xmlns:a16="http://schemas.microsoft.com/office/drawing/2014/main" id="{A2BF153F-E3F8-4F29-959C-F0BEC6DEBA0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2" name="TextBox 11">
            <a:extLst>
              <a:ext uri="{FF2B5EF4-FFF2-40B4-BE49-F238E27FC236}">
                <a16:creationId xmlns:a16="http://schemas.microsoft.com/office/drawing/2014/main" id="{B6C514B4-722A-4DFF-95A6-55F69CE1A4C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4" name="Title Placeholder 1">
            <a:extLst>
              <a:ext uri="{FF2B5EF4-FFF2-40B4-BE49-F238E27FC236}">
                <a16:creationId xmlns:a16="http://schemas.microsoft.com/office/drawing/2014/main" id="{E44376E4-480C-41E6-A644-D31607BDEC2C}"/>
              </a:ext>
            </a:extLst>
          </p:cNvPr>
          <p:cNvSpPr>
            <a:spLocks noGrp="1"/>
          </p:cNvSpPr>
          <p:nvPr>
            <p:ph type="title" hasCustomPrompt="1"/>
          </p:nvPr>
        </p:nvSpPr>
        <p:spPr>
          <a:xfrm>
            <a:off x="372825" y="97661"/>
            <a:ext cx="4745736"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569809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1F430A2E-36CA-4AD6-B426-41DD79796B2B}"/>
              </a:ext>
            </a:extLst>
          </p:cNvPr>
          <p:cNvGraphicFramePr>
            <a:graphicFrameLocks noChangeAspect="1"/>
          </p:cNvGraphicFramePr>
          <p:nvPr userDrawn="1">
            <p:custDataLst>
              <p:tags r:id="rId1"/>
            </p:custDataLst>
            <p:extLst>
              <p:ext uri="{D42A27DB-BD31-4B8C-83A1-F6EECF244321}">
                <p14:modId xmlns:p14="http://schemas.microsoft.com/office/powerpoint/2010/main" val="10868511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1F430A2E-36CA-4AD6-B426-41DD79796B2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Pentagon 8"/>
          <p:cNvSpPr/>
          <p:nvPr/>
        </p:nvSpPr>
        <p:spPr bwMode="white">
          <a:xfrm>
            <a:off x="0" y="0"/>
            <a:ext cx="6363546" cy="6858000"/>
          </a:xfrm>
          <a:prstGeom prst="homePlate">
            <a:avLst>
              <a:gd name="adj" fmla="val 12939"/>
            </a:avLst>
          </a:prstGeom>
          <a:gradFill flip="none" rotWithShape="1">
            <a:gsLst>
              <a:gs pos="0">
                <a:srgbClr val="003655"/>
              </a:gs>
              <a:gs pos="100000">
                <a:srgbClr val="006DAA"/>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10" name="Picture 9"/>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2" name="Freeform: Shape 11">
            <a:extLst>
              <a:ext uri="{FF2B5EF4-FFF2-40B4-BE49-F238E27FC236}">
                <a16:creationId xmlns:a16="http://schemas.microsoft.com/office/drawing/2014/main" id="{F20F818E-B085-490C-A82C-C7028C9F168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3" name="TextBox 12">
            <a:extLst>
              <a:ext uri="{FF2B5EF4-FFF2-40B4-BE49-F238E27FC236}">
                <a16:creationId xmlns:a16="http://schemas.microsoft.com/office/drawing/2014/main" id="{4D9B0CEC-2E3E-4F1B-A03E-AB91B254AC7E}"/>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6" name="Title Placeholder 1">
            <a:extLst>
              <a:ext uri="{FF2B5EF4-FFF2-40B4-BE49-F238E27FC236}">
                <a16:creationId xmlns:a16="http://schemas.microsoft.com/office/drawing/2014/main" id="{9EEC5EE7-93D2-418C-A0EE-34CA4B7AF73B}"/>
              </a:ext>
            </a:extLst>
          </p:cNvPr>
          <p:cNvSpPr>
            <a:spLocks noGrp="1"/>
          </p:cNvSpPr>
          <p:nvPr>
            <p:ph type="title" hasCustomPrompt="1"/>
          </p:nvPr>
        </p:nvSpPr>
        <p:spPr>
          <a:xfrm>
            <a:off x="372825" y="97661"/>
            <a:ext cx="4745736"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19690273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9F58E2E0-0389-4851-B5ED-6D921363EAE6}"/>
              </a:ext>
            </a:extLst>
          </p:cNvPr>
          <p:cNvGraphicFramePr>
            <a:graphicFrameLocks noChangeAspect="1"/>
          </p:cNvGraphicFramePr>
          <p:nvPr userDrawn="1">
            <p:custDataLst>
              <p:tags r:id="rId1"/>
            </p:custDataLst>
            <p:extLst>
              <p:ext uri="{D42A27DB-BD31-4B8C-83A1-F6EECF244321}">
                <p14:modId xmlns:p14="http://schemas.microsoft.com/office/powerpoint/2010/main" val="15888935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9F58E2E0-0389-4851-B5ED-6D921363EAE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11" name="Picture 10"/>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98C762E-6DE7-4560-89A4-3C4248226B0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4" name="TextBox 13">
            <a:extLst>
              <a:ext uri="{FF2B5EF4-FFF2-40B4-BE49-F238E27FC236}">
                <a16:creationId xmlns:a16="http://schemas.microsoft.com/office/drawing/2014/main" id="{A7088DE7-51B7-4D6D-8D7B-EB9E0BFDBA60}"/>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6" name="Title Placeholder 1">
            <a:extLst>
              <a:ext uri="{FF2B5EF4-FFF2-40B4-BE49-F238E27FC236}">
                <a16:creationId xmlns:a16="http://schemas.microsoft.com/office/drawing/2014/main" id="{51984467-BFE1-48EF-AB48-4C73F57DCFB1}"/>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125683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3C4BF93-D60C-4EEA-9B7A-84E30C2403E4}"/>
              </a:ext>
            </a:extLst>
          </p:cNvPr>
          <p:cNvGraphicFramePr>
            <a:graphicFrameLocks noChangeAspect="1"/>
          </p:cNvGraphicFramePr>
          <p:nvPr userDrawn="1">
            <p:custDataLst>
              <p:tags r:id="rId1"/>
            </p:custDataLst>
            <p:extLst>
              <p:ext uri="{D42A27DB-BD31-4B8C-83A1-F6EECF244321}">
                <p14:modId xmlns:p14="http://schemas.microsoft.com/office/powerpoint/2010/main" val="33925193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23C4BF93-D60C-4EEA-9B7A-84E30C2403E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flip="none" rotWithShape="1">
            <a:gsLst>
              <a:gs pos="0">
                <a:srgbClr val="003655"/>
              </a:gs>
              <a:gs pos="100000">
                <a:srgbClr val="006DAA"/>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5">
            <a:extLst>
              <a:ext uri="{28A0092B-C50C-407E-A947-70E740481C1C}">
                <a14:useLocalDpi xmlns:a14="http://schemas.microsoft.com/office/drawing/2010/main"/>
              </a:ext>
            </a:extLst>
          </a:blip>
          <a:srcRect/>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Freeform: Shape 9">
            <a:extLst>
              <a:ext uri="{FF2B5EF4-FFF2-40B4-BE49-F238E27FC236}">
                <a16:creationId xmlns:a16="http://schemas.microsoft.com/office/drawing/2014/main" id="{3C274A84-EADB-46E0-971D-411D06B4F9B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55FEEBDE-178A-460A-9949-DC04B2657F18}"/>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3" name="Title Placeholder 1">
            <a:extLst>
              <a:ext uri="{FF2B5EF4-FFF2-40B4-BE49-F238E27FC236}">
                <a16:creationId xmlns:a16="http://schemas.microsoft.com/office/drawing/2014/main" id="{97553920-0092-46FD-A22E-D527BBB2D6CE}"/>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984939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58CC93D2-360D-4706-A01A-7DDCC0779CDD}"/>
              </a:ext>
            </a:extLst>
          </p:cNvPr>
          <p:cNvGraphicFramePr>
            <a:graphicFrameLocks noChangeAspect="1"/>
          </p:cNvGraphicFramePr>
          <p:nvPr userDrawn="1">
            <p:custDataLst>
              <p:tags r:id="rId1"/>
            </p:custDataLst>
            <p:extLst>
              <p:ext uri="{D42A27DB-BD31-4B8C-83A1-F6EECF244321}">
                <p14:modId xmlns:p14="http://schemas.microsoft.com/office/powerpoint/2010/main" val="17055208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58CC93D2-360D-4706-A01A-7DDCC0779CD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1" name="Title 1"/>
          <p:cNvSpPr>
            <a:spLocks noGrp="1"/>
          </p:cNvSpPr>
          <p:nvPr>
            <p:ph type="title" hasCustomPrompt="1"/>
          </p:nvPr>
        </p:nvSpPr>
        <p:spPr>
          <a:xfrm>
            <a:off x="342523" y="3826333"/>
            <a:ext cx="11506955" cy="1606550"/>
          </a:xfr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big statement text</a:t>
            </a:r>
          </a:p>
        </p:txBody>
      </p:sp>
      <p:sp>
        <p:nvSpPr>
          <p:cNvPr id="8" name="Freeform: Shape 7">
            <a:extLst>
              <a:ext uri="{FF2B5EF4-FFF2-40B4-BE49-F238E27FC236}">
                <a16:creationId xmlns:a16="http://schemas.microsoft.com/office/drawing/2014/main" id="{CE41D4F2-89A3-45DA-9ED1-364D132D978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2" name="TextBox 11">
            <a:extLst>
              <a:ext uri="{FF2B5EF4-FFF2-40B4-BE49-F238E27FC236}">
                <a16:creationId xmlns:a16="http://schemas.microsoft.com/office/drawing/2014/main" id="{DA6CC5C4-CC55-43D8-BEAE-D7893BDE673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5850758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rgbClr val="FFFFFF"/>
        </a:solidFill>
        <a:effectLst/>
      </p:bgPr>
    </p:bg>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FB13B699-B099-46CD-9976-34F01F04A815}"/>
              </a:ext>
            </a:extLst>
          </p:cNvPr>
          <p:cNvGraphicFramePr>
            <a:graphicFrameLocks noChangeAspect="1"/>
          </p:cNvGraphicFramePr>
          <p:nvPr userDrawn="1">
            <p:custDataLst>
              <p:tags r:id="rId1"/>
            </p:custDataLst>
            <p:extLst>
              <p:ext uri="{D42A27DB-BD31-4B8C-83A1-F6EECF244321}">
                <p14:modId xmlns:p14="http://schemas.microsoft.com/office/powerpoint/2010/main" val="34772068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4" name="think-cell data - do not delete" hidden="1">
                        <a:extLst>
                          <a:ext uri="{FF2B5EF4-FFF2-40B4-BE49-F238E27FC236}">
                            <a16:creationId xmlns:a16="http://schemas.microsoft.com/office/drawing/2014/main" id="{FB13B699-B099-46CD-9976-34F01F04A81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Rectangle 7"/>
          <p:cNvSpPr/>
          <p:nvPr userDrawn="1"/>
        </p:nvSpPr>
        <p:spPr bwMode="ltGray">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a typeface="Meiryo UI" panose="020B0604030504040204" pitchFamily="50" charset="-128"/>
              <a:cs typeface="+mn-cs"/>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Title 1"/>
          <p:cNvSpPr>
            <a:spLocks noGrp="1"/>
          </p:cNvSpPr>
          <p:nvPr>
            <p:ph type="title" hasCustomPrompt="1"/>
          </p:nvPr>
        </p:nvSpPr>
        <p:spPr bwMode="ltGray">
          <a:xfrm>
            <a:off x="372825" y="1544274"/>
            <a:ext cx="3452400" cy="1495794"/>
          </a:xfrm>
          <a:noFill/>
        </p:spPr>
        <p:txBody>
          <a:bodyPr vert="horz" wrap="square" lIns="0" tIns="0" rIns="320040" bIns="0" anchor="b">
            <a:noAutofit/>
          </a:bodyPr>
          <a:lstStyle>
            <a:lvl1pPr>
              <a:defRPr sz="2400">
                <a:solidFill>
                  <a:srgbClr val="006DAA"/>
                </a:solidFill>
                <a:latin typeface="+mj-lt"/>
                <a:ea typeface="Meiryo UI" panose="020B0604030504040204" pitchFamily="50" charset="-128"/>
                <a:cs typeface="+mj-cs"/>
              </a:defRPr>
            </a:lvl1pPr>
          </a:lstStyle>
          <a:p>
            <a:r>
              <a:rPr lang="en-US"/>
              <a:t>Click to add title</a:t>
            </a:r>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052710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rgbClr val="FFFFFF"/>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E33BD4FE-1DCC-4590-9835-73B8BEEA9FC2}"/>
              </a:ext>
            </a:extLst>
          </p:cNvPr>
          <p:cNvGraphicFramePr>
            <a:graphicFrameLocks noChangeAspect="1"/>
          </p:cNvGraphicFramePr>
          <p:nvPr userDrawn="1">
            <p:custDataLst>
              <p:tags r:id="rId1"/>
            </p:custDataLst>
            <p:extLst>
              <p:ext uri="{D42A27DB-BD31-4B8C-83A1-F6EECF244321}">
                <p14:modId xmlns:p14="http://schemas.microsoft.com/office/powerpoint/2010/main" val="1606127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E33BD4FE-1DCC-4590-9835-73B8BEEA9FC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Date Placeholder 7"/>
          <p:cNvSpPr>
            <a:spLocks noGrp="1"/>
          </p:cNvSpPr>
          <p:nvPr>
            <p:ph type="dt" sz="half" idx="10"/>
          </p:nvPr>
        </p:nvSpPr>
        <p:spPr/>
        <p:txBody>
          <a:bodyPr/>
          <a:lstStyle>
            <a:lvl1pPr>
              <a:defRPr>
                <a:latin typeface="+mn-lt"/>
                <a:ea typeface="Meiryo UI" panose="020B0604030504040204" pitchFamily="50" charset="-128"/>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6" name="Rectangle 5"/>
          <p:cNvSpPr/>
          <p:nvPr userDrawn="1"/>
        </p:nvSpPr>
        <p:spPr bwMode="white">
          <a:xfrm>
            <a:off x="342523" y="625475"/>
            <a:ext cx="932688" cy="932688"/>
          </a:xfrm>
          <a:prstGeom prst="rect">
            <a:avLst/>
          </a:prstGeom>
          <a:noFill/>
          <a:ln>
            <a:solidFill>
              <a:srgbClr val="6FB8E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7" name="Title 1"/>
          <p:cNvSpPr>
            <a:spLocks noGrp="1"/>
          </p:cNvSpPr>
          <p:nvPr>
            <p:ph type="title" hasCustomPrompt="1"/>
          </p:nvPr>
        </p:nvSpPr>
        <p:spPr>
          <a:xfrm>
            <a:off x="342523" y="3826333"/>
            <a:ext cx="11506955" cy="1606550"/>
          </a:xfrm>
          <a:prstGeom prst="rect">
            <a:avLst/>
          </a:prstGeom>
        </p:spPr>
        <p:txBody>
          <a:bodyPr vert="horz"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6FB8E6"/>
                </a:solidFill>
                <a:latin typeface="+mj-lt"/>
                <a:ea typeface="Meiryo UI" panose="020B0604030504040204" pitchFamily="50" charset="-128"/>
                <a:cs typeface="+mj-cs"/>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9361921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rgbClr val="003655"/>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23498326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pic>
        <p:nvPicPr>
          <p:cNvPr id="7" name="Picture 6"/>
          <p:cNvPicPr>
            <a:picLocks noChangeAspect="1"/>
          </p:cNvPicPr>
          <p:nvPr userDrawn="1"/>
        </p:nvPicPr>
        <p:blipFill rotWithShape="1">
          <a:blip r:embed="rId5" cstate="screen">
            <a:extLst>
              <a:ext uri="{28A0092B-C50C-407E-A947-70E740481C1C}">
                <a14:useLocalDpi xmlns:a14="http://schemas.microsoft.com/office/drawing/2010/main"/>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006DAA"/>
          </a:solidFill>
          <a:ln>
            <a:noFill/>
          </a:ln>
          <a:effectLst/>
        </p:spPr>
        <p:txBody>
          <a:bodyPr vert="horz" wrap="square" lIns="91440" tIns="45720" rIns="91440" bIns="45720" numCol="1" anchor="t" anchorCtr="0" compatLnSpc="1">
            <a:prstTxWarp prst="textNoShape">
              <a:avLst/>
            </a:prstTxWarp>
            <a:noAutofit/>
          </a:bodyPr>
          <a:lstStyle/>
          <a:p>
            <a:endParaRPr lang="en-US">
              <a:latin typeface="+mn-lt"/>
              <a:ea typeface="Meiryo UI" panose="020B0604030504040204" pitchFamily="50" charset="-128"/>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F9E98535-478D-43FF-8FB1-A4134C1C8023}"/>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9" name="TextBox 8">
            <a:extLst>
              <a:ext uri="{FF2B5EF4-FFF2-40B4-BE49-F238E27FC236}">
                <a16:creationId xmlns:a16="http://schemas.microsoft.com/office/drawing/2014/main" id="{2FBFF4D6-89B2-4D0D-9D92-2CB9C8F83581}"/>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7419413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AA3DAD0-6C7C-420C-B4B5-80255277E350}"/>
              </a:ext>
            </a:extLst>
          </p:cNvPr>
          <p:cNvGraphicFramePr>
            <a:graphicFrameLocks noChangeAspect="1"/>
          </p:cNvGraphicFramePr>
          <p:nvPr userDrawn="1">
            <p:custDataLst>
              <p:tags r:id="rId1"/>
            </p:custDataLst>
            <p:extLst>
              <p:ext uri="{D42A27DB-BD31-4B8C-83A1-F6EECF244321}">
                <p14:modId xmlns:p14="http://schemas.microsoft.com/office/powerpoint/2010/main" val="3891693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6AA3DAD0-6C7C-420C-B4B5-80255277E35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Date Placeholder 2"/>
          <p:cNvSpPr>
            <a:spLocks noGrp="1"/>
          </p:cNvSpPr>
          <p:nvPr>
            <p:ph type="dt" sz="half" idx="10"/>
          </p:nvPr>
        </p:nvSpPr>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5729EF14-C0C0-445E-BD1E-9E10944D7AE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8" name="TextBox 7">
            <a:extLst>
              <a:ext uri="{FF2B5EF4-FFF2-40B4-BE49-F238E27FC236}">
                <a16:creationId xmlns:a16="http://schemas.microsoft.com/office/drawing/2014/main" id="{7462F3CE-400D-411C-862B-0C6B5CB8536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9" name="Title Placeholder 1">
            <a:extLst>
              <a:ext uri="{FF2B5EF4-FFF2-40B4-BE49-F238E27FC236}">
                <a16:creationId xmlns:a16="http://schemas.microsoft.com/office/drawing/2014/main" id="{538CC36C-EA85-4E5B-BF0C-556E515E5784}"/>
              </a:ext>
            </a:extLst>
          </p:cNvPr>
          <p:cNvSpPr>
            <a:spLocks noGrp="1"/>
          </p:cNvSpPr>
          <p:nvPr>
            <p:ph type="title" hasCustomPrompt="1"/>
          </p:nvPr>
        </p:nvSpPr>
        <p:spPr>
          <a:xfrm>
            <a:off x="372825" y="97661"/>
            <a:ext cx="9447667" cy="461905"/>
          </a:xfrm>
          <a:prstGeom prst="rect">
            <a:avLst/>
          </a:prstGeom>
        </p:spPr>
        <p:txBody>
          <a:bodyPr vert="horz" wrap="square" lIns="0" tIns="0" rIns="0" bIns="0" rtlCol="0" anchor="t">
            <a:noAutofit/>
          </a:bodyPr>
          <a:lstStyle>
            <a:lvl1pPr>
              <a:defRPr>
                <a:solidFill>
                  <a:schemeClr val="bg1"/>
                </a:solidFill>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25483755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DB2EBFD-7DE3-4970-9DF5-A8D176089301}"/>
              </a:ext>
            </a:extLst>
          </p:cNvPr>
          <p:cNvGraphicFramePr>
            <a:graphicFrameLocks noChangeAspect="1"/>
          </p:cNvGraphicFramePr>
          <p:nvPr userDrawn="1">
            <p:custDataLst>
              <p:tags r:id="rId1"/>
            </p:custDataLst>
            <p:extLst>
              <p:ext uri="{D42A27DB-BD31-4B8C-83A1-F6EECF244321}">
                <p14:modId xmlns:p14="http://schemas.microsoft.com/office/powerpoint/2010/main" val="2490740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6DB2EBFD-7DE3-4970-9DF5-A8D17608930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20" name="TextBox 19"/>
          <p:cNvSpPr txBox="1"/>
          <p:nvPr userDrawn="1"/>
        </p:nvSpPr>
        <p:spPr>
          <a:xfrm>
            <a:off x="372825" y="2619323"/>
            <a:ext cx="3246675" cy="1678986"/>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b="1">
                <a:solidFill>
                  <a:srgbClr val="006DAA"/>
                </a:solidFill>
                <a:latin typeface="+mn-lt"/>
                <a:ea typeface="Meiryo UI" panose="020B0604030504040204" pitchFamily="50" charset="-128"/>
                <a:cs typeface="+mn-cs"/>
                <a:sym typeface="Trebuchet MS" panose="020B0603020202020204" pitchFamily="34" charset="0"/>
              </a:rPr>
              <a:t>Table of contents</a:t>
            </a:r>
          </a:p>
        </p:txBody>
      </p:sp>
      <p:sp>
        <p:nvSpPr>
          <p:cNvPr id="15"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1" name="Freeform: Shape 10">
            <a:extLst>
              <a:ext uri="{FF2B5EF4-FFF2-40B4-BE49-F238E27FC236}">
                <a16:creationId xmlns:a16="http://schemas.microsoft.com/office/drawing/2014/main" id="{182CA021-90FB-4B03-9105-78925CC911A4}"/>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2" name="TextBox 11">
            <a:extLst>
              <a:ext uri="{FF2B5EF4-FFF2-40B4-BE49-F238E27FC236}">
                <a16:creationId xmlns:a16="http://schemas.microsoft.com/office/drawing/2014/main" id="{121B8FBC-EFA3-4A49-A64C-BADFE485755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0239090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3AED3F63-A889-4CD8-902B-FDE8EE4076ED}"/>
              </a:ext>
            </a:extLst>
          </p:cNvPr>
          <p:cNvGraphicFramePr>
            <a:graphicFrameLocks noChangeAspect="1"/>
          </p:cNvGraphicFramePr>
          <p:nvPr userDrawn="1">
            <p:custDataLst>
              <p:tags r:id="rId1"/>
            </p:custDataLst>
            <p:extLst>
              <p:ext uri="{D42A27DB-BD31-4B8C-83A1-F6EECF244321}">
                <p14:modId xmlns:p14="http://schemas.microsoft.com/office/powerpoint/2010/main" val="22953612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3AED3F63-A889-4CD8-902B-FDE8EE4076E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6"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7" name="Freeform: Shape 6">
            <a:extLst>
              <a:ext uri="{FF2B5EF4-FFF2-40B4-BE49-F238E27FC236}">
                <a16:creationId xmlns:a16="http://schemas.microsoft.com/office/drawing/2014/main" id="{E6411F7C-290D-423E-A4B2-9CA9760798A6}"/>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8" name="TextBox 7">
            <a:extLst>
              <a:ext uri="{FF2B5EF4-FFF2-40B4-BE49-F238E27FC236}">
                <a16:creationId xmlns:a16="http://schemas.microsoft.com/office/drawing/2014/main" id="{77CF6A5B-0D9C-4D34-8EC0-52B6208E707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6408276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D. Blank">
    <p:bg>
      <p:bgPr>
        <a:solidFill>
          <a:srgbClr val="FFFFFF"/>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C9B6F08-7132-4E70-B449-3C449235B91C}"/>
              </a:ext>
            </a:extLst>
          </p:cNvPr>
          <p:cNvGraphicFramePr>
            <a:graphicFrameLocks noChangeAspect="1"/>
          </p:cNvGraphicFramePr>
          <p:nvPr userDrawn="1">
            <p:custDataLst>
              <p:tags r:id="rId1"/>
            </p:custDataLst>
            <p:extLst>
              <p:ext uri="{D42A27DB-BD31-4B8C-83A1-F6EECF244321}">
                <p14:modId xmlns:p14="http://schemas.microsoft.com/office/powerpoint/2010/main" val="3158286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8C9B6F08-7132-4E70-B449-3C449235B91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6"/>
          <p:cNvSpPr>
            <a:spLocks noGrp="1"/>
          </p:cNvSpPr>
          <p:nvPr>
            <p:ph type="dt" sz="half" idx="10"/>
          </p:nvPr>
        </p:nvSpPr>
        <p:spPr/>
        <p:txBody>
          <a:bodyPr/>
          <a:lstStyle>
            <a:lvl1pPr>
              <a:defRPr>
                <a:latin typeface="+mn-lt"/>
                <a:ea typeface="Meiryo UI" panose="020B0604030504040204" pitchFamily="50" charset="-128"/>
                <a:cs typeface="+mn-cs"/>
                <a:sym typeface="Trebuchet MS" panose="020B0603020202020204" pitchFamily="34" charset="0"/>
              </a:defRPr>
            </a:lvl1pPr>
          </a:lstStyle>
          <a:p>
            <a:endParaRPr lang="en-US"/>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571185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 Disclaime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AC9B7A14-E599-427D-B59F-B49DF38BA344}"/>
              </a:ext>
            </a:extLst>
          </p:cNvPr>
          <p:cNvGraphicFramePr>
            <a:graphicFrameLocks noChangeAspect="1"/>
          </p:cNvGraphicFramePr>
          <p:nvPr userDrawn="1">
            <p:custDataLst>
              <p:tags r:id="rId1"/>
            </p:custDataLst>
            <p:extLst>
              <p:ext uri="{D42A27DB-BD31-4B8C-83A1-F6EECF244321}">
                <p14:modId xmlns:p14="http://schemas.microsoft.com/office/powerpoint/2010/main" val="8629622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think-cell data - do not delete" hidden="1">
                        <a:extLst>
                          <a:ext uri="{FF2B5EF4-FFF2-40B4-BE49-F238E27FC236}">
                            <a16:creationId xmlns:a16="http://schemas.microsoft.com/office/drawing/2014/main" id="{AC9B7A14-E599-427D-B59F-B49DF38BA34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p:txBody>
          <a:bodyPr/>
          <a:lstStyle>
            <a:lvl1pPr>
              <a:defRPr>
                <a:latin typeface="+mn-lt"/>
                <a:ea typeface="Meiryo UI" panose="020B0604030504040204" pitchFamily="50" charset="-128"/>
                <a:cs typeface="+mn-cs"/>
                <a:sym typeface="Trebuchet MS" panose="020B0603020202020204" pitchFamily="34" charset="0"/>
              </a:defRPr>
            </a:lvl1pPr>
          </a:lstStyle>
          <a:p>
            <a:endParaRPr lang="en-US"/>
          </a:p>
        </p:txBody>
      </p:sp>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1" name="Title 6">
            <a:extLst>
              <a:ext uri="{FF2B5EF4-FFF2-40B4-BE49-F238E27FC236}">
                <a16:creationId xmlns:a16="http://schemas.microsoft.com/office/drawing/2014/main" id="{4F3117FC-9878-4DAB-B3F1-C5A1C8A493E5}"/>
              </a:ext>
            </a:extLst>
          </p:cNvPr>
          <p:cNvSpPr txBox="1">
            <a:spLocks/>
          </p:cNvSpPr>
          <p:nvPr userDrawn="1"/>
        </p:nvSpPr>
        <p:spPr>
          <a:xfrm>
            <a:off x="342523" y="2973076"/>
            <a:ext cx="3657976" cy="706347"/>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5100" b="1">
                <a:solidFill>
                  <a:srgbClr val="006DAA"/>
                </a:solidFill>
                <a:latin typeface="+mn-lt"/>
                <a:ea typeface="Meiryo UI" panose="020B0604030504040204" pitchFamily="50" charset="-128"/>
                <a:cs typeface="+mn-cs"/>
                <a:sym typeface="Trebuchet MS" panose="020B0603020202020204" pitchFamily="34" charset="0"/>
              </a:rPr>
              <a:t>Disclaimer</a:t>
            </a:r>
          </a:p>
        </p:txBody>
      </p:sp>
      <p:sp>
        <p:nvSpPr>
          <p:cNvPr id="12" name="Text Placeholder 4">
            <a:extLst>
              <a:ext uri="{FF2B5EF4-FFF2-40B4-BE49-F238E27FC236}">
                <a16:creationId xmlns:a16="http://schemas.microsoft.com/office/drawing/2014/main" id="{0BCC0028-886A-4C99-9979-D841BC599EE8}"/>
              </a:ext>
            </a:extLst>
          </p:cNvPr>
          <p:cNvSpPr>
            <a:spLocks noGrp="1"/>
          </p:cNvSpPr>
          <p:nvPr>
            <p:ph type="body" sz="quarter" idx="11" hasCustomPrompt="1"/>
          </p:nvPr>
        </p:nvSpPr>
        <p:spPr>
          <a:xfrm>
            <a:off x="5640406" y="1387257"/>
            <a:ext cx="6209072" cy="3877985"/>
          </a:xfrm>
        </p:spPr>
        <p:txBody>
          <a:bodyPr/>
          <a:lstStyle>
            <a:lvl1pPr>
              <a:defRPr sz="900">
                <a:ea typeface="Meiryo UI" panose="020B0604030504040204" pitchFamily="50" charset="-128"/>
              </a:defRPr>
            </a:lvl1pPr>
            <a:lvl2pPr>
              <a:defRPr sz="900"/>
            </a:lvl2pPr>
            <a:lvl3pPr>
              <a:defRPr sz="900"/>
            </a:lvl3pPr>
            <a:lvl4pPr>
              <a:defRPr sz="900"/>
            </a:lvl4pPr>
            <a:lvl5pPr>
              <a:defRPr sz="900"/>
            </a:lvl5pPr>
          </a:lstStyle>
          <a:p>
            <a:pPr lvl="0"/>
            <a:r>
              <a:rPr lang="en-US"/>
              <a:t>Text</a:t>
            </a:r>
          </a:p>
        </p:txBody>
      </p:sp>
      <p:cxnSp>
        <p:nvCxnSpPr>
          <p:cNvPr id="13" name="Straight Connector 12">
            <a:extLst>
              <a:ext uri="{FF2B5EF4-FFF2-40B4-BE49-F238E27FC236}">
                <a16:creationId xmlns:a16="http://schemas.microsoft.com/office/drawing/2014/main" id="{AE7258A3-2AF2-470D-B32F-34B917296B55}"/>
              </a:ext>
            </a:extLst>
          </p:cNvPr>
          <p:cNvCxnSpPr/>
          <p:nvPr userDrawn="1"/>
        </p:nvCxnSpPr>
        <p:spPr>
          <a:xfrm>
            <a:off x="4820453" y="1387257"/>
            <a:ext cx="0" cy="3877985"/>
          </a:xfrm>
          <a:prstGeom prst="line">
            <a:avLst/>
          </a:prstGeom>
          <a:ln w="9525">
            <a:solidFill>
              <a:srgbClr val="006DAA"/>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32211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44733147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7" name="図 6" descr="ロゴ&#10;&#10;低い精度で自動的に生成された説明">
            <a:extLst>
              <a:ext uri="{FF2B5EF4-FFF2-40B4-BE49-F238E27FC236}">
                <a16:creationId xmlns:a16="http://schemas.microsoft.com/office/drawing/2014/main" id="{B9DAB702-2D50-4D7F-8B69-FCBAB7E8BCE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 y="1712"/>
            <a:ext cx="12195049" cy="6856287"/>
          </a:xfrm>
          <a:prstGeom prst="rect">
            <a:avLst/>
          </a:prstGeom>
        </p:spPr>
      </p:pic>
      <p:sp>
        <p:nvSpPr>
          <p:cNvPr id="11" name="フッター プレースホルダー 3">
            <a:extLst>
              <a:ext uri="{FF2B5EF4-FFF2-40B4-BE49-F238E27FC236}">
                <a16:creationId xmlns:a16="http://schemas.microsoft.com/office/drawing/2014/main" id="{9B4374CF-9AAD-44A2-943C-20820742A16F}"/>
              </a:ext>
            </a:extLst>
          </p:cNvPr>
          <p:cNvSpPr txBox="1">
            <a:spLocks/>
          </p:cNvSpPr>
          <p:nvPr userDrawn="1"/>
        </p:nvSpPr>
        <p:spPr bwMode="auto">
          <a:xfrm>
            <a:off x="4165600" y="6458932"/>
            <a:ext cx="3860800" cy="287337"/>
          </a:xfrm>
          <a:prstGeom prst="rect">
            <a:avLst/>
          </a:prstGeom>
          <a:solidFill>
            <a:srgbClr val="FFFFFF">
              <a:alpha val="0"/>
            </a:srgbClr>
          </a:solid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100" kern="1200">
                <a:solidFill>
                  <a:srgbClr val="24235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24235C"/>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23516218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08993140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1" name="Rectangle 10"/>
          <p:cNvSpPr/>
          <p:nvPr userDrawn="1"/>
        </p:nvSpPr>
        <p:spPr bwMode="invGray">
          <a:xfrm>
            <a:off x="1388145"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mn-lt"/>
              <a:ea typeface="Meiryo UI" panose="020B0604030504040204" pitchFamily="50" charset="-128"/>
              <a:cs typeface="+mn-cs"/>
            </a:endParaRPr>
          </a:p>
        </p:txBody>
      </p:sp>
      <p:sp>
        <p:nvSpPr>
          <p:cNvPr id="12" name="Rectangle 11"/>
          <p:cNvSpPr/>
          <p:nvPr userDrawn="1">
            <p:custDataLst>
              <p:tags r:id="rId2"/>
            </p:custDataLst>
          </p:nvPr>
        </p:nvSpPr>
        <p:spPr>
          <a:xfrm>
            <a:off x="2509482"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mn-lt"/>
              <a:ea typeface="Meiryo UI" panose="020B0604030504040204" pitchFamily="50" charset="-128"/>
              <a:cs typeface="+mn-cs"/>
            </a:endParaRPr>
          </a:p>
        </p:txBody>
      </p:sp>
      <p:sp>
        <p:nvSpPr>
          <p:cNvPr id="2" name="TextBox 1"/>
          <p:cNvSpPr txBox="1"/>
          <p:nvPr userDrawn="1"/>
        </p:nvSpPr>
        <p:spPr>
          <a:xfrm>
            <a:off x="630000" y="907198"/>
            <a:ext cx="3448800" cy="3493008"/>
          </a:xfrm>
          <a:prstGeom prst="rect">
            <a:avLst/>
          </a:prstGeom>
          <a:noFill/>
          <a:ln>
            <a:solidFill>
              <a:schemeClr val="bg1"/>
            </a:solidFill>
          </a:ln>
        </p:spPr>
        <p:txBody>
          <a:bodyPr wrap="square" lIns="612000" tIns="468000" rIns="0" bIns="0" rtlCol="0" anchor="t">
            <a:noAutofit/>
          </a:bodyPr>
          <a:lstStyle/>
          <a:p>
            <a:pPr>
              <a:lnSpc>
                <a:spcPct val="90000"/>
              </a:lnSpc>
              <a:spcAft>
                <a:spcPts val="600"/>
              </a:spcAft>
            </a:pPr>
            <a:endParaRPr lang="en-US" sz="5400">
              <a:solidFill>
                <a:schemeClr val="bg1"/>
              </a:solidFill>
              <a:latin typeface="+mn-lt"/>
              <a:ea typeface="Meiryo UI" panose="020B0604030504040204" pitchFamily="50" charset="-128"/>
              <a:cs typeface="+mn-cs"/>
            </a:endParaRPr>
          </a:p>
        </p:txBody>
      </p:sp>
      <p:sp>
        <p:nvSpPr>
          <p:cNvPr id="10" name="TextBox 1"/>
          <p:cNvSpPr txBox="1"/>
          <p:nvPr userDrawn="1"/>
        </p:nvSpPr>
        <p:spPr>
          <a:xfrm>
            <a:off x="878155" y="1115416"/>
            <a:ext cx="2951770" cy="881780"/>
          </a:xfrm>
          <a:prstGeom prst="rect">
            <a:avLst/>
          </a:prstGeom>
          <a:noFill/>
        </p:spPr>
        <p:txBody>
          <a:bodyPr wrap="none" rtlCol="0">
            <a:spAutoFit/>
          </a:bodyPr>
          <a:lstStyle/>
          <a:p>
            <a:pPr algn="ctr" fontAlgn="auto">
              <a:lnSpc>
                <a:spcPct val="95000"/>
              </a:lnSpc>
              <a:spcBef>
                <a:spcPts val="0"/>
              </a:spcBef>
              <a:spcAft>
                <a:spcPts val="0"/>
              </a:spcAft>
            </a:pPr>
            <a:r>
              <a:rPr lang="en-US" sz="5400" b="1">
                <a:solidFill>
                  <a:schemeClr val="bg1"/>
                </a:solidFill>
                <a:latin typeface="+mn-lt"/>
                <a:ea typeface="Meiryo UI" panose="020B0604030504040204" pitchFamily="50" charset="-128"/>
                <a:cs typeface="+mn-cs"/>
              </a:rPr>
              <a:t>Agenda</a:t>
            </a:r>
          </a:p>
        </p:txBody>
      </p:sp>
      <p:sp>
        <p:nvSpPr>
          <p:cNvPr id="13" name="Freeform: Shape 12">
            <a:extLst>
              <a:ext uri="{FF2B5EF4-FFF2-40B4-BE49-F238E27FC236}">
                <a16:creationId xmlns:a16="http://schemas.microsoft.com/office/drawing/2014/main" id="{E863F42A-6B68-4B7F-86C6-2372D04CCC3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4" name="TextBox 13">
            <a:extLst>
              <a:ext uri="{FF2B5EF4-FFF2-40B4-BE49-F238E27FC236}">
                <a16:creationId xmlns:a16="http://schemas.microsoft.com/office/drawing/2014/main" id="{16F40353-BDE2-4A33-B802-DC526CB78463}"/>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570314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4438685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0" name="Rectangle 9"/>
          <p:cNvSpPr/>
          <p:nvPr userDrawn="1"/>
        </p:nvSpPr>
        <p:spPr bwMode="white">
          <a:xfrm>
            <a:off x="1284743"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mn-lt"/>
              <a:ea typeface="Meiryo UI" panose="020B0604030504040204" pitchFamily="50" charset="-128"/>
              <a:cs typeface="+mn-cs"/>
            </a:endParaRPr>
          </a:p>
        </p:txBody>
      </p:sp>
      <p:sp>
        <p:nvSpPr>
          <p:cNvPr id="8" name="Freeform: Shape 7">
            <a:extLst>
              <a:ext uri="{FF2B5EF4-FFF2-40B4-BE49-F238E27FC236}">
                <a16:creationId xmlns:a16="http://schemas.microsoft.com/office/drawing/2014/main" id="{F8026BA5-8616-4C56-8476-B1A70B879BBB}"/>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B5FB73A5-18B0-4F99-BF87-2A1E4ACE799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729285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F87B0F5-88D6-4F33-AC05-24DB71C2D577}"/>
              </a:ext>
            </a:extLst>
          </p:cNvPr>
          <p:cNvGraphicFramePr>
            <a:graphicFrameLocks noChangeAspect="1"/>
          </p:cNvGraphicFramePr>
          <p:nvPr userDrawn="1">
            <p:custDataLst>
              <p:tags r:id="rId1"/>
            </p:custDataLst>
            <p:extLst>
              <p:ext uri="{D42A27DB-BD31-4B8C-83A1-F6EECF244321}">
                <p14:modId xmlns:p14="http://schemas.microsoft.com/office/powerpoint/2010/main" val="4369472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think-cell data - do not delete" hidden="1">
                        <a:extLst>
                          <a:ext uri="{FF2B5EF4-FFF2-40B4-BE49-F238E27FC236}">
                            <a16:creationId xmlns:a16="http://schemas.microsoft.com/office/drawing/2014/main" id="{AF87B0F5-88D6-4F33-AC05-24DB71C2D5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bwMode="blackWhite">
          <a:xfrm>
            <a:off x="1284742" y="2668041"/>
            <a:ext cx="9620491" cy="3201026"/>
          </a:xfrm>
          <a:prstGeom prst="rect">
            <a:avLst/>
          </a:prstGeom>
          <a:ln w="9525">
            <a:solidFill>
              <a:schemeClr val="bg1"/>
            </a:solidFill>
          </a:ln>
        </p:spPr>
        <p:txBody>
          <a:bodyPr vert="horz"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b="0" kern="1200" baseline="0" dirty="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big statement text</a:t>
            </a: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59" name="Rectangle 58"/>
          <p:cNvSpPr/>
          <p:nvPr userDrawn="1"/>
        </p:nvSpPr>
        <p:spPr bwMode="white">
          <a:xfrm>
            <a:off x="1284743" y="1428131"/>
            <a:ext cx="947672"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8" name="Freeform: Shape 7">
            <a:extLst>
              <a:ext uri="{FF2B5EF4-FFF2-40B4-BE49-F238E27FC236}">
                <a16:creationId xmlns:a16="http://schemas.microsoft.com/office/drawing/2014/main" id="{BEE56B76-D3BB-418E-A1A3-1C3711DD9CA8}"/>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9" name="TextBox 8">
            <a:extLst>
              <a:ext uri="{FF2B5EF4-FFF2-40B4-BE49-F238E27FC236}">
                <a16:creationId xmlns:a16="http://schemas.microsoft.com/office/drawing/2014/main" id="{2EAE940E-1E0B-4E16-9E0F-6A9A4A342FE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712323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80706658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0"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a:solidFill>
                  <a:schemeClr val="bg1"/>
                </a:solidFill>
                <a:latin typeface="+mn-lt"/>
                <a:ea typeface="Meiryo UI" panose="020B0604030504040204" pitchFamily="50" charset="-128"/>
                <a:cs typeface="+mn-cs"/>
              </a:rPr>
              <a:t>Agenda</a:t>
            </a:r>
          </a:p>
        </p:txBody>
      </p:sp>
      <p:cxnSp>
        <p:nvCxnSpPr>
          <p:cNvPr id="13" name="Straight Connector 12"/>
          <p:cNvCxnSpPr/>
          <p:nvPr userDrawn="1"/>
        </p:nvCxnSpPr>
        <p:spPr bwMode="white">
          <a:xfrm>
            <a:off x="618898" y="1206000"/>
            <a:ext cx="11576304"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8" name="Freeform: Shape 7">
            <a:extLst>
              <a:ext uri="{FF2B5EF4-FFF2-40B4-BE49-F238E27FC236}">
                <a16:creationId xmlns:a16="http://schemas.microsoft.com/office/drawing/2014/main" id="{DC3F3A60-0241-4A58-BC21-5A4E338F940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1C3875DE-A1AD-45BF-B168-F3480B13692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42160771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6151002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3671068" y="0"/>
            <a:ext cx="416951" cy="6858000"/>
          </a:xfrm>
          <a:prstGeom prst="rect">
            <a:avLst/>
          </a:prstGeom>
        </p:spPr>
      </p:pic>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7" name="TextBox 16"/>
          <p:cNvSpPr txBox="1"/>
          <p:nvPr userDrawn="1"/>
        </p:nvSpPr>
        <p:spPr>
          <a:xfrm>
            <a:off x="372825" y="3207715"/>
            <a:ext cx="1547143" cy="332399"/>
          </a:xfrm>
          <a:prstGeom prst="rect">
            <a:avLst/>
          </a:prstGeom>
          <a:noFill/>
        </p:spPr>
        <p:txBody>
          <a:bodyPr wrap="square" lIns="0" tIns="0" rIns="0" bIns="0" rtlCol="0" anchor="t">
            <a:spAutoFit/>
          </a:bodyPr>
          <a:lstStyle/>
          <a:p>
            <a:pPr>
              <a:lnSpc>
                <a:spcPct val="90000"/>
              </a:lnSpc>
              <a:spcAft>
                <a:spcPts val="600"/>
              </a:spcAft>
            </a:pPr>
            <a:r>
              <a:rPr lang="en-US" sz="2400" b="1">
                <a:solidFill>
                  <a:schemeClr val="bg1"/>
                </a:solidFill>
                <a:latin typeface="+mn-lt"/>
                <a:ea typeface="Meiryo UI" panose="020B0604030504040204" pitchFamily="50" charset="-128"/>
                <a:cs typeface="+mn-cs"/>
              </a:rPr>
              <a:t>Agenda</a:t>
            </a:r>
          </a:p>
        </p:txBody>
      </p:sp>
      <p:sp>
        <p:nvSpPr>
          <p:cNvPr id="8" name="Freeform: Shape 7">
            <a:extLst>
              <a:ext uri="{FF2B5EF4-FFF2-40B4-BE49-F238E27FC236}">
                <a16:creationId xmlns:a16="http://schemas.microsoft.com/office/drawing/2014/main" id="{089172EA-D745-400A-A2CD-20B657B8CD5A}"/>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9" name="TextBox 8">
            <a:extLst>
              <a:ext uri="{FF2B5EF4-FFF2-40B4-BE49-F238E27FC236}">
                <a16:creationId xmlns:a16="http://schemas.microsoft.com/office/drawing/2014/main" id="{A6C5B0D7-C312-4A57-BA59-4A081E181364}"/>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2701909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10495876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8" name="Rectangle 7"/>
          <p:cNvSpPr/>
          <p:nvPr userDrawn="1"/>
        </p:nvSpPr>
        <p:spPr bwMode="invGray">
          <a:xfrm>
            <a:off x="1388145" y="4691187"/>
            <a:ext cx="929337" cy="995874"/>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a:solidFill>
                <a:prstClr val="white"/>
              </a:solidFill>
              <a:latin typeface="+mn-lt"/>
              <a:ea typeface="Meiryo UI" panose="020B0604030504040204" pitchFamily="50" charset="-128"/>
              <a:cs typeface="+mn-cs"/>
            </a:endParaRPr>
          </a:p>
        </p:txBody>
      </p:sp>
      <p:sp>
        <p:nvSpPr>
          <p:cNvPr id="10" name="Rectangle 9"/>
          <p:cNvSpPr/>
          <p:nvPr userDrawn="1">
            <p:custDataLst>
              <p:tags r:id="rId2"/>
            </p:custDataLst>
          </p:nvPr>
        </p:nvSpPr>
        <p:spPr>
          <a:xfrm>
            <a:off x="2509482" y="4691187"/>
            <a:ext cx="1570152" cy="1468176"/>
          </a:xfrm>
          <a:prstGeom prst="rect">
            <a:avLst/>
          </a:prstGeom>
          <a:noFill/>
          <a:ln w="9525" cmpd="sng">
            <a:solidFill>
              <a:srgbClr val="6FB8E6"/>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a:solidFill>
                <a:srgbClr val="FFFFFF"/>
              </a:solidFill>
              <a:latin typeface="+mn-lt"/>
              <a:ea typeface="Meiryo UI" panose="020B0604030504040204" pitchFamily="50" charset="-128"/>
              <a:cs typeface="+mn-cs"/>
            </a:endParaRPr>
          </a:p>
        </p:txBody>
      </p:sp>
      <p:sp>
        <p:nvSpPr>
          <p:cNvPr id="11" name="TextBox 10"/>
          <p:cNvSpPr txBox="1"/>
          <p:nvPr userDrawn="1"/>
        </p:nvSpPr>
        <p:spPr>
          <a:xfrm>
            <a:off x="630000" y="907197"/>
            <a:ext cx="3448800" cy="3493008"/>
          </a:xfrm>
          <a:prstGeom prst="rect">
            <a:avLst/>
          </a:prstGeom>
          <a:noFill/>
          <a:ln>
            <a:solidFill>
              <a:srgbClr val="6FB8E6"/>
            </a:solidFill>
          </a:ln>
        </p:spPr>
        <p:txBody>
          <a:bodyPr wrap="square" lIns="612000" tIns="468000" rIns="0" bIns="0" rtlCol="0" anchor="t">
            <a:noAutofit/>
          </a:bodyPr>
          <a:lstStyle/>
          <a:p>
            <a:pPr>
              <a:lnSpc>
                <a:spcPct val="90000"/>
              </a:lnSpc>
              <a:spcAft>
                <a:spcPts val="600"/>
              </a:spcAft>
            </a:pPr>
            <a:endParaRPr lang="en-US" sz="5400">
              <a:solidFill>
                <a:schemeClr val="accent4"/>
              </a:solidFill>
              <a:latin typeface="+mn-lt"/>
              <a:ea typeface="Meiryo UI" panose="020B0604030504040204" pitchFamily="50" charset="-128"/>
              <a:cs typeface="+mn-cs"/>
            </a:endParaRPr>
          </a:p>
        </p:txBody>
      </p:sp>
      <p:sp>
        <p:nvSpPr>
          <p:cNvPr id="9" name="TextBox 1"/>
          <p:cNvSpPr txBox="1"/>
          <p:nvPr userDrawn="1"/>
        </p:nvSpPr>
        <p:spPr>
          <a:xfrm>
            <a:off x="878155" y="1115416"/>
            <a:ext cx="2951770" cy="88178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b="1">
                <a:solidFill>
                  <a:srgbClr val="6FB8E6"/>
                </a:solidFill>
                <a:latin typeface="+mn-lt"/>
                <a:ea typeface="Meiryo UI" panose="020B0604030504040204" pitchFamily="50" charset="-128"/>
                <a:cs typeface="+mn-cs"/>
              </a:rPr>
              <a:t>Agenda</a:t>
            </a:r>
          </a:p>
        </p:txBody>
      </p:sp>
    </p:spTree>
    <p:extLst>
      <p:ext uri="{BB962C8B-B14F-4D97-AF65-F5344CB8AC3E}">
        <p14:creationId xmlns:p14="http://schemas.microsoft.com/office/powerpoint/2010/main" val="1865576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42472213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8" name="Rectangle 7"/>
          <p:cNvSpPr/>
          <p:nvPr userDrawn="1"/>
        </p:nvSpPr>
        <p:spPr bwMode="white">
          <a:xfrm>
            <a:off x="1284743" y="1428131"/>
            <a:ext cx="947672" cy="947672"/>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0" name="Rectangle 9"/>
          <p:cNvSpPr/>
          <p:nvPr userDrawn="1"/>
        </p:nvSpPr>
        <p:spPr>
          <a:xfrm>
            <a:off x="1285200" y="2667600"/>
            <a:ext cx="9619200" cy="3200400"/>
          </a:xfrm>
          <a:prstGeom prst="rect">
            <a:avLst/>
          </a:prstGeom>
          <a:noFill/>
          <a:ln w="9525">
            <a:solidFill>
              <a:srgbClr val="6FB8E6"/>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a:solidFill>
                <a:prstClr val="white"/>
              </a:solidFill>
              <a:latin typeface="+mn-lt"/>
              <a:ea typeface="Meiryo UI" panose="020B0604030504040204" pitchFamily="50" charset="-128"/>
              <a:cs typeface="+mn-cs"/>
            </a:endParaRPr>
          </a:p>
        </p:txBody>
      </p:sp>
    </p:spTree>
    <p:extLst>
      <p:ext uri="{BB962C8B-B14F-4D97-AF65-F5344CB8AC3E}">
        <p14:creationId xmlns:p14="http://schemas.microsoft.com/office/powerpoint/2010/main" val="32061407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0650721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7"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a:solidFill>
                  <a:srgbClr val="6FB8E6"/>
                </a:solidFill>
                <a:latin typeface="+mn-lt"/>
                <a:ea typeface="Meiryo UI" panose="020B0604030504040204" pitchFamily="50" charset="-128"/>
                <a:cs typeface="+mn-cs"/>
              </a:rPr>
              <a:t>Agenda</a:t>
            </a:r>
          </a:p>
        </p:txBody>
      </p:sp>
      <p:cxnSp>
        <p:nvCxnSpPr>
          <p:cNvPr id="9" name="Straight Connector 8"/>
          <p:cNvCxnSpPr/>
          <p:nvPr userDrawn="1"/>
        </p:nvCxnSpPr>
        <p:spPr bwMode="white">
          <a:xfrm>
            <a:off x="618898" y="1206000"/>
            <a:ext cx="11576304" cy="0"/>
          </a:xfrm>
          <a:prstGeom prst="line">
            <a:avLst/>
          </a:prstGeom>
          <a:ln w="9525" cmpd="sng">
            <a:solidFill>
              <a:srgbClr val="6FB8E6"/>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43396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29592032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H="1">
            <a:off x="3671068" y="0"/>
            <a:ext cx="416951" cy="6858000"/>
          </a:xfrm>
          <a:prstGeom prst="rect">
            <a:avLst/>
          </a:prstGeom>
        </p:spPr>
      </p:pic>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10" name="TextBox 9"/>
          <p:cNvSpPr txBox="1"/>
          <p:nvPr userDrawn="1"/>
        </p:nvSpPr>
        <p:spPr>
          <a:xfrm>
            <a:off x="372825" y="3262145"/>
            <a:ext cx="1392475" cy="332399"/>
          </a:xfrm>
          <a:prstGeom prst="rect">
            <a:avLst/>
          </a:prstGeom>
          <a:noFill/>
        </p:spPr>
        <p:txBody>
          <a:bodyPr wrap="square" lIns="0" tIns="0" rIns="0" bIns="0" rtlCol="0" anchor="t">
            <a:spAutoFit/>
          </a:bodyPr>
          <a:lstStyle/>
          <a:p>
            <a:pPr>
              <a:lnSpc>
                <a:spcPct val="90000"/>
              </a:lnSpc>
              <a:spcAft>
                <a:spcPts val="600"/>
              </a:spcAft>
            </a:pPr>
            <a:r>
              <a:rPr lang="en-US" sz="2400" b="1">
                <a:solidFill>
                  <a:schemeClr val="bg1"/>
                </a:solidFill>
                <a:latin typeface="+mn-lt"/>
                <a:ea typeface="Meiryo UI" panose="020B0604030504040204" pitchFamily="50" charset="-128"/>
                <a:cs typeface="+mn-cs"/>
              </a:rPr>
              <a:t>Agenda</a:t>
            </a:r>
          </a:p>
        </p:txBody>
      </p:sp>
      <p:sp>
        <p:nvSpPr>
          <p:cNvPr id="8" name="Freeform: Shape 7">
            <a:extLst>
              <a:ext uri="{FF2B5EF4-FFF2-40B4-BE49-F238E27FC236}">
                <a16:creationId xmlns:a16="http://schemas.microsoft.com/office/drawing/2014/main" id="{13F432D4-90F7-4347-8B0D-6F69712766F5}"/>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9" name="TextBox 8">
            <a:extLst>
              <a:ext uri="{FF2B5EF4-FFF2-40B4-BE49-F238E27FC236}">
                <a16:creationId xmlns:a16="http://schemas.microsoft.com/office/drawing/2014/main" id="{BA2D55E2-33A5-4F1D-A177-E3B80103761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17847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20107869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ea typeface="Meiryo UI" panose="020B0604030504040204" pitchFamily="50" charset="-128"/>
              <a:cs typeface="+mn-cs"/>
              <a:sym typeface="Trebuchet MS" panose="020B0603020202020204" pitchFamily="34" charset="0"/>
            </a:endParaRPr>
          </a:p>
        </p:txBody>
      </p:sp>
      <p:sp>
        <p:nvSpPr>
          <p:cNvPr id="20" name="TextBox 19"/>
          <p:cNvSpPr txBox="1"/>
          <p:nvPr userDrawn="1"/>
        </p:nvSpPr>
        <p:spPr>
          <a:xfrm>
            <a:off x="372825" y="2619323"/>
            <a:ext cx="3221275" cy="1678986"/>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5400" b="1">
                <a:solidFill>
                  <a:srgbClr val="006DAA"/>
                </a:solidFill>
                <a:latin typeface="+mn-lt"/>
                <a:ea typeface="Meiryo UI" panose="020B0604030504040204" pitchFamily="50" charset="-128"/>
                <a:cs typeface="+mn-cs"/>
                <a:sym typeface="Trebuchet MS" panose="020B0603020202020204" pitchFamily="34" charset="0"/>
              </a:rPr>
              <a:t>Table of contents</a:t>
            </a:r>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0" name="Freeform: Shape 9">
            <a:extLst>
              <a:ext uri="{FF2B5EF4-FFF2-40B4-BE49-F238E27FC236}">
                <a16:creationId xmlns:a16="http://schemas.microsoft.com/office/drawing/2014/main" id="{EACE6CEF-5B79-4EC9-A109-690F9C812831}"/>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F2D1201B-D5DE-4943-9AB9-C7935B864596}"/>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9336578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FB803C34-362D-4497-9793-9D6850ADE934}"/>
              </a:ext>
            </a:extLst>
          </p:cNvPr>
          <p:cNvGraphicFramePr>
            <a:graphicFrameLocks noChangeAspect="1"/>
          </p:cNvGraphicFramePr>
          <p:nvPr userDrawn="1">
            <p:custDataLst>
              <p:tags r:id="rId1"/>
            </p:custDataLst>
            <p:extLst>
              <p:ext uri="{D42A27DB-BD31-4B8C-83A1-F6EECF244321}">
                <p14:modId xmlns:p14="http://schemas.microsoft.com/office/powerpoint/2010/main" val="9718551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FB803C34-362D-4497-9793-9D6850ADE93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342523" y="3826800"/>
            <a:ext cx="11506955" cy="2041200"/>
          </a:xfrm>
        </p:spPr>
        <p:txBody>
          <a:bodyPr vert="horz" anchor="t">
            <a:noAutofit/>
          </a:bodyPr>
          <a:lstStyle>
            <a:lvl1pPr>
              <a:defRPr sz="5400" b="0">
                <a:solidFill>
                  <a:schemeClr val="bg1"/>
                </a:solidFill>
                <a:latin typeface="+mj-lt"/>
                <a:ea typeface="Meiryo UI" panose="020B0604030504040204" pitchFamily="50" charset="-128"/>
                <a:cs typeface="+mj-cs"/>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342523" y="3680016"/>
            <a:ext cx="11852680"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Freeform: Shape 6">
            <a:extLst>
              <a:ext uri="{FF2B5EF4-FFF2-40B4-BE49-F238E27FC236}">
                <a16:creationId xmlns:a16="http://schemas.microsoft.com/office/drawing/2014/main" id="{F54822F8-3C03-4917-BEB0-BA5E1CE83C60}"/>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8" name="TextBox 7">
            <a:extLst>
              <a:ext uri="{FF2B5EF4-FFF2-40B4-BE49-F238E27FC236}">
                <a16:creationId xmlns:a16="http://schemas.microsoft.com/office/drawing/2014/main" id="{A4479480-EE87-48AE-942E-2B3984BB182C}"/>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46D5481-56B8-43BE-8300-B247F59EBC77}"/>
              </a:ext>
            </a:extLst>
          </p:cNvPr>
          <p:cNvGraphicFramePr>
            <a:graphicFrameLocks noChangeAspect="1"/>
          </p:cNvGraphicFramePr>
          <p:nvPr userDrawn="1">
            <p:custDataLst>
              <p:tags r:id="rId1"/>
            </p:custDataLst>
            <p:extLst>
              <p:ext uri="{D42A27DB-BD31-4B8C-83A1-F6EECF244321}">
                <p14:modId xmlns:p14="http://schemas.microsoft.com/office/powerpoint/2010/main" val="1204917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B46D5481-56B8-43BE-8300-B247F59EBC7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6" name="Picture 15"/>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V="1">
            <a:off x="4064994" y="0"/>
            <a:ext cx="416951" cy="6858000"/>
          </a:xfrm>
          <a:prstGeom prst="rect">
            <a:avLst/>
          </a:prstGeom>
        </p:spPr>
      </p:pic>
      <p:sp>
        <p:nvSpPr>
          <p:cNvPr id="17"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26" name="Rectangle 25"/>
          <p:cNvSpPr/>
          <p:nvPr userDrawn="1"/>
        </p:nvSpPr>
        <p:spPr bwMode="white">
          <a:xfrm>
            <a:off x="0" y="0"/>
            <a:ext cx="4079508"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27" name="Title 4"/>
          <p:cNvSpPr>
            <a:spLocks noGrp="1"/>
          </p:cNvSpPr>
          <p:nvPr>
            <p:ph type="title" hasCustomPrompt="1"/>
          </p:nvPr>
        </p:nvSpPr>
        <p:spPr>
          <a:xfrm>
            <a:off x="372825" y="2681103"/>
            <a:ext cx="3127881" cy="1495794"/>
          </a:xfrm>
          <a:prstGeom prst="rect">
            <a:avLst/>
          </a:prstGeom>
        </p:spPr>
        <p:txBody>
          <a:bodyPr vert="horz" anchor="ctr">
            <a:noAutofit/>
          </a:bodyPr>
          <a:lstStyle>
            <a:lvl1pPr>
              <a:defRPr sz="2400">
                <a:solidFill>
                  <a:srgbClr val="006DAA"/>
                </a:solidFill>
                <a:latin typeface="+mj-lt"/>
                <a:ea typeface="Meiryo UI" panose="020B0604030504040204" pitchFamily="50" charset="-128"/>
                <a:cs typeface="+mj-cs"/>
                <a:sym typeface="Trebuchet MS" panose="020B0603020202020204" pitchFamily="34" charset="0"/>
              </a:defRPr>
            </a:lvl1pPr>
          </a:lstStyle>
          <a:p>
            <a:r>
              <a:rPr lang="en-US"/>
              <a:t>Click to add title</a:t>
            </a:r>
          </a:p>
        </p:txBody>
      </p:sp>
      <p:sp>
        <p:nvSpPr>
          <p:cNvPr id="9" name="Freeform: Shape 8">
            <a:extLst>
              <a:ext uri="{FF2B5EF4-FFF2-40B4-BE49-F238E27FC236}">
                <a16:creationId xmlns:a16="http://schemas.microsoft.com/office/drawing/2014/main" id="{50B097F8-2CF8-4E69-90FC-B720A6949D42}"/>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0" name="TextBox 9">
            <a:extLst>
              <a:ext uri="{FF2B5EF4-FFF2-40B4-BE49-F238E27FC236}">
                <a16:creationId xmlns:a16="http://schemas.microsoft.com/office/drawing/2014/main" id="{86657A73-AFDD-4893-BB2C-93FC47992E59}"/>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3884277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flip="none" rotWithShape="1">
          <a:gsLst>
            <a:gs pos="0">
              <a:srgbClr val="003655"/>
            </a:gs>
            <a:gs pos="100000">
              <a:srgbClr val="006DAA"/>
            </a:gs>
          </a:gsLst>
          <a:lin ang="8100000" scaled="1"/>
          <a:tileRect/>
        </a:gra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5E3FE5E-BC29-4E83-95D2-737D9DBEA97E}"/>
              </a:ext>
            </a:extLst>
          </p:cNvPr>
          <p:cNvGraphicFramePr>
            <a:graphicFrameLocks noChangeAspect="1"/>
          </p:cNvGraphicFramePr>
          <p:nvPr userDrawn="1">
            <p:custDataLst>
              <p:tags r:id="rId1"/>
            </p:custDataLst>
            <p:extLst>
              <p:ext uri="{D42A27DB-BD31-4B8C-83A1-F6EECF244321}">
                <p14:modId xmlns:p14="http://schemas.microsoft.com/office/powerpoint/2010/main" val="36829423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think-cell data - do not delete" hidden="1">
                        <a:extLst>
                          <a:ext uri="{FF2B5EF4-FFF2-40B4-BE49-F238E27FC236}">
                            <a16:creationId xmlns:a16="http://schemas.microsoft.com/office/drawing/2014/main" id="{95E3FE5E-BC29-4E83-95D2-737D9DBEA97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cstate="screen">
            <a:extLst>
              <a:ext uri="{28A0092B-C50C-407E-A947-70E740481C1C}">
                <a14:useLocalDpi xmlns:a14="http://schemas.microsoft.com/office/drawing/2010/main"/>
              </a:ext>
            </a:extLst>
          </a:blip>
          <a:srcRect l="29398" t="8741" r="101" b="27"/>
          <a:stretch/>
        </p:blipFill>
        <p:spPr bwMode="ltGray">
          <a:xfrm flipV="1">
            <a:off x="7165606" y="0"/>
            <a:ext cx="416951" cy="6858000"/>
          </a:xfrm>
          <a:prstGeom prst="rect">
            <a:avLst/>
          </a:prstGeom>
        </p:spPr>
      </p:pic>
      <p:sp>
        <p:nvSpPr>
          <p:cNvPr id="13" name="Rectangle 12"/>
          <p:cNvSpPr/>
          <p:nvPr userDrawn="1"/>
        </p:nvSpPr>
        <p:spPr bwMode="white">
          <a:xfrm>
            <a:off x="0" y="0"/>
            <a:ext cx="7171956"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a typeface="Meiryo UI" panose="020B0604030504040204" pitchFamily="50" charset="-128"/>
              <a:cs typeface="+mn-cs"/>
              <a:sym typeface="Trebuchet MS" panose="020B0603020202020204" pitchFamily="34" charset="0"/>
            </a:endParaRPr>
          </a:p>
        </p:txBody>
      </p:sp>
      <p:sp>
        <p:nvSpPr>
          <p:cNvPr id="16"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2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eiryo UI" panose="020B0604030504040204" pitchFamily="50" charset="-128"/>
                <a:cs typeface="+mn-cs"/>
                <a:sym typeface="Trebuchet MS" panose="020B0603020202020204" pitchFamily="34" charset="0"/>
              </a:rPr>
              <a:t>Copyright © 2024 by Boston Consulting Group. All rights reserved.</a:t>
            </a:r>
          </a:p>
        </p:txBody>
      </p:sp>
      <p:sp>
        <p:nvSpPr>
          <p:cNvPr id="9" name="Freeform: Shape 8">
            <a:extLst>
              <a:ext uri="{FF2B5EF4-FFF2-40B4-BE49-F238E27FC236}">
                <a16:creationId xmlns:a16="http://schemas.microsoft.com/office/drawing/2014/main" id="{82397754-4AE1-4213-B27F-E6932C6CDCCD}"/>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1" name="TextBox 10">
            <a:extLst>
              <a:ext uri="{FF2B5EF4-FFF2-40B4-BE49-F238E27FC236}">
                <a16:creationId xmlns:a16="http://schemas.microsoft.com/office/drawing/2014/main" id="{A4E15DF1-CB78-45F5-8443-92D92B57629F}"/>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
        <p:nvSpPr>
          <p:cNvPr id="12" name="Title Placeholder 1">
            <a:extLst>
              <a:ext uri="{FF2B5EF4-FFF2-40B4-BE49-F238E27FC236}">
                <a16:creationId xmlns:a16="http://schemas.microsoft.com/office/drawing/2014/main" id="{A65ACAF0-945D-478F-B7B3-069A90C048A8}"/>
              </a:ext>
            </a:extLst>
          </p:cNvPr>
          <p:cNvSpPr>
            <a:spLocks noGrp="1"/>
          </p:cNvSpPr>
          <p:nvPr>
            <p:ph type="title" hasCustomPrompt="1"/>
          </p:nvPr>
        </p:nvSpPr>
        <p:spPr>
          <a:xfrm>
            <a:off x="372825" y="97661"/>
            <a:ext cx="6254496" cy="461905"/>
          </a:xfrm>
          <a:prstGeom prst="rect">
            <a:avLst/>
          </a:prstGeom>
        </p:spPr>
        <p:txBody>
          <a:bodyPr vert="horz" wrap="square" lIns="0" tIns="0" rIns="0" bIns="0" rtlCol="0" anchor="t">
            <a:noAutofit/>
          </a:bodyPr>
          <a:lstStyle>
            <a:lvl1pPr>
              <a:defRPr>
                <a:ea typeface="Meiryo UI" panose="020B0604030504040204" pitchFamily="50" charset="-128"/>
              </a:defRPr>
            </a:lvl1pPr>
          </a:lstStyle>
          <a:p>
            <a:r>
              <a:rPr lang="en-US"/>
              <a:t>Click to add title</a:t>
            </a:r>
          </a:p>
        </p:txBody>
      </p:sp>
    </p:spTree>
    <p:extLst>
      <p:ext uri="{BB962C8B-B14F-4D97-AF65-F5344CB8AC3E}">
        <p14:creationId xmlns:p14="http://schemas.microsoft.com/office/powerpoint/2010/main" val="35922638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tags" Target="../tags/tag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oleObject" Target="../embeddings/oleObject1.bin"/><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8"/>
            </p:custDataLst>
            <p:extLst>
              <p:ext uri="{D42A27DB-BD31-4B8C-83A1-F6EECF244321}">
                <p14:modId xmlns:p14="http://schemas.microsoft.com/office/powerpoint/2010/main" val="241857155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69" imgW="270" imgH="270" progId="TCLayout.ActiveDocument.1">
                  <p:embed/>
                </p:oleObj>
              </mc:Choice>
              <mc:Fallback>
                <p:oleObj name="think-cell Slide" r:id="rId69" imgW="270" imgH="270" progId="TCLayout.ActiveDocument.1">
                  <p:embed/>
                  <p:pic>
                    <p:nvPicPr>
                      <p:cNvPr id="2" name="Object 1" hidden="1"/>
                      <p:cNvPicPr/>
                      <p:nvPr/>
                    </p:nvPicPr>
                    <p:blipFill>
                      <a:blip r:embed="rId70"/>
                      <a:stretch>
                        <a:fillRect/>
                      </a:stretch>
                    </p:blipFill>
                    <p:spPr>
                      <a:xfrm>
                        <a:off x="1588" y="1588"/>
                        <a:ext cx="1587" cy="1587"/>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eiryo UI" panose="020B0604030504040204" pitchFamily="50" charset="-128"/>
                <a:cs typeface="+mn-cs"/>
                <a:sym typeface="Trebuchet MS" panose="020B0603020202020204" pitchFamily="34" charset="0"/>
              </a:defRPr>
            </a:lvl1pPr>
          </a:lstStyle>
          <a:p>
            <a:endParaRPr lang="en-US"/>
          </a:p>
        </p:txBody>
      </p:sp>
      <p:sp>
        <p:nvSpPr>
          <p:cNvPr id="4" name="Text Placeholder 3"/>
          <p:cNvSpPr>
            <a:spLocks noGrp="1"/>
          </p:cNvSpPr>
          <p:nvPr>
            <p:ph type="body" idx="1"/>
          </p:nvPr>
        </p:nvSpPr>
        <p:spPr>
          <a:xfrm>
            <a:off x="342523" y="2081211"/>
            <a:ext cx="11506955" cy="4188926"/>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9" name="Title Placeholder 1"/>
          <p:cNvSpPr>
            <a:spLocks noGrp="1"/>
          </p:cNvSpPr>
          <p:nvPr>
            <p:ph type="title"/>
          </p:nvPr>
        </p:nvSpPr>
        <p:spPr>
          <a:xfrm>
            <a:off x="372825" y="97661"/>
            <a:ext cx="9447667" cy="461905"/>
          </a:xfrm>
          <a:prstGeom prst="rect">
            <a:avLst/>
          </a:prstGeom>
        </p:spPr>
        <p:txBody>
          <a:bodyPr vert="horz" wrap="square" lIns="0" tIns="0" rIns="0" bIns="0" rtlCol="0" anchor="t">
            <a:noAutofit/>
          </a:bodyPr>
          <a:lstStyle/>
          <a:p>
            <a:r>
              <a:rPr lang="en-US"/>
              <a:t>Click to add title</a:t>
            </a:r>
          </a:p>
        </p:txBody>
      </p:sp>
      <p:sp>
        <p:nvSpPr>
          <p:cNvPr id="13" name="Freeform: Shape 12">
            <a:extLst>
              <a:ext uri="{FF2B5EF4-FFF2-40B4-BE49-F238E27FC236}">
                <a16:creationId xmlns:a16="http://schemas.microsoft.com/office/drawing/2014/main" id="{56C1EAC4-20BB-4C95-BB27-AFE6EA3B236F}"/>
              </a:ext>
            </a:extLst>
          </p:cNvPr>
          <p:cNvSpPr/>
          <p:nvPr userDrawn="1"/>
        </p:nvSpPr>
        <p:spPr>
          <a:xfrm rot="10800000">
            <a:off x="11582399" y="6248191"/>
            <a:ext cx="609105" cy="609105"/>
          </a:xfrm>
          <a:custGeom>
            <a:avLst/>
            <a:gdLst>
              <a:gd name="connsiteX0" fmla="*/ 0 w 540000"/>
              <a:gd name="connsiteY0" fmla="*/ 0 h 540000"/>
              <a:gd name="connsiteX1" fmla="*/ 540000 w 540000"/>
              <a:gd name="connsiteY1" fmla="*/ 0 h 540000"/>
              <a:gd name="connsiteX2" fmla="*/ 540000 w 540000"/>
              <a:gd name="connsiteY2" fmla="*/ 10 h 540000"/>
              <a:gd name="connsiteX3" fmla="*/ 529030 w 540000"/>
              <a:gd name="connsiteY3" fmla="*/ 108829 h 540000"/>
              <a:gd name="connsiteX4" fmla="*/ 1 w 540000"/>
              <a:gd name="connsiteY4" fmla="*/ 540000 h 540000"/>
              <a:gd name="connsiteX5" fmla="*/ 0 w 540000"/>
              <a:gd name="connsiteY5" fmla="*/ 540000 h 5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0000" h="540000">
                <a:moveTo>
                  <a:pt x="0" y="0"/>
                </a:moveTo>
                <a:lnTo>
                  <a:pt x="540000" y="0"/>
                </a:lnTo>
                <a:lnTo>
                  <a:pt x="540000" y="10"/>
                </a:lnTo>
                <a:lnTo>
                  <a:pt x="529030" y="108829"/>
                </a:lnTo>
                <a:cubicBezTo>
                  <a:pt x="478677" y="354898"/>
                  <a:pt x="260956" y="540000"/>
                  <a:pt x="1" y="540000"/>
                </a:cubicBezTo>
                <a:lnTo>
                  <a:pt x="0" y="540000"/>
                </a:lnTo>
                <a:close/>
              </a:path>
            </a:pathLst>
          </a:custGeom>
          <a:gradFill>
            <a:gsLst>
              <a:gs pos="0">
                <a:srgbClr val="12294A"/>
              </a:gs>
              <a:gs pos="100000">
                <a:srgbClr val="1E5EA6"/>
              </a:gs>
            </a:gsLst>
            <a:lin ang="5400000" scaled="1"/>
          </a:gradFill>
          <a:ln w="25400" cap="flat" cmpd="sng" algn="ctr">
            <a:no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en-US" sz="1800" b="0" i="0" u="none" strike="noStrike" kern="0" cap="none" spc="0" normalizeH="0" baseline="0" noProof="0">
              <a:ln>
                <a:noFill/>
              </a:ln>
              <a:solidFill>
                <a:srgbClr val="FFFFFF"/>
              </a:solidFill>
              <a:effectLst/>
              <a:uLnTx/>
              <a:uFillTx/>
              <a:ea typeface="Meiryo UI" panose="020B0604030504040204" pitchFamily="50" charset="-128"/>
            </a:endParaRPr>
          </a:p>
        </p:txBody>
      </p:sp>
      <p:sp>
        <p:nvSpPr>
          <p:cNvPr id="14" name="TextBox 13">
            <a:extLst>
              <a:ext uri="{FF2B5EF4-FFF2-40B4-BE49-F238E27FC236}">
                <a16:creationId xmlns:a16="http://schemas.microsoft.com/office/drawing/2014/main" id="{9060F57B-502A-4B9E-8FD5-77745D6A542A}"/>
              </a:ext>
            </a:extLst>
          </p:cNvPr>
          <p:cNvSpPr txBox="1"/>
          <p:nvPr userDrawn="1"/>
        </p:nvSpPr>
        <p:spPr>
          <a:xfrm>
            <a:off x="11690999" y="6505588"/>
            <a:ext cx="381000" cy="138499"/>
          </a:xfrm>
          <a:prstGeom prst="rect">
            <a:avLst/>
          </a:prstGeom>
          <a:noFill/>
        </p:spPr>
        <p:txBody>
          <a:bodyPr wrap="square" lIns="0" tIns="0" rIns="0" bIns="0" rtlCol="0" anchor="b">
            <a:spAutoFit/>
          </a:bodyPr>
          <a:lstStyle/>
          <a:p>
            <a:pPr marL="0" marR="0" lvl="0" indent="0" algn="r" defTabSz="91440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0" cap="none" spc="0" normalizeH="0" baseline="0" noProof="0" smtClean="0">
                <a:ln>
                  <a:noFill/>
                </a:ln>
                <a:solidFill>
                  <a:srgbClr val="FFFFFF"/>
                </a:solidFill>
                <a:effectLst/>
                <a:uLnTx/>
                <a:uFillTx/>
                <a:ea typeface="Meiryo UI" panose="020B0604030504040204" pitchFamily="50" charset="-128"/>
                <a:sym typeface="Trebuchet MS" panose="020B0603020202020204" pitchFamily="34" charset="0"/>
              </a:rPr>
              <a:pPr marL="0" marR="0" lvl="0" indent="0" algn="r" defTabSz="914400" eaLnBrk="1" fontAlgn="auto" latinLnBrk="0" hangingPunct="1">
                <a:lnSpc>
                  <a:spcPct val="100000"/>
                </a:lnSpc>
                <a:spcBef>
                  <a:spcPts val="0"/>
                </a:spcBef>
                <a:spcAft>
                  <a:spcPts val="0"/>
                </a:spcAft>
                <a:buClrTx/>
                <a:buSzTx/>
                <a:buFontTx/>
                <a:buNone/>
                <a:tabLst/>
                <a:defRPr/>
              </a:pPr>
              <a:t>‹#›</a:t>
            </a:fld>
            <a:endParaRPr kumimoji="0" lang="en-US" sz="900" b="0" i="0" u="none" strike="noStrike" kern="0" cap="none" spc="0" normalizeH="0" baseline="0" noProof="0">
              <a:ln>
                <a:noFill/>
              </a:ln>
              <a:solidFill>
                <a:srgbClr val="FFFFFF"/>
              </a:solidFill>
              <a:effectLst/>
              <a:uLnTx/>
              <a:uFillTx/>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5" r:id="rId1"/>
    <p:sldLayoutId id="2147485086" r:id="rId2"/>
    <p:sldLayoutId id="2147485185" r:id="rId3"/>
    <p:sldLayoutId id="2147485183" r:id="rId4"/>
    <p:sldLayoutId id="2147485158" r:id="rId5"/>
    <p:sldLayoutId id="2147485113" r:id="rId6"/>
    <p:sldLayoutId id="2147485114" r:id="rId7"/>
    <p:sldLayoutId id="2147485154" r:id="rId8"/>
    <p:sldLayoutId id="2147485162" r:id="rId9"/>
    <p:sldLayoutId id="2147485149" r:id="rId10"/>
    <p:sldLayoutId id="2147485087" r:id="rId11"/>
    <p:sldLayoutId id="2147485112" r:id="rId12"/>
    <p:sldLayoutId id="2147485155" r:id="rId13"/>
    <p:sldLayoutId id="2147485164" r:id="rId14"/>
    <p:sldLayoutId id="2147485109" r:id="rId15"/>
    <p:sldLayoutId id="2147485165" r:id="rId16"/>
    <p:sldLayoutId id="2147485110" r:id="rId17"/>
    <p:sldLayoutId id="2147485166" r:id="rId18"/>
    <p:sldLayoutId id="2147485156" r:id="rId19"/>
    <p:sldLayoutId id="2147485167" r:id="rId20"/>
    <p:sldLayoutId id="2147485108" r:id="rId21"/>
    <p:sldLayoutId id="2147485107" r:id="rId22"/>
    <p:sldLayoutId id="2147485106" r:id="rId23"/>
    <p:sldLayoutId id="2147485090" r:id="rId24"/>
    <p:sldLayoutId id="2147485091" r:id="rId25"/>
    <p:sldLayoutId id="2147485092" r:id="rId26"/>
    <p:sldLayoutId id="2147485093" r:id="rId27"/>
    <p:sldLayoutId id="2147485116" r:id="rId28"/>
    <p:sldLayoutId id="2147485159" r:id="rId29"/>
    <p:sldLayoutId id="2147485119" r:id="rId30"/>
    <p:sldLayoutId id="2147485184" r:id="rId31"/>
    <p:sldLayoutId id="2147485137" r:id="rId32"/>
    <p:sldLayoutId id="2147485120" r:id="rId33"/>
    <p:sldLayoutId id="2147485121" r:id="rId34"/>
    <p:sldLayoutId id="2147485141" r:id="rId35"/>
    <p:sldLayoutId id="2147485163" r:id="rId36"/>
    <p:sldLayoutId id="2147485139" r:id="rId37"/>
    <p:sldLayoutId id="2147485140" r:id="rId38"/>
    <p:sldLayoutId id="2147485122" r:id="rId39"/>
    <p:sldLayoutId id="2147485123" r:id="rId40"/>
    <p:sldLayoutId id="2147485151" r:id="rId41"/>
    <p:sldLayoutId id="2147485168" r:id="rId42"/>
    <p:sldLayoutId id="2147485127" r:id="rId43"/>
    <p:sldLayoutId id="2147485169" r:id="rId44"/>
    <p:sldLayoutId id="2147485126" r:id="rId45"/>
    <p:sldLayoutId id="2147485170" r:id="rId46"/>
    <p:sldLayoutId id="2147485153" r:id="rId47"/>
    <p:sldLayoutId id="2147485171" r:id="rId48"/>
    <p:sldLayoutId id="2147485128" r:id="rId49"/>
    <p:sldLayoutId id="2147485129" r:id="rId50"/>
    <p:sldLayoutId id="2147485130" r:id="rId51"/>
    <p:sldLayoutId id="2147485131" r:id="rId52"/>
    <p:sldLayoutId id="2147485145" r:id="rId53"/>
    <p:sldLayoutId id="2147485133" r:id="rId54"/>
    <p:sldLayoutId id="2147485144" r:id="rId55"/>
    <p:sldLayoutId id="2147485134" r:id="rId56"/>
    <p:sldLayoutId id="2147485146" r:id="rId57"/>
    <p:sldLayoutId id="2147485172" r:id="rId58"/>
    <p:sldLayoutId id="2147485173" r:id="rId59"/>
    <p:sldLayoutId id="2147485174" r:id="rId60"/>
    <p:sldLayoutId id="2147485175" r:id="rId61"/>
    <p:sldLayoutId id="2147485176" r:id="rId62"/>
    <p:sldLayoutId id="2147485177" r:id="rId63"/>
    <p:sldLayoutId id="2147485178" r:id="rId64"/>
    <p:sldLayoutId id="2147485179" r:id="rId65"/>
    <p:sldLayoutId id="2147485180" r:id="rId66"/>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b="1" kern="1200">
          <a:solidFill>
            <a:srgbClr val="006DAA"/>
          </a:solidFill>
          <a:latin typeface="+mj-lt"/>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Clr>
          <a:srgbClr val="006DAA"/>
        </a:buClr>
        <a:buFont typeface="Arial" panose="020B0604020202020204" pitchFamily="34" charset="0"/>
        <a:buChar char="​"/>
        <a:defRPr lang="en-US" sz="1200" kern="1200">
          <a:solidFill>
            <a:srgbClr val="000000"/>
          </a:solidFill>
          <a:latin typeface="+mn-lt"/>
          <a:ea typeface="Meiryo UI" panose="020B0604030504040204" pitchFamily="50" charset="-128"/>
          <a:cs typeface="+mn-cs"/>
          <a:sym typeface="Trebuchet MS" panose="020B0603020202020204" pitchFamily="34" charset="0"/>
        </a:defRPr>
      </a:lvl1pPr>
      <a:lvl2pPr marL="320040" indent="-219456" algn="l" defTabSz="914400" rtl="0" eaLnBrk="1" latinLnBrk="0" hangingPunct="1">
        <a:lnSpc>
          <a:spcPct val="100000"/>
        </a:lnSpc>
        <a:spcBef>
          <a:spcPts val="0"/>
        </a:spcBef>
        <a:spcAft>
          <a:spcPts val="0"/>
        </a:spcAft>
        <a:buClr>
          <a:srgbClr val="006DAA"/>
        </a:buClr>
        <a:buFont typeface="Arial" panose="020B0604020202020204" pitchFamily="34" charset="0"/>
        <a:buChar char="•"/>
        <a:defRPr lang="en-US" sz="1200" kern="1200">
          <a:solidFill>
            <a:srgbClr val="000000"/>
          </a:solidFill>
          <a:latin typeface="+mn-lt"/>
          <a:ea typeface="Meiryo UI" panose="020B0604030504040204" pitchFamily="50" charset="-128"/>
          <a:cs typeface="+mn-cs"/>
          <a:sym typeface="Trebuchet MS" panose="020B0603020202020204" pitchFamily="34" charset="0"/>
        </a:defRPr>
      </a:lvl2pPr>
      <a:lvl3pPr marL="649224" indent="-219456" algn="l" defTabSz="914400" rtl="0" eaLnBrk="1" latinLnBrk="0" hangingPunct="1">
        <a:lnSpc>
          <a:spcPct val="100000"/>
        </a:lnSpc>
        <a:spcBef>
          <a:spcPts val="0"/>
        </a:spcBef>
        <a:spcAft>
          <a:spcPts val="0"/>
        </a:spcAft>
        <a:buClr>
          <a:srgbClr val="006DAA"/>
        </a:buClr>
        <a:buFont typeface="Trebuchet MS" panose="020B0603020202020204" pitchFamily="34" charset="0"/>
        <a:buChar char="–"/>
        <a:defRPr lang="en-US" sz="1200" kern="1200">
          <a:solidFill>
            <a:srgbClr val="000000"/>
          </a:solidFill>
          <a:latin typeface="+mn-lt"/>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rgbClr val="006DAA"/>
        </a:buClr>
        <a:buFont typeface="Arial" panose="020B0604020202020204" pitchFamily="34" charset="0"/>
        <a:buChar char="​"/>
        <a:defRPr lang="en-US" sz="1600" kern="1200">
          <a:solidFill>
            <a:srgbClr val="006DAA"/>
          </a:solidFill>
          <a:latin typeface="+mn-lt"/>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
          <a:srgbClr val="006DAA"/>
        </a:buClr>
        <a:buFont typeface="Arial" panose="020B0604020202020204" pitchFamily="34" charset="0"/>
        <a:buChar char="​"/>
        <a:defRPr lang="en-US" sz="1600" b="1" kern="1200" smtClean="0">
          <a:solidFill>
            <a:srgbClr val="000000"/>
          </a:solidFill>
          <a:latin typeface="+mn-lt"/>
          <a:ea typeface="Meiryo UI" panose="020B0604030504040204" pitchFamily="50" charset="-128"/>
          <a:cs typeface="+mn-cs"/>
          <a:sym typeface="Trebuchet MS" panose="020B0603020202020204" pitchFamily="34" charset="0"/>
        </a:defRPr>
      </a:lvl5pPr>
      <a:lvl6pPr marL="320040" indent="-219456" algn="l" defTabSz="914400" rtl="0" eaLnBrk="1" latinLnBrk="0" hangingPunct="1">
        <a:lnSpc>
          <a:spcPct val="100000"/>
        </a:lnSpc>
        <a:spcBef>
          <a:spcPts val="0"/>
        </a:spcBef>
        <a:spcAft>
          <a:spcPts val="0"/>
        </a:spcAft>
        <a:buClr>
          <a:srgbClr val="006DAA"/>
        </a:buClr>
        <a:buFont typeface="Arial" panose="020B0604020202020204" pitchFamily="34" charset="0"/>
        <a:buChar char="•"/>
        <a:defRPr lang="en-US" sz="1600" kern="1200" smtClean="0">
          <a:solidFill>
            <a:srgbClr val="000000"/>
          </a:solidFill>
          <a:latin typeface="+mn-lt"/>
          <a:ea typeface="Meiryo UI" panose="020B0604030504040204" pitchFamily="50" charset="-128"/>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Clr>
          <a:srgbClr val="006DAA"/>
        </a:buClr>
        <a:buFont typeface="Arial" panose="020B0604020202020204" pitchFamily="34" charset="0"/>
        <a:buChar char="​"/>
        <a:defRPr lang="en-US" sz="4400" kern="1200" baseline="0" smtClean="0">
          <a:solidFill>
            <a:srgbClr val="000000"/>
          </a:solidFill>
          <a:latin typeface="+mn-lt"/>
          <a:ea typeface="Meiryo UI" panose="020B0604030504040204" pitchFamily="50" charset="-128"/>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Clr>
          <a:srgbClr val="006DAA"/>
        </a:buClr>
        <a:buFont typeface="Arial" panose="020B0604020202020204" pitchFamily="34" charset="0"/>
        <a:buChar char="​"/>
        <a:defRPr lang="en-US" sz="5400" kern="1200" baseline="0" smtClean="0">
          <a:solidFill>
            <a:srgbClr val="006DAA"/>
          </a:solidFill>
          <a:latin typeface="+mn-lt"/>
          <a:ea typeface="Meiryo UI" panose="020B0604030504040204" pitchFamily="50" charset="-128"/>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Clr>
          <a:srgbClr val="006DAA"/>
        </a:buClr>
        <a:buFont typeface="Arial" panose="020B0604020202020204" pitchFamily="34" charset="0"/>
        <a:buChar char="​"/>
        <a:defRPr lang="en-US" sz="2400" kern="1200" baseline="0" dirty="0">
          <a:solidFill>
            <a:srgbClr val="006DAA"/>
          </a:solidFill>
          <a:latin typeface="+mn-lt"/>
          <a:ea typeface="Meiryo UI" panose="020B0604030504040204" pitchFamily="50" charset="-128"/>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216" userDrawn="1">
          <p15:clr>
            <a:srgbClr val="F26B43"/>
          </p15:clr>
        </p15:guide>
        <p15:guide id="3" pos="7488" userDrawn="1">
          <p15:clr>
            <a:srgbClr val="F26B43"/>
          </p15:clr>
        </p15:guide>
        <p15:guide id="4" orient="horz" pos="39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30.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30.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3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jpeg"/></Relationships>
</file>

<file path=ppt/slides/_rels/slide27.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7.xml"/><Relationship Id="rId1" Type="http://schemas.openxmlformats.org/officeDocument/2006/relationships/slideLayout" Target="../slideLayouts/slideLayout30.xml"/><Relationship Id="rId5" Type="http://schemas.openxmlformats.org/officeDocument/2006/relationships/image" Target="../media/image38.png"/><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0.xml"/><Relationship Id="rId2" Type="http://schemas.openxmlformats.org/officeDocument/2006/relationships/tags" Target="../tags/tag74.xml"/><Relationship Id="rId1" Type="http://schemas.openxmlformats.org/officeDocument/2006/relationships/tags" Target="../tags/tag73.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30.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3" Type="http://schemas.openxmlformats.org/officeDocument/2006/relationships/hyperlink" Target="https://www.imsglobal.org/sites/default/files/Badges/OBv2p0Final/index.html" TargetMode="External"/><Relationship Id="rId2" Type="http://schemas.openxmlformats.org/officeDocument/2006/relationships/notesSlide" Target="../notesSlides/notesSlide37.xml"/><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30.xml"/><Relationship Id="rId4" Type="http://schemas.openxmlformats.org/officeDocument/2006/relationships/image" Target="../media/image44.png"/></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7.xml"/><Relationship Id="rId1" Type="http://schemas.openxmlformats.org/officeDocument/2006/relationships/slideLayout" Target="../slideLayouts/slideLayout30.xml"/><Relationship Id="rId4" Type="http://schemas.openxmlformats.org/officeDocument/2006/relationships/hyperlink" Target="https://manabi-dx.ipa.go.jp/article/feature/" TargetMode="External"/></Relationships>
</file>

<file path=ppt/slides/_rels/slide4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48.xml"/><Relationship Id="rId1" Type="http://schemas.openxmlformats.org/officeDocument/2006/relationships/slideLayout" Target="../slideLayouts/slideLayout30.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0.xml"/></Relationships>
</file>

<file path=ppt/slides/_rels/slide53.xml.rels><?xml version="1.0" encoding="UTF-8" standalone="yes"?>
<Relationships xmlns="http://schemas.openxmlformats.org/package/2006/relationships"><Relationship Id="rId8" Type="http://schemas.openxmlformats.org/officeDocument/2006/relationships/hyperlink" Target="mailto:cc@ipa.com" TargetMode="External"/><Relationship Id="rId13" Type="http://schemas.openxmlformats.org/officeDocument/2006/relationships/hyperlink" Target="mailto:jinji@ipa.com" TargetMode="External"/><Relationship Id="rId3" Type="http://schemas.openxmlformats.org/officeDocument/2006/relationships/hyperlink" Target="mailto:aa@gmail.com" TargetMode="External"/><Relationship Id="rId7" Type="http://schemas.openxmlformats.org/officeDocument/2006/relationships/hyperlink" Target="mailto:cc@gmail.com" TargetMode="External"/><Relationship Id="rId12" Type="http://schemas.openxmlformats.org/officeDocument/2006/relationships/hyperlink" Target="mailto:superadmin@ipa.com" TargetMode="External"/><Relationship Id="rId2" Type="http://schemas.openxmlformats.org/officeDocument/2006/relationships/notesSlide" Target="../notesSlides/notesSlide53.xml"/><Relationship Id="rId1" Type="http://schemas.openxmlformats.org/officeDocument/2006/relationships/slideLayout" Target="../slideLayouts/slideLayout30.xml"/><Relationship Id="rId6" Type="http://schemas.openxmlformats.org/officeDocument/2006/relationships/hyperlink" Target="mailto:bb@ipa.com" TargetMode="External"/><Relationship Id="rId11" Type="http://schemas.openxmlformats.org/officeDocument/2006/relationships/hyperlink" Target="mailto:sysadmin@hoge.com" TargetMode="External"/><Relationship Id="rId5" Type="http://schemas.openxmlformats.org/officeDocument/2006/relationships/hyperlink" Target="mailto:bb@gmail.com" TargetMode="External"/><Relationship Id="rId10" Type="http://schemas.openxmlformats.org/officeDocument/2006/relationships/hyperlink" Target="mailto:ops@hoge.com" TargetMode="External"/><Relationship Id="rId4" Type="http://schemas.openxmlformats.org/officeDocument/2006/relationships/hyperlink" Target="mailto:aa@ipa.com" TargetMode="External"/><Relationship Id="rId9" Type="http://schemas.openxmlformats.org/officeDocument/2006/relationships/hyperlink" Target="mailto:superadmin@hogehoge.com" TargetMode="External"/><Relationship Id="rId14" Type="http://schemas.openxmlformats.org/officeDocument/2006/relationships/hyperlink" Target="mailto:soumu@ipa.com"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4.xml"/><Relationship Id="rId1" Type="http://schemas.openxmlformats.org/officeDocument/2006/relationships/slideLayout" Target="../slideLayouts/slideLayout30.xml"/><Relationship Id="rId4" Type="http://schemas.openxmlformats.org/officeDocument/2006/relationships/image" Target="../media/image55.png"/></Relationships>
</file>

<file path=ppt/slides/_rels/slide55.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55.xml"/><Relationship Id="rId1" Type="http://schemas.openxmlformats.org/officeDocument/2006/relationships/slideLayout" Target="../slideLayouts/slideLayout30.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56.xml.rels><?xml version="1.0" encoding="UTF-8" standalone="yes"?>
<Relationships xmlns="http://schemas.openxmlformats.org/package/2006/relationships"><Relationship Id="rId3" Type="http://schemas.openxmlformats.org/officeDocument/2006/relationships/image" Target="../media/image61.tiff"/><Relationship Id="rId2" Type="http://schemas.openxmlformats.org/officeDocument/2006/relationships/notesSlide" Target="../notesSlides/notesSlide56.xml"/><Relationship Id="rId1" Type="http://schemas.openxmlformats.org/officeDocument/2006/relationships/slideLayout" Target="../slideLayouts/slideLayout3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0.xml"/></Relationships>
</file>

<file path=ppt/slides/_rels/slide59.xml.rels><?xml version="1.0" encoding="UTF-8" standalone="yes"?>
<Relationships xmlns="http://schemas.openxmlformats.org/package/2006/relationships"><Relationship Id="rId3" Type="http://schemas.openxmlformats.org/officeDocument/2006/relationships/image" Target="../media/image62.tiff"/><Relationship Id="rId2" Type="http://schemas.openxmlformats.org/officeDocument/2006/relationships/notesSlide" Target="../notesSlides/notesSlide59.xml"/><Relationship Id="rId1" Type="http://schemas.openxmlformats.org/officeDocument/2006/relationships/slideLayout" Target="../slideLayouts/slideLayout30.xml"/><Relationship Id="rId5" Type="http://schemas.openxmlformats.org/officeDocument/2006/relationships/image" Target="../media/image64.png"/><Relationship Id="rId4" Type="http://schemas.openxmlformats.org/officeDocument/2006/relationships/image" Target="../media/image63.tiff"/></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microsoft.com/office/2007/relationships/hdphoto" Target="../media/hdphoto1.wdp"/><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1.xml"/></Relationships>
</file>

<file path=ppt/slides/_rels/slide68.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jpeg"/><Relationship Id="rId18" Type="http://schemas.openxmlformats.org/officeDocument/2006/relationships/image" Target="../media/image80.png"/><Relationship Id="rId3" Type="http://schemas.openxmlformats.org/officeDocument/2006/relationships/image" Target="../media/image65.jpeg"/><Relationship Id="rId7" Type="http://schemas.openxmlformats.org/officeDocument/2006/relationships/image" Target="../media/image69.jpeg"/><Relationship Id="rId12" Type="http://schemas.openxmlformats.org/officeDocument/2006/relationships/image" Target="../media/image74.png"/><Relationship Id="rId17" Type="http://schemas.openxmlformats.org/officeDocument/2006/relationships/image" Target="../media/image79.jpeg"/><Relationship Id="rId2" Type="http://schemas.openxmlformats.org/officeDocument/2006/relationships/notesSlide" Target="../notesSlides/notesSlide68.xml"/><Relationship Id="rId16" Type="http://schemas.openxmlformats.org/officeDocument/2006/relationships/image" Target="../media/image78.png"/><Relationship Id="rId20" Type="http://schemas.openxmlformats.org/officeDocument/2006/relationships/image" Target="../media/image82.jpeg"/><Relationship Id="rId1" Type="http://schemas.openxmlformats.org/officeDocument/2006/relationships/slideLayout" Target="../slideLayouts/slideLayout30.xml"/><Relationship Id="rId6" Type="http://schemas.openxmlformats.org/officeDocument/2006/relationships/image" Target="../media/image68.jpeg"/><Relationship Id="rId11" Type="http://schemas.openxmlformats.org/officeDocument/2006/relationships/image" Target="../media/image73.png"/><Relationship Id="rId5" Type="http://schemas.openxmlformats.org/officeDocument/2006/relationships/image" Target="../media/image67.jpeg"/><Relationship Id="rId15" Type="http://schemas.openxmlformats.org/officeDocument/2006/relationships/image" Target="../media/image77.png"/><Relationship Id="rId10" Type="http://schemas.openxmlformats.org/officeDocument/2006/relationships/image" Target="../media/image72.png"/><Relationship Id="rId19" Type="http://schemas.openxmlformats.org/officeDocument/2006/relationships/image" Target="../media/image81.jpeg"/><Relationship Id="rId4" Type="http://schemas.openxmlformats.org/officeDocument/2006/relationships/image" Target="../media/image66.jpeg"/><Relationship Id="rId9" Type="http://schemas.openxmlformats.org/officeDocument/2006/relationships/image" Target="../media/image71.jpeg"/><Relationship Id="rId14" Type="http://schemas.openxmlformats.org/officeDocument/2006/relationships/image" Target="../media/image76.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30.xml"/><Relationship Id="rId4" Type="http://schemas.openxmlformats.org/officeDocument/2006/relationships/image" Target="../media/image28.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0.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0.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0.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0.xml"/></Relationships>
</file>

<file path=ppt/slides/_rels/slide8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83.xml"/><Relationship Id="rId1" Type="http://schemas.openxmlformats.org/officeDocument/2006/relationships/slideLayout" Target="../slideLayouts/slideLayout30.xml"/><Relationship Id="rId4" Type="http://schemas.openxmlformats.org/officeDocument/2006/relationships/hyperlink" Target="mailto:taro@gmail.com" TargetMode="Externa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vert="horz">
            <a:normAutofit/>
          </a:bodyPr>
          <a:lstStyle/>
          <a:p>
            <a:r>
              <a:rPr lang="ja-JP" altLang="en-US" sz="4000" b="0">
                <a:latin typeface="Meiryo UI (Body)"/>
              </a:rPr>
              <a:t>デジタル人材育成</a:t>
            </a:r>
            <a:r>
              <a:rPr lang="en-US" altLang="ja-JP" sz="4000" b="0">
                <a:latin typeface="Meiryo UI (Body)"/>
              </a:rPr>
              <a:t>PF</a:t>
            </a:r>
            <a:endParaRPr lang="en-US" sz="4000" b="0">
              <a:latin typeface="Meiryo UI (Body)"/>
            </a:endParaRPr>
          </a:p>
        </p:txBody>
      </p:sp>
      <p:sp>
        <p:nvSpPr>
          <p:cNvPr id="12" name="Subtitle 11"/>
          <p:cNvSpPr>
            <a:spLocks noGrp="1"/>
          </p:cNvSpPr>
          <p:nvPr>
            <p:ph type="subTitle" idx="4294967295"/>
          </p:nvPr>
        </p:nvSpPr>
        <p:spPr>
          <a:xfrm>
            <a:off x="624417" y="2607873"/>
            <a:ext cx="6869113" cy="436563"/>
          </a:xfrm>
        </p:spPr>
        <p:txBody>
          <a:bodyPr/>
          <a:lstStyle/>
          <a:p>
            <a:r>
              <a:rPr lang="ja-JP" altLang="en-US" sz="2400" dirty="0">
                <a:solidFill>
                  <a:srgbClr val="FFFFFF"/>
                </a:solidFill>
                <a:latin typeface="+mj-lt"/>
              </a:rPr>
              <a:t>補足資料</a:t>
            </a:r>
            <a:endParaRPr lang="en-US" sz="2400" dirty="0">
              <a:solidFill>
                <a:srgbClr val="FFFFFF"/>
              </a:solidFill>
              <a:latin typeface="+mj-lt"/>
            </a:endParaRPr>
          </a:p>
        </p:txBody>
      </p:sp>
      <p:sp>
        <p:nvSpPr>
          <p:cNvPr id="2" name="テキスト ボックス 1">
            <a:extLst>
              <a:ext uri="{FF2B5EF4-FFF2-40B4-BE49-F238E27FC236}">
                <a16:creationId xmlns:a16="http://schemas.microsoft.com/office/drawing/2014/main" id="{EA3D1F29-8180-0003-114D-023068DA8DFD}"/>
              </a:ext>
            </a:extLst>
          </p:cNvPr>
          <p:cNvSpPr txBox="1"/>
          <p:nvPr/>
        </p:nvSpPr>
        <p:spPr>
          <a:xfrm>
            <a:off x="1135464" y="3840246"/>
            <a:ext cx="10251243" cy="14369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dirty="0">
                <a:solidFill>
                  <a:srgbClr val="FF0000"/>
                </a:solidFill>
                <a:latin typeface="+mn-ea"/>
              </a:rPr>
              <a:t>【</a:t>
            </a:r>
            <a:r>
              <a:rPr kumimoji="1" lang="ja-JP" altLang="en-US" dirty="0">
                <a:solidFill>
                  <a:srgbClr val="FF0000"/>
                </a:solidFill>
                <a:latin typeface="+mn-ea"/>
              </a:rPr>
              <a:t>注意</a:t>
            </a:r>
            <a:r>
              <a:rPr kumimoji="1" lang="en-US" altLang="ja-JP" dirty="0">
                <a:solidFill>
                  <a:srgbClr val="FF0000"/>
                </a:solidFill>
                <a:latin typeface="+mn-ea"/>
              </a:rPr>
              <a:t>】</a:t>
            </a:r>
            <a:r>
              <a:rPr kumimoji="1" lang="ja-JP" altLang="en-US" dirty="0">
                <a:solidFill>
                  <a:srgbClr val="FF0000"/>
                </a:solidFill>
                <a:latin typeface="+mn-ea"/>
              </a:rPr>
              <a:t>本資料には初期リリース対象外の機能も記載されているが、</a:t>
            </a:r>
            <a:endParaRPr kumimoji="1" lang="en-US" altLang="ja-JP" dirty="0">
              <a:solidFill>
                <a:srgbClr val="FF0000"/>
              </a:solidFill>
              <a:latin typeface="+mn-ea"/>
            </a:endParaRPr>
          </a:p>
          <a:p>
            <a:r>
              <a:rPr kumimoji="1" lang="ja-JP" altLang="en-US" dirty="0">
                <a:solidFill>
                  <a:srgbClr val="FF0000"/>
                </a:solidFill>
                <a:latin typeface="+mn-ea"/>
              </a:rPr>
              <a:t>　　　　本調達の対象は「</a:t>
            </a:r>
            <a:r>
              <a:rPr kumimoji="1" lang="en-US" altLang="ja-JP" dirty="0">
                <a:solidFill>
                  <a:srgbClr val="FF0000"/>
                </a:solidFill>
                <a:latin typeface="+mn-ea"/>
              </a:rPr>
              <a:t>【</a:t>
            </a:r>
            <a:r>
              <a:rPr kumimoji="1" lang="ja-JP" altLang="en-US" dirty="0">
                <a:solidFill>
                  <a:srgbClr val="FF0000"/>
                </a:solidFill>
                <a:latin typeface="+mn-ea"/>
              </a:rPr>
              <a:t>別紙</a:t>
            </a:r>
            <a:r>
              <a:rPr kumimoji="1" lang="en-US" altLang="ja-JP" dirty="0">
                <a:solidFill>
                  <a:srgbClr val="FF0000"/>
                </a:solidFill>
                <a:latin typeface="+mn-ea"/>
              </a:rPr>
              <a:t>3】</a:t>
            </a:r>
            <a:r>
              <a:rPr kumimoji="1" lang="ja-JP" altLang="en-US" dirty="0">
                <a:solidFill>
                  <a:srgbClr val="FF0000"/>
                </a:solidFill>
                <a:latin typeface="+mn-ea"/>
              </a:rPr>
              <a:t>機能一覧」に示す初期リリース対象機能のみである点に</a:t>
            </a:r>
            <a:endParaRPr kumimoji="1" lang="en-US" altLang="ja-JP" dirty="0">
              <a:solidFill>
                <a:srgbClr val="FF0000"/>
              </a:solidFill>
              <a:latin typeface="+mn-ea"/>
            </a:endParaRPr>
          </a:p>
          <a:p>
            <a:r>
              <a:rPr kumimoji="1" lang="ja-JP" altLang="en-US" dirty="0">
                <a:solidFill>
                  <a:srgbClr val="FF0000"/>
                </a:solidFill>
                <a:latin typeface="+mn-ea"/>
              </a:rPr>
              <a:t>　　　　注意すること。</a:t>
            </a:r>
          </a:p>
        </p:txBody>
      </p:sp>
    </p:spTree>
    <p:extLst>
      <p:ext uri="{BB962C8B-B14F-4D97-AF65-F5344CB8AC3E}">
        <p14:creationId xmlns:p14="http://schemas.microsoft.com/office/powerpoint/2010/main" val="1906196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0D5CFA-B224-07D6-30F2-95F7147F7FF5}"/>
            </a:ext>
          </a:extLst>
        </p:cNvPr>
        <p:cNvGrpSpPr/>
        <p:nvPr/>
      </p:nvGrpSpPr>
      <p:grpSpPr>
        <a:xfrm>
          <a:off x="0" y="0"/>
          <a:ext cx="0" cy="0"/>
          <a:chOff x="0" y="0"/>
          <a:chExt cx="0" cy="0"/>
        </a:xfrm>
      </p:grpSpPr>
      <p:grpSp>
        <p:nvGrpSpPr>
          <p:cNvPr id="325" name="グループ化 324">
            <a:extLst>
              <a:ext uri="{FF2B5EF4-FFF2-40B4-BE49-F238E27FC236}">
                <a16:creationId xmlns:a16="http://schemas.microsoft.com/office/drawing/2014/main" id="{2508E04C-7EF7-118E-CF66-91972308CECD}"/>
              </a:ext>
            </a:extLst>
          </p:cNvPr>
          <p:cNvGrpSpPr/>
          <p:nvPr/>
        </p:nvGrpSpPr>
        <p:grpSpPr>
          <a:xfrm>
            <a:off x="136102" y="1573208"/>
            <a:ext cx="229748" cy="1346281"/>
            <a:chOff x="-1071839" y="1407380"/>
            <a:chExt cx="229748" cy="1202709"/>
          </a:xfrm>
        </p:grpSpPr>
        <p:sp>
          <p:nvSpPr>
            <p:cNvPr id="4" name="Rectangle 717">
              <a:extLst>
                <a:ext uri="{FF2B5EF4-FFF2-40B4-BE49-F238E27FC236}">
                  <a16:creationId xmlns:a16="http://schemas.microsoft.com/office/drawing/2014/main" id="{BF676F0D-9CE0-4873-36C5-18CCAE8ED243}"/>
                </a:ext>
              </a:extLst>
            </p:cNvPr>
            <p:cNvSpPr>
              <a:spLocks/>
            </p:cNvSpPr>
            <p:nvPr/>
          </p:nvSpPr>
          <p:spPr>
            <a:xfrm>
              <a:off x="-1071839" y="1407380"/>
              <a:ext cx="184666" cy="120270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EBC5D0"/>
                  </a:solidFill>
                </a14:hiddenFill>
              </a:ext>
            </a:extLst>
          </p:spPr>
          <p:txBody>
            <a:bodyPr vert="eaVert"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sym typeface="Meiryo UI" panose="020B0604030504040204" pitchFamily="50" charset="-128"/>
                </a:rPr>
                <a:t>フロント</a:t>
              </a:r>
              <a:endParaRPr kumimoji="1" lang="en-US" altLang="ja-JP" sz="10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sym typeface="Meiryo UI" panose="020B0604030504040204" pitchFamily="50" charset="-128"/>
              </a:endParaRPr>
            </a:p>
          </p:txBody>
        </p:sp>
        <p:cxnSp>
          <p:nvCxnSpPr>
            <p:cNvPr id="5" name="Straight Connector 53">
              <a:extLst>
                <a:ext uri="{FF2B5EF4-FFF2-40B4-BE49-F238E27FC236}">
                  <a16:creationId xmlns:a16="http://schemas.microsoft.com/office/drawing/2014/main" id="{E5263FCF-A430-F05B-DE28-FA67D6B28B0F}"/>
                </a:ext>
              </a:extLst>
            </p:cNvPr>
            <p:cNvCxnSpPr>
              <a:cxnSpLocks/>
            </p:cNvCxnSpPr>
            <p:nvPr/>
          </p:nvCxnSpPr>
          <p:spPr>
            <a:xfrm>
              <a:off x="-842091" y="1407380"/>
              <a:ext cx="0" cy="1202709"/>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324" name="グループ化 323">
            <a:extLst>
              <a:ext uri="{FF2B5EF4-FFF2-40B4-BE49-F238E27FC236}">
                <a16:creationId xmlns:a16="http://schemas.microsoft.com/office/drawing/2014/main" id="{1F067B6A-2874-D5C8-8801-2B3AF14D6F65}"/>
              </a:ext>
            </a:extLst>
          </p:cNvPr>
          <p:cNvGrpSpPr/>
          <p:nvPr/>
        </p:nvGrpSpPr>
        <p:grpSpPr>
          <a:xfrm>
            <a:off x="134276" y="3051955"/>
            <a:ext cx="229748" cy="3485316"/>
            <a:chOff x="-529544" y="2688379"/>
            <a:chExt cx="229748" cy="3643189"/>
          </a:xfrm>
        </p:grpSpPr>
        <p:sp>
          <p:nvSpPr>
            <p:cNvPr id="7" name="Rectangle 717">
              <a:extLst>
                <a:ext uri="{FF2B5EF4-FFF2-40B4-BE49-F238E27FC236}">
                  <a16:creationId xmlns:a16="http://schemas.microsoft.com/office/drawing/2014/main" id="{7B95B5C3-491E-61FF-5C5A-D1E2D8089EB3}"/>
                </a:ext>
              </a:extLst>
            </p:cNvPr>
            <p:cNvSpPr>
              <a:spLocks/>
            </p:cNvSpPr>
            <p:nvPr/>
          </p:nvSpPr>
          <p:spPr>
            <a:xfrm>
              <a:off x="-529544" y="2688379"/>
              <a:ext cx="184666" cy="364318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EBC5D0"/>
                  </a:solidFill>
                </a14:hiddenFill>
              </a:ext>
            </a:extLst>
          </p:spPr>
          <p:txBody>
            <a:bodyPr vert="eaVert" wrap="square" lIns="0" tIns="0" rIns="0" bIns="0" rtlCol="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sym typeface="Meiryo UI" panose="020B0604030504040204" pitchFamily="50" charset="-128"/>
                </a:rPr>
                <a:t>ミドル／バック</a:t>
              </a:r>
              <a:endParaRPr kumimoji="1" lang="en-US" altLang="ja-JP" sz="10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sym typeface="Meiryo UI" panose="020B0604030504040204" pitchFamily="50" charset="-128"/>
              </a:endParaRPr>
            </a:p>
          </p:txBody>
        </p:sp>
        <p:cxnSp>
          <p:nvCxnSpPr>
            <p:cNvPr id="8" name="Straight Connector 53">
              <a:extLst>
                <a:ext uri="{FF2B5EF4-FFF2-40B4-BE49-F238E27FC236}">
                  <a16:creationId xmlns:a16="http://schemas.microsoft.com/office/drawing/2014/main" id="{560F691E-3071-BDC0-D26F-993630FA1302}"/>
                </a:ext>
              </a:extLst>
            </p:cNvPr>
            <p:cNvCxnSpPr>
              <a:cxnSpLocks/>
            </p:cNvCxnSpPr>
            <p:nvPr/>
          </p:nvCxnSpPr>
          <p:spPr>
            <a:xfrm>
              <a:off x="-299796" y="2688379"/>
              <a:ext cx="0" cy="3643189"/>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A100FAFA-0C57-F073-6BB7-B359BE7CF58C}"/>
              </a:ext>
            </a:extLst>
          </p:cNvPr>
          <p:cNvGrpSpPr/>
          <p:nvPr/>
        </p:nvGrpSpPr>
        <p:grpSpPr>
          <a:xfrm>
            <a:off x="464443" y="758191"/>
            <a:ext cx="11506798" cy="296878"/>
            <a:chOff x="342522" y="1063678"/>
            <a:chExt cx="11506800" cy="296878"/>
          </a:xfrm>
        </p:grpSpPr>
        <p:sp>
          <p:nvSpPr>
            <p:cNvPr id="12" name="ee4pHeader2">
              <a:extLst>
                <a:ext uri="{FF2B5EF4-FFF2-40B4-BE49-F238E27FC236}">
                  <a16:creationId xmlns:a16="http://schemas.microsoft.com/office/drawing/2014/main" id="{52BC6711-4F02-F098-6884-31C612DC41E5}"/>
                </a:ext>
              </a:extLst>
            </p:cNvPr>
            <p:cNvSpPr txBox="1"/>
            <p:nvPr/>
          </p:nvSpPr>
          <p:spPr>
            <a:xfrm>
              <a:off x="342522" y="1063678"/>
              <a:ext cx="11506800" cy="296878"/>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sym typeface="Trebuchet MS" panose="020B0603020202020204" pitchFamily="34" charset="0"/>
                </a:rPr>
                <a:t>全体イメージ</a:t>
              </a:r>
              <a:endParaRPr kumimoji="0" lang="en-US" altLang="ja-JP"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sym typeface="Trebuchet MS" panose="020B0603020202020204" pitchFamily="34" charset="0"/>
              </a:endParaRPr>
            </a:p>
          </p:txBody>
        </p:sp>
        <p:cxnSp>
          <p:nvCxnSpPr>
            <p:cNvPr id="13" name="Straight Connector 6">
              <a:extLst>
                <a:ext uri="{FF2B5EF4-FFF2-40B4-BE49-F238E27FC236}">
                  <a16:creationId xmlns:a16="http://schemas.microsoft.com/office/drawing/2014/main" id="{5D21484F-7C08-5DD7-DE22-13B9F8E3C349}"/>
                </a:ext>
              </a:extLst>
            </p:cNvPr>
            <p:cNvCxnSpPr/>
            <p:nvPr/>
          </p:nvCxnSpPr>
          <p:spPr>
            <a:xfrm flipV="1">
              <a:off x="342522" y="1360556"/>
              <a:ext cx="11506800"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1" name="Rectangle 60">
            <a:extLst>
              <a:ext uri="{FF2B5EF4-FFF2-40B4-BE49-F238E27FC236}">
                <a16:creationId xmlns:a16="http://schemas.microsoft.com/office/drawing/2014/main" id="{8E4C58D1-14F1-98BD-A9B6-138FE6FE5F8A}"/>
              </a:ext>
            </a:extLst>
          </p:cNvPr>
          <p:cNvSpPr/>
          <p:nvPr/>
        </p:nvSpPr>
        <p:spPr>
          <a:xfrm>
            <a:off x="9596480" y="1573208"/>
            <a:ext cx="645312" cy="4916437"/>
          </a:xfrm>
          <a:prstGeom prst="rect">
            <a:avLst/>
          </a:prstGeom>
          <a:solidFill>
            <a:schemeClr val="accent1">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外部連携</a:t>
            </a:r>
            <a:endPar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394" name="Flowchart: Document 59">
            <a:extLst>
              <a:ext uri="{FF2B5EF4-FFF2-40B4-BE49-F238E27FC236}">
                <a16:creationId xmlns:a16="http://schemas.microsoft.com/office/drawing/2014/main" id="{92AEDB71-438C-2DE9-8EF6-2ECC609B06FC}"/>
              </a:ext>
            </a:extLst>
          </p:cNvPr>
          <p:cNvSpPr/>
          <p:nvPr/>
        </p:nvSpPr>
        <p:spPr>
          <a:xfrm>
            <a:off x="9677264" y="5607795"/>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入金実績</a:t>
            </a:r>
            <a:endParaRPr kumimoji="0" 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grpSp>
        <p:nvGrpSpPr>
          <p:cNvPr id="83" name="bcgBugs_Businessman Front ">
            <a:extLst>
              <a:ext uri="{FF2B5EF4-FFF2-40B4-BE49-F238E27FC236}">
                <a16:creationId xmlns:a16="http://schemas.microsoft.com/office/drawing/2014/main" id="{CA3F702B-74CE-5421-625B-D5B756C40809}"/>
              </a:ext>
            </a:extLst>
          </p:cNvPr>
          <p:cNvGrpSpPr>
            <a:grpSpLocks noChangeAspect="1"/>
          </p:cNvGrpSpPr>
          <p:nvPr/>
        </p:nvGrpSpPr>
        <p:grpSpPr>
          <a:xfrm>
            <a:off x="1913135" y="1102417"/>
            <a:ext cx="234615" cy="234615"/>
            <a:chOff x="7324948" y="3200401"/>
            <a:chExt cx="457200" cy="457200"/>
          </a:xfrm>
        </p:grpSpPr>
        <p:sp>
          <p:nvSpPr>
            <p:cNvPr id="84" name="AutoShape 5">
              <a:extLst>
                <a:ext uri="{FF2B5EF4-FFF2-40B4-BE49-F238E27FC236}">
                  <a16:creationId xmlns:a16="http://schemas.microsoft.com/office/drawing/2014/main" id="{05FCCCD4-2F39-581B-A018-57BEF8B77C9A}"/>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85" name="Freeform 7">
              <a:extLst>
                <a:ext uri="{FF2B5EF4-FFF2-40B4-BE49-F238E27FC236}">
                  <a16:creationId xmlns:a16="http://schemas.microsoft.com/office/drawing/2014/main" id="{8C9F18FE-6E46-8A9D-DBE5-28E3EB612385}"/>
                </a:ext>
              </a:extLst>
            </p:cNvPr>
            <p:cNvSpPr>
              <a:spLocks noEditPoints="1"/>
            </p:cNvSpPr>
            <p:nvPr/>
          </p:nvSpPr>
          <p:spPr bwMode="auto">
            <a:xfrm>
              <a:off x="7336493" y="3227918"/>
              <a:ext cx="434686" cy="402744"/>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86" name="TextBox 85">
            <a:extLst>
              <a:ext uri="{FF2B5EF4-FFF2-40B4-BE49-F238E27FC236}">
                <a16:creationId xmlns:a16="http://schemas.microsoft.com/office/drawing/2014/main" id="{2FB67F05-7340-09D0-A453-E335508FD8BE}"/>
              </a:ext>
            </a:extLst>
          </p:cNvPr>
          <p:cNvSpPr txBox="1"/>
          <p:nvPr/>
        </p:nvSpPr>
        <p:spPr>
          <a:xfrm>
            <a:off x="2171769" y="1138933"/>
            <a:ext cx="1149451" cy="16158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サイト運営者</a:t>
            </a:r>
            <a:endParaRPr kumimoji="0" lang="en-US" altLang="ja-JP"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endParaRPr>
          </a:p>
        </p:txBody>
      </p:sp>
      <p:sp>
        <p:nvSpPr>
          <p:cNvPr id="14" name="Rectangle 60">
            <a:extLst>
              <a:ext uri="{FF2B5EF4-FFF2-40B4-BE49-F238E27FC236}">
                <a16:creationId xmlns:a16="http://schemas.microsoft.com/office/drawing/2014/main" id="{C45F210F-9A1E-0B7D-FA96-E9E106CC8BF2}"/>
              </a:ext>
            </a:extLst>
          </p:cNvPr>
          <p:cNvSpPr/>
          <p:nvPr/>
        </p:nvSpPr>
        <p:spPr>
          <a:xfrm>
            <a:off x="405837" y="1573209"/>
            <a:ext cx="1559292" cy="2508305"/>
          </a:xfrm>
          <a:prstGeom prst="rect">
            <a:avLst/>
          </a:prstGeom>
          <a:solidFill>
            <a:schemeClr val="accent1">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fontAlgn="base">
              <a:buSzPct val="100000"/>
              <a:tabLst>
                <a:tab pos="250825" algn="l"/>
                <a:tab pos="279400" algn="l"/>
              </a:tabLst>
            </a:pPr>
            <a:r>
              <a:rPr lang="en-US" altLang="ja-JP" sz="1000">
                <a:solidFill>
                  <a:srgbClr val="2E3558"/>
                </a:solidFill>
                <a:latin typeface="Meiryo UI"/>
                <a:ea typeface="Meiryo UI" panose="020B0604030504040204" pitchFamily="50" charset="-128"/>
                <a:cs typeface="Arial" pitchFamily="34" charset="0"/>
              </a:rPr>
              <a:t>CRM/MA</a:t>
            </a:r>
          </a:p>
        </p:txBody>
      </p:sp>
      <p:sp>
        <p:nvSpPr>
          <p:cNvPr id="87" name="Rectangle 60">
            <a:extLst>
              <a:ext uri="{FF2B5EF4-FFF2-40B4-BE49-F238E27FC236}">
                <a16:creationId xmlns:a16="http://schemas.microsoft.com/office/drawing/2014/main" id="{7B6F2118-564E-C8DB-8F91-FBF5A42FD3E0}"/>
              </a:ext>
            </a:extLst>
          </p:cNvPr>
          <p:cNvSpPr/>
          <p:nvPr/>
        </p:nvSpPr>
        <p:spPr>
          <a:xfrm>
            <a:off x="522623" y="1729912"/>
            <a:ext cx="1325721" cy="321197"/>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CRM</a:t>
            </a:r>
          </a:p>
        </p:txBody>
      </p:sp>
      <p:sp>
        <p:nvSpPr>
          <p:cNvPr id="90" name="Flowchart: Alternate Process 89">
            <a:extLst>
              <a:ext uri="{FF2B5EF4-FFF2-40B4-BE49-F238E27FC236}">
                <a16:creationId xmlns:a16="http://schemas.microsoft.com/office/drawing/2014/main" id="{4859047A-BC74-1B61-8AD8-D8F51490F30E}"/>
              </a:ext>
            </a:extLst>
          </p:cNvPr>
          <p:cNvSpPr/>
          <p:nvPr/>
        </p:nvSpPr>
        <p:spPr>
          <a:xfrm>
            <a:off x="547736" y="1888423"/>
            <a:ext cx="630832"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契約・顧客管理</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98" name="Flowchart: Alternate Process 97">
            <a:extLst>
              <a:ext uri="{FF2B5EF4-FFF2-40B4-BE49-F238E27FC236}">
                <a16:creationId xmlns:a16="http://schemas.microsoft.com/office/drawing/2014/main" id="{477A9676-0D03-B55A-8684-F0EDDF311630}"/>
              </a:ext>
            </a:extLst>
          </p:cNvPr>
          <p:cNvSpPr/>
          <p:nvPr/>
        </p:nvSpPr>
        <p:spPr>
          <a:xfrm>
            <a:off x="1199343" y="1888423"/>
            <a:ext cx="623887"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請求・売上管理</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18" name="Rectangle 60">
            <a:extLst>
              <a:ext uri="{FF2B5EF4-FFF2-40B4-BE49-F238E27FC236}">
                <a16:creationId xmlns:a16="http://schemas.microsoft.com/office/drawing/2014/main" id="{0D2FA4EC-30E1-2C65-B6D7-5522B656B706}"/>
              </a:ext>
            </a:extLst>
          </p:cNvPr>
          <p:cNvSpPr/>
          <p:nvPr/>
        </p:nvSpPr>
        <p:spPr>
          <a:xfrm>
            <a:off x="10456284" y="1573209"/>
            <a:ext cx="1559292" cy="694205"/>
          </a:xfrm>
          <a:prstGeom prst="rect">
            <a:avLst/>
          </a:prstGeom>
          <a:solidFill>
            <a:schemeClr val="bg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外部</a:t>
            </a:r>
            <a:r>
              <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ID</a:t>
            </a: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等</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46" name="Flowchart: Alternate Process 145">
            <a:extLst>
              <a:ext uri="{FF2B5EF4-FFF2-40B4-BE49-F238E27FC236}">
                <a16:creationId xmlns:a16="http://schemas.microsoft.com/office/drawing/2014/main" id="{5ECF6AA4-AAEB-2DFB-1A72-64D981143024}"/>
              </a:ext>
            </a:extLst>
          </p:cNvPr>
          <p:cNvSpPr/>
          <p:nvPr/>
        </p:nvSpPr>
        <p:spPr>
          <a:xfrm>
            <a:off x="10632222" y="1766767"/>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a:ln>
                  <a:noFill/>
                </a:ln>
                <a:solidFill>
                  <a:srgbClr val="000000"/>
                </a:solidFill>
                <a:effectLst/>
                <a:uLnTx/>
                <a:uFillTx/>
                <a:latin typeface="Meiryo UI"/>
                <a:ea typeface="+mn-ea"/>
                <a:cs typeface="+mn-cs"/>
              </a:rPr>
              <a:t>Google</a:t>
            </a: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等</a:t>
            </a:r>
            <a:r>
              <a:rPr kumimoji="0" lang="en-US" altLang="ja-JP" sz="800" b="0" i="0" u="none" strike="noStrike" kern="1200" cap="none" spc="0" normalizeH="0" baseline="0" noProof="0" dirty="0">
                <a:ln>
                  <a:noFill/>
                </a:ln>
                <a:solidFill>
                  <a:srgbClr val="000000"/>
                </a:solidFill>
                <a:effectLst/>
                <a:uLnTx/>
                <a:uFillTx/>
                <a:latin typeface="Meiryo UI"/>
                <a:ea typeface="+mn-ea"/>
                <a:cs typeface="+mn-cs"/>
              </a:rPr>
              <a:t>OIDC</a:t>
            </a: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連携</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25" name="Rectangle 60">
            <a:extLst>
              <a:ext uri="{FF2B5EF4-FFF2-40B4-BE49-F238E27FC236}">
                <a16:creationId xmlns:a16="http://schemas.microsoft.com/office/drawing/2014/main" id="{D88AD683-83F6-7767-DA2E-93F22BB17DD3}"/>
              </a:ext>
            </a:extLst>
          </p:cNvPr>
          <p:cNvSpPr/>
          <p:nvPr/>
        </p:nvSpPr>
        <p:spPr>
          <a:xfrm>
            <a:off x="10456284" y="6105416"/>
            <a:ext cx="1559292" cy="203922"/>
          </a:xfrm>
          <a:prstGeom prst="rect">
            <a:avLst/>
          </a:prstGeom>
          <a:solidFill>
            <a:schemeClr val="bg2">
              <a:lumMod val="20000"/>
              <a:lumOff val="80000"/>
            </a:schemeClr>
          </a:solidFill>
          <a:ln w="9525" cap="rnd" cmpd="sng" algn="ctr">
            <a:noFill/>
            <a:prstDash val="solid"/>
            <a:round/>
            <a:headEnd type="triangle" w="med" len="med"/>
            <a:tailEnd type="triangle" w="med" len="med"/>
          </a:ln>
          <a:effectLst/>
          <a:extLst>
            <a:ext uri="{91240B29-F687-4F45-9708-019B960494DF}">
              <a14:hiddenLine xmlns:a14="http://schemas.microsoft.com/office/drawing/2010/main" w="9525" cap="rnd" cmpd="sng" algn="ctr">
                <a:solidFill>
                  <a:schemeClr val="tx1"/>
                </a:solidFill>
                <a:prstDash val="solid"/>
                <a:round/>
                <a:headEnd type="triangle" w="med" len="med"/>
                <a:tailEnd type="triangl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本社会計システム</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grpSp>
        <p:nvGrpSpPr>
          <p:cNvPr id="79" name="bcgBugs_Businessman Front ">
            <a:extLst>
              <a:ext uri="{FF2B5EF4-FFF2-40B4-BE49-F238E27FC236}">
                <a16:creationId xmlns:a16="http://schemas.microsoft.com/office/drawing/2014/main" id="{2F57A3FC-899C-DCD8-C1BF-C2F27ADB79EB}"/>
              </a:ext>
            </a:extLst>
          </p:cNvPr>
          <p:cNvGrpSpPr>
            <a:grpSpLocks noChangeAspect="1"/>
          </p:cNvGrpSpPr>
          <p:nvPr/>
        </p:nvGrpSpPr>
        <p:grpSpPr>
          <a:xfrm>
            <a:off x="3852268" y="1102417"/>
            <a:ext cx="234615" cy="234615"/>
            <a:chOff x="7324948" y="3200401"/>
            <a:chExt cx="457200" cy="457200"/>
          </a:xfrm>
        </p:grpSpPr>
        <p:sp>
          <p:nvSpPr>
            <p:cNvPr id="80" name="AutoShape 5">
              <a:extLst>
                <a:ext uri="{FF2B5EF4-FFF2-40B4-BE49-F238E27FC236}">
                  <a16:creationId xmlns:a16="http://schemas.microsoft.com/office/drawing/2014/main" id="{6E1D45D1-7FF4-AC5F-D0CC-67D7FA5F1FFC}"/>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81" name="Freeform 7">
              <a:extLst>
                <a:ext uri="{FF2B5EF4-FFF2-40B4-BE49-F238E27FC236}">
                  <a16:creationId xmlns:a16="http://schemas.microsoft.com/office/drawing/2014/main" id="{CD89B8C8-8595-D8FC-6D18-3AB027BC843F}"/>
                </a:ext>
              </a:extLst>
            </p:cNvPr>
            <p:cNvSpPr>
              <a:spLocks noEditPoints="1"/>
            </p:cNvSpPr>
            <p:nvPr/>
          </p:nvSpPr>
          <p:spPr bwMode="auto">
            <a:xfrm>
              <a:off x="7336493" y="3227918"/>
              <a:ext cx="434686" cy="402744"/>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82" name="TextBox 81">
            <a:extLst>
              <a:ext uri="{FF2B5EF4-FFF2-40B4-BE49-F238E27FC236}">
                <a16:creationId xmlns:a16="http://schemas.microsoft.com/office/drawing/2014/main" id="{F04A8665-58CC-879D-8D6A-B5C40D9D3B0D}"/>
              </a:ext>
            </a:extLst>
          </p:cNvPr>
          <p:cNvSpPr txBox="1"/>
          <p:nvPr/>
        </p:nvSpPr>
        <p:spPr>
          <a:xfrm>
            <a:off x="4132508" y="1138933"/>
            <a:ext cx="1149451" cy="16158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個人</a:t>
            </a:r>
            <a:r>
              <a:rPr lang="ja-JP" altLang="en-US" sz="1050">
                <a:solidFill>
                  <a:srgbClr val="2E3558"/>
                </a:solidFill>
                <a:latin typeface="Meiryo UI"/>
                <a:ea typeface="Meiryo UI" panose="020B0604030504040204" pitchFamily="50" charset="-128"/>
                <a:cs typeface="Arial" pitchFamily="34" charset="0"/>
              </a:rPr>
              <a:t>ユーザ</a:t>
            </a:r>
            <a:endParaRPr kumimoji="0" lang="en-US" altLang="ja-JP"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endParaRPr>
          </a:p>
        </p:txBody>
      </p:sp>
      <p:cxnSp>
        <p:nvCxnSpPr>
          <p:cNvPr id="157" name="Straight Arrow Connector 156">
            <a:extLst>
              <a:ext uri="{FF2B5EF4-FFF2-40B4-BE49-F238E27FC236}">
                <a16:creationId xmlns:a16="http://schemas.microsoft.com/office/drawing/2014/main" id="{9521F091-D4FC-5D87-CFC3-1E257F58C4DA}"/>
              </a:ext>
            </a:extLst>
          </p:cNvPr>
          <p:cNvCxnSpPr>
            <a:cxnSpLocks/>
            <a:stCxn id="80" idx="2"/>
          </p:cNvCxnSpPr>
          <p:nvPr/>
        </p:nvCxnSpPr>
        <p:spPr>
          <a:xfrm flipH="1">
            <a:off x="3969575" y="1337032"/>
            <a:ext cx="1" cy="236178"/>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58" name="bcgBugs_Businessman Front ">
            <a:extLst>
              <a:ext uri="{FF2B5EF4-FFF2-40B4-BE49-F238E27FC236}">
                <a16:creationId xmlns:a16="http://schemas.microsoft.com/office/drawing/2014/main" id="{FD6E58C9-3579-A567-C1CC-C4E3B478C0C4}"/>
              </a:ext>
            </a:extLst>
          </p:cNvPr>
          <p:cNvGrpSpPr>
            <a:grpSpLocks noChangeAspect="1"/>
          </p:cNvGrpSpPr>
          <p:nvPr/>
        </p:nvGrpSpPr>
        <p:grpSpPr>
          <a:xfrm>
            <a:off x="7945812" y="1102417"/>
            <a:ext cx="234615" cy="234615"/>
            <a:chOff x="7324948" y="3200401"/>
            <a:chExt cx="457200" cy="457200"/>
          </a:xfrm>
        </p:grpSpPr>
        <p:sp>
          <p:nvSpPr>
            <p:cNvPr id="159" name="AutoShape 5">
              <a:extLst>
                <a:ext uri="{FF2B5EF4-FFF2-40B4-BE49-F238E27FC236}">
                  <a16:creationId xmlns:a16="http://schemas.microsoft.com/office/drawing/2014/main" id="{F02F53FA-2778-AF92-77A9-021E9FE4F27F}"/>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60" name="Freeform 7">
              <a:extLst>
                <a:ext uri="{FF2B5EF4-FFF2-40B4-BE49-F238E27FC236}">
                  <a16:creationId xmlns:a16="http://schemas.microsoft.com/office/drawing/2014/main" id="{355F200D-1568-22F1-7F8A-3D9A8053E6D7}"/>
                </a:ext>
              </a:extLst>
            </p:cNvPr>
            <p:cNvSpPr>
              <a:spLocks noEditPoints="1"/>
            </p:cNvSpPr>
            <p:nvPr/>
          </p:nvSpPr>
          <p:spPr bwMode="auto">
            <a:xfrm>
              <a:off x="7336493" y="3227918"/>
              <a:ext cx="434686" cy="402744"/>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161" name="TextBox 160">
            <a:extLst>
              <a:ext uri="{FF2B5EF4-FFF2-40B4-BE49-F238E27FC236}">
                <a16:creationId xmlns:a16="http://schemas.microsoft.com/office/drawing/2014/main" id="{D5D004BE-7087-6A1C-EEC1-21FBFF1912D0}"/>
              </a:ext>
            </a:extLst>
          </p:cNvPr>
          <p:cNvSpPr txBox="1"/>
          <p:nvPr/>
        </p:nvSpPr>
        <p:spPr>
          <a:xfrm>
            <a:off x="8230462" y="1138933"/>
            <a:ext cx="1149451" cy="16158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法人管理者</a:t>
            </a:r>
            <a:endParaRPr kumimoji="0" lang="en-US" altLang="ja-JP"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endParaRPr>
          </a:p>
        </p:txBody>
      </p:sp>
      <p:cxnSp>
        <p:nvCxnSpPr>
          <p:cNvPr id="162" name="Straight Arrow Connector 161">
            <a:extLst>
              <a:ext uri="{FF2B5EF4-FFF2-40B4-BE49-F238E27FC236}">
                <a16:creationId xmlns:a16="http://schemas.microsoft.com/office/drawing/2014/main" id="{CA6E4378-840E-6FFA-054B-C5A0A8B71278}"/>
              </a:ext>
            </a:extLst>
          </p:cNvPr>
          <p:cNvCxnSpPr>
            <a:cxnSpLocks/>
          </p:cNvCxnSpPr>
          <p:nvPr/>
        </p:nvCxnSpPr>
        <p:spPr>
          <a:xfrm flipH="1">
            <a:off x="8063057" y="1337032"/>
            <a:ext cx="126" cy="236178"/>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73" name="TextBox 172">
            <a:extLst>
              <a:ext uri="{FF2B5EF4-FFF2-40B4-BE49-F238E27FC236}">
                <a16:creationId xmlns:a16="http://schemas.microsoft.com/office/drawing/2014/main" id="{6B1E4273-CF52-C192-ADC3-A29C2A308D40}"/>
              </a:ext>
            </a:extLst>
          </p:cNvPr>
          <p:cNvSpPr txBox="1"/>
          <p:nvPr/>
        </p:nvSpPr>
        <p:spPr>
          <a:xfrm>
            <a:off x="1499800" y="902391"/>
            <a:ext cx="1346588" cy="1231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a:ln>
                  <a:noFill/>
                </a:ln>
                <a:solidFill>
                  <a:srgbClr val="000000"/>
                </a:solidFill>
                <a:effectLst/>
                <a:uLnTx/>
                <a:uFillTx/>
                <a:latin typeface="Meiryo UI"/>
                <a:ea typeface="+mn-ea"/>
                <a:cs typeface="+mn-cs"/>
              </a:rPr>
              <a:t>: </a:t>
            </a:r>
            <a:r>
              <a:rPr kumimoji="0" lang="ja-JP" altLang="en-US" sz="800" b="0" i="0" u="none" strike="noStrike" kern="1200" cap="none" spc="0" normalizeH="0" baseline="0" noProof="0">
                <a:ln>
                  <a:noFill/>
                </a:ln>
                <a:solidFill>
                  <a:srgbClr val="000000"/>
                </a:solidFill>
                <a:effectLst/>
                <a:uLnTx/>
                <a:uFillTx/>
                <a:latin typeface="Meiryo UI"/>
                <a:ea typeface="+mn-ea"/>
                <a:cs typeface="+mn-cs"/>
              </a:rPr>
              <a:t>共通</a:t>
            </a:r>
            <a:r>
              <a:rPr kumimoji="0" lang="en-US" altLang="ja-JP" sz="800" b="0" i="0" u="none" strike="noStrike" kern="1200" cap="none" spc="0" normalizeH="0" baseline="0" noProof="0">
                <a:ln>
                  <a:noFill/>
                </a:ln>
                <a:solidFill>
                  <a:srgbClr val="000000"/>
                </a:solidFill>
                <a:effectLst/>
                <a:uLnTx/>
                <a:uFillTx/>
                <a:latin typeface="Meiryo UI"/>
                <a:ea typeface="+mn-ea"/>
                <a:cs typeface="+mn-cs"/>
              </a:rPr>
              <a:t>PF</a:t>
            </a:r>
            <a:r>
              <a:rPr kumimoji="0" lang="ja-JP" altLang="en-US" sz="800" b="0" i="0" u="none" strike="noStrike" kern="1200" cap="none" spc="0" normalizeH="0" baseline="0" noProof="0">
                <a:ln>
                  <a:noFill/>
                </a:ln>
                <a:solidFill>
                  <a:srgbClr val="000000"/>
                </a:solidFill>
                <a:effectLst/>
                <a:uLnTx/>
                <a:uFillTx/>
                <a:latin typeface="Meiryo UI"/>
                <a:ea typeface="+mn-ea"/>
                <a:cs typeface="+mn-cs"/>
              </a:rPr>
              <a:t>機能</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176" name="Flowchart: Document 175">
            <a:extLst>
              <a:ext uri="{FF2B5EF4-FFF2-40B4-BE49-F238E27FC236}">
                <a16:creationId xmlns:a16="http://schemas.microsoft.com/office/drawing/2014/main" id="{49DDBD86-9FEE-2566-B38F-C94B7732E059}"/>
              </a:ext>
            </a:extLst>
          </p:cNvPr>
          <p:cNvSpPr/>
          <p:nvPr/>
        </p:nvSpPr>
        <p:spPr>
          <a:xfrm>
            <a:off x="9680112" y="1784445"/>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ID/</a:t>
            </a:r>
            <a:br>
              <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b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ユーザ情報</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178" name="Flowchart: Document 177">
            <a:extLst>
              <a:ext uri="{FF2B5EF4-FFF2-40B4-BE49-F238E27FC236}">
                <a16:creationId xmlns:a16="http://schemas.microsoft.com/office/drawing/2014/main" id="{FF12F59A-3622-A060-D0C7-B34721F53B67}"/>
              </a:ext>
            </a:extLst>
          </p:cNvPr>
          <p:cNvSpPr/>
          <p:nvPr/>
        </p:nvSpPr>
        <p:spPr>
          <a:xfrm>
            <a:off x="9680112" y="2294098"/>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試験システムデータ</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19" name="Rectangle 60">
            <a:extLst>
              <a:ext uri="{FF2B5EF4-FFF2-40B4-BE49-F238E27FC236}">
                <a16:creationId xmlns:a16="http://schemas.microsoft.com/office/drawing/2014/main" id="{A6F296CB-2E2D-3FB2-51E1-0982A6813CAD}"/>
              </a:ext>
            </a:extLst>
          </p:cNvPr>
          <p:cNvSpPr/>
          <p:nvPr/>
        </p:nvSpPr>
        <p:spPr>
          <a:xfrm>
            <a:off x="10456284" y="3559811"/>
            <a:ext cx="1559292" cy="410094"/>
          </a:xfrm>
          <a:prstGeom prst="rect">
            <a:avLst/>
          </a:prstGeom>
          <a:solidFill>
            <a:schemeClr val="bg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コンテンツプロバイダー</a:t>
            </a:r>
            <a:endParaRPr kumimoji="0" lang="en-US" altLang="ja-JP" sz="9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endParaRPr>
          </a:p>
        </p:txBody>
      </p:sp>
      <p:sp>
        <p:nvSpPr>
          <p:cNvPr id="148" name="Flowchart: Alternate Process 147">
            <a:extLst>
              <a:ext uri="{FF2B5EF4-FFF2-40B4-BE49-F238E27FC236}">
                <a16:creationId xmlns:a16="http://schemas.microsoft.com/office/drawing/2014/main" id="{7A6BDE87-3B23-40C4-1F8E-CBF83DB463FA}"/>
              </a:ext>
            </a:extLst>
          </p:cNvPr>
          <p:cNvSpPr/>
          <p:nvPr/>
        </p:nvSpPr>
        <p:spPr>
          <a:xfrm>
            <a:off x="10632222" y="3768675"/>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履修実績情報提供</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grpSp>
        <p:nvGrpSpPr>
          <p:cNvPr id="209" name="bcgBugs_Businessman Front ">
            <a:extLst>
              <a:ext uri="{FF2B5EF4-FFF2-40B4-BE49-F238E27FC236}">
                <a16:creationId xmlns:a16="http://schemas.microsoft.com/office/drawing/2014/main" id="{F7744B15-FD70-B3CC-FA97-43627379DDAD}"/>
              </a:ext>
            </a:extLst>
          </p:cNvPr>
          <p:cNvGrpSpPr>
            <a:grpSpLocks noChangeAspect="1"/>
          </p:cNvGrpSpPr>
          <p:nvPr/>
        </p:nvGrpSpPr>
        <p:grpSpPr>
          <a:xfrm>
            <a:off x="5899041" y="1102417"/>
            <a:ext cx="234615" cy="234615"/>
            <a:chOff x="7324948" y="3200401"/>
            <a:chExt cx="457200" cy="457200"/>
          </a:xfrm>
        </p:grpSpPr>
        <p:sp>
          <p:nvSpPr>
            <p:cNvPr id="210" name="AutoShape 5">
              <a:extLst>
                <a:ext uri="{FF2B5EF4-FFF2-40B4-BE49-F238E27FC236}">
                  <a16:creationId xmlns:a16="http://schemas.microsoft.com/office/drawing/2014/main" id="{3E84B2F4-EC35-5F8D-EF09-5AD881B435BF}"/>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11" name="Freeform 7">
              <a:extLst>
                <a:ext uri="{FF2B5EF4-FFF2-40B4-BE49-F238E27FC236}">
                  <a16:creationId xmlns:a16="http://schemas.microsoft.com/office/drawing/2014/main" id="{2579C842-8A9C-CB0E-244C-BE3D25216760}"/>
                </a:ext>
              </a:extLst>
            </p:cNvPr>
            <p:cNvSpPr>
              <a:spLocks noEditPoints="1"/>
            </p:cNvSpPr>
            <p:nvPr/>
          </p:nvSpPr>
          <p:spPr bwMode="auto">
            <a:xfrm>
              <a:off x="7336493" y="3227918"/>
              <a:ext cx="434686" cy="402744"/>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212" name="TextBox 211">
            <a:extLst>
              <a:ext uri="{FF2B5EF4-FFF2-40B4-BE49-F238E27FC236}">
                <a16:creationId xmlns:a16="http://schemas.microsoft.com/office/drawing/2014/main" id="{CF9CC49E-A348-0934-0022-BE1A1623D5E5}"/>
              </a:ext>
            </a:extLst>
          </p:cNvPr>
          <p:cNvSpPr txBox="1"/>
          <p:nvPr/>
        </p:nvSpPr>
        <p:spPr>
          <a:xfrm>
            <a:off x="6155370" y="1138933"/>
            <a:ext cx="1253789" cy="16158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個人ユーザ</a:t>
            </a:r>
            <a:r>
              <a:rPr kumimoji="0" lang="en-US" altLang="ja-JP"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 (</a:t>
            </a:r>
            <a:r>
              <a:rPr kumimoji="0" lang="ja-JP" altLang="en-US"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従業員</a:t>
            </a:r>
            <a:r>
              <a:rPr kumimoji="0" lang="en-US" altLang="ja-JP" sz="105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a:t>
            </a:r>
          </a:p>
        </p:txBody>
      </p:sp>
      <p:cxnSp>
        <p:nvCxnSpPr>
          <p:cNvPr id="213" name="Straight Arrow Connector 212">
            <a:extLst>
              <a:ext uri="{FF2B5EF4-FFF2-40B4-BE49-F238E27FC236}">
                <a16:creationId xmlns:a16="http://schemas.microsoft.com/office/drawing/2014/main" id="{4C625EB2-0A0B-1BAB-1713-DC1764589307}"/>
              </a:ext>
            </a:extLst>
          </p:cNvPr>
          <p:cNvCxnSpPr>
            <a:cxnSpLocks/>
          </p:cNvCxnSpPr>
          <p:nvPr/>
        </p:nvCxnSpPr>
        <p:spPr>
          <a:xfrm flipH="1">
            <a:off x="6016286" y="1337032"/>
            <a:ext cx="126" cy="236178"/>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217" name="TextBox 216">
            <a:extLst>
              <a:ext uri="{FF2B5EF4-FFF2-40B4-BE49-F238E27FC236}">
                <a16:creationId xmlns:a16="http://schemas.microsoft.com/office/drawing/2014/main" id="{E62D6D6B-9BEC-0859-DE10-289095788612}"/>
              </a:ext>
            </a:extLst>
          </p:cNvPr>
          <p:cNvSpPr txBox="1"/>
          <p:nvPr/>
        </p:nvSpPr>
        <p:spPr>
          <a:xfrm>
            <a:off x="2346588" y="902941"/>
            <a:ext cx="1193947" cy="1231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a:ln>
                  <a:noFill/>
                </a:ln>
                <a:solidFill>
                  <a:srgbClr val="000000"/>
                </a:solidFill>
                <a:effectLst/>
                <a:uLnTx/>
                <a:uFillTx/>
                <a:latin typeface="Meiryo UI"/>
                <a:ea typeface="+mn-ea"/>
                <a:cs typeface="+mn-cs"/>
              </a:rPr>
              <a:t>:</a:t>
            </a:r>
            <a:r>
              <a:rPr lang="ja-JP" altLang="en-US" sz="800">
                <a:solidFill>
                  <a:srgbClr val="000000"/>
                </a:solidFill>
                <a:latin typeface="Meiryo UI"/>
              </a:rPr>
              <a:t>コーポレート機能</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270" name="Flowchart: Document 269">
            <a:extLst>
              <a:ext uri="{FF2B5EF4-FFF2-40B4-BE49-F238E27FC236}">
                <a16:creationId xmlns:a16="http://schemas.microsoft.com/office/drawing/2014/main" id="{0CAC5056-F471-3151-4C3C-4F2FB88B61A8}"/>
              </a:ext>
            </a:extLst>
          </p:cNvPr>
          <p:cNvSpPr/>
          <p:nvPr/>
        </p:nvSpPr>
        <p:spPr>
          <a:xfrm>
            <a:off x="9680112" y="3499207"/>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履修実績</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17" name="Rectangle 60">
            <a:extLst>
              <a:ext uri="{FF2B5EF4-FFF2-40B4-BE49-F238E27FC236}">
                <a16:creationId xmlns:a16="http://schemas.microsoft.com/office/drawing/2014/main" id="{231891CC-20EE-FB46-F253-FCD9FA376A8D}"/>
              </a:ext>
            </a:extLst>
          </p:cNvPr>
          <p:cNvSpPr/>
          <p:nvPr/>
        </p:nvSpPr>
        <p:spPr>
          <a:xfrm>
            <a:off x="10456284" y="2316743"/>
            <a:ext cx="1559292" cy="409583"/>
          </a:xfrm>
          <a:prstGeom prst="rect">
            <a:avLst/>
          </a:prstGeom>
          <a:solidFill>
            <a:schemeClr val="bg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試験システム</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43" name="Flowchart: Alternate Process 142">
            <a:extLst>
              <a:ext uri="{FF2B5EF4-FFF2-40B4-BE49-F238E27FC236}">
                <a16:creationId xmlns:a16="http://schemas.microsoft.com/office/drawing/2014/main" id="{B4A933DA-E9F5-7091-E061-B671F029D109}"/>
              </a:ext>
            </a:extLst>
          </p:cNvPr>
          <p:cNvSpPr/>
          <p:nvPr/>
        </p:nvSpPr>
        <p:spPr>
          <a:xfrm>
            <a:off x="10632222" y="2506750"/>
            <a:ext cx="1260000" cy="14400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試験システムデータ提供</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cxnSp>
        <p:nvCxnSpPr>
          <p:cNvPr id="282" name="Connector: Elbow 281">
            <a:extLst>
              <a:ext uri="{FF2B5EF4-FFF2-40B4-BE49-F238E27FC236}">
                <a16:creationId xmlns:a16="http://schemas.microsoft.com/office/drawing/2014/main" id="{75273179-6304-BEFD-9034-02901CA244B6}"/>
              </a:ext>
            </a:extLst>
          </p:cNvPr>
          <p:cNvCxnSpPr>
            <a:cxnSpLocks/>
            <a:stCxn id="148" idx="1"/>
            <a:endCxn id="270" idx="3"/>
          </p:cNvCxnSpPr>
          <p:nvPr/>
        </p:nvCxnSpPr>
        <p:spPr>
          <a:xfrm rot="10800000">
            <a:off x="10163856" y="3674654"/>
            <a:ext cx="468367" cy="165502"/>
          </a:xfrm>
          <a:prstGeom prst="bentConnector3">
            <a:avLst>
              <a:gd name="adj1" fmla="val 81183"/>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301" name="Rectangle 60">
            <a:extLst>
              <a:ext uri="{FF2B5EF4-FFF2-40B4-BE49-F238E27FC236}">
                <a16:creationId xmlns:a16="http://schemas.microsoft.com/office/drawing/2014/main" id="{81864D49-DFE5-4063-4B2A-F994EE9FE054}"/>
              </a:ext>
            </a:extLst>
          </p:cNvPr>
          <p:cNvSpPr/>
          <p:nvPr/>
        </p:nvSpPr>
        <p:spPr>
          <a:xfrm>
            <a:off x="10456284" y="4615955"/>
            <a:ext cx="1559292" cy="391637"/>
          </a:xfrm>
          <a:prstGeom prst="rect">
            <a:avLst/>
          </a:prstGeom>
          <a:solidFill>
            <a:schemeClr val="bg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外部バッジ発行サービス</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304" name="Flowchart: Document 303">
            <a:extLst>
              <a:ext uri="{FF2B5EF4-FFF2-40B4-BE49-F238E27FC236}">
                <a16:creationId xmlns:a16="http://schemas.microsoft.com/office/drawing/2014/main" id="{E93B8E44-DFDF-A705-CA50-EEAA9078059A}"/>
              </a:ext>
            </a:extLst>
          </p:cNvPr>
          <p:cNvSpPr/>
          <p:nvPr/>
        </p:nvSpPr>
        <p:spPr>
          <a:xfrm>
            <a:off x="9680112" y="4663041"/>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バッジ認証</a:t>
            </a:r>
            <a:br>
              <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b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情報</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319" name="タイトル 140">
            <a:extLst>
              <a:ext uri="{FF2B5EF4-FFF2-40B4-BE49-F238E27FC236}">
                <a16:creationId xmlns:a16="http://schemas.microsoft.com/office/drawing/2014/main" id="{7D75D453-DF80-52C8-A96F-088DDC689AF7}"/>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ja-JP" altLang="en-US"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新サービス／システム機能概要</a:t>
            </a:r>
            <a:br>
              <a:rPr kumimoji="0" lang="en-US" altLang="ja-JP"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業務・システム </a:t>
            </a:r>
            <a:r>
              <a:rPr kumimoji="0" lang="en-US" altLang="ja-JP"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 </a:t>
            </a: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機能構成図</a:t>
            </a:r>
          </a:p>
          <a:p>
            <a:pPr marL="0" marR="0" lvl="0" indent="0" algn="l" defTabSz="914400" rtl="0" eaLnBrk="1" fontAlgn="auto" latinLnBrk="0" hangingPunct="1">
              <a:lnSpc>
                <a:spcPct val="90000"/>
              </a:lnSpc>
              <a:spcBef>
                <a:spcPct val="0"/>
              </a:spcBef>
              <a:spcAft>
                <a:spcPts val="0"/>
              </a:spcAft>
              <a:buClrTx/>
              <a:buSzPts val="2400"/>
              <a:buFontTx/>
              <a:buNone/>
              <a:tabLst/>
              <a:defRPr/>
            </a:pPr>
            <a:endPar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endParaRPr>
          </a:p>
        </p:txBody>
      </p:sp>
      <p:sp>
        <p:nvSpPr>
          <p:cNvPr id="16" name="AutoShape 7">
            <a:extLst>
              <a:ext uri="{FF2B5EF4-FFF2-40B4-BE49-F238E27FC236}">
                <a16:creationId xmlns:a16="http://schemas.microsoft.com/office/drawing/2014/main" id="{1238E598-05E9-3711-2C0D-5B11DE244CC4}"/>
              </a:ext>
            </a:extLst>
          </p:cNvPr>
          <p:cNvSpPr>
            <a:spLocks noChangeAspect="1" noChangeArrowheads="1" noTextEdit="1"/>
          </p:cNvSpPr>
          <p:nvPr/>
        </p:nvSpPr>
        <p:spPr bwMode="auto">
          <a:xfrm>
            <a:off x="10322746" y="3802812"/>
            <a:ext cx="176097" cy="176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cxnSp>
        <p:nvCxnSpPr>
          <p:cNvPr id="133" name="Connector: Elbow 274">
            <a:extLst>
              <a:ext uri="{FF2B5EF4-FFF2-40B4-BE49-F238E27FC236}">
                <a16:creationId xmlns:a16="http://schemas.microsoft.com/office/drawing/2014/main" id="{51B2AA5E-7F69-D2CD-E6E3-C6EB90FEEBB0}"/>
              </a:ext>
            </a:extLst>
          </p:cNvPr>
          <p:cNvCxnSpPr>
            <a:cxnSpLocks/>
            <a:stCxn id="176" idx="3"/>
            <a:endCxn id="75" idx="1"/>
          </p:cNvCxnSpPr>
          <p:nvPr/>
        </p:nvCxnSpPr>
        <p:spPr>
          <a:xfrm>
            <a:off x="10163855" y="1959892"/>
            <a:ext cx="292770" cy="908514"/>
          </a:xfrm>
          <a:prstGeom prst="bentConnector3">
            <a:avLst>
              <a:gd name="adj1" fmla="val 50000"/>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41" name="Flowchart: Document 268">
            <a:extLst>
              <a:ext uri="{FF2B5EF4-FFF2-40B4-BE49-F238E27FC236}">
                <a16:creationId xmlns:a16="http://schemas.microsoft.com/office/drawing/2014/main" id="{503005A0-CB76-38C9-D5FF-B1217EE08B19}"/>
              </a:ext>
            </a:extLst>
          </p:cNvPr>
          <p:cNvSpPr/>
          <p:nvPr/>
        </p:nvSpPr>
        <p:spPr>
          <a:xfrm>
            <a:off x="9680112" y="2695801"/>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支援士</a:t>
            </a:r>
            <a:r>
              <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a:t>
            </a: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講習履歴</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117" name="Rectangle 60">
            <a:extLst>
              <a:ext uri="{FF2B5EF4-FFF2-40B4-BE49-F238E27FC236}">
                <a16:creationId xmlns:a16="http://schemas.microsoft.com/office/drawing/2014/main" id="{686AE9C1-044B-EA3C-5B01-C82F29F30B0A}"/>
              </a:ext>
            </a:extLst>
          </p:cNvPr>
          <p:cNvSpPr/>
          <p:nvPr/>
        </p:nvSpPr>
        <p:spPr>
          <a:xfrm>
            <a:off x="10456284" y="2775655"/>
            <a:ext cx="1559292" cy="734827"/>
          </a:xfrm>
          <a:prstGeom prst="rect">
            <a:avLst/>
          </a:prstGeom>
          <a:solidFill>
            <a:schemeClr val="bg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支援士システム</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22" name="Flowchart: Alternate Process 145">
            <a:extLst>
              <a:ext uri="{FF2B5EF4-FFF2-40B4-BE49-F238E27FC236}">
                <a16:creationId xmlns:a16="http://schemas.microsoft.com/office/drawing/2014/main" id="{7FBD0FAC-7C6C-0926-FA38-FF44BA140F1A}"/>
              </a:ext>
            </a:extLst>
          </p:cNvPr>
          <p:cNvSpPr/>
          <p:nvPr/>
        </p:nvSpPr>
        <p:spPr>
          <a:xfrm>
            <a:off x="10632222" y="2988398"/>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支援士登録情報提供</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135" name="Rectangle 134">
            <a:extLst>
              <a:ext uri="{FF2B5EF4-FFF2-40B4-BE49-F238E27FC236}">
                <a16:creationId xmlns:a16="http://schemas.microsoft.com/office/drawing/2014/main" id="{4321BF4F-8D0C-2B14-1B9E-146E7E5970E8}"/>
              </a:ext>
            </a:extLst>
          </p:cNvPr>
          <p:cNvSpPr/>
          <p:nvPr/>
        </p:nvSpPr>
        <p:spPr>
          <a:xfrm>
            <a:off x="1318559" y="892497"/>
            <a:ext cx="144000" cy="144000"/>
          </a:xfrm>
          <a:prstGeom prst="rect">
            <a:avLst/>
          </a:prstGeom>
          <a:solidFill>
            <a:schemeClr val="accent1">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136" name="Rectangle 135">
            <a:extLst>
              <a:ext uri="{FF2B5EF4-FFF2-40B4-BE49-F238E27FC236}">
                <a16:creationId xmlns:a16="http://schemas.microsoft.com/office/drawing/2014/main" id="{78353708-407B-D79C-B8A9-04CF1E7D9530}"/>
              </a:ext>
            </a:extLst>
          </p:cNvPr>
          <p:cNvSpPr/>
          <p:nvPr/>
        </p:nvSpPr>
        <p:spPr>
          <a:xfrm>
            <a:off x="2176586" y="892497"/>
            <a:ext cx="144000" cy="144000"/>
          </a:xfrm>
          <a:prstGeom prst="rect">
            <a:avLst/>
          </a:prstGeom>
          <a:solidFill>
            <a:srgbClr val="C8C8E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130" name="Rectangle 60">
            <a:extLst>
              <a:ext uri="{FF2B5EF4-FFF2-40B4-BE49-F238E27FC236}">
                <a16:creationId xmlns:a16="http://schemas.microsoft.com/office/drawing/2014/main" id="{6146D295-B442-EED3-6933-C018919F20DA}"/>
              </a:ext>
            </a:extLst>
          </p:cNvPr>
          <p:cNvSpPr/>
          <p:nvPr/>
        </p:nvSpPr>
        <p:spPr>
          <a:xfrm>
            <a:off x="521254" y="2087281"/>
            <a:ext cx="1325721" cy="446039"/>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MA</a:t>
            </a:r>
          </a:p>
        </p:txBody>
      </p:sp>
      <p:sp>
        <p:nvSpPr>
          <p:cNvPr id="138" name="Flowchart: Alternate Process 91">
            <a:extLst>
              <a:ext uri="{FF2B5EF4-FFF2-40B4-BE49-F238E27FC236}">
                <a16:creationId xmlns:a16="http://schemas.microsoft.com/office/drawing/2014/main" id="{A5456F35-51E8-DD0C-793D-F9F19B637D91}"/>
              </a:ext>
            </a:extLst>
          </p:cNvPr>
          <p:cNvSpPr/>
          <p:nvPr/>
        </p:nvSpPr>
        <p:spPr>
          <a:xfrm>
            <a:off x="598682" y="2200704"/>
            <a:ext cx="521349"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メール配信</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140" name="Flowchart: Alternate Process 91">
            <a:extLst>
              <a:ext uri="{FF2B5EF4-FFF2-40B4-BE49-F238E27FC236}">
                <a16:creationId xmlns:a16="http://schemas.microsoft.com/office/drawing/2014/main" id="{25845360-42E4-EB0E-F068-1728CD565A55}"/>
              </a:ext>
            </a:extLst>
          </p:cNvPr>
          <p:cNvSpPr/>
          <p:nvPr/>
        </p:nvSpPr>
        <p:spPr>
          <a:xfrm>
            <a:off x="1263806" y="2200704"/>
            <a:ext cx="521349"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バナー</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153" name="Flowchart: Alternate Process 91">
            <a:extLst>
              <a:ext uri="{FF2B5EF4-FFF2-40B4-BE49-F238E27FC236}">
                <a16:creationId xmlns:a16="http://schemas.microsoft.com/office/drawing/2014/main" id="{7DE9A563-D8FF-1083-2C3C-A8A1F5CAF8A9}"/>
              </a:ext>
            </a:extLst>
          </p:cNvPr>
          <p:cNvSpPr/>
          <p:nvPr/>
        </p:nvSpPr>
        <p:spPr>
          <a:xfrm>
            <a:off x="598682" y="2360455"/>
            <a:ext cx="521349"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a:ln>
                  <a:noFill/>
                </a:ln>
                <a:solidFill>
                  <a:srgbClr val="000000"/>
                </a:solidFill>
                <a:effectLst/>
                <a:uLnTx/>
                <a:uFillTx/>
                <a:latin typeface="Meiryo UI"/>
                <a:ea typeface="+mn-ea"/>
                <a:cs typeface="+mn-cs"/>
              </a:rPr>
              <a:t>SNS</a:t>
            </a:r>
            <a:r>
              <a:rPr kumimoji="0" lang="ja-JP" altLang="en-US" sz="800" b="0" i="0" u="none" strike="noStrike" kern="1200" cap="none" spc="0" normalizeH="0" baseline="0" noProof="0">
                <a:ln>
                  <a:noFill/>
                </a:ln>
                <a:solidFill>
                  <a:srgbClr val="000000"/>
                </a:solidFill>
                <a:effectLst/>
                <a:uLnTx/>
                <a:uFillTx/>
                <a:latin typeface="Meiryo UI"/>
                <a:ea typeface="+mn-ea"/>
                <a:cs typeface="+mn-cs"/>
              </a:rPr>
              <a:t>通知</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154" name="Flowchart: Alternate Process 91">
            <a:extLst>
              <a:ext uri="{FF2B5EF4-FFF2-40B4-BE49-F238E27FC236}">
                <a16:creationId xmlns:a16="http://schemas.microsoft.com/office/drawing/2014/main" id="{43DB1E5D-2CF7-CA06-3F2E-211940C1CD81}"/>
              </a:ext>
            </a:extLst>
          </p:cNvPr>
          <p:cNvSpPr/>
          <p:nvPr/>
        </p:nvSpPr>
        <p:spPr>
          <a:xfrm>
            <a:off x="1263806" y="2360455"/>
            <a:ext cx="521349"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外部広告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cxnSp>
        <p:nvCxnSpPr>
          <p:cNvPr id="272" name="直線コネクタ 271">
            <a:extLst>
              <a:ext uri="{FF2B5EF4-FFF2-40B4-BE49-F238E27FC236}">
                <a16:creationId xmlns:a16="http://schemas.microsoft.com/office/drawing/2014/main" id="{B2DADB0F-B261-4C3C-0669-222A972FE24E}"/>
              </a:ext>
            </a:extLst>
          </p:cNvPr>
          <p:cNvCxnSpPr/>
          <p:nvPr/>
        </p:nvCxnSpPr>
        <p:spPr>
          <a:xfrm>
            <a:off x="1422020" y="2786131"/>
            <a:ext cx="65666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8" name="直線コネクタ 277">
            <a:extLst>
              <a:ext uri="{FF2B5EF4-FFF2-40B4-BE49-F238E27FC236}">
                <a16:creationId xmlns:a16="http://schemas.microsoft.com/office/drawing/2014/main" id="{728716EF-0E07-2146-D28F-102F51AC7B48}"/>
              </a:ext>
            </a:extLst>
          </p:cNvPr>
          <p:cNvCxnSpPr/>
          <p:nvPr/>
        </p:nvCxnSpPr>
        <p:spPr>
          <a:xfrm>
            <a:off x="-1314375" y="4666764"/>
            <a:ext cx="65666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9" name="直線コネクタ 278">
            <a:extLst>
              <a:ext uri="{FF2B5EF4-FFF2-40B4-BE49-F238E27FC236}">
                <a16:creationId xmlns:a16="http://schemas.microsoft.com/office/drawing/2014/main" id="{56FFD8CF-0E08-D63B-CD51-BBBC40B5A33D}"/>
              </a:ext>
            </a:extLst>
          </p:cNvPr>
          <p:cNvCxnSpPr/>
          <p:nvPr/>
        </p:nvCxnSpPr>
        <p:spPr>
          <a:xfrm>
            <a:off x="-1314375" y="4866789"/>
            <a:ext cx="65666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91" name="直線コネクタ 290">
            <a:extLst>
              <a:ext uri="{FF2B5EF4-FFF2-40B4-BE49-F238E27FC236}">
                <a16:creationId xmlns:a16="http://schemas.microsoft.com/office/drawing/2014/main" id="{E2870F55-D377-DE7E-62F1-36C6C1300BCF}"/>
              </a:ext>
            </a:extLst>
          </p:cNvPr>
          <p:cNvCxnSpPr/>
          <p:nvPr/>
        </p:nvCxnSpPr>
        <p:spPr>
          <a:xfrm>
            <a:off x="7191790" y="3997866"/>
            <a:ext cx="65666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9" name="Rectangle 60">
            <a:extLst>
              <a:ext uri="{FF2B5EF4-FFF2-40B4-BE49-F238E27FC236}">
                <a16:creationId xmlns:a16="http://schemas.microsoft.com/office/drawing/2014/main" id="{76A5F80F-7402-9FF7-0D0E-9B305CA4BA5A}"/>
              </a:ext>
            </a:extLst>
          </p:cNvPr>
          <p:cNvSpPr/>
          <p:nvPr/>
        </p:nvSpPr>
        <p:spPr>
          <a:xfrm>
            <a:off x="2030424" y="1573209"/>
            <a:ext cx="7351565" cy="729687"/>
          </a:xfrm>
          <a:prstGeom prst="rect">
            <a:avLst/>
          </a:prstGeom>
          <a:solidFill>
            <a:schemeClr val="accent1">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373" name="Rectangle 60">
            <a:extLst>
              <a:ext uri="{FF2B5EF4-FFF2-40B4-BE49-F238E27FC236}">
                <a16:creationId xmlns:a16="http://schemas.microsoft.com/office/drawing/2014/main" id="{2C6DCB3E-33B0-984A-E891-000BD3527D62}"/>
              </a:ext>
            </a:extLst>
          </p:cNvPr>
          <p:cNvSpPr/>
          <p:nvPr/>
        </p:nvSpPr>
        <p:spPr>
          <a:xfrm>
            <a:off x="2265278" y="1669640"/>
            <a:ext cx="1224355" cy="547680"/>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トップ</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74" name="Rectangle 60">
            <a:extLst>
              <a:ext uri="{FF2B5EF4-FFF2-40B4-BE49-F238E27FC236}">
                <a16:creationId xmlns:a16="http://schemas.microsoft.com/office/drawing/2014/main" id="{D181DAA2-AEAF-396B-5AEB-B7141C3260A4}"/>
              </a:ext>
            </a:extLst>
          </p:cNvPr>
          <p:cNvSpPr/>
          <p:nvPr/>
        </p:nvSpPr>
        <p:spPr>
          <a:xfrm>
            <a:off x="3546883" y="1669640"/>
            <a:ext cx="3387315" cy="547680"/>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tabLst>
                <a:tab pos="250825" algn="l"/>
                <a:tab pos="279400" algn="l"/>
              </a:tabLst>
              <a:defRPr/>
            </a:pPr>
            <a:r>
              <a:rPr lang="ja-JP" altLang="en-US" sz="800">
                <a:solidFill>
                  <a:srgbClr val="295E7E"/>
                </a:solidFill>
                <a:latin typeface="Meiryo UI"/>
                <a:ea typeface="Meiryo UI" panose="020B0604030504040204" pitchFamily="50" charset="-128"/>
                <a:cs typeface="Arial" pitchFamily="34" charset="0"/>
              </a:rPr>
              <a:t>メニュー</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67" name="Rectangle 60">
            <a:extLst>
              <a:ext uri="{FF2B5EF4-FFF2-40B4-BE49-F238E27FC236}">
                <a16:creationId xmlns:a16="http://schemas.microsoft.com/office/drawing/2014/main" id="{FEAA4981-7191-D9A1-9F2D-C031F659829F}"/>
              </a:ext>
            </a:extLst>
          </p:cNvPr>
          <p:cNvSpPr/>
          <p:nvPr/>
        </p:nvSpPr>
        <p:spPr>
          <a:xfrm>
            <a:off x="7001517" y="1669640"/>
            <a:ext cx="2255649" cy="547680"/>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共通</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07" name="Rectangle 60">
            <a:extLst>
              <a:ext uri="{FF2B5EF4-FFF2-40B4-BE49-F238E27FC236}">
                <a16:creationId xmlns:a16="http://schemas.microsoft.com/office/drawing/2014/main" id="{593A0019-11CC-8A3F-A8D8-C77385B2A2BF}"/>
              </a:ext>
            </a:extLst>
          </p:cNvPr>
          <p:cNvSpPr/>
          <p:nvPr/>
        </p:nvSpPr>
        <p:spPr>
          <a:xfrm>
            <a:off x="2030424" y="2332230"/>
            <a:ext cx="7351565" cy="1749284"/>
          </a:xfrm>
          <a:prstGeom prst="rect">
            <a:avLst/>
          </a:prstGeom>
          <a:solidFill>
            <a:schemeClr val="accent1">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lang="ja-JP" altLang="en-US" sz="1000">
                <a:solidFill>
                  <a:srgbClr val="2E3558"/>
                </a:solidFill>
                <a:latin typeface="Meiryo UI"/>
                <a:ea typeface="Meiryo UI" panose="020B0604030504040204" pitchFamily="50" charset="-128"/>
                <a:cs typeface="Arial" pitchFamily="34" charset="0"/>
              </a:rPr>
              <a:t>ユーザーサービスサイト領域</a:t>
            </a:r>
            <a:r>
              <a:rPr lang="en-US" altLang="ja-JP" sz="1000" dirty="0">
                <a:solidFill>
                  <a:srgbClr val="2E3558"/>
                </a:solidFill>
                <a:latin typeface="Meiryo UI"/>
                <a:ea typeface="Meiryo UI" panose="020B0604030504040204" pitchFamily="50" charset="-128"/>
                <a:cs typeface="Arial" pitchFamily="34" charset="0"/>
              </a:rPr>
              <a:t>〜</a:t>
            </a:r>
            <a:r>
              <a:rPr lang="ja-JP" altLang="en-US" sz="1000">
                <a:solidFill>
                  <a:srgbClr val="2E3558"/>
                </a:solidFill>
                <a:latin typeface="Meiryo UI"/>
                <a:ea typeface="Meiryo UI" panose="020B0604030504040204" pitchFamily="50" charset="-128"/>
                <a:cs typeface="Arial" pitchFamily="34" charset="0"/>
              </a:rPr>
              <a:t>ログイン後機能</a:t>
            </a:r>
            <a:r>
              <a:rPr lang="en-US" altLang="ja-JP" sz="1000" dirty="0">
                <a:solidFill>
                  <a:srgbClr val="2E3558"/>
                </a:solidFill>
                <a:latin typeface="Meiryo UI"/>
                <a:ea typeface="Meiryo UI" panose="020B0604030504040204" pitchFamily="50" charset="-128"/>
                <a:cs typeface="Arial" pitchFamily="34" charset="0"/>
              </a:rPr>
              <a:t>〜</a:t>
            </a:r>
            <a:endPar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70" name="四角形: 角を丸くする 169">
            <a:extLst>
              <a:ext uri="{FF2B5EF4-FFF2-40B4-BE49-F238E27FC236}">
                <a16:creationId xmlns:a16="http://schemas.microsoft.com/office/drawing/2014/main" id="{B16EA291-CA31-91D8-4971-1932B3F99232}"/>
              </a:ext>
            </a:extLst>
          </p:cNvPr>
          <p:cNvSpPr/>
          <p:nvPr/>
        </p:nvSpPr>
        <p:spPr>
          <a:xfrm>
            <a:off x="2358169" y="1857015"/>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トップページ</a:t>
            </a:r>
            <a:endParaRPr lang="en-US" sz="800">
              <a:solidFill>
                <a:srgbClr val="000000"/>
              </a:solidFill>
              <a:latin typeface="Meiryo UI"/>
            </a:endParaRPr>
          </a:p>
        </p:txBody>
      </p:sp>
      <p:sp>
        <p:nvSpPr>
          <p:cNvPr id="171" name="四角形: 角を丸くする 170">
            <a:extLst>
              <a:ext uri="{FF2B5EF4-FFF2-40B4-BE49-F238E27FC236}">
                <a16:creationId xmlns:a16="http://schemas.microsoft.com/office/drawing/2014/main" id="{ABD5AAEF-A917-B0C3-52C0-D96102C64CBD}"/>
              </a:ext>
            </a:extLst>
          </p:cNvPr>
          <p:cNvSpPr/>
          <p:nvPr/>
        </p:nvSpPr>
        <p:spPr>
          <a:xfrm>
            <a:off x="3643796" y="1857015"/>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業界・業種情報</a:t>
            </a:r>
            <a:br>
              <a:rPr lang="en-US" altLang="ja-JP" sz="800">
                <a:solidFill>
                  <a:srgbClr val="000000"/>
                </a:solidFill>
                <a:latin typeface="Meiryo UI"/>
              </a:rPr>
            </a:br>
            <a:r>
              <a:rPr lang="en-US" altLang="ja-JP" sz="800">
                <a:solidFill>
                  <a:srgbClr val="000000"/>
                </a:solidFill>
                <a:latin typeface="Meiryo UI"/>
              </a:rPr>
              <a:t>/</a:t>
            </a:r>
            <a:r>
              <a:rPr lang="ja-JP" altLang="en-US" sz="800">
                <a:solidFill>
                  <a:srgbClr val="000000"/>
                </a:solidFill>
                <a:latin typeface="Meiryo UI"/>
              </a:rPr>
              <a:t>タキソノミー</a:t>
            </a:r>
            <a:endParaRPr lang="en-US" sz="800">
              <a:solidFill>
                <a:srgbClr val="000000"/>
              </a:solidFill>
              <a:latin typeface="Meiryo UI"/>
            </a:endParaRPr>
          </a:p>
        </p:txBody>
      </p:sp>
      <p:sp>
        <p:nvSpPr>
          <p:cNvPr id="172" name="四角形: 角を丸くする 171">
            <a:extLst>
              <a:ext uri="{FF2B5EF4-FFF2-40B4-BE49-F238E27FC236}">
                <a16:creationId xmlns:a16="http://schemas.microsoft.com/office/drawing/2014/main" id="{FBEEA098-4015-B5EC-B67B-C736496682DF}"/>
              </a:ext>
            </a:extLst>
          </p:cNvPr>
          <p:cNvSpPr/>
          <p:nvPr/>
        </p:nvSpPr>
        <p:spPr>
          <a:xfrm>
            <a:off x="4730674" y="2033289"/>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スキル需給ギャップ</a:t>
            </a:r>
            <a:endParaRPr lang="en-US" sz="800">
              <a:solidFill>
                <a:srgbClr val="000000"/>
              </a:solidFill>
              <a:latin typeface="Meiryo UI"/>
            </a:endParaRPr>
          </a:p>
        </p:txBody>
      </p:sp>
      <p:sp>
        <p:nvSpPr>
          <p:cNvPr id="182" name="四角形: 角を丸くする 181">
            <a:extLst>
              <a:ext uri="{FF2B5EF4-FFF2-40B4-BE49-F238E27FC236}">
                <a16:creationId xmlns:a16="http://schemas.microsoft.com/office/drawing/2014/main" id="{CB22C272-C390-B292-9FAD-A74195797675}"/>
              </a:ext>
            </a:extLst>
          </p:cNvPr>
          <p:cNvSpPr/>
          <p:nvPr/>
        </p:nvSpPr>
        <p:spPr>
          <a:xfrm>
            <a:off x="3644869" y="2033289"/>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zh-TW" altLang="en-US" sz="800">
                <a:solidFill>
                  <a:srgbClr val="000000"/>
                </a:solidFill>
                <a:latin typeface="Meiryo UI"/>
              </a:rPr>
              <a:t>求人統計情報</a:t>
            </a:r>
            <a:endParaRPr lang="en-US" sz="800">
              <a:solidFill>
                <a:srgbClr val="000000"/>
              </a:solidFill>
              <a:latin typeface="Meiryo UI"/>
            </a:endParaRPr>
          </a:p>
        </p:txBody>
      </p:sp>
      <p:sp>
        <p:nvSpPr>
          <p:cNvPr id="191" name="四角形: 角を丸くする 190">
            <a:extLst>
              <a:ext uri="{FF2B5EF4-FFF2-40B4-BE49-F238E27FC236}">
                <a16:creationId xmlns:a16="http://schemas.microsoft.com/office/drawing/2014/main" id="{D4E87B5C-774C-992A-53C5-925E72460CA7}"/>
              </a:ext>
            </a:extLst>
          </p:cNvPr>
          <p:cNvSpPr/>
          <p:nvPr/>
        </p:nvSpPr>
        <p:spPr>
          <a:xfrm>
            <a:off x="4730673" y="1857015"/>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事例</a:t>
            </a:r>
            <a:endParaRPr lang="en-US" sz="800">
              <a:solidFill>
                <a:srgbClr val="000000"/>
              </a:solidFill>
              <a:latin typeface="Meiryo UI"/>
            </a:endParaRPr>
          </a:p>
        </p:txBody>
      </p:sp>
      <p:sp>
        <p:nvSpPr>
          <p:cNvPr id="192" name="四角形: 角を丸くする 191">
            <a:extLst>
              <a:ext uri="{FF2B5EF4-FFF2-40B4-BE49-F238E27FC236}">
                <a16:creationId xmlns:a16="http://schemas.microsoft.com/office/drawing/2014/main" id="{2CF2729A-3B27-0334-D7CD-4E8B3604B7C8}"/>
              </a:ext>
            </a:extLst>
          </p:cNvPr>
          <p:cNvSpPr/>
          <p:nvPr/>
        </p:nvSpPr>
        <p:spPr>
          <a:xfrm>
            <a:off x="7062264" y="1857015"/>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800">
                <a:solidFill>
                  <a:srgbClr val="000000"/>
                </a:solidFill>
                <a:latin typeface="Meiryo UI"/>
              </a:rPr>
              <a:t>FAQ/</a:t>
            </a:r>
            <a:r>
              <a:rPr lang="ja-JP" altLang="en-US" sz="800">
                <a:solidFill>
                  <a:srgbClr val="000000"/>
                </a:solidFill>
                <a:latin typeface="Meiryo UI"/>
              </a:rPr>
              <a:t>利用ガイド</a:t>
            </a:r>
            <a:endParaRPr lang="en-US" sz="800">
              <a:solidFill>
                <a:srgbClr val="000000"/>
              </a:solidFill>
              <a:latin typeface="Meiryo UI"/>
            </a:endParaRPr>
          </a:p>
        </p:txBody>
      </p:sp>
      <p:sp>
        <p:nvSpPr>
          <p:cNvPr id="193" name="四角形: 角を丸くする 192">
            <a:extLst>
              <a:ext uri="{FF2B5EF4-FFF2-40B4-BE49-F238E27FC236}">
                <a16:creationId xmlns:a16="http://schemas.microsoft.com/office/drawing/2014/main" id="{2DDD9EDB-BF6E-F824-5C0E-9FBF6DADB207}"/>
              </a:ext>
            </a:extLst>
          </p:cNvPr>
          <p:cNvSpPr/>
          <p:nvPr/>
        </p:nvSpPr>
        <p:spPr>
          <a:xfrm>
            <a:off x="7046776" y="2033289"/>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お知らせ</a:t>
            </a:r>
            <a:r>
              <a:rPr lang="en-US" altLang="ja-JP" sz="800">
                <a:solidFill>
                  <a:srgbClr val="000000"/>
                </a:solidFill>
                <a:latin typeface="Meiryo UI"/>
              </a:rPr>
              <a:t>/</a:t>
            </a:r>
            <a:r>
              <a:rPr lang="ja-JP" altLang="en-US" sz="800">
                <a:solidFill>
                  <a:srgbClr val="000000"/>
                </a:solidFill>
                <a:latin typeface="Meiryo UI"/>
              </a:rPr>
              <a:t>コンテンツ</a:t>
            </a:r>
            <a:endParaRPr lang="en-US" sz="800">
              <a:solidFill>
                <a:srgbClr val="000000"/>
              </a:solidFill>
              <a:latin typeface="Meiryo UI"/>
            </a:endParaRPr>
          </a:p>
        </p:txBody>
      </p:sp>
      <p:sp>
        <p:nvSpPr>
          <p:cNvPr id="194" name="四角形: 角を丸くする 193">
            <a:extLst>
              <a:ext uri="{FF2B5EF4-FFF2-40B4-BE49-F238E27FC236}">
                <a16:creationId xmlns:a16="http://schemas.microsoft.com/office/drawing/2014/main" id="{96B04F62-D9A2-E709-8A93-88443B8A5AE8}"/>
              </a:ext>
            </a:extLst>
          </p:cNvPr>
          <p:cNvSpPr/>
          <p:nvPr/>
        </p:nvSpPr>
        <p:spPr>
          <a:xfrm>
            <a:off x="8144171" y="1857015"/>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問い合わせ</a:t>
            </a:r>
            <a:endParaRPr lang="en-US" sz="800">
              <a:solidFill>
                <a:srgbClr val="000000"/>
              </a:solidFill>
              <a:latin typeface="Meiryo UI"/>
            </a:endParaRPr>
          </a:p>
        </p:txBody>
      </p:sp>
      <p:sp>
        <p:nvSpPr>
          <p:cNvPr id="195" name="四角形: 角を丸くする 194">
            <a:extLst>
              <a:ext uri="{FF2B5EF4-FFF2-40B4-BE49-F238E27FC236}">
                <a16:creationId xmlns:a16="http://schemas.microsoft.com/office/drawing/2014/main" id="{B39F46EF-36F9-C486-A36F-0C1B1B6C3276}"/>
              </a:ext>
            </a:extLst>
          </p:cNvPr>
          <p:cNvSpPr/>
          <p:nvPr/>
        </p:nvSpPr>
        <p:spPr>
          <a:xfrm>
            <a:off x="5823715" y="1857015"/>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簡易アセスメント</a:t>
            </a:r>
            <a:endParaRPr lang="en-US" sz="800">
              <a:solidFill>
                <a:srgbClr val="000000"/>
              </a:solidFill>
              <a:latin typeface="Meiryo UI"/>
            </a:endParaRPr>
          </a:p>
        </p:txBody>
      </p:sp>
      <p:sp>
        <p:nvSpPr>
          <p:cNvPr id="196" name="四角形: 角を丸くする 195">
            <a:extLst>
              <a:ext uri="{FF2B5EF4-FFF2-40B4-BE49-F238E27FC236}">
                <a16:creationId xmlns:a16="http://schemas.microsoft.com/office/drawing/2014/main" id="{3D44A743-FD70-C338-0598-19A206E561D9}"/>
              </a:ext>
            </a:extLst>
          </p:cNvPr>
          <p:cNvSpPr/>
          <p:nvPr/>
        </p:nvSpPr>
        <p:spPr>
          <a:xfrm>
            <a:off x="2342682" y="2033289"/>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サービス</a:t>
            </a:r>
            <a:r>
              <a:rPr lang="en-US" altLang="ja-JP" sz="800">
                <a:solidFill>
                  <a:srgbClr val="000000"/>
                </a:solidFill>
                <a:latin typeface="Meiryo UI"/>
              </a:rPr>
              <a:t>/</a:t>
            </a:r>
            <a:r>
              <a:rPr lang="ja-JP" altLang="en-US" sz="800">
                <a:solidFill>
                  <a:srgbClr val="000000"/>
                </a:solidFill>
                <a:latin typeface="Meiryo UI"/>
              </a:rPr>
              <a:t>機能紹介</a:t>
            </a:r>
            <a:endParaRPr lang="en-US" sz="800">
              <a:solidFill>
                <a:srgbClr val="000000"/>
              </a:solidFill>
              <a:latin typeface="Meiryo UI"/>
            </a:endParaRPr>
          </a:p>
        </p:txBody>
      </p:sp>
      <p:sp>
        <p:nvSpPr>
          <p:cNvPr id="197" name="四角形: 角を丸くする 196">
            <a:extLst>
              <a:ext uri="{FF2B5EF4-FFF2-40B4-BE49-F238E27FC236}">
                <a16:creationId xmlns:a16="http://schemas.microsoft.com/office/drawing/2014/main" id="{B776415E-F09B-2A8E-07AD-3467986C78B0}"/>
              </a:ext>
            </a:extLst>
          </p:cNvPr>
          <p:cNvSpPr/>
          <p:nvPr/>
        </p:nvSpPr>
        <p:spPr>
          <a:xfrm>
            <a:off x="8144171" y="2033289"/>
            <a:ext cx="1033339"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申し込み</a:t>
            </a:r>
            <a:endParaRPr lang="en-US" sz="800">
              <a:solidFill>
                <a:srgbClr val="000000"/>
              </a:solidFill>
              <a:latin typeface="Meiryo UI"/>
            </a:endParaRPr>
          </a:p>
        </p:txBody>
      </p:sp>
      <p:cxnSp>
        <p:nvCxnSpPr>
          <p:cNvPr id="280" name="直線コネクタ 279">
            <a:extLst>
              <a:ext uri="{FF2B5EF4-FFF2-40B4-BE49-F238E27FC236}">
                <a16:creationId xmlns:a16="http://schemas.microsoft.com/office/drawing/2014/main" id="{64580E3C-B9A7-0AF0-929A-3167F3EE53EA}"/>
              </a:ext>
            </a:extLst>
          </p:cNvPr>
          <p:cNvCxnSpPr/>
          <p:nvPr/>
        </p:nvCxnSpPr>
        <p:spPr>
          <a:xfrm>
            <a:off x="4515273" y="2747168"/>
            <a:ext cx="853999"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1" name="直線コネクタ 280">
            <a:extLst>
              <a:ext uri="{FF2B5EF4-FFF2-40B4-BE49-F238E27FC236}">
                <a16:creationId xmlns:a16="http://schemas.microsoft.com/office/drawing/2014/main" id="{EAAB0BA1-B9DA-2433-48FD-810E453BE167}"/>
              </a:ext>
            </a:extLst>
          </p:cNvPr>
          <p:cNvCxnSpPr/>
          <p:nvPr/>
        </p:nvCxnSpPr>
        <p:spPr>
          <a:xfrm>
            <a:off x="4515273" y="2947193"/>
            <a:ext cx="853999"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7" name="直線コネクタ 286">
            <a:extLst>
              <a:ext uri="{FF2B5EF4-FFF2-40B4-BE49-F238E27FC236}">
                <a16:creationId xmlns:a16="http://schemas.microsoft.com/office/drawing/2014/main" id="{AE52AB26-7020-873C-6D42-4D40467331CE}"/>
              </a:ext>
            </a:extLst>
          </p:cNvPr>
          <p:cNvCxnSpPr/>
          <p:nvPr/>
        </p:nvCxnSpPr>
        <p:spPr>
          <a:xfrm>
            <a:off x="7643205" y="3439731"/>
            <a:ext cx="137537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8" name="直線コネクタ 287">
            <a:extLst>
              <a:ext uri="{FF2B5EF4-FFF2-40B4-BE49-F238E27FC236}">
                <a16:creationId xmlns:a16="http://schemas.microsoft.com/office/drawing/2014/main" id="{D0237F79-0BD2-72F8-8E96-F0EDA5537949}"/>
              </a:ext>
            </a:extLst>
          </p:cNvPr>
          <p:cNvCxnSpPr/>
          <p:nvPr/>
        </p:nvCxnSpPr>
        <p:spPr>
          <a:xfrm>
            <a:off x="6272926" y="3639756"/>
            <a:ext cx="137537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9" name="直線コネクタ 288">
            <a:extLst>
              <a:ext uri="{FF2B5EF4-FFF2-40B4-BE49-F238E27FC236}">
                <a16:creationId xmlns:a16="http://schemas.microsoft.com/office/drawing/2014/main" id="{4BFFC106-CD31-7D84-6688-9260879F3C8B}"/>
              </a:ext>
            </a:extLst>
          </p:cNvPr>
          <p:cNvCxnSpPr/>
          <p:nvPr/>
        </p:nvCxnSpPr>
        <p:spPr>
          <a:xfrm>
            <a:off x="6272926" y="3839781"/>
            <a:ext cx="1375375"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nvGrpSpPr>
          <p:cNvPr id="309" name="グループ化 308">
            <a:extLst>
              <a:ext uri="{FF2B5EF4-FFF2-40B4-BE49-F238E27FC236}">
                <a16:creationId xmlns:a16="http://schemas.microsoft.com/office/drawing/2014/main" id="{6E3CE87B-81A2-95DE-D91D-998FC47E418D}"/>
              </a:ext>
            </a:extLst>
          </p:cNvPr>
          <p:cNvGrpSpPr/>
          <p:nvPr/>
        </p:nvGrpSpPr>
        <p:grpSpPr>
          <a:xfrm>
            <a:off x="2245217" y="2499351"/>
            <a:ext cx="7022119" cy="371416"/>
            <a:chOff x="5062187" y="2570427"/>
            <a:chExt cx="2584378" cy="371416"/>
          </a:xfrm>
        </p:grpSpPr>
        <p:sp>
          <p:nvSpPr>
            <p:cNvPr id="302" name="Rectangle 60">
              <a:extLst>
                <a:ext uri="{FF2B5EF4-FFF2-40B4-BE49-F238E27FC236}">
                  <a16:creationId xmlns:a16="http://schemas.microsoft.com/office/drawing/2014/main" id="{5D21DB4F-24BB-BF1C-8A65-299EBB528B35}"/>
                </a:ext>
              </a:extLst>
            </p:cNvPr>
            <p:cNvSpPr/>
            <p:nvPr/>
          </p:nvSpPr>
          <p:spPr>
            <a:xfrm>
              <a:off x="5062187" y="2570427"/>
              <a:ext cx="2584378" cy="371416"/>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認証・アカウント設定</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15" name="四角形: 角を丸くする 214">
              <a:extLst>
                <a:ext uri="{FF2B5EF4-FFF2-40B4-BE49-F238E27FC236}">
                  <a16:creationId xmlns:a16="http://schemas.microsoft.com/office/drawing/2014/main" id="{8A4A1487-64AD-5776-32C3-91A69ABF044E}"/>
                </a:ext>
              </a:extLst>
            </p:cNvPr>
            <p:cNvSpPr/>
            <p:nvPr/>
          </p:nvSpPr>
          <p:spPr>
            <a:xfrm>
              <a:off x="5193366" y="2759418"/>
              <a:ext cx="656665"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マイページ</a:t>
              </a:r>
              <a:endParaRPr lang="en-US" sz="800">
                <a:solidFill>
                  <a:srgbClr val="000000"/>
                </a:solidFill>
                <a:latin typeface="Meiryo UI"/>
              </a:endParaRPr>
            </a:p>
          </p:txBody>
        </p:sp>
        <p:sp>
          <p:nvSpPr>
            <p:cNvPr id="303" name="四角形: 角を丸くする 302">
              <a:extLst>
                <a:ext uri="{FF2B5EF4-FFF2-40B4-BE49-F238E27FC236}">
                  <a16:creationId xmlns:a16="http://schemas.microsoft.com/office/drawing/2014/main" id="{6E9B96F3-A2C2-AAB4-0E9F-DE29F97E2FB9}"/>
                </a:ext>
              </a:extLst>
            </p:cNvPr>
            <p:cNvSpPr/>
            <p:nvPr/>
          </p:nvSpPr>
          <p:spPr>
            <a:xfrm>
              <a:off x="5971785" y="2759418"/>
              <a:ext cx="656665"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サインアップ</a:t>
              </a:r>
              <a:endParaRPr lang="en-US" sz="800">
                <a:solidFill>
                  <a:srgbClr val="000000"/>
                </a:solidFill>
                <a:latin typeface="Meiryo UI"/>
              </a:endParaRPr>
            </a:p>
          </p:txBody>
        </p:sp>
        <p:sp>
          <p:nvSpPr>
            <p:cNvPr id="305" name="四角形: 角を丸くする 304">
              <a:extLst>
                <a:ext uri="{FF2B5EF4-FFF2-40B4-BE49-F238E27FC236}">
                  <a16:creationId xmlns:a16="http://schemas.microsoft.com/office/drawing/2014/main" id="{7E026CCB-D08B-4FAE-04AB-D533CD2005F9}"/>
                </a:ext>
              </a:extLst>
            </p:cNvPr>
            <p:cNvSpPr/>
            <p:nvPr/>
          </p:nvSpPr>
          <p:spPr>
            <a:xfrm>
              <a:off x="6822208" y="2759418"/>
              <a:ext cx="656665"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ログイン</a:t>
              </a:r>
              <a:endParaRPr lang="en-US" sz="800">
                <a:solidFill>
                  <a:srgbClr val="000000"/>
                </a:solidFill>
                <a:latin typeface="Meiryo UI"/>
              </a:endParaRPr>
            </a:p>
          </p:txBody>
        </p:sp>
      </p:grpSp>
      <p:grpSp>
        <p:nvGrpSpPr>
          <p:cNvPr id="26" name="グループ化 25">
            <a:extLst>
              <a:ext uri="{FF2B5EF4-FFF2-40B4-BE49-F238E27FC236}">
                <a16:creationId xmlns:a16="http://schemas.microsoft.com/office/drawing/2014/main" id="{21A5D91E-8F39-85A8-7D9C-4A6290BDD91F}"/>
              </a:ext>
            </a:extLst>
          </p:cNvPr>
          <p:cNvGrpSpPr/>
          <p:nvPr/>
        </p:nvGrpSpPr>
        <p:grpSpPr>
          <a:xfrm>
            <a:off x="2249089" y="3231282"/>
            <a:ext cx="7046761" cy="791534"/>
            <a:chOff x="3540535" y="3459882"/>
            <a:chExt cx="5755314" cy="791534"/>
          </a:xfrm>
        </p:grpSpPr>
        <p:grpSp>
          <p:nvGrpSpPr>
            <p:cNvPr id="308" name="グループ化 307">
              <a:extLst>
                <a:ext uri="{FF2B5EF4-FFF2-40B4-BE49-F238E27FC236}">
                  <a16:creationId xmlns:a16="http://schemas.microsoft.com/office/drawing/2014/main" id="{FD892D0B-9CA9-7201-668A-CC55AD207A8E}"/>
                </a:ext>
              </a:extLst>
            </p:cNvPr>
            <p:cNvGrpSpPr/>
            <p:nvPr/>
          </p:nvGrpSpPr>
          <p:grpSpPr>
            <a:xfrm>
              <a:off x="3540535" y="3459884"/>
              <a:ext cx="2433607" cy="791532"/>
              <a:chOff x="3202488" y="3429001"/>
              <a:chExt cx="2438571" cy="791532"/>
            </a:xfrm>
          </p:grpSpPr>
          <p:sp>
            <p:nvSpPr>
              <p:cNvPr id="233" name="Rectangle 60">
                <a:extLst>
                  <a:ext uri="{FF2B5EF4-FFF2-40B4-BE49-F238E27FC236}">
                    <a16:creationId xmlns:a16="http://schemas.microsoft.com/office/drawing/2014/main" id="{3802A96C-8935-F3F0-ED1E-844765134C7E}"/>
                  </a:ext>
                </a:extLst>
              </p:cNvPr>
              <p:cNvSpPr/>
              <p:nvPr/>
            </p:nvSpPr>
            <p:spPr>
              <a:xfrm>
                <a:off x="3202488" y="3429001"/>
                <a:ext cx="2438571" cy="791532"/>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コア</a:t>
                </a:r>
                <a:r>
                  <a:rPr lang="ja-JP" altLang="en-US" sz="800">
                    <a:solidFill>
                      <a:srgbClr val="295E7E"/>
                    </a:solidFill>
                    <a:latin typeface="Meiryo UI"/>
                    <a:ea typeface="Meiryo UI" panose="020B0604030504040204" pitchFamily="50" charset="-128"/>
                    <a:cs typeface="Arial" pitchFamily="34" charset="0"/>
                  </a:rPr>
                  <a:t>機能</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30" name="四角形: 角を丸くする 229">
                <a:extLst>
                  <a:ext uri="{FF2B5EF4-FFF2-40B4-BE49-F238E27FC236}">
                    <a16:creationId xmlns:a16="http://schemas.microsoft.com/office/drawing/2014/main" id="{6A377845-1888-0548-01EB-6A8B1DDD791B}"/>
                  </a:ext>
                </a:extLst>
              </p:cNvPr>
              <p:cNvSpPr/>
              <p:nvPr/>
            </p:nvSpPr>
            <p:spPr>
              <a:xfrm>
                <a:off x="3291816" y="3625435"/>
                <a:ext cx="105756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ジョブ標準履歴フォーマット</a:t>
                </a:r>
                <a:endParaRPr lang="en-US" sz="800">
                  <a:solidFill>
                    <a:srgbClr val="000000"/>
                  </a:solidFill>
                  <a:latin typeface="Meiryo UI"/>
                </a:endParaRPr>
              </a:p>
            </p:txBody>
          </p:sp>
          <p:sp>
            <p:nvSpPr>
              <p:cNvPr id="231" name="四角形: 角を丸くする 230">
                <a:extLst>
                  <a:ext uri="{FF2B5EF4-FFF2-40B4-BE49-F238E27FC236}">
                    <a16:creationId xmlns:a16="http://schemas.microsoft.com/office/drawing/2014/main" id="{77538DA0-45AA-9C58-82D5-479EE29228EA}"/>
                  </a:ext>
                </a:extLst>
              </p:cNvPr>
              <p:cNvSpPr/>
              <p:nvPr/>
            </p:nvSpPr>
            <p:spPr>
              <a:xfrm>
                <a:off x="3291816" y="3825460"/>
                <a:ext cx="105756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800">
                    <a:solidFill>
                      <a:srgbClr val="000000"/>
                    </a:solidFill>
                    <a:latin typeface="Meiryo UI"/>
                  </a:rPr>
                  <a:t>DSS</a:t>
                </a:r>
                <a:r>
                  <a:rPr lang="ja-JP" altLang="en-US" sz="800">
                    <a:solidFill>
                      <a:srgbClr val="000000"/>
                    </a:solidFill>
                    <a:latin typeface="Meiryo UI"/>
                  </a:rPr>
                  <a:t>アセスメント</a:t>
                </a:r>
                <a:endParaRPr lang="en-US" sz="800">
                  <a:solidFill>
                    <a:srgbClr val="000000"/>
                  </a:solidFill>
                  <a:latin typeface="Meiryo UI"/>
                </a:endParaRPr>
              </a:p>
            </p:txBody>
          </p:sp>
          <p:sp>
            <p:nvSpPr>
              <p:cNvPr id="243" name="四角形: 角を丸くする 242">
                <a:extLst>
                  <a:ext uri="{FF2B5EF4-FFF2-40B4-BE49-F238E27FC236}">
                    <a16:creationId xmlns:a16="http://schemas.microsoft.com/office/drawing/2014/main" id="{0ECF8DFC-18D4-B6C6-1C48-C8010EB15B33}"/>
                  </a:ext>
                </a:extLst>
              </p:cNvPr>
              <p:cNvSpPr/>
              <p:nvPr/>
            </p:nvSpPr>
            <p:spPr>
              <a:xfrm>
                <a:off x="3291816" y="4025485"/>
                <a:ext cx="105756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学習コンテンツ</a:t>
                </a:r>
                <a:endParaRPr lang="en-US" sz="800" dirty="0">
                  <a:solidFill>
                    <a:srgbClr val="000000"/>
                  </a:solidFill>
                  <a:latin typeface="Meiryo UI"/>
                </a:endParaRPr>
              </a:p>
            </p:txBody>
          </p:sp>
          <p:sp>
            <p:nvSpPr>
              <p:cNvPr id="261" name="四角形: 角を丸くする 260">
                <a:extLst>
                  <a:ext uri="{FF2B5EF4-FFF2-40B4-BE49-F238E27FC236}">
                    <a16:creationId xmlns:a16="http://schemas.microsoft.com/office/drawing/2014/main" id="{A211037F-1B9D-0732-B162-F810F08F3CCC}"/>
                  </a:ext>
                </a:extLst>
              </p:cNvPr>
              <p:cNvSpPr/>
              <p:nvPr/>
            </p:nvSpPr>
            <p:spPr>
              <a:xfrm>
                <a:off x="4474266" y="3640077"/>
                <a:ext cx="105756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クレデンシャル</a:t>
                </a:r>
                <a:endParaRPr lang="en-US" sz="800">
                  <a:solidFill>
                    <a:srgbClr val="000000"/>
                  </a:solidFill>
                  <a:latin typeface="Meiryo UI"/>
                </a:endParaRPr>
              </a:p>
            </p:txBody>
          </p:sp>
          <p:sp>
            <p:nvSpPr>
              <p:cNvPr id="263" name="四角形: 角を丸くする 262">
                <a:extLst>
                  <a:ext uri="{FF2B5EF4-FFF2-40B4-BE49-F238E27FC236}">
                    <a16:creationId xmlns:a16="http://schemas.microsoft.com/office/drawing/2014/main" id="{2F7BE2DC-F4C6-9FF1-57A4-71FCF7078CE0}"/>
                  </a:ext>
                </a:extLst>
              </p:cNvPr>
              <p:cNvSpPr/>
              <p:nvPr/>
            </p:nvSpPr>
            <p:spPr>
              <a:xfrm>
                <a:off x="4474266" y="3840102"/>
                <a:ext cx="105756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レコメンド</a:t>
                </a:r>
                <a:endParaRPr lang="en-US" sz="800">
                  <a:solidFill>
                    <a:srgbClr val="000000"/>
                  </a:solidFill>
                  <a:latin typeface="Meiryo UI"/>
                </a:endParaRPr>
              </a:p>
            </p:txBody>
          </p:sp>
          <p:cxnSp>
            <p:nvCxnSpPr>
              <p:cNvPr id="284" name="直線コネクタ 283">
                <a:extLst>
                  <a:ext uri="{FF2B5EF4-FFF2-40B4-BE49-F238E27FC236}">
                    <a16:creationId xmlns:a16="http://schemas.microsoft.com/office/drawing/2014/main" id="{8EC6C2F1-4DFA-90B8-8B4C-07C509CBE54C}"/>
                  </a:ext>
                </a:extLst>
              </p:cNvPr>
              <p:cNvCxnSpPr/>
              <p:nvPr/>
            </p:nvCxnSpPr>
            <p:spPr>
              <a:xfrm>
                <a:off x="4474266" y="3640077"/>
                <a:ext cx="1057566"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85" name="直線コネクタ 284">
                <a:extLst>
                  <a:ext uri="{FF2B5EF4-FFF2-40B4-BE49-F238E27FC236}">
                    <a16:creationId xmlns:a16="http://schemas.microsoft.com/office/drawing/2014/main" id="{DA3A0D21-393F-1A6D-5215-78693636B22C}"/>
                  </a:ext>
                </a:extLst>
              </p:cNvPr>
              <p:cNvCxnSpPr/>
              <p:nvPr/>
            </p:nvCxnSpPr>
            <p:spPr>
              <a:xfrm>
                <a:off x="4474266" y="3840102"/>
                <a:ext cx="1057566" cy="142962"/>
              </a:xfrm>
              <a:prstGeom prst="line">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297" name="Rectangle 60">
              <a:extLst>
                <a:ext uri="{FF2B5EF4-FFF2-40B4-BE49-F238E27FC236}">
                  <a16:creationId xmlns:a16="http://schemas.microsoft.com/office/drawing/2014/main" id="{4BB1E735-678D-AD47-A3CC-EEBBE38FF62B}"/>
                </a:ext>
              </a:extLst>
            </p:cNvPr>
            <p:cNvSpPr/>
            <p:nvPr/>
          </p:nvSpPr>
          <p:spPr>
            <a:xfrm>
              <a:off x="7172322" y="3459884"/>
              <a:ext cx="2123527" cy="791532"/>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lang="ja-JP" altLang="en-US" sz="800">
                  <a:solidFill>
                    <a:srgbClr val="295E7E"/>
                  </a:solidFill>
                  <a:latin typeface="Meiryo UI"/>
                  <a:ea typeface="Meiryo UI" panose="020B0604030504040204" pitchFamily="50" charset="-128"/>
                  <a:cs typeface="Arial" pitchFamily="34" charset="0"/>
                </a:rPr>
                <a:t>管理機能</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66" name="四角形: 角を丸くする 265">
              <a:extLst>
                <a:ext uri="{FF2B5EF4-FFF2-40B4-BE49-F238E27FC236}">
                  <a16:creationId xmlns:a16="http://schemas.microsoft.com/office/drawing/2014/main" id="{092B9AAD-6D75-F716-0A9A-31A0EE3AB4B1}"/>
                </a:ext>
              </a:extLst>
            </p:cNvPr>
            <p:cNvSpPr/>
            <p:nvPr/>
          </p:nvSpPr>
          <p:spPr>
            <a:xfrm>
              <a:off x="7274754" y="3886247"/>
              <a:ext cx="920937"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バウチャーチケット管理</a:t>
              </a:r>
              <a:endParaRPr lang="en-US" sz="800">
                <a:solidFill>
                  <a:srgbClr val="000000"/>
                </a:solidFill>
                <a:latin typeface="Meiryo UI"/>
              </a:endParaRPr>
            </a:p>
          </p:txBody>
        </p:sp>
        <p:sp>
          <p:nvSpPr>
            <p:cNvPr id="267" name="四角形: 角を丸くする 266">
              <a:extLst>
                <a:ext uri="{FF2B5EF4-FFF2-40B4-BE49-F238E27FC236}">
                  <a16:creationId xmlns:a16="http://schemas.microsoft.com/office/drawing/2014/main" id="{B46BEC25-22E0-795A-469E-42F50FD91E82}"/>
                </a:ext>
              </a:extLst>
            </p:cNvPr>
            <p:cNvSpPr/>
            <p:nvPr/>
          </p:nvSpPr>
          <p:spPr>
            <a:xfrm>
              <a:off x="8297176" y="3692306"/>
              <a:ext cx="920937"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ユーザ管理</a:t>
              </a:r>
              <a:endParaRPr lang="en-US" sz="800">
                <a:solidFill>
                  <a:srgbClr val="000000"/>
                </a:solidFill>
                <a:latin typeface="Meiryo UI"/>
              </a:endParaRPr>
            </a:p>
          </p:txBody>
        </p:sp>
        <p:sp>
          <p:nvSpPr>
            <p:cNvPr id="268" name="四角形: 角を丸くする 267">
              <a:extLst>
                <a:ext uri="{FF2B5EF4-FFF2-40B4-BE49-F238E27FC236}">
                  <a16:creationId xmlns:a16="http://schemas.microsoft.com/office/drawing/2014/main" id="{7F5F9B81-986C-E82B-112C-F34D37608037}"/>
                </a:ext>
              </a:extLst>
            </p:cNvPr>
            <p:cNvSpPr/>
            <p:nvPr/>
          </p:nvSpPr>
          <p:spPr>
            <a:xfrm>
              <a:off x="8297176" y="3886247"/>
              <a:ext cx="920937"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アカウント管理</a:t>
              </a:r>
              <a:endParaRPr lang="en-US" sz="800">
                <a:solidFill>
                  <a:srgbClr val="000000"/>
                </a:solidFill>
                <a:latin typeface="Meiryo UI"/>
              </a:endParaRPr>
            </a:p>
          </p:txBody>
        </p:sp>
        <p:sp>
          <p:nvSpPr>
            <p:cNvPr id="216" name="四角形: 角を丸くする 215">
              <a:extLst>
                <a:ext uri="{FF2B5EF4-FFF2-40B4-BE49-F238E27FC236}">
                  <a16:creationId xmlns:a16="http://schemas.microsoft.com/office/drawing/2014/main" id="{42E80D81-649F-E81C-8252-6B1B72B5DFA4}"/>
                </a:ext>
              </a:extLst>
            </p:cNvPr>
            <p:cNvSpPr/>
            <p:nvPr/>
          </p:nvSpPr>
          <p:spPr>
            <a:xfrm>
              <a:off x="7274754" y="3681249"/>
              <a:ext cx="920937"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設定管理</a:t>
              </a:r>
              <a:endParaRPr lang="en-US" sz="800">
                <a:solidFill>
                  <a:srgbClr val="000000"/>
                </a:solidFill>
                <a:latin typeface="Meiryo UI"/>
              </a:endParaRPr>
            </a:p>
          </p:txBody>
        </p:sp>
        <p:sp>
          <p:nvSpPr>
            <p:cNvPr id="299" name="Rectangle 60">
              <a:extLst>
                <a:ext uri="{FF2B5EF4-FFF2-40B4-BE49-F238E27FC236}">
                  <a16:creationId xmlns:a16="http://schemas.microsoft.com/office/drawing/2014/main" id="{90708BAF-4E67-2340-D158-5ADC704BBABF}"/>
                </a:ext>
              </a:extLst>
            </p:cNvPr>
            <p:cNvSpPr/>
            <p:nvPr/>
          </p:nvSpPr>
          <p:spPr>
            <a:xfrm>
              <a:off x="6071165" y="3459882"/>
              <a:ext cx="1018291" cy="789055"/>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アナリティクス機能</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29" name="四角形: 角を丸くする 228">
              <a:extLst>
                <a:ext uri="{FF2B5EF4-FFF2-40B4-BE49-F238E27FC236}">
                  <a16:creationId xmlns:a16="http://schemas.microsoft.com/office/drawing/2014/main" id="{CCB767FC-59DC-612E-7A81-CE79B8F28FA8}"/>
                </a:ext>
              </a:extLst>
            </p:cNvPr>
            <p:cNvSpPr/>
            <p:nvPr/>
          </p:nvSpPr>
          <p:spPr>
            <a:xfrm>
              <a:off x="6245442" y="3681249"/>
              <a:ext cx="68875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個人向けアナリティクス</a:t>
              </a:r>
              <a:endParaRPr lang="en-US" sz="800">
                <a:solidFill>
                  <a:srgbClr val="000000"/>
                </a:solidFill>
                <a:latin typeface="Meiryo UI"/>
              </a:endParaRPr>
            </a:p>
          </p:txBody>
        </p:sp>
        <p:sp>
          <p:nvSpPr>
            <p:cNvPr id="300" name="四角形: 角を丸くする 299">
              <a:extLst>
                <a:ext uri="{FF2B5EF4-FFF2-40B4-BE49-F238E27FC236}">
                  <a16:creationId xmlns:a16="http://schemas.microsoft.com/office/drawing/2014/main" id="{EC7195E0-299B-AEBD-6F96-D037C8CD0866}"/>
                </a:ext>
              </a:extLst>
            </p:cNvPr>
            <p:cNvSpPr/>
            <p:nvPr/>
          </p:nvSpPr>
          <p:spPr>
            <a:xfrm>
              <a:off x="6245442" y="3886247"/>
              <a:ext cx="688756" cy="142962"/>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800">
                  <a:solidFill>
                    <a:srgbClr val="000000"/>
                  </a:solidFill>
                  <a:latin typeface="Meiryo UI"/>
                </a:rPr>
                <a:t>法人向けアナリティクス</a:t>
              </a:r>
              <a:endParaRPr lang="en-US" sz="800">
                <a:solidFill>
                  <a:srgbClr val="000000"/>
                </a:solidFill>
                <a:latin typeface="Meiryo UI"/>
              </a:endParaRPr>
            </a:p>
          </p:txBody>
        </p:sp>
      </p:grpSp>
      <p:sp>
        <p:nvSpPr>
          <p:cNvPr id="24" name="Rectangle 60">
            <a:extLst>
              <a:ext uri="{FF2B5EF4-FFF2-40B4-BE49-F238E27FC236}">
                <a16:creationId xmlns:a16="http://schemas.microsoft.com/office/drawing/2014/main" id="{67CECF89-6692-BC63-FFE7-29E1EB76A71A}"/>
              </a:ext>
            </a:extLst>
          </p:cNvPr>
          <p:cNvSpPr/>
          <p:nvPr/>
        </p:nvSpPr>
        <p:spPr>
          <a:xfrm>
            <a:off x="405837" y="5528582"/>
            <a:ext cx="8976152" cy="961064"/>
          </a:xfrm>
          <a:prstGeom prst="rect">
            <a:avLst/>
          </a:prstGeom>
          <a:solidFill>
            <a:srgbClr val="C8C8E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売上</a:t>
            </a:r>
            <a:r>
              <a:rPr kumimoji="0" lang="en-US" altLang="ja-JP" sz="10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a:t>
            </a:r>
            <a:r>
              <a:rPr kumimoji="0" lang="ja-JP" altLang="en-US" sz="10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支払管理</a:t>
            </a:r>
            <a:endParaRPr kumimoji="0" lang="en-US" altLang="ja-JP" sz="10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endParaRPr>
          </a:p>
        </p:txBody>
      </p:sp>
      <p:sp>
        <p:nvSpPr>
          <p:cNvPr id="27" name="Rectangle 60">
            <a:extLst>
              <a:ext uri="{FF2B5EF4-FFF2-40B4-BE49-F238E27FC236}">
                <a16:creationId xmlns:a16="http://schemas.microsoft.com/office/drawing/2014/main" id="{ED0EE7CE-9971-D1E1-BA86-840C9F8CF742}"/>
              </a:ext>
            </a:extLst>
          </p:cNvPr>
          <p:cNvSpPr/>
          <p:nvPr/>
        </p:nvSpPr>
        <p:spPr>
          <a:xfrm>
            <a:off x="1582277" y="5796561"/>
            <a:ext cx="1815032" cy="293574"/>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売上管理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8" name="Rectangle 60">
            <a:extLst>
              <a:ext uri="{FF2B5EF4-FFF2-40B4-BE49-F238E27FC236}">
                <a16:creationId xmlns:a16="http://schemas.microsoft.com/office/drawing/2014/main" id="{0E8D6014-B0CC-7458-FCB8-AD3C21C0A876}"/>
              </a:ext>
            </a:extLst>
          </p:cNvPr>
          <p:cNvSpPr/>
          <p:nvPr/>
        </p:nvSpPr>
        <p:spPr>
          <a:xfrm>
            <a:off x="1582277" y="6140195"/>
            <a:ext cx="1815032" cy="293574"/>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仕入管理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9" name="Rectangle 60">
            <a:extLst>
              <a:ext uri="{FF2B5EF4-FFF2-40B4-BE49-F238E27FC236}">
                <a16:creationId xmlns:a16="http://schemas.microsoft.com/office/drawing/2014/main" id="{3CF227B0-E172-1321-49D6-39ABC7423706}"/>
              </a:ext>
            </a:extLst>
          </p:cNvPr>
          <p:cNvSpPr/>
          <p:nvPr/>
        </p:nvSpPr>
        <p:spPr>
          <a:xfrm>
            <a:off x="3557012" y="5796561"/>
            <a:ext cx="1815032" cy="293574"/>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請求管理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0" name="Rectangle 60">
            <a:extLst>
              <a:ext uri="{FF2B5EF4-FFF2-40B4-BE49-F238E27FC236}">
                <a16:creationId xmlns:a16="http://schemas.microsoft.com/office/drawing/2014/main" id="{079CE5BE-179B-6134-04DD-50D10E7DDED7}"/>
              </a:ext>
            </a:extLst>
          </p:cNvPr>
          <p:cNvSpPr/>
          <p:nvPr/>
        </p:nvSpPr>
        <p:spPr>
          <a:xfrm>
            <a:off x="3557012" y="6140195"/>
            <a:ext cx="1815032" cy="293574"/>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支払管理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1" name="Rectangle 60">
            <a:extLst>
              <a:ext uri="{FF2B5EF4-FFF2-40B4-BE49-F238E27FC236}">
                <a16:creationId xmlns:a16="http://schemas.microsoft.com/office/drawing/2014/main" id="{C25C9FFE-DFCE-BC31-33EB-C1E8A11D25AC}"/>
              </a:ext>
            </a:extLst>
          </p:cNvPr>
          <p:cNvSpPr/>
          <p:nvPr/>
        </p:nvSpPr>
        <p:spPr>
          <a:xfrm>
            <a:off x="5531746" y="5796561"/>
            <a:ext cx="1815032" cy="293574"/>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債権管理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2" name="Rectangle 60">
            <a:extLst>
              <a:ext uri="{FF2B5EF4-FFF2-40B4-BE49-F238E27FC236}">
                <a16:creationId xmlns:a16="http://schemas.microsoft.com/office/drawing/2014/main" id="{B6B037A9-CB3B-54DE-98C2-3D7E61F60E0D}"/>
              </a:ext>
            </a:extLst>
          </p:cNvPr>
          <p:cNvSpPr/>
          <p:nvPr/>
        </p:nvSpPr>
        <p:spPr>
          <a:xfrm>
            <a:off x="5531746" y="6140195"/>
            <a:ext cx="1815032" cy="293574"/>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債務管理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3" name="Flowchart: Alternate Process 32">
            <a:extLst>
              <a:ext uri="{FF2B5EF4-FFF2-40B4-BE49-F238E27FC236}">
                <a16:creationId xmlns:a16="http://schemas.microsoft.com/office/drawing/2014/main" id="{E296B8A9-C527-16E6-0095-C305BACFD18D}"/>
              </a:ext>
            </a:extLst>
          </p:cNvPr>
          <p:cNvSpPr/>
          <p:nvPr/>
        </p:nvSpPr>
        <p:spPr>
          <a:xfrm>
            <a:off x="5566550" y="5947046"/>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計上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4" name="Flowchart: Alternate Process 33">
            <a:extLst>
              <a:ext uri="{FF2B5EF4-FFF2-40B4-BE49-F238E27FC236}">
                <a16:creationId xmlns:a16="http://schemas.microsoft.com/office/drawing/2014/main" id="{5E32860F-59B3-ECA4-C441-EAD573F1B80D}"/>
              </a:ext>
            </a:extLst>
          </p:cNvPr>
          <p:cNvSpPr/>
          <p:nvPr/>
        </p:nvSpPr>
        <p:spPr>
          <a:xfrm>
            <a:off x="6481799" y="5947046"/>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消込</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5" name="Flowchart: Alternate Process 34">
            <a:extLst>
              <a:ext uri="{FF2B5EF4-FFF2-40B4-BE49-F238E27FC236}">
                <a16:creationId xmlns:a16="http://schemas.microsoft.com/office/drawing/2014/main" id="{08E1E7D4-7038-9F3F-8437-6D49F1CEEF76}"/>
              </a:ext>
            </a:extLst>
          </p:cNvPr>
          <p:cNvSpPr/>
          <p:nvPr/>
        </p:nvSpPr>
        <p:spPr>
          <a:xfrm>
            <a:off x="5566549" y="6289684"/>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計上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6" name="Flowchart: Alternate Process 35">
            <a:extLst>
              <a:ext uri="{FF2B5EF4-FFF2-40B4-BE49-F238E27FC236}">
                <a16:creationId xmlns:a16="http://schemas.microsoft.com/office/drawing/2014/main" id="{BC85A9CB-2F40-EF0C-00BC-9106D24ACD64}"/>
              </a:ext>
            </a:extLst>
          </p:cNvPr>
          <p:cNvSpPr/>
          <p:nvPr/>
        </p:nvSpPr>
        <p:spPr>
          <a:xfrm>
            <a:off x="6481799" y="6289684"/>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消込</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7" name="Flowchart: Alternate Process 36">
            <a:extLst>
              <a:ext uri="{FF2B5EF4-FFF2-40B4-BE49-F238E27FC236}">
                <a16:creationId xmlns:a16="http://schemas.microsoft.com/office/drawing/2014/main" id="{9C6919E3-320B-19F9-264D-2B5EF8D78E90}"/>
              </a:ext>
            </a:extLst>
          </p:cNvPr>
          <p:cNvSpPr/>
          <p:nvPr/>
        </p:nvSpPr>
        <p:spPr>
          <a:xfrm>
            <a:off x="3595230" y="5947046"/>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計上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8" name="Flowchart: Alternate Process 37">
            <a:extLst>
              <a:ext uri="{FF2B5EF4-FFF2-40B4-BE49-F238E27FC236}">
                <a16:creationId xmlns:a16="http://schemas.microsoft.com/office/drawing/2014/main" id="{143CD9B2-424C-C417-3A34-9E1A3E829019}"/>
              </a:ext>
            </a:extLst>
          </p:cNvPr>
          <p:cNvSpPr/>
          <p:nvPr/>
        </p:nvSpPr>
        <p:spPr>
          <a:xfrm>
            <a:off x="4499039" y="5947046"/>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請求書発行</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9" name="Flowchart: Alternate Process 38">
            <a:extLst>
              <a:ext uri="{FF2B5EF4-FFF2-40B4-BE49-F238E27FC236}">
                <a16:creationId xmlns:a16="http://schemas.microsoft.com/office/drawing/2014/main" id="{F1E7CC20-ED59-70D4-7253-90FB4A217C7D}"/>
              </a:ext>
            </a:extLst>
          </p:cNvPr>
          <p:cNvSpPr/>
          <p:nvPr/>
        </p:nvSpPr>
        <p:spPr>
          <a:xfrm>
            <a:off x="3595230" y="6289684"/>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計上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40" name="Flowchart: Alternate Process 39">
            <a:extLst>
              <a:ext uri="{FF2B5EF4-FFF2-40B4-BE49-F238E27FC236}">
                <a16:creationId xmlns:a16="http://schemas.microsoft.com/office/drawing/2014/main" id="{6617EDFF-7F74-41BC-3921-2A3D3EC9363B}"/>
              </a:ext>
            </a:extLst>
          </p:cNvPr>
          <p:cNvSpPr/>
          <p:nvPr/>
        </p:nvSpPr>
        <p:spPr>
          <a:xfrm>
            <a:off x="4499039" y="6289684"/>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出金指示</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41" name="Flowchart: Alternate Process 40">
            <a:extLst>
              <a:ext uri="{FF2B5EF4-FFF2-40B4-BE49-F238E27FC236}">
                <a16:creationId xmlns:a16="http://schemas.microsoft.com/office/drawing/2014/main" id="{635CF716-F99A-F79D-12F7-40C0CE32E9E2}"/>
              </a:ext>
            </a:extLst>
          </p:cNvPr>
          <p:cNvSpPr/>
          <p:nvPr/>
        </p:nvSpPr>
        <p:spPr>
          <a:xfrm>
            <a:off x="1617978" y="5947046"/>
            <a:ext cx="1741640"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計上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42" name="Rectangle 60">
            <a:extLst>
              <a:ext uri="{FF2B5EF4-FFF2-40B4-BE49-F238E27FC236}">
                <a16:creationId xmlns:a16="http://schemas.microsoft.com/office/drawing/2014/main" id="{9BC797D6-C4FC-4701-7C38-7B3A211E3188}"/>
              </a:ext>
            </a:extLst>
          </p:cNvPr>
          <p:cNvSpPr/>
          <p:nvPr/>
        </p:nvSpPr>
        <p:spPr>
          <a:xfrm>
            <a:off x="546991" y="5759364"/>
            <a:ext cx="875584" cy="482832"/>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契約管理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43" name="Flowchart: Alternate Process 42">
            <a:extLst>
              <a:ext uri="{FF2B5EF4-FFF2-40B4-BE49-F238E27FC236}">
                <a16:creationId xmlns:a16="http://schemas.microsoft.com/office/drawing/2014/main" id="{343EF9E6-B892-BEEE-35BD-ADC7C5BE4C38}"/>
              </a:ext>
            </a:extLst>
          </p:cNvPr>
          <p:cNvSpPr/>
          <p:nvPr/>
        </p:nvSpPr>
        <p:spPr>
          <a:xfrm>
            <a:off x="1617980" y="6289684"/>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手数料計算</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44" name="Flowchart: Alternate Process 43">
            <a:extLst>
              <a:ext uri="{FF2B5EF4-FFF2-40B4-BE49-F238E27FC236}">
                <a16:creationId xmlns:a16="http://schemas.microsoft.com/office/drawing/2014/main" id="{7B92CB07-17CE-9A45-4D9E-60C55CE58B4D}"/>
              </a:ext>
            </a:extLst>
          </p:cNvPr>
          <p:cNvSpPr/>
          <p:nvPr/>
        </p:nvSpPr>
        <p:spPr>
          <a:xfrm>
            <a:off x="2523040" y="6289684"/>
            <a:ext cx="836579"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仕入明細発行</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45" name="Flowchart: Alternate Process 44">
            <a:extLst>
              <a:ext uri="{FF2B5EF4-FFF2-40B4-BE49-F238E27FC236}">
                <a16:creationId xmlns:a16="http://schemas.microsoft.com/office/drawing/2014/main" id="{ED63B8F3-3C70-9358-A13B-16546DD507FF}"/>
              </a:ext>
            </a:extLst>
          </p:cNvPr>
          <p:cNvSpPr/>
          <p:nvPr/>
        </p:nvSpPr>
        <p:spPr>
          <a:xfrm>
            <a:off x="572695" y="5983950"/>
            <a:ext cx="817863" cy="117820"/>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計上</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cxnSp>
        <p:nvCxnSpPr>
          <p:cNvPr id="46" name="Connector: Elbow 45">
            <a:extLst>
              <a:ext uri="{FF2B5EF4-FFF2-40B4-BE49-F238E27FC236}">
                <a16:creationId xmlns:a16="http://schemas.microsoft.com/office/drawing/2014/main" id="{76953F9C-9195-42E6-AE78-985395BFA311}"/>
              </a:ext>
            </a:extLst>
          </p:cNvPr>
          <p:cNvCxnSpPr>
            <a:cxnSpLocks/>
            <a:stCxn id="42" idx="3"/>
            <a:endCxn id="27" idx="1"/>
          </p:cNvCxnSpPr>
          <p:nvPr/>
        </p:nvCxnSpPr>
        <p:spPr>
          <a:xfrm flipV="1">
            <a:off x="1422575" y="5943348"/>
            <a:ext cx="159702" cy="57432"/>
          </a:xfrm>
          <a:prstGeom prst="bentConnector3">
            <a:avLst>
              <a:gd name="adj1" fmla="val 50000"/>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227237EF-198B-45E8-19A6-A02314153E5E}"/>
              </a:ext>
            </a:extLst>
          </p:cNvPr>
          <p:cNvCxnSpPr>
            <a:cxnSpLocks/>
            <a:stCxn id="42" idx="3"/>
            <a:endCxn id="28" idx="1"/>
          </p:cNvCxnSpPr>
          <p:nvPr/>
        </p:nvCxnSpPr>
        <p:spPr>
          <a:xfrm>
            <a:off x="1422575" y="6000780"/>
            <a:ext cx="159702" cy="286202"/>
          </a:xfrm>
          <a:prstGeom prst="bentConnector3">
            <a:avLst>
              <a:gd name="adj1" fmla="val 50000"/>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3CD660A1-8B3A-3EB9-72DA-82A954E59151}"/>
              </a:ext>
            </a:extLst>
          </p:cNvPr>
          <p:cNvCxnSpPr>
            <a:cxnSpLocks/>
            <a:stCxn id="27" idx="3"/>
            <a:endCxn id="29" idx="1"/>
          </p:cNvCxnSpPr>
          <p:nvPr/>
        </p:nvCxnSpPr>
        <p:spPr>
          <a:xfrm>
            <a:off x="3397310" y="5943348"/>
            <a:ext cx="159702" cy="0"/>
          </a:xfrm>
          <a:prstGeom prst="straightConnector1">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209B4BA-C169-410A-BF81-5B0E6EEA9373}"/>
              </a:ext>
            </a:extLst>
          </p:cNvPr>
          <p:cNvCxnSpPr>
            <a:cxnSpLocks/>
            <a:stCxn id="28" idx="3"/>
            <a:endCxn id="30" idx="1"/>
          </p:cNvCxnSpPr>
          <p:nvPr/>
        </p:nvCxnSpPr>
        <p:spPr>
          <a:xfrm>
            <a:off x="3397310" y="6286982"/>
            <a:ext cx="159702" cy="0"/>
          </a:xfrm>
          <a:prstGeom prst="straightConnector1">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34919CE6-2A7E-87F8-EDAD-39C46736D2BC}"/>
              </a:ext>
            </a:extLst>
          </p:cNvPr>
          <p:cNvCxnSpPr>
            <a:cxnSpLocks/>
            <a:stCxn id="29" idx="3"/>
            <a:endCxn id="31" idx="1"/>
          </p:cNvCxnSpPr>
          <p:nvPr/>
        </p:nvCxnSpPr>
        <p:spPr>
          <a:xfrm>
            <a:off x="5372044" y="5943348"/>
            <a:ext cx="159702" cy="0"/>
          </a:xfrm>
          <a:prstGeom prst="straightConnector1">
            <a:avLst/>
          </a:prstGeom>
          <a:ln w="9525" cap="rnd" cmpd="sng" algn="ctr">
            <a:solidFill>
              <a:srgbClr val="9A9A9A"/>
            </a:solidFill>
            <a:prstDash val="solid"/>
            <a:round/>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C4920707-B4D5-037E-B9E1-2F84D2C3DF98}"/>
              </a:ext>
            </a:extLst>
          </p:cNvPr>
          <p:cNvCxnSpPr>
            <a:cxnSpLocks/>
            <a:stCxn id="30" idx="3"/>
            <a:endCxn id="32" idx="1"/>
          </p:cNvCxnSpPr>
          <p:nvPr/>
        </p:nvCxnSpPr>
        <p:spPr>
          <a:xfrm>
            <a:off x="5372044" y="6286982"/>
            <a:ext cx="159702" cy="0"/>
          </a:xfrm>
          <a:prstGeom prst="straightConnector1">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E91ABDEB-AD7F-602A-7A40-BC1EA15700A1}"/>
              </a:ext>
            </a:extLst>
          </p:cNvPr>
          <p:cNvCxnSpPr>
            <a:cxnSpLocks/>
            <a:stCxn id="31" idx="3"/>
          </p:cNvCxnSpPr>
          <p:nvPr/>
        </p:nvCxnSpPr>
        <p:spPr>
          <a:xfrm>
            <a:off x="7346778" y="5943348"/>
            <a:ext cx="159702" cy="0"/>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05666CFE-905D-73B9-8CB6-6F0BA15616CB}"/>
              </a:ext>
            </a:extLst>
          </p:cNvPr>
          <p:cNvCxnSpPr>
            <a:cxnSpLocks/>
            <a:stCxn id="32" idx="3"/>
          </p:cNvCxnSpPr>
          <p:nvPr/>
        </p:nvCxnSpPr>
        <p:spPr>
          <a:xfrm>
            <a:off x="7346778" y="6286982"/>
            <a:ext cx="159702" cy="0"/>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56" name="Rectangle 60">
            <a:extLst>
              <a:ext uri="{FF2B5EF4-FFF2-40B4-BE49-F238E27FC236}">
                <a16:creationId xmlns:a16="http://schemas.microsoft.com/office/drawing/2014/main" id="{61FAFFA6-DE01-4B71-3A80-7EB20BD5B0DD}"/>
              </a:ext>
            </a:extLst>
          </p:cNvPr>
          <p:cNvSpPr/>
          <p:nvPr/>
        </p:nvSpPr>
        <p:spPr>
          <a:xfrm>
            <a:off x="7506480" y="5586247"/>
            <a:ext cx="1815032" cy="821969"/>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入出金管理</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57" name="Rectangle 60">
            <a:extLst>
              <a:ext uri="{FF2B5EF4-FFF2-40B4-BE49-F238E27FC236}">
                <a16:creationId xmlns:a16="http://schemas.microsoft.com/office/drawing/2014/main" id="{A14776E9-9A50-F187-C366-0BB2D1E65958}"/>
              </a:ext>
            </a:extLst>
          </p:cNvPr>
          <p:cNvSpPr/>
          <p:nvPr/>
        </p:nvSpPr>
        <p:spPr>
          <a:xfrm>
            <a:off x="7544471" y="5838811"/>
            <a:ext cx="1739047" cy="143719"/>
          </a:xfrm>
          <a:prstGeom prst="rect">
            <a:avLst/>
          </a:prstGeom>
          <a:solidFill>
            <a:srgbClr val="FFFFFF"/>
          </a:solidFill>
          <a:ln w="9525" cap="rnd" cmpd="sng" algn="ctr">
            <a:solidFill>
              <a:srgbClr val="9A9A9A"/>
            </a:solidFill>
            <a:prstDash val="sysDot"/>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カード決済処理サービス</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58" name="Rectangle 60">
            <a:extLst>
              <a:ext uri="{FF2B5EF4-FFF2-40B4-BE49-F238E27FC236}">
                <a16:creationId xmlns:a16="http://schemas.microsoft.com/office/drawing/2014/main" id="{46B1AFA6-3A53-B5BD-D501-FB8074BF509D}"/>
              </a:ext>
            </a:extLst>
          </p:cNvPr>
          <p:cNvSpPr/>
          <p:nvPr/>
        </p:nvSpPr>
        <p:spPr>
          <a:xfrm>
            <a:off x="7544471" y="6114950"/>
            <a:ext cx="1739047" cy="117820"/>
          </a:xfrm>
          <a:prstGeom prst="rect">
            <a:avLst/>
          </a:prstGeom>
          <a:solidFill>
            <a:srgbClr val="FFFFFF"/>
          </a:solidFill>
          <a:ln w="9525" cap="rnd" cmpd="sng" algn="ctr">
            <a:solidFill>
              <a:srgbClr val="9A9A9A"/>
            </a:solidFill>
            <a:prstDash val="sysDot"/>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バンキングサービス</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22" name="Rectangle 60">
            <a:extLst>
              <a:ext uri="{FF2B5EF4-FFF2-40B4-BE49-F238E27FC236}">
                <a16:creationId xmlns:a16="http://schemas.microsoft.com/office/drawing/2014/main" id="{4FFBC6E0-FD10-E5E0-8B08-3002D17F26B1}"/>
              </a:ext>
            </a:extLst>
          </p:cNvPr>
          <p:cNvSpPr/>
          <p:nvPr/>
        </p:nvSpPr>
        <p:spPr>
          <a:xfrm>
            <a:off x="405838" y="4141648"/>
            <a:ext cx="8976152" cy="555836"/>
          </a:xfrm>
          <a:prstGeom prst="rect">
            <a:avLst/>
          </a:prstGeom>
          <a:solidFill>
            <a:schemeClr val="accent1">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ID</a:t>
            </a:r>
            <a:r>
              <a:rPr kumimoji="0" lang="ja-JP" altLang="en-US" sz="1000" b="0" i="0" u="none" strike="noStrike" kern="1200" cap="none" spc="0" normalizeH="0" baseline="0" noProof="0">
                <a:ln>
                  <a:noFill/>
                </a:ln>
                <a:solidFill>
                  <a:srgbClr val="2E3558"/>
                </a:solidFill>
                <a:effectLst/>
                <a:uLnTx/>
                <a:uFillTx/>
                <a:latin typeface="Meiryo UI"/>
                <a:ea typeface="Meiryo UI" panose="020B0604030504040204" pitchFamily="50" charset="-128"/>
                <a:cs typeface="Arial" pitchFamily="34" charset="0"/>
              </a:rPr>
              <a:t>認証基盤領域</a:t>
            </a:r>
            <a:endPar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61" name="Rectangle 60">
            <a:extLst>
              <a:ext uri="{FF2B5EF4-FFF2-40B4-BE49-F238E27FC236}">
                <a16:creationId xmlns:a16="http://schemas.microsoft.com/office/drawing/2014/main" id="{B923F8AA-92F3-658A-86D3-422EF92E7464}"/>
              </a:ext>
            </a:extLst>
          </p:cNvPr>
          <p:cNvSpPr/>
          <p:nvPr/>
        </p:nvSpPr>
        <p:spPr>
          <a:xfrm>
            <a:off x="1422020" y="4243872"/>
            <a:ext cx="7880517" cy="394298"/>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統合</a:t>
            </a:r>
            <a:r>
              <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ID</a:t>
            </a: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基盤</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66" name="Flowchart: Alternate Process 65">
            <a:extLst>
              <a:ext uri="{FF2B5EF4-FFF2-40B4-BE49-F238E27FC236}">
                <a16:creationId xmlns:a16="http://schemas.microsoft.com/office/drawing/2014/main" id="{ABADE0EE-3A5E-AED2-D5E4-4AB16BBB89D4}"/>
              </a:ext>
            </a:extLst>
          </p:cNvPr>
          <p:cNvSpPr/>
          <p:nvPr/>
        </p:nvSpPr>
        <p:spPr>
          <a:xfrm>
            <a:off x="1816256" y="4418199"/>
            <a:ext cx="1546121"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Meiryo UI"/>
                <a:ea typeface="+mn-ea"/>
                <a:cs typeface="+mn-cs"/>
              </a:rPr>
              <a:t>ID</a:t>
            </a:r>
            <a:r>
              <a:rPr kumimoji="0" lang="ja-JP" altLang="en-US" sz="800" b="0" i="0" u="none" strike="noStrike" kern="1200" cap="none" spc="0" normalizeH="0" baseline="0" noProof="0">
                <a:ln>
                  <a:noFill/>
                </a:ln>
                <a:solidFill>
                  <a:srgbClr val="000000"/>
                </a:solidFill>
                <a:effectLst/>
                <a:uLnTx/>
                <a:uFillTx/>
                <a:latin typeface="Meiryo UI"/>
                <a:ea typeface="+mn-ea"/>
                <a:cs typeface="+mn-cs"/>
              </a:rPr>
              <a:t>認証</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67" name="Flowchart: Alternate Process 66">
            <a:extLst>
              <a:ext uri="{FF2B5EF4-FFF2-40B4-BE49-F238E27FC236}">
                <a16:creationId xmlns:a16="http://schemas.microsoft.com/office/drawing/2014/main" id="{8EE0207E-CE50-76AD-5AB0-BCF4E1F63CE5}"/>
              </a:ext>
            </a:extLst>
          </p:cNvPr>
          <p:cNvSpPr/>
          <p:nvPr/>
        </p:nvSpPr>
        <p:spPr>
          <a:xfrm>
            <a:off x="3780823" y="4418199"/>
            <a:ext cx="1546121"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個人情報管理</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68" name="Flowchart: Alternate Process 67">
            <a:extLst>
              <a:ext uri="{FF2B5EF4-FFF2-40B4-BE49-F238E27FC236}">
                <a16:creationId xmlns:a16="http://schemas.microsoft.com/office/drawing/2014/main" id="{B53CE135-51E4-8B9A-0105-82322BF0293D}"/>
              </a:ext>
            </a:extLst>
          </p:cNvPr>
          <p:cNvSpPr/>
          <p:nvPr/>
        </p:nvSpPr>
        <p:spPr>
          <a:xfrm>
            <a:off x="5794430" y="4418198"/>
            <a:ext cx="1546121"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本人確認</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69" name="Rectangle 60">
            <a:extLst>
              <a:ext uri="{FF2B5EF4-FFF2-40B4-BE49-F238E27FC236}">
                <a16:creationId xmlns:a16="http://schemas.microsoft.com/office/drawing/2014/main" id="{040BC5C9-AB3A-992D-B3CE-E1DD24DE6AD7}"/>
              </a:ext>
            </a:extLst>
          </p:cNvPr>
          <p:cNvSpPr/>
          <p:nvPr/>
        </p:nvSpPr>
        <p:spPr>
          <a:xfrm>
            <a:off x="7716538" y="4418199"/>
            <a:ext cx="1546121" cy="142962"/>
          </a:xfrm>
          <a:prstGeom prst="rect">
            <a:avLst/>
          </a:prstGeom>
          <a:solidFill>
            <a:srgbClr val="FFFFFF"/>
          </a:solidFill>
          <a:ln w="9525" cap="rnd" cmpd="sng" algn="ctr">
            <a:solidFill>
              <a:srgbClr val="9A9A9A"/>
            </a:solidFill>
            <a:prstDash val="sysDot"/>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en-US" altLang="ja-JP" sz="800" b="0" i="0" u="none" strike="noStrike" kern="1200" cap="none" spc="0" normalizeH="0" baseline="0" noProof="0" dirty="0" err="1">
                <a:ln>
                  <a:noFill/>
                </a:ln>
                <a:solidFill>
                  <a:srgbClr val="295E7E"/>
                </a:solidFill>
                <a:effectLst/>
                <a:uLnTx/>
                <a:uFillTx/>
                <a:latin typeface="Meiryo UI"/>
                <a:ea typeface="Meiryo UI" panose="020B0604030504040204" pitchFamily="50" charset="-128"/>
                <a:cs typeface="Arial" pitchFamily="34" charset="0"/>
              </a:rPr>
              <a:t>ekyc</a:t>
            </a: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サービス</a:t>
            </a:r>
            <a:endPar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cxnSp>
        <p:nvCxnSpPr>
          <p:cNvPr id="70" name="Straight Arrow Connector 69">
            <a:extLst>
              <a:ext uri="{FF2B5EF4-FFF2-40B4-BE49-F238E27FC236}">
                <a16:creationId xmlns:a16="http://schemas.microsoft.com/office/drawing/2014/main" id="{3C16C3D4-E904-E6EC-0BE3-C4637B29A308}"/>
              </a:ext>
            </a:extLst>
          </p:cNvPr>
          <p:cNvCxnSpPr>
            <a:cxnSpLocks/>
            <a:stCxn id="68" idx="3"/>
            <a:endCxn id="69" idx="1"/>
          </p:cNvCxnSpPr>
          <p:nvPr/>
        </p:nvCxnSpPr>
        <p:spPr>
          <a:xfrm>
            <a:off x="7340550" y="4489679"/>
            <a:ext cx="375988" cy="1"/>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23" name="Rectangle 60">
            <a:extLst>
              <a:ext uri="{FF2B5EF4-FFF2-40B4-BE49-F238E27FC236}">
                <a16:creationId xmlns:a16="http://schemas.microsoft.com/office/drawing/2014/main" id="{F21AA3A1-51CB-8846-744E-5264B594973C}"/>
              </a:ext>
            </a:extLst>
          </p:cNvPr>
          <p:cNvSpPr/>
          <p:nvPr/>
        </p:nvSpPr>
        <p:spPr>
          <a:xfrm>
            <a:off x="405838" y="4747123"/>
            <a:ext cx="8976152" cy="680815"/>
          </a:xfrm>
          <a:prstGeom prst="rect">
            <a:avLst/>
          </a:prstGeom>
          <a:solidFill>
            <a:schemeClr val="accent1">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データ・</a:t>
            </a:r>
            <a:endPar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lang="ja-JP" altLang="en-US" sz="1000" dirty="0">
                <a:solidFill>
                  <a:srgbClr val="2E3558"/>
                </a:solidFill>
                <a:latin typeface="Meiryo UI"/>
                <a:ea typeface="Meiryo UI" panose="020B0604030504040204" pitchFamily="50" charset="-128"/>
                <a:cs typeface="Arial" pitchFamily="34" charset="0"/>
              </a:rPr>
              <a:t>マーケティング</a:t>
            </a:r>
            <a:endParaRPr lang="en-US" altLang="ja-JP" sz="1000" dirty="0">
              <a:solidFill>
                <a:srgbClr val="2E3558"/>
              </a:solidFill>
              <a:latin typeface="Meiryo UI"/>
              <a:ea typeface="Meiryo UI" panose="020B0604030504040204" pitchFamily="50" charset="-128"/>
              <a:cs typeface="Arial" pitchFamily="34" charset="0"/>
            </a:endParaRPr>
          </a:p>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基盤領域</a:t>
            </a:r>
            <a:endParaRPr kumimoji="0" lang="en-US" altLang="ja-JP" sz="10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62" name="Rectangle 60">
            <a:extLst>
              <a:ext uri="{FF2B5EF4-FFF2-40B4-BE49-F238E27FC236}">
                <a16:creationId xmlns:a16="http://schemas.microsoft.com/office/drawing/2014/main" id="{AC8A95A5-AFED-0B07-A8B8-411AEBB9AB3A}"/>
              </a:ext>
            </a:extLst>
          </p:cNvPr>
          <p:cNvSpPr/>
          <p:nvPr/>
        </p:nvSpPr>
        <p:spPr>
          <a:xfrm>
            <a:off x="1263806" y="4824474"/>
            <a:ext cx="7957780" cy="520712"/>
          </a:xfrm>
          <a:prstGeom prst="rect">
            <a:avLst/>
          </a:prstGeom>
          <a:solidFill>
            <a:srgbClr val="FFFFFF"/>
          </a:solidFill>
          <a:ln w="6350" cap="rnd" cmpd="sng" algn="ctr">
            <a:noFill/>
            <a:prstDash val="solid"/>
            <a:round/>
            <a:headEnd type="none" w="med" len="med"/>
            <a:tailEnd type="none" w="med" len="med"/>
          </a:ln>
          <a:effectLst/>
          <a:extLst>
            <a:ext uri="{91240B29-F687-4F45-9708-019B960494DF}">
              <a14:hiddenLine xmlns:a14="http://schemas.microsoft.com/office/drawing/2010/main" w="63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algn="ctr" fontAlgn="base">
              <a:buSzPct val="100000"/>
              <a:buFont typeface="Trebuchet MS" panose="020B0603020202020204" pitchFamily="34" charset="0"/>
              <a:buChar char="​"/>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データ・マーケティング基盤</a:t>
            </a:r>
            <a:endPar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89" name="Rectangle 60">
            <a:extLst>
              <a:ext uri="{FF2B5EF4-FFF2-40B4-BE49-F238E27FC236}">
                <a16:creationId xmlns:a16="http://schemas.microsoft.com/office/drawing/2014/main" id="{604DCE7F-ED54-C534-E8DE-F614FCA08FEA}"/>
              </a:ext>
            </a:extLst>
          </p:cNvPr>
          <p:cNvSpPr/>
          <p:nvPr/>
        </p:nvSpPr>
        <p:spPr>
          <a:xfrm>
            <a:off x="510070" y="2574534"/>
            <a:ext cx="1330894" cy="321197"/>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アンケート</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92" name="Flowchart: Alternate Process 91">
            <a:extLst>
              <a:ext uri="{FF2B5EF4-FFF2-40B4-BE49-F238E27FC236}">
                <a16:creationId xmlns:a16="http://schemas.microsoft.com/office/drawing/2014/main" id="{3F54A32E-C0BA-732D-5DFE-D16045D4EED0}"/>
              </a:ext>
            </a:extLst>
          </p:cNvPr>
          <p:cNvSpPr/>
          <p:nvPr/>
        </p:nvSpPr>
        <p:spPr>
          <a:xfrm>
            <a:off x="614558" y="2725897"/>
            <a:ext cx="1121918"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配信・集計</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108" name="Rectangle 60">
            <a:extLst>
              <a:ext uri="{FF2B5EF4-FFF2-40B4-BE49-F238E27FC236}">
                <a16:creationId xmlns:a16="http://schemas.microsoft.com/office/drawing/2014/main" id="{B3C98C3A-DC3B-4A53-64C8-E6D8D9C49307}"/>
              </a:ext>
            </a:extLst>
          </p:cNvPr>
          <p:cNvSpPr/>
          <p:nvPr/>
        </p:nvSpPr>
        <p:spPr>
          <a:xfrm>
            <a:off x="505416" y="3385818"/>
            <a:ext cx="633351" cy="321197"/>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CMS</a:t>
            </a:r>
          </a:p>
        </p:txBody>
      </p:sp>
      <p:sp>
        <p:nvSpPr>
          <p:cNvPr id="111" name="Flowchart: Alternate Process 91">
            <a:extLst>
              <a:ext uri="{FF2B5EF4-FFF2-40B4-BE49-F238E27FC236}">
                <a16:creationId xmlns:a16="http://schemas.microsoft.com/office/drawing/2014/main" id="{866C6F49-78E8-773E-4AB2-7F1BA0472D39}"/>
              </a:ext>
            </a:extLst>
          </p:cNvPr>
          <p:cNvSpPr/>
          <p:nvPr/>
        </p:nvSpPr>
        <p:spPr>
          <a:xfrm>
            <a:off x="555139" y="3545569"/>
            <a:ext cx="533904"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記事管理</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sp>
        <p:nvSpPr>
          <p:cNvPr id="315" name="Rectangle 60">
            <a:extLst>
              <a:ext uri="{FF2B5EF4-FFF2-40B4-BE49-F238E27FC236}">
                <a16:creationId xmlns:a16="http://schemas.microsoft.com/office/drawing/2014/main" id="{4B31DB29-3819-0D7C-6855-73AD4A7C0C92}"/>
              </a:ext>
            </a:extLst>
          </p:cNvPr>
          <p:cNvSpPr/>
          <p:nvPr/>
        </p:nvSpPr>
        <p:spPr>
          <a:xfrm>
            <a:off x="1210389" y="3384970"/>
            <a:ext cx="633351" cy="321197"/>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Web</a:t>
            </a: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プッシュ</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17" name="Flowchart: Alternate Process 90">
            <a:extLst>
              <a:ext uri="{FF2B5EF4-FFF2-40B4-BE49-F238E27FC236}">
                <a16:creationId xmlns:a16="http://schemas.microsoft.com/office/drawing/2014/main" id="{BD105EB9-A120-97AC-74FC-6365E6358389}"/>
              </a:ext>
            </a:extLst>
          </p:cNvPr>
          <p:cNvSpPr/>
          <p:nvPr/>
        </p:nvSpPr>
        <p:spPr>
          <a:xfrm>
            <a:off x="1260112" y="3540204"/>
            <a:ext cx="533904" cy="131526"/>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000000"/>
                </a:solidFill>
                <a:effectLst/>
                <a:uLnTx/>
                <a:uFillTx/>
                <a:latin typeface="Meiryo UI"/>
                <a:ea typeface="+mn-ea"/>
                <a:cs typeface="+mn-cs"/>
              </a:rPr>
              <a:t>プッシュ配信</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cxnSp>
        <p:nvCxnSpPr>
          <p:cNvPr id="335" name="Connector: Elbow 274">
            <a:extLst>
              <a:ext uri="{FF2B5EF4-FFF2-40B4-BE49-F238E27FC236}">
                <a16:creationId xmlns:a16="http://schemas.microsoft.com/office/drawing/2014/main" id="{31AC7BC0-889C-51D8-B789-E82F16AC41E7}"/>
              </a:ext>
            </a:extLst>
          </p:cNvPr>
          <p:cNvCxnSpPr>
            <a:cxnSpLocks/>
            <a:stCxn id="176" idx="3"/>
            <a:endCxn id="18" idx="1"/>
          </p:cNvCxnSpPr>
          <p:nvPr/>
        </p:nvCxnSpPr>
        <p:spPr>
          <a:xfrm flipV="1">
            <a:off x="10163855" y="1920312"/>
            <a:ext cx="292429" cy="39580"/>
          </a:xfrm>
          <a:prstGeom prst="bentConnector3">
            <a:avLst>
              <a:gd name="adj1" fmla="val 50000"/>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38" name="Connector: Elbow 274">
            <a:extLst>
              <a:ext uri="{FF2B5EF4-FFF2-40B4-BE49-F238E27FC236}">
                <a16:creationId xmlns:a16="http://schemas.microsoft.com/office/drawing/2014/main" id="{889AEF44-2678-3AE2-E274-4EDFCFF7D748}"/>
              </a:ext>
            </a:extLst>
          </p:cNvPr>
          <p:cNvCxnSpPr>
            <a:cxnSpLocks/>
            <a:stCxn id="176" idx="3"/>
            <a:endCxn id="169" idx="1"/>
          </p:cNvCxnSpPr>
          <p:nvPr/>
        </p:nvCxnSpPr>
        <p:spPr>
          <a:xfrm>
            <a:off x="10163855" y="1959892"/>
            <a:ext cx="293607" cy="447128"/>
          </a:xfrm>
          <a:prstGeom prst="bentConnector3">
            <a:avLst>
              <a:gd name="adj1" fmla="val 50000"/>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342" name="Flowchart: Alternate Process 145">
            <a:extLst>
              <a:ext uri="{FF2B5EF4-FFF2-40B4-BE49-F238E27FC236}">
                <a16:creationId xmlns:a16="http://schemas.microsoft.com/office/drawing/2014/main" id="{F8FCD4B8-83C3-4E7C-98B3-E1992E733E69}"/>
              </a:ext>
            </a:extLst>
          </p:cNvPr>
          <p:cNvSpPr/>
          <p:nvPr/>
        </p:nvSpPr>
        <p:spPr>
          <a:xfrm>
            <a:off x="10632222" y="1924335"/>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a:ln>
                  <a:noFill/>
                </a:ln>
                <a:solidFill>
                  <a:srgbClr val="000000"/>
                </a:solidFill>
                <a:effectLst/>
                <a:uLnTx/>
                <a:uFillTx/>
                <a:latin typeface="Meiryo UI"/>
                <a:ea typeface="+mn-ea"/>
                <a:cs typeface="+mn-cs"/>
              </a:rPr>
              <a:t>G</a:t>
            </a: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ビズ</a:t>
            </a:r>
            <a:r>
              <a:rPr kumimoji="0" lang="en-US" altLang="ja-JP" sz="800" b="0" i="0" u="none" strike="noStrike" kern="1200" cap="none" spc="0" normalizeH="0" baseline="0" noProof="0" dirty="0">
                <a:ln>
                  <a:noFill/>
                </a:ln>
                <a:solidFill>
                  <a:srgbClr val="000000"/>
                </a:solidFill>
                <a:effectLst/>
                <a:uLnTx/>
                <a:uFillTx/>
                <a:latin typeface="Meiryo UI"/>
                <a:ea typeface="+mn-ea"/>
                <a:cs typeface="+mn-cs"/>
              </a:rPr>
              <a:t>ID</a:t>
            </a: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連携</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347" name="Rectangle 60">
            <a:extLst>
              <a:ext uri="{FF2B5EF4-FFF2-40B4-BE49-F238E27FC236}">
                <a16:creationId xmlns:a16="http://schemas.microsoft.com/office/drawing/2014/main" id="{0FB3D47A-6128-01E4-F65E-702613B4AD43}"/>
              </a:ext>
            </a:extLst>
          </p:cNvPr>
          <p:cNvSpPr/>
          <p:nvPr/>
        </p:nvSpPr>
        <p:spPr>
          <a:xfrm>
            <a:off x="10456284" y="4019234"/>
            <a:ext cx="1559292" cy="547392"/>
          </a:xfrm>
          <a:prstGeom prst="rect">
            <a:avLst/>
          </a:prstGeom>
          <a:solidFill>
            <a:schemeClr val="bg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外部採用プラットフォーム等</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348" name="Flowchart: Alternate Process 148">
            <a:extLst>
              <a:ext uri="{FF2B5EF4-FFF2-40B4-BE49-F238E27FC236}">
                <a16:creationId xmlns:a16="http://schemas.microsoft.com/office/drawing/2014/main" id="{CDC678D4-B876-9A66-41BC-5C5E353ACD0E}"/>
              </a:ext>
            </a:extLst>
          </p:cNvPr>
          <p:cNvSpPr/>
          <p:nvPr/>
        </p:nvSpPr>
        <p:spPr>
          <a:xfrm>
            <a:off x="10632222" y="4196382"/>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ジョブ履歴標準</a:t>
            </a:r>
            <a:r>
              <a:rPr kumimoji="0" lang="en-US" altLang="ja-JP" sz="800" b="0" i="0" u="none" strike="noStrike" kern="1200" cap="none" spc="0" normalizeH="0" baseline="0" noProof="0" dirty="0">
                <a:ln>
                  <a:noFill/>
                </a:ln>
                <a:solidFill>
                  <a:srgbClr val="000000"/>
                </a:solidFill>
                <a:effectLst/>
                <a:uLnTx/>
                <a:uFillTx/>
                <a:latin typeface="Meiryo UI"/>
                <a:ea typeface="+mn-ea"/>
                <a:cs typeface="+mn-cs"/>
              </a:rPr>
              <a:t>FMT</a:t>
            </a: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取得</a:t>
            </a:r>
            <a:endParaRPr kumimoji="0" lang="zh-TW" alt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357" name="Flowchart: Document 268">
            <a:extLst>
              <a:ext uri="{FF2B5EF4-FFF2-40B4-BE49-F238E27FC236}">
                <a16:creationId xmlns:a16="http://schemas.microsoft.com/office/drawing/2014/main" id="{CDD8D29D-717E-8096-9670-89E3D1C05EF6}"/>
              </a:ext>
            </a:extLst>
          </p:cNvPr>
          <p:cNvSpPr/>
          <p:nvPr/>
        </p:nvSpPr>
        <p:spPr>
          <a:xfrm>
            <a:off x="9680112" y="3885035"/>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ジョブ標準履歴</a:t>
            </a:r>
            <a:r>
              <a:rPr kumimoji="0" lang="en-US" altLang="ja-JP"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FMT</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cxnSp>
        <p:nvCxnSpPr>
          <p:cNvPr id="358" name="Connector: Elbow 285">
            <a:extLst>
              <a:ext uri="{FF2B5EF4-FFF2-40B4-BE49-F238E27FC236}">
                <a16:creationId xmlns:a16="http://schemas.microsoft.com/office/drawing/2014/main" id="{8A3FF5E8-EA2E-3DCD-3B29-721B84B6F82F}"/>
              </a:ext>
            </a:extLst>
          </p:cNvPr>
          <p:cNvCxnSpPr>
            <a:cxnSpLocks/>
            <a:stCxn id="348" idx="1"/>
            <a:endCxn id="357" idx="3"/>
          </p:cNvCxnSpPr>
          <p:nvPr/>
        </p:nvCxnSpPr>
        <p:spPr>
          <a:xfrm rot="10800000">
            <a:off x="10163856" y="4060483"/>
            <a:ext cx="468367" cy="207381"/>
          </a:xfrm>
          <a:prstGeom prst="bentConnector3">
            <a:avLst>
              <a:gd name="adj1" fmla="val 77116"/>
            </a:avLst>
          </a:prstGeom>
          <a:ln w="9525" cap="rnd">
            <a:solidFill>
              <a:srgbClr val="9A9A9A"/>
            </a:solidFill>
            <a:prstDash val="solid"/>
            <a:round/>
            <a:headEnd type="triangle" w="sm" len="sm"/>
            <a:tailEnd type="none" w="sm" len="sm"/>
          </a:ln>
        </p:spPr>
        <p:style>
          <a:lnRef idx="1">
            <a:schemeClr val="accent1"/>
          </a:lnRef>
          <a:fillRef idx="0">
            <a:schemeClr val="accent1"/>
          </a:fillRef>
          <a:effectRef idx="0">
            <a:schemeClr val="accent1"/>
          </a:effectRef>
          <a:fontRef idx="minor">
            <a:schemeClr val="tx1"/>
          </a:fontRef>
        </p:style>
      </p:cxnSp>
      <p:cxnSp>
        <p:nvCxnSpPr>
          <p:cNvPr id="185" name="Connector: Elbow 291">
            <a:extLst>
              <a:ext uri="{FF2B5EF4-FFF2-40B4-BE49-F238E27FC236}">
                <a16:creationId xmlns:a16="http://schemas.microsoft.com/office/drawing/2014/main" id="{8432C9B0-F3F5-32DC-66EA-C7A3F73B8EEF}"/>
              </a:ext>
            </a:extLst>
          </p:cNvPr>
          <p:cNvCxnSpPr>
            <a:cxnSpLocks/>
            <a:stCxn id="270" idx="1"/>
            <a:endCxn id="62" idx="3"/>
          </p:cNvCxnSpPr>
          <p:nvPr/>
        </p:nvCxnSpPr>
        <p:spPr>
          <a:xfrm rot="10800000" flipV="1">
            <a:off x="9221586" y="3674654"/>
            <a:ext cx="458526" cy="1410176"/>
          </a:xfrm>
          <a:prstGeom prst="bentConnector3">
            <a:avLst>
              <a:gd name="adj1" fmla="val 23566"/>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61" name="Connector: Elbow 293">
            <a:extLst>
              <a:ext uri="{FF2B5EF4-FFF2-40B4-BE49-F238E27FC236}">
                <a16:creationId xmlns:a16="http://schemas.microsoft.com/office/drawing/2014/main" id="{9E93CC3F-AAFA-5F1F-9E26-7FCAA6FDC6E9}"/>
              </a:ext>
            </a:extLst>
          </p:cNvPr>
          <p:cNvCxnSpPr>
            <a:cxnSpLocks/>
            <a:stCxn id="242" idx="3"/>
            <a:endCxn id="357" idx="1"/>
          </p:cNvCxnSpPr>
          <p:nvPr/>
        </p:nvCxnSpPr>
        <p:spPr>
          <a:xfrm flipV="1">
            <a:off x="9223393" y="4060482"/>
            <a:ext cx="456719" cy="900773"/>
          </a:xfrm>
          <a:prstGeom prst="bentConnector3">
            <a:avLst>
              <a:gd name="adj1" fmla="val 51804"/>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BBA7D40C-46AC-31DB-A2AC-7F733C335128}"/>
              </a:ext>
            </a:extLst>
          </p:cNvPr>
          <p:cNvCxnSpPr>
            <a:cxnSpLocks/>
          </p:cNvCxnSpPr>
          <p:nvPr/>
        </p:nvCxnSpPr>
        <p:spPr>
          <a:xfrm>
            <a:off x="2030424" y="2978007"/>
            <a:ext cx="7351565" cy="0"/>
          </a:xfrm>
          <a:prstGeom prst="line">
            <a:avLst/>
          </a:prstGeom>
          <a:ln w="19050"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sp>
        <p:nvSpPr>
          <p:cNvPr id="384" name="Rectangle 60">
            <a:extLst>
              <a:ext uri="{FF2B5EF4-FFF2-40B4-BE49-F238E27FC236}">
                <a16:creationId xmlns:a16="http://schemas.microsoft.com/office/drawing/2014/main" id="{3C9C1A81-DD62-EFAA-5890-C38D4B02E12A}"/>
              </a:ext>
            </a:extLst>
          </p:cNvPr>
          <p:cNvSpPr/>
          <p:nvPr/>
        </p:nvSpPr>
        <p:spPr>
          <a:xfrm>
            <a:off x="1582278" y="5591105"/>
            <a:ext cx="5764501" cy="142962"/>
          </a:xfrm>
          <a:prstGeom prst="rec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t"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決済代行</a:t>
            </a:r>
            <a:endParaRPr kumimoji="0" lang="en-US" altLang="ja-JP"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cxnSp>
        <p:nvCxnSpPr>
          <p:cNvPr id="387" name="Connector: Elbow 46">
            <a:extLst>
              <a:ext uri="{FF2B5EF4-FFF2-40B4-BE49-F238E27FC236}">
                <a16:creationId xmlns:a16="http://schemas.microsoft.com/office/drawing/2014/main" id="{61E16CB7-6DD5-7DB2-8E75-6B5513A1EE3F}"/>
              </a:ext>
            </a:extLst>
          </p:cNvPr>
          <p:cNvCxnSpPr>
            <a:cxnSpLocks/>
            <a:stCxn id="42" idx="3"/>
            <a:endCxn id="384" idx="1"/>
          </p:cNvCxnSpPr>
          <p:nvPr/>
        </p:nvCxnSpPr>
        <p:spPr>
          <a:xfrm flipV="1">
            <a:off x="1422575" y="5662586"/>
            <a:ext cx="159703" cy="338194"/>
          </a:xfrm>
          <a:prstGeom prst="bentConnector3">
            <a:avLst>
              <a:gd name="adj1" fmla="val 50000"/>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59" name="Flowchart: Document 58">
            <a:extLst>
              <a:ext uri="{FF2B5EF4-FFF2-40B4-BE49-F238E27FC236}">
                <a16:creationId xmlns:a16="http://schemas.microsoft.com/office/drawing/2014/main" id="{89FB0D7E-F2F1-71E5-01C5-CCD687113704}"/>
              </a:ext>
            </a:extLst>
          </p:cNvPr>
          <p:cNvSpPr/>
          <p:nvPr/>
        </p:nvSpPr>
        <p:spPr>
          <a:xfrm>
            <a:off x="9677264" y="6031931"/>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 typeface="Trebuchet MS" panose="020B0603020202020204" pitchFamily="34" charset="0"/>
              <a:buChar char="​"/>
              <a:tabLst>
                <a:tab pos="250825" algn="l"/>
                <a:tab pos="279400" algn="l"/>
              </a:tabLst>
              <a:defRPr/>
            </a:pPr>
            <a:r>
              <a:rPr kumimoji="0" lang="ja-JP" alt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rPr>
              <a:t>債権・債務情報</a:t>
            </a:r>
            <a:endParaRPr kumimoji="0" lang="en-US" sz="800" b="0" i="0" u="none" strike="noStrike" kern="1200" cap="none" spc="0" normalizeH="0" baseline="0" noProof="0">
              <a:ln>
                <a:noFill/>
              </a:ln>
              <a:solidFill>
                <a:srgbClr val="295E7E"/>
              </a:solidFill>
              <a:effectLst/>
              <a:uLnTx/>
              <a:uFillTx/>
              <a:latin typeface="Meiryo UI"/>
              <a:ea typeface="Meiryo UI" panose="020B0604030504040204" pitchFamily="50" charset="-128"/>
              <a:cs typeface="Arial" pitchFamily="34" charset="0"/>
            </a:endParaRPr>
          </a:p>
        </p:txBody>
      </p:sp>
      <p:sp>
        <p:nvSpPr>
          <p:cNvPr id="395" name="Rectangle 60">
            <a:extLst>
              <a:ext uri="{FF2B5EF4-FFF2-40B4-BE49-F238E27FC236}">
                <a16:creationId xmlns:a16="http://schemas.microsoft.com/office/drawing/2014/main" id="{5F37FA25-C416-6319-3958-8976B4615D00}"/>
              </a:ext>
            </a:extLst>
          </p:cNvPr>
          <p:cNvSpPr/>
          <p:nvPr/>
        </p:nvSpPr>
        <p:spPr>
          <a:xfrm>
            <a:off x="10456284" y="5680641"/>
            <a:ext cx="1559292" cy="205200"/>
          </a:xfrm>
          <a:prstGeom prst="rect">
            <a:avLst/>
          </a:prstGeom>
          <a:solidFill>
            <a:schemeClr val="bg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決済サービス</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cxnSp>
        <p:nvCxnSpPr>
          <p:cNvPr id="401" name="Straight Arrow Connector 124">
            <a:extLst>
              <a:ext uri="{FF2B5EF4-FFF2-40B4-BE49-F238E27FC236}">
                <a16:creationId xmlns:a16="http://schemas.microsoft.com/office/drawing/2014/main" id="{1416CA4C-9D80-3A7A-9814-97F5E1478CF6}"/>
              </a:ext>
            </a:extLst>
          </p:cNvPr>
          <p:cNvCxnSpPr>
            <a:cxnSpLocks/>
            <a:stCxn id="395" idx="1"/>
            <a:endCxn id="394" idx="3"/>
          </p:cNvCxnSpPr>
          <p:nvPr/>
        </p:nvCxnSpPr>
        <p:spPr>
          <a:xfrm flipH="1">
            <a:off x="10161007" y="5783241"/>
            <a:ext cx="295277" cy="1"/>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02" name="Straight Arrow Connector 124">
            <a:extLst>
              <a:ext uri="{FF2B5EF4-FFF2-40B4-BE49-F238E27FC236}">
                <a16:creationId xmlns:a16="http://schemas.microsoft.com/office/drawing/2014/main" id="{B75493B2-EA9B-DB31-4229-4027612774F5}"/>
              </a:ext>
            </a:extLst>
          </p:cNvPr>
          <p:cNvCxnSpPr>
            <a:cxnSpLocks/>
            <a:stCxn id="25" idx="1"/>
            <a:endCxn id="59" idx="3"/>
          </p:cNvCxnSpPr>
          <p:nvPr/>
        </p:nvCxnSpPr>
        <p:spPr>
          <a:xfrm flipH="1">
            <a:off x="10161007" y="6207377"/>
            <a:ext cx="295277" cy="1"/>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06" name="コネクタ: カギ線 405">
            <a:extLst>
              <a:ext uri="{FF2B5EF4-FFF2-40B4-BE49-F238E27FC236}">
                <a16:creationId xmlns:a16="http://schemas.microsoft.com/office/drawing/2014/main" id="{0D81945C-5385-643B-EC98-EB786D308F99}"/>
              </a:ext>
            </a:extLst>
          </p:cNvPr>
          <p:cNvCxnSpPr>
            <a:cxnSpLocks/>
            <a:stCxn id="56" idx="3"/>
            <a:endCxn id="59" idx="1"/>
          </p:cNvCxnSpPr>
          <p:nvPr/>
        </p:nvCxnSpPr>
        <p:spPr>
          <a:xfrm>
            <a:off x="9321512" y="5997232"/>
            <a:ext cx="355752" cy="210146"/>
          </a:xfrm>
          <a:prstGeom prst="bentConnector3">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07" name="コネクタ: カギ線 406">
            <a:extLst>
              <a:ext uri="{FF2B5EF4-FFF2-40B4-BE49-F238E27FC236}">
                <a16:creationId xmlns:a16="http://schemas.microsoft.com/office/drawing/2014/main" id="{2F3E17C7-3465-E691-77EF-6BDF143505A8}"/>
              </a:ext>
            </a:extLst>
          </p:cNvPr>
          <p:cNvCxnSpPr>
            <a:cxnSpLocks/>
            <a:stCxn id="56" idx="3"/>
            <a:endCxn id="394" idx="1"/>
          </p:cNvCxnSpPr>
          <p:nvPr/>
        </p:nvCxnSpPr>
        <p:spPr>
          <a:xfrm flipV="1">
            <a:off x="9321512" y="5783242"/>
            <a:ext cx="355752" cy="213990"/>
          </a:xfrm>
          <a:prstGeom prst="bentConnector3">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17" name="Straight Arrow Connector 52">
            <a:extLst>
              <a:ext uri="{FF2B5EF4-FFF2-40B4-BE49-F238E27FC236}">
                <a16:creationId xmlns:a16="http://schemas.microsoft.com/office/drawing/2014/main" id="{4A713FE9-1725-0A3C-47DC-994F26548039}"/>
              </a:ext>
            </a:extLst>
          </p:cNvPr>
          <p:cNvCxnSpPr>
            <a:cxnSpLocks/>
          </p:cNvCxnSpPr>
          <p:nvPr/>
        </p:nvCxnSpPr>
        <p:spPr>
          <a:xfrm>
            <a:off x="7346778" y="5665608"/>
            <a:ext cx="159702" cy="0"/>
          </a:xfrm>
          <a:prstGeom prst="straightConnector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419" name="コネクタ: カギ線 418">
            <a:extLst>
              <a:ext uri="{FF2B5EF4-FFF2-40B4-BE49-F238E27FC236}">
                <a16:creationId xmlns:a16="http://schemas.microsoft.com/office/drawing/2014/main" id="{6625D2A0-83EE-03D6-0DCD-9381644340EA}"/>
              </a:ext>
            </a:extLst>
          </p:cNvPr>
          <p:cNvCxnSpPr>
            <a:cxnSpLocks/>
            <a:stCxn id="84" idx="2"/>
          </p:cNvCxnSpPr>
          <p:nvPr/>
        </p:nvCxnSpPr>
        <p:spPr>
          <a:xfrm rot="16200000" flipH="1">
            <a:off x="2329369" y="1038106"/>
            <a:ext cx="236177" cy="834028"/>
          </a:xfrm>
          <a:prstGeom prst="bentConnector3">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20" name="コネクタ: カギ線 419">
            <a:extLst>
              <a:ext uri="{FF2B5EF4-FFF2-40B4-BE49-F238E27FC236}">
                <a16:creationId xmlns:a16="http://schemas.microsoft.com/office/drawing/2014/main" id="{7F478565-8865-0436-FEAD-C4707DF5209D}"/>
              </a:ext>
            </a:extLst>
          </p:cNvPr>
          <p:cNvCxnSpPr>
            <a:cxnSpLocks/>
            <a:stCxn id="84" idx="2"/>
            <a:endCxn id="14" idx="0"/>
          </p:cNvCxnSpPr>
          <p:nvPr/>
        </p:nvCxnSpPr>
        <p:spPr>
          <a:xfrm rot="5400000">
            <a:off x="1489875" y="1032640"/>
            <a:ext cx="236177" cy="844960"/>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D04C0E72-7369-6689-36B4-45EB3363B83F}"/>
              </a:ext>
            </a:extLst>
          </p:cNvPr>
          <p:cNvSpPr txBox="1"/>
          <p:nvPr/>
        </p:nvSpPr>
        <p:spPr>
          <a:xfrm>
            <a:off x="1905713" y="1449967"/>
            <a:ext cx="6752492"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lang="ja-JP" altLang="en-US" sz="1100">
                <a:solidFill>
                  <a:srgbClr val="2E3558"/>
                </a:solidFill>
                <a:latin typeface="Meiryo UI"/>
                <a:ea typeface="Meiryo UI" panose="020B0604030504040204" pitchFamily="50" charset="-128"/>
                <a:cs typeface="Arial" pitchFamily="34" charset="0"/>
              </a:rPr>
              <a:t>ユーザーサービスサイト領域</a:t>
            </a:r>
            <a:r>
              <a:rPr lang="en-US" altLang="ja-JP" sz="1100" dirty="0">
                <a:solidFill>
                  <a:srgbClr val="2E3558"/>
                </a:solidFill>
                <a:latin typeface="Meiryo UI"/>
                <a:ea typeface="Meiryo UI" panose="020B0604030504040204" pitchFamily="50" charset="-128"/>
                <a:cs typeface="Arial" pitchFamily="34" charset="0"/>
              </a:rPr>
              <a:t>〜</a:t>
            </a:r>
            <a:r>
              <a:rPr lang="ja-JP" altLang="en-US" sz="1100">
                <a:solidFill>
                  <a:srgbClr val="2E3558"/>
                </a:solidFill>
                <a:latin typeface="Meiryo UI"/>
                <a:ea typeface="Meiryo UI" panose="020B0604030504040204" pitchFamily="50" charset="-128"/>
                <a:cs typeface="Arial" pitchFamily="34" charset="0"/>
              </a:rPr>
              <a:t>ログイン前機能</a:t>
            </a:r>
            <a:r>
              <a:rPr lang="en-US" altLang="ja-JP" sz="1100" dirty="0">
                <a:solidFill>
                  <a:srgbClr val="2E3558"/>
                </a:solidFill>
                <a:latin typeface="Meiryo UI"/>
                <a:ea typeface="Meiryo UI" panose="020B0604030504040204" pitchFamily="50" charset="-128"/>
                <a:cs typeface="Arial" pitchFamily="34" charset="0"/>
              </a:rPr>
              <a:t>〜</a:t>
            </a:r>
            <a:endParaRPr kumimoji="0" lang="en-US" altLang="ja-JP" sz="11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1" name="正方形/長方形 10">
            <a:extLst>
              <a:ext uri="{FF2B5EF4-FFF2-40B4-BE49-F238E27FC236}">
                <a16:creationId xmlns:a16="http://schemas.microsoft.com/office/drawing/2014/main" id="{36FBEC86-BF71-000D-746A-45A984037FF9}"/>
              </a:ext>
            </a:extLst>
          </p:cNvPr>
          <p:cNvSpPr/>
          <p:nvPr/>
        </p:nvSpPr>
        <p:spPr>
          <a:xfrm>
            <a:off x="1582830" y="5020477"/>
            <a:ext cx="1402814" cy="260393"/>
          </a:xfrm>
          <a:prstGeom prst="rect">
            <a:avLst/>
          </a:prstGeom>
          <a:solidFill>
            <a:srgbClr val="C8C8C8"/>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a:solidFill>
                  <a:srgbClr val="003655"/>
                </a:solidFill>
                <a:latin typeface="+mj-lt"/>
              </a:rPr>
              <a:t>スコアリング</a:t>
            </a:r>
            <a:r>
              <a:rPr lang="en-US" altLang="ja-JP" sz="800" dirty="0">
                <a:solidFill>
                  <a:srgbClr val="003655"/>
                </a:solidFill>
                <a:latin typeface="+mj-lt"/>
              </a:rPr>
              <a:t>/</a:t>
            </a:r>
            <a:r>
              <a:rPr lang="ja-JP" altLang="en-US" sz="800" dirty="0">
                <a:solidFill>
                  <a:srgbClr val="003655"/>
                </a:solidFill>
                <a:latin typeface="+mj-lt"/>
              </a:rPr>
              <a:t>分析</a:t>
            </a:r>
            <a:endParaRPr lang="en-US" altLang="ja-JP" sz="800" dirty="0">
              <a:solidFill>
                <a:srgbClr val="003655"/>
              </a:solidFill>
              <a:latin typeface="+mj-lt"/>
            </a:endParaRPr>
          </a:p>
        </p:txBody>
      </p:sp>
      <p:sp>
        <p:nvSpPr>
          <p:cNvPr id="15" name="正方形/長方形 14">
            <a:extLst>
              <a:ext uri="{FF2B5EF4-FFF2-40B4-BE49-F238E27FC236}">
                <a16:creationId xmlns:a16="http://schemas.microsoft.com/office/drawing/2014/main" id="{591CCF3E-C3D7-0F1E-2877-23B5DB34385A}"/>
              </a:ext>
            </a:extLst>
          </p:cNvPr>
          <p:cNvSpPr/>
          <p:nvPr/>
        </p:nvSpPr>
        <p:spPr>
          <a:xfrm>
            <a:off x="3107195" y="5020477"/>
            <a:ext cx="1402814" cy="260393"/>
          </a:xfrm>
          <a:prstGeom prst="rect">
            <a:avLst/>
          </a:prstGeom>
          <a:solidFill>
            <a:srgbClr val="C8C8C8"/>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j-lt"/>
              </a:rPr>
              <a:t>データ集計</a:t>
            </a:r>
            <a:endParaRPr lang="en-US" altLang="ja-JP" sz="800" dirty="0">
              <a:solidFill>
                <a:srgbClr val="003655"/>
              </a:solidFill>
              <a:latin typeface="+mj-lt"/>
            </a:endParaRPr>
          </a:p>
        </p:txBody>
      </p:sp>
      <p:sp>
        <p:nvSpPr>
          <p:cNvPr id="54" name="正方形/長方形 53">
            <a:extLst>
              <a:ext uri="{FF2B5EF4-FFF2-40B4-BE49-F238E27FC236}">
                <a16:creationId xmlns:a16="http://schemas.microsoft.com/office/drawing/2014/main" id="{C87E2681-AE32-D4F6-64FD-30F2D5921077}"/>
              </a:ext>
            </a:extLst>
          </p:cNvPr>
          <p:cNvSpPr/>
          <p:nvPr/>
        </p:nvSpPr>
        <p:spPr>
          <a:xfrm>
            <a:off x="6155925" y="5020477"/>
            <a:ext cx="1402814" cy="260393"/>
          </a:xfrm>
          <a:prstGeom prst="rect">
            <a:avLst/>
          </a:prstGeom>
          <a:solidFill>
            <a:srgbClr val="C8C8C8"/>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j-lt"/>
              </a:rPr>
              <a:t>セグメント作成</a:t>
            </a:r>
            <a:endParaRPr lang="en-US" altLang="ja-JP" sz="800" dirty="0">
              <a:solidFill>
                <a:srgbClr val="003655"/>
              </a:solidFill>
              <a:latin typeface="+mj-lt"/>
            </a:endParaRPr>
          </a:p>
        </p:txBody>
      </p:sp>
      <p:sp>
        <p:nvSpPr>
          <p:cNvPr id="55" name="正方形/長方形 54">
            <a:extLst>
              <a:ext uri="{FF2B5EF4-FFF2-40B4-BE49-F238E27FC236}">
                <a16:creationId xmlns:a16="http://schemas.microsoft.com/office/drawing/2014/main" id="{8A97E046-7A5D-A951-3A8B-692876178E90}"/>
              </a:ext>
            </a:extLst>
          </p:cNvPr>
          <p:cNvSpPr/>
          <p:nvPr/>
        </p:nvSpPr>
        <p:spPr>
          <a:xfrm>
            <a:off x="7680290" y="5020477"/>
            <a:ext cx="1402814" cy="260393"/>
          </a:xfrm>
          <a:prstGeom prst="rect">
            <a:avLst/>
          </a:prstGeom>
          <a:solidFill>
            <a:srgbClr val="C8C8C8"/>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j-lt"/>
              </a:rPr>
              <a:t>マーケティングツール連携</a:t>
            </a:r>
            <a:endParaRPr lang="en-US" altLang="ja-JP" sz="800" dirty="0">
              <a:solidFill>
                <a:srgbClr val="003655"/>
              </a:solidFill>
              <a:latin typeface="+mj-lt"/>
            </a:endParaRPr>
          </a:p>
        </p:txBody>
      </p:sp>
      <p:sp>
        <p:nvSpPr>
          <p:cNvPr id="60" name="正方形/長方形 59">
            <a:extLst>
              <a:ext uri="{FF2B5EF4-FFF2-40B4-BE49-F238E27FC236}">
                <a16:creationId xmlns:a16="http://schemas.microsoft.com/office/drawing/2014/main" id="{EE56FDD7-ABC4-495A-BA9A-6F4342444A85}"/>
              </a:ext>
            </a:extLst>
          </p:cNvPr>
          <p:cNvSpPr/>
          <p:nvPr/>
        </p:nvSpPr>
        <p:spPr>
          <a:xfrm>
            <a:off x="4631560" y="5020477"/>
            <a:ext cx="1402814" cy="260393"/>
          </a:xfrm>
          <a:prstGeom prst="rect">
            <a:avLst/>
          </a:prstGeom>
          <a:solidFill>
            <a:srgbClr val="C8C8C8"/>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a:solidFill>
                  <a:srgbClr val="003655"/>
                </a:solidFill>
                <a:latin typeface="+mj-lt"/>
              </a:rPr>
              <a:t>BI/</a:t>
            </a:r>
            <a:r>
              <a:rPr lang="ja-JP" altLang="en-US" sz="800" dirty="0">
                <a:solidFill>
                  <a:srgbClr val="003655"/>
                </a:solidFill>
                <a:latin typeface="+mj-lt"/>
              </a:rPr>
              <a:t>ダッシュボード</a:t>
            </a:r>
            <a:endParaRPr lang="en-US" altLang="ja-JP" sz="800" dirty="0">
              <a:solidFill>
                <a:srgbClr val="003655"/>
              </a:solidFill>
              <a:latin typeface="+mj-lt"/>
            </a:endParaRPr>
          </a:p>
        </p:txBody>
      </p:sp>
      <p:cxnSp>
        <p:nvCxnSpPr>
          <p:cNvPr id="2" name="Connector: Elbow 274">
            <a:extLst>
              <a:ext uri="{FF2B5EF4-FFF2-40B4-BE49-F238E27FC236}">
                <a16:creationId xmlns:a16="http://schemas.microsoft.com/office/drawing/2014/main" id="{7FE7CD27-D033-6529-21B5-95ECB15BFBB1}"/>
              </a:ext>
            </a:extLst>
          </p:cNvPr>
          <p:cNvCxnSpPr>
            <a:cxnSpLocks/>
            <a:stCxn id="176" idx="3"/>
            <a:endCxn id="186" idx="1"/>
          </p:cNvCxnSpPr>
          <p:nvPr/>
        </p:nvCxnSpPr>
        <p:spPr>
          <a:xfrm>
            <a:off x="10163855" y="1959892"/>
            <a:ext cx="293252" cy="1667847"/>
          </a:xfrm>
          <a:prstGeom prst="bentConnector3">
            <a:avLst>
              <a:gd name="adj1" fmla="val 50000"/>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73" name="Flowchart: Alternate Process 145">
            <a:extLst>
              <a:ext uri="{FF2B5EF4-FFF2-40B4-BE49-F238E27FC236}">
                <a16:creationId xmlns:a16="http://schemas.microsoft.com/office/drawing/2014/main" id="{CF21544A-C132-77F2-5596-1100ACC7C548}"/>
              </a:ext>
            </a:extLst>
          </p:cNvPr>
          <p:cNvSpPr/>
          <p:nvPr/>
        </p:nvSpPr>
        <p:spPr>
          <a:xfrm>
            <a:off x="10632222" y="2086996"/>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err="1">
                <a:ln>
                  <a:noFill/>
                </a:ln>
                <a:solidFill>
                  <a:srgbClr val="000000"/>
                </a:solidFill>
                <a:effectLst/>
                <a:uLnTx/>
                <a:uFillTx/>
                <a:latin typeface="Meiryo UI"/>
                <a:ea typeface="+mn-ea"/>
                <a:cs typeface="+mn-cs"/>
              </a:rPr>
              <a:t>eKYC</a:t>
            </a: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サービス連携</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76" name="Flowchart: Document 268">
            <a:extLst>
              <a:ext uri="{FF2B5EF4-FFF2-40B4-BE49-F238E27FC236}">
                <a16:creationId xmlns:a16="http://schemas.microsoft.com/office/drawing/2014/main" id="{26D41C69-BEF2-CB78-EA9C-C004D351F772}"/>
              </a:ext>
            </a:extLst>
          </p:cNvPr>
          <p:cNvSpPr/>
          <p:nvPr/>
        </p:nvSpPr>
        <p:spPr>
          <a:xfrm>
            <a:off x="9680112" y="4264513"/>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クレデンシャル情報</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78" name="Flowchart: Alternate Process 148">
            <a:extLst>
              <a:ext uri="{FF2B5EF4-FFF2-40B4-BE49-F238E27FC236}">
                <a16:creationId xmlns:a16="http://schemas.microsoft.com/office/drawing/2014/main" id="{1AE590CC-6AC4-EE4A-E488-4BDB7B0F9916}"/>
              </a:ext>
            </a:extLst>
          </p:cNvPr>
          <p:cNvSpPr/>
          <p:nvPr/>
        </p:nvSpPr>
        <p:spPr>
          <a:xfrm>
            <a:off x="10632222" y="4369984"/>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クレデンシャル検証結果取得</a:t>
            </a:r>
            <a:endParaRPr kumimoji="0" lang="zh-TW" altLang="en-US" sz="800" b="0" i="0" u="none" strike="noStrike" kern="1200" cap="none" spc="0" normalizeH="0" baseline="0" noProof="0" dirty="0">
              <a:ln>
                <a:noFill/>
              </a:ln>
              <a:solidFill>
                <a:srgbClr val="000000"/>
              </a:solidFill>
              <a:effectLst/>
              <a:uLnTx/>
              <a:uFillTx/>
              <a:latin typeface="Meiryo UI"/>
              <a:ea typeface="+mn-ea"/>
              <a:cs typeface="+mn-cs"/>
            </a:endParaRPr>
          </a:p>
        </p:txBody>
      </p:sp>
      <p:cxnSp>
        <p:nvCxnSpPr>
          <p:cNvPr id="88" name="Connector: Elbow 285">
            <a:extLst>
              <a:ext uri="{FF2B5EF4-FFF2-40B4-BE49-F238E27FC236}">
                <a16:creationId xmlns:a16="http://schemas.microsoft.com/office/drawing/2014/main" id="{39D37D7C-F4FD-AAB1-7532-98062F3B5A62}"/>
              </a:ext>
            </a:extLst>
          </p:cNvPr>
          <p:cNvCxnSpPr>
            <a:cxnSpLocks/>
            <a:stCxn id="78" idx="1"/>
            <a:endCxn id="76" idx="3"/>
          </p:cNvCxnSpPr>
          <p:nvPr/>
        </p:nvCxnSpPr>
        <p:spPr>
          <a:xfrm rot="10800000">
            <a:off x="10163856" y="4439961"/>
            <a:ext cx="468367" cy="1505"/>
          </a:xfrm>
          <a:prstGeom prst="bentConnector3">
            <a:avLst>
              <a:gd name="adj1" fmla="val 50000"/>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95" name="Flowchart: Alternate Process 145">
            <a:extLst>
              <a:ext uri="{FF2B5EF4-FFF2-40B4-BE49-F238E27FC236}">
                <a16:creationId xmlns:a16="http://schemas.microsoft.com/office/drawing/2014/main" id="{D58DEFBD-7A2E-99DF-14D2-8BA69FC54B50}"/>
              </a:ext>
            </a:extLst>
          </p:cNvPr>
          <p:cNvSpPr/>
          <p:nvPr/>
        </p:nvSpPr>
        <p:spPr>
          <a:xfrm>
            <a:off x="10632222" y="3312537"/>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試験合格者情報取得</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96" name="Flowchart: Alternate Process 147">
            <a:extLst>
              <a:ext uri="{FF2B5EF4-FFF2-40B4-BE49-F238E27FC236}">
                <a16:creationId xmlns:a16="http://schemas.microsoft.com/office/drawing/2014/main" id="{641DCF22-5DFC-8359-4E1B-36DAD5D1B02D}"/>
              </a:ext>
            </a:extLst>
          </p:cNvPr>
          <p:cNvSpPr/>
          <p:nvPr/>
        </p:nvSpPr>
        <p:spPr>
          <a:xfrm>
            <a:off x="10632222" y="4813162"/>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外部バッジ検証結果提供</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99" name="Flowchart: Alternate Process 145">
            <a:extLst>
              <a:ext uri="{FF2B5EF4-FFF2-40B4-BE49-F238E27FC236}">
                <a16:creationId xmlns:a16="http://schemas.microsoft.com/office/drawing/2014/main" id="{09CFB7CB-6EAE-C07A-D641-D1F9CBF74BE6}"/>
              </a:ext>
            </a:extLst>
          </p:cNvPr>
          <p:cNvSpPr/>
          <p:nvPr/>
        </p:nvSpPr>
        <p:spPr>
          <a:xfrm>
            <a:off x="10632222" y="3150080"/>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講習履歴情報提供</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101" name="Rectangle 60">
            <a:extLst>
              <a:ext uri="{FF2B5EF4-FFF2-40B4-BE49-F238E27FC236}">
                <a16:creationId xmlns:a16="http://schemas.microsoft.com/office/drawing/2014/main" id="{167D94D0-1214-9167-3542-C8F2DC066D2F}"/>
              </a:ext>
            </a:extLst>
          </p:cNvPr>
          <p:cNvSpPr/>
          <p:nvPr/>
        </p:nvSpPr>
        <p:spPr>
          <a:xfrm>
            <a:off x="10456284" y="5056919"/>
            <a:ext cx="1559292" cy="391637"/>
          </a:xfrm>
          <a:prstGeom prst="rect">
            <a:avLst/>
          </a:prstGeom>
          <a:solidFill>
            <a:schemeClr val="bg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rPr>
              <a:t>統計情報等提供サービス</a:t>
            </a: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02" name="Flowchart: Alternate Process 147">
            <a:extLst>
              <a:ext uri="{FF2B5EF4-FFF2-40B4-BE49-F238E27FC236}">
                <a16:creationId xmlns:a16="http://schemas.microsoft.com/office/drawing/2014/main" id="{FA706049-206E-A9AE-145F-0AA630F83250}"/>
              </a:ext>
            </a:extLst>
          </p:cNvPr>
          <p:cNvSpPr/>
          <p:nvPr/>
        </p:nvSpPr>
        <p:spPr>
          <a:xfrm>
            <a:off x="10632222" y="5255142"/>
            <a:ext cx="1260000" cy="142962"/>
          </a:xfrm>
          <a:prstGeom prst="flowChartAlternateProcess">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srgbClr val="000000"/>
                </a:solidFill>
                <a:effectLst/>
                <a:uLnTx/>
                <a:uFillTx/>
                <a:latin typeface="Meiryo UI"/>
                <a:ea typeface="+mn-ea"/>
                <a:cs typeface="+mn-cs"/>
              </a:rPr>
              <a:t>市場統計データ等提供</a:t>
            </a:r>
            <a:endParaRPr kumimoji="0" lang="en-US" sz="8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112" name="Flowchart: Document 303">
            <a:extLst>
              <a:ext uri="{FF2B5EF4-FFF2-40B4-BE49-F238E27FC236}">
                <a16:creationId xmlns:a16="http://schemas.microsoft.com/office/drawing/2014/main" id="{BAB57F78-6399-746C-EE31-4BF436D35E91}"/>
              </a:ext>
            </a:extLst>
          </p:cNvPr>
          <p:cNvSpPr/>
          <p:nvPr/>
        </p:nvSpPr>
        <p:spPr>
          <a:xfrm>
            <a:off x="9680112" y="5074272"/>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市場統計データ</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sp>
        <p:nvSpPr>
          <p:cNvPr id="115" name="Flowchart: Document 303">
            <a:extLst>
              <a:ext uri="{FF2B5EF4-FFF2-40B4-BE49-F238E27FC236}">
                <a16:creationId xmlns:a16="http://schemas.microsoft.com/office/drawing/2014/main" id="{3FE33BE9-22F6-D8D0-0F42-E7BE0D0E8734}"/>
              </a:ext>
            </a:extLst>
          </p:cNvPr>
          <p:cNvSpPr/>
          <p:nvPr/>
        </p:nvSpPr>
        <p:spPr>
          <a:xfrm>
            <a:off x="9680112" y="3075279"/>
            <a:ext cx="483743" cy="350893"/>
          </a:xfrm>
          <a:prstGeom prst="flowChartDocument">
            <a:avLst/>
          </a:prstGeom>
          <a:solidFill>
            <a:srgbClr val="FFFFFF"/>
          </a:solidFill>
          <a:ln w="63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18000" rIns="0" bIns="1800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0"/>
              </a:spcAft>
              <a:buClrTx/>
              <a:buSzPct val="100000"/>
              <a:buFontTx/>
              <a:buNone/>
              <a:tabLst>
                <a:tab pos="250825" algn="l"/>
                <a:tab pos="279400" algn="l"/>
              </a:tabLst>
              <a:defRPr/>
            </a:pP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試験合格</a:t>
            </a:r>
            <a:r>
              <a:rPr lang="ja-JP" altLang="en-US" sz="800" dirty="0">
                <a:solidFill>
                  <a:srgbClr val="295E7E"/>
                </a:solidFill>
                <a:latin typeface="Meiryo UI"/>
                <a:ea typeface="Meiryo UI" panose="020B0604030504040204" pitchFamily="50" charset="-128"/>
                <a:cs typeface="Arial" pitchFamily="34" charset="0"/>
              </a:rPr>
              <a:t>者</a:t>
            </a:r>
            <a:r>
              <a:rPr kumimoji="0" lang="ja-JP" alt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rPr>
              <a:t>データ</a:t>
            </a:r>
            <a:endParaRPr kumimoji="0" lang="en-US" sz="8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Arial" pitchFamily="34" charset="0"/>
            </a:endParaRPr>
          </a:p>
        </p:txBody>
      </p:sp>
      <p:cxnSp>
        <p:nvCxnSpPr>
          <p:cNvPr id="123" name="Connector: Elbow 281">
            <a:extLst>
              <a:ext uri="{FF2B5EF4-FFF2-40B4-BE49-F238E27FC236}">
                <a16:creationId xmlns:a16="http://schemas.microsoft.com/office/drawing/2014/main" id="{1C905AD5-C921-2150-D86A-A373B5C99D99}"/>
              </a:ext>
            </a:extLst>
          </p:cNvPr>
          <p:cNvCxnSpPr>
            <a:cxnSpLocks/>
            <a:stCxn id="102" idx="1"/>
            <a:endCxn id="112" idx="3"/>
          </p:cNvCxnSpPr>
          <p:nvPr/>
        </p:nvCxnSpPr>
        <p:spPr>
          <a:xfrm rot="10800000">
            <a:off x="10163856" y="5249719"/>
            <a:ext cx="468367" cy="76904"/>
          </a:xfrm>
          <a:prstGeom prst="bentConnector3">
            <a:avLst>
              <a:gd name="adj1" fmla="val 50000"/>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169" name="Rectangle 60">
            <a:extLst>
              <a:ext uri="{FF2B5EF4-FFF2-40B4-BE49-F238E27FC236}">
                <a16:creationId xmlns:a16="http://schemas.microsoft.com/office/drawing/2014/main" id="{5CDD0347-0EC1-6FD8-7048-5144C176D348}"/>
              </a:ext>
            </a:extLst>
          </p:cNvPr>
          <p:cNvSpPr/>
          <p:nvPr/>
        </p:nvSpPr>
        <p:spPr>
          <a:xfrm>
            <a:off x="10457462" y="2315610"/>
            <a:ext cx="327981" cy="18282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86" name="Rectangle 60">
            <a:extLst>
              <a:ext uri="{FF2B5EF4-FFF2-40B4-BE49-F238E27FC236}">
                <a16:creationId xmlns:a16="http://schemas.microsoft.com/office/drawing/2014/main" id="{68581AFC-98B9-5CFC-CCA0-C0751BBDA487}"/>
              </a:ext>
            </a:extLst>
          </p:cNvPr>
          <p:cNvSpPr/>
          <p:nvPr/>
        </p:nvSpPr>
        <p:spPr>
          <a:xfrm>
            <a:off x="10457107" y="3536329"/>
            <a:ext cx="327981" cy="18282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cxnSp>
        <p:nvCxnSpPr>
          <p:cNvPr id="188" name="Connector: Elbow 285">
            <a:extLst>
              <a:ext uri="{FF2B5EF4-FFF2-40B4-BE49-F238E27FC236}">
                <a16:creationId xmlns:a16="http://schemas.microsoft.com/office/drawing/2014/main" id="{61B16B9F-F432-DEB7-CA87-83652608C5DD}"/>
              </a:ext>
            </a:extLst>
          </p:cNvPr>
          <p:cNvCxnSpPr>
            <a:cxnSpLocks/>
            <a:stCxn id="115" idx="3"/>
            <a:endCxn id="95" idx="1"/>
          </p:cNvCxnSpPr>
          <p:nvPr/>
        </p:nvCxnSpPr>
        <p:spPr>
          <a:xfrm>
            <a:off x="10163855" y="3250726"/>
            <a:ext cx="468367" cy="133292"/>
          </a:xfrm>
          <a:prstGeom prst="bentConnector3">
            <a:avLst>
              <a:gd name="adj1" fmla="val 18817"/>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01" name="Connector: Elbow 274">
            <a:extLst>
              <a:ext uri="{FF2B5EF4-FFF2-40B4-BE49-F238E27FC236}">
                <a16:creationId xmlns:a16="http://schemas.microsoft.com/office/drawing/2014/main" id="{4DCD19CE-D2EC-CCAB-8E62-427FC76083D4}"/>
              </a:ext>
            </a:extLst>
          </p:cNvPr>
          <p:cNvCxnSpPr>
            <a:cxnSpLocks/>
            <a:stCxn id="122" idx="1"/>
            <a:endCxn id="141" idx="3"/>
          </p:cNvCxnSpPr>
          <p:nvPr/>
        </p:nvCxnSpPr>
        <p:spPr>
          <a:xfrm rot="10800000">
            <a:off x="10163856" y="2871249"/>
            <a:ext cx="468367" cy="188631"/>
          </a:xfrm>
          <a:prstGeom prst="bentConnector3">
            <a:avLst>
              <a:gd name="adj1" fmla="val 81183"/>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75" name="Rectangle 60">
            <a:extLst>
              <a:ext uri="{FF2B5EF4-FFF2-40B4-BE49-F238E27FC236}">
                <a16:creationId xmlns:a16="http://schemas.microsoft.com/office/drawing/2014/main" id="{3587EA2A-F965-6A38-EC19-1970FA890682}"/>
              </a:ext>
            </a:extLst>
          </p:cNvPr>
          <p:cNvSpPr/>
          <p:nvPr/>
        </p:nvSpPr>
        <p:spPr>
          <a:xfrm>
            <a:off x="10456625" y="2776996"/>
            <a:ext cx="327981" cy="18282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cxnSp>
        <p:nvCxnSpPr>
          <p:cNvPr id="275" name="Connector: Elbow 274">
            <a:extLst>
              <a:ext uri="{FF2B5EF4-FFF2-40B4-BE49-F238E27FC236}">
                <a16:creationId xmlns:a16="http://schemas.microsoft.com/office/drawing/2014/main" id="{BD4089EA-157B-5694-408B-D107277540AB}"/>
              </a:ext>
            </a:extLst>
          </p:cNvPr>
          <p:cNvCxnSpPr>
            <a:cxnSpLocks/>
            <a:stCxn id="143" idx="1"/>
            <a:endCxn id="178" idx="3"/>
          </p:cNvCxnSpPr>
          <p:nvPr/>
        </p:nvCxnSpPr>
        <p:spPr>
          <a:xfrm rot="10800000">
            <a:off x="10163856" y="2469546"/>
            <a:ext cx="468367" cy="109205"/>
          </a:xfrm>
          <a:prstGeom prst="bentConnector3">
            <a:avLst>
              <a:gd name="adj1" fmla="val 79149"/>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07" name="Connector: Elbow 274">
            <a:extLst>
              <a:ext uri="{FF2B5EF4-FFF2-40B4-BE49-F238E27FC236}">
                <a16:creationId xmlns:a16="http://schemas.microsoft.com/office/drawing/2014/main" id="{4B017A28-9ED3-09DB-517E-99EF16AE340E}"/>
              </a:ext>
            </a:extLst>
          </p:cNvPr>
          <p:cNvCxnSpPr>
            <a:cxnSpLocks/>
            <a:stCxn id="99" idx="1"/>
            <a:endCxn id="141" idx="3"/>
          </p:cNvCxnSpPr>
          <p:nvPr/>
        </p:nvCxnSpPr>
        <p:spPr>
          <a:xfrm rot="10800000">
            <a:off x="10163856" y="2871249"/>
            <a:ext cx="468367" cy="350313"/>
          </a:xfrm>
          <a:prstGeom prst="bentConnector3">
            <a:avLst>
              <a:gd name="adj1" fmla="val 81183"/>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20" name="Connector: Elbow 274">
            <a:extLst>
              <a:ext uri="{FF2B5EF4-FFF2-40B4-BE49-F238E27FC236}">
                <a16:creationId xmlns:a16="http://schemas.microsoft.com/office/drawing/2014/main" id="{48CF5394-610A-D57B-513A-A30130433D34}"/>
              </a:ext>
            </a:extLst>
          </p:cNvPr>
          <p:cNvCxnSpPr>
            <a:cxnSpLocks/>
            <a:stCxn id="176" idx="3"/>
            <a:endCxn id="128" idx="1"/>
          </p:cNvCxnSpPr>
          <p:nvPr/>
        </p:nvCxnSpPr>
        <p:spPr>
          <a:xfrm>
            <a:off x="10163855" y="1959892"/>
            <a:ext cx="293671" cy="2134577"/>
          </a:xfrm>
          <a:prstGeom prst="bentConnector3">
            <a:avLst>
              <a:gd name="adj1" fmla="val 50000"/>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128" name="Rectangle 60">
            <a:extLst>
              <a:ext uri="{FF2B5EF4-FFF2-40B4-BE49-F238E27FC236}">
                <a16:creationId xmlns:a16="http://schemas.microsoft.com/office/drawing/2014/main" id="{9E0CD167-22CA-F21F-5419-59037BD57ECE}"/>
              </a:ext>
            </a:extLst>
          </p:cNvPr>
          <p:cNvSpPr/>
          <p:nvPr/>
        </p:nvSpPr>
        <p:spPr>
          <a:xfrm>
            <a:off x="10457526" y="4003059"/>
            <a:ext cx="327981" cy="18282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900" b="0" i="0" u="none" strike="noStrike" kern="1200" cap="none" spc="0" normalizeH="0" baseline="0" noProof="0" dirty="0">
              <a:ln>
                <a:noFill/>
              </a:ln>
              <a:solidFill>
                <a:srgbClr val="2E3558"/>
              </a:solidFill>
              <a:effectLst/>
              <a:uLnTx/>
              <a:uFillTx/>
              <a:latin typeface="Meiryo UI"/>
              <a:ea typeface="Meiryo UI" panose="020B0604030504040204" pitchFamily="50" charset="-128"/>
              <a:cs typeface="Arial" pitchFamily="34" charset="0"/>
            </a:endParaRPr>
          </a:p>
        </p:txBody>
      </p:sp>
      <p:sp>
        <p:nvSpPr>
          <p:cNvPr id="190" name="円弧 1">
            <a:extLst>
              <a:ext uri="{FF2B5EF4-FFF2-40B4-BE49-F238E27FC236}">
                <a16:creationId xmlns:a16="http://schemas.microsoft.com/office/drawing/2014/main" id="{9943759C-C1BC-5894-3AA9-420EC70E3EFF}"/>
              </a:ext>
            </a:extLst>
          </p:cNvPr>
          <p:cNvSpPr/>
          <p:nvPr/>
        </p:nvSpPr>
        <p:spPr>
          <a:xfrm flipH="1">
            <a:off x="10278490" y="3028975"/>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8" name="円弧 1">
            <a:extLst>
              <a:ext uri="{FF2B5EF4-FFF2-40B4-BE49-F238E27FC236}">
                <a16:creationId xmlns:a16="http://schemas.microsoft.com/office/drawing/2014/main" id="{CC6DCF84-7933-09D9-ED17-67A9D876C8AA}"/>
              </a:ext>
            </a:extLst>
          </p:cNvPr>
          <p:cNvSpPr/>
          <p:nvPr/>
        </p:nvSpPr>
        <p:spPr>
          <a:xfrm flipH="1">
            <a:off x="10280762" y="3188436"/>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9" name="円弧 1">
            <a:extLst>
              <a:ext uri="{FF2B5EF4-FFF2-40B4-BE49-F238E27FC236}">
                <a16:creationId xmlns:a16="http://schemas.microsoft.com/office/drawing/2014/main" id="{C6CE6DA2-3DA6-F994-4BD6-289A0E9886D1}"/>
              </a:ext>
            </a:extLst>
          </p:cNvPr>
          <p:cNvSpPr/>
          <p:nvPr/>
        </p:nvSpPr>
        <p:spPr>
          <a:xfrm flipH="1">
            <a:off x="10279625" y="3354484"/>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1" name="円弧 1">
            <a:extLst>
              <a:ext uri="{FF2B5EF4-FFF2-40B4-BE49-F238E27FC236}">
                <a16:creationId xmlns:a16="http://schemas.microsoft.com/office/drawing/2014/main" id="{34E069C8-0F33-C0C1-8711-AA2413B60873}"/>
              </a:ext>
            </a:extLst>
          </p:cNvPr>
          <p:cNvSpPr/>
          <p:nvPr/>
        </p:nvSpPr>
        <p:spPr>
          <a:xfrm flipH="1">
            <a:off x="10276218" y="2549260"/>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0" name="円弧 1">
            <a:extLst>
              <a:ext uri="{FF2B5EF4-FFF2-40B4-BE49-F238E27FC236}">
                <a16:creationId xmlns:a16="http://schemas.microsoft.com/office/drawing/2014/main" id="{75B758C7-1ED0-D7B3-797D-B93955E63E3A}"/>
              </a:ext>
            </a:extLst>
          </p:cNvPr>
          <p:cNvSpPr/>
          <p:nvPr/>
        </p:nvSpPr>
        <p:spPr>
          <a:xfrm flipH="1">
            <a:off x="10276450" y="3805334"/>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21" name="Connector: Elbow 285">
            <a:extLst>
              <a:ext uri="{FF2B5EF4-FFF2-40B4-BE49-F238E27FC236}">
                <a16:creationId xmlns:a16="http://schemas.microsoft.com/office/drawing/2014/main" id="{FE6713DA-48D5-0DE1-A46A-FF00CE931B45}"/>
              </a:ext>
            </a:extLst>
          </p:cNvPr>
          <p:cNvCxnSpPr>
            <a:cxnSpLocks/>
            <a:stCxn id="96" idx="1"/>
            <a:endCxn id="304" idx="3"/>
          </p:cNvCxnSpPr>
          <p:nvPr/>
        </p:nvCxnSpPr>
        <p:spPr>
          <a:xfrm rot="10800000">
            <a:off x="10163856" y="4838489"/>
            <a:ext cx="468367" cy="46155"/>
          </a:xfrm>
          <a:prstGeom prst="bentConnector3">
            <a:avLst>
              <a:gd name="adj1" fmla="val 59491"/>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27" name="Connector: Elbow 291">
            <a:extLst>
              <a:ext uri="{FF2B5EF4-FFF2-40B4-BE49-F238E27FC236}">
                <a16:creationId xmlns:a16="http://schemas.microsoft.com/office/drawing/2014/main" id="{9F66F6AE-311A-9930-7BB6-2D86917F68E3}"/>
              </a:ext>
            </a:extLst>
          </p:cNvPr>
          <p:cNvCxnSpPr>
            <a:cxnSpLocks/>
            <a:stCxn id="178" idx="1"/>
            <a:endCxn id="62" idx="3"/>
          </p:cNvCxnSpPr>
          <p:nvPr/>
        </p:nvCxnSpPr>
        <p:spPr>
          <a:xfrm rot="10800000" flipV="1">
            <a:off x="9221586" y="2469544"/>
            <a:ext cx="458526" cy="2615285"/>
          </a:xfrm>
          <a:prstGeom prst="bentConnector3">
            <a:avLst>
              <a:gd name="adj1" fmla="val 24034"/>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4" name="Connector: Elbow 291">
            <a:extLst>
              <a:ext uri="{FF2B5EF4-FFF2-40B4-BE49-F238E27FC236}">
                <a16:creationId xmlns:a16="http://schemas.microsoft.com/office/drawing/2014/main" id="{1E0A5DFA-6FB2-4259-B642-AE36365BD7A1}"/>
              </a:ext>
            </a:extLst>
          </p:cNvPr>
          <p:cNvCxnSpPr>
            <a:cxnSpLocks/>
            <a:stCxn id="141" idx="1"/>
            <a:endCxn id="62" idx="3"/>
          </p:cNvCxnSpPr>
          <p:nvPr/>
        </p:nvCxnSpPr>
        <p:spPr>
          <a:xfrm rot="10800000" flipV="1">
            <a:off x="9221586" y="2871248"/>
            <a:ext cx="458526" cy="2213582"/>
          </a:xfrm>
          <a:prstGeom prst="bentConnector3">
            <a:avLst>
              <a:gd name="adj1" fmla="val 24034"/>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77" name="Connector: Elbow 176">
            <a:extLst>
              <a:ext uri="{FF2B5EF4-FFF2-40B4-BE49-F238E27FC236}">
                <a16:creationId xmlns:a16="http://schemas.microsoft.com/office/drawing/2014/main" id="{D0EDDFF4-174D-32B5-07EA-556CA5925745}"/>
              </a:ext>
            </a:extLst>
          </p:cNvPr>
          <p:cNvCxnSpPr>
            <a:cxnSpLocks/>
            <a:stCxn id="61" idx="3"/>
            <a:endCxn id="176" idx="1"/>
          </p:cNvCxnSpPr>
          <p:nvPr/>
        </p:nvCxnSpPr>
        <p:spPr>
          <a:xfrm flipV="1">
            <a:off x="9302537" y="1959892"/>
            <a:ext cx="377575" cy="2481129"/>
          </a:xfrm>
          <a:prstGeom prst="bentConnector3">
            <a:avLst>
              <a:gd name="adj1" fmla="val 29819"/>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38" name="Connector: Elbow 291">
            <a:extLst>
              <a:ext uri="{FF2B5EF4-FFF2-40B4-BE49-F238E27FC236}">
                <a16:creationId xmlns:a16="http://schemas.microsoft.com/office/drawing/2014/main" id="{1FA33047-F9DF-FFF3-1B97-59B1FEF50664}"/>
              </a:ext>
            </a:extLst>
          </p:cNvPr>
          <p:cNvCxnSpPr>
            <a:cxnSpLocks/>
            <a:stCxn id="112" idx="1"/>
            <a:endCxn id="62" idx="3"/>
          </p:cNvCxnSpPr>
          <p:nvPr/>
        </p:nvCxnSpPr>
        <p:spPr>
          <a:xfrm rot="10800000">
            <a:off x="9221586" y="5084831"/>
            <a:ext cx="458526" cy="164889"/>
          </a:xfrm>
          <a:prstGeom prst="bentConnector3">
            <a:avLst>
              <a:gd name="adj1" fmla="val 23846"/>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sp>
        <p:nvSpPr>
          <p:cNvPr id="242" name="Rectangle 60">
            <a:extLst>
              <a:ext uri="{FF2B5EF4-FFF2-40B4-BE49-F238E27FC236}">
                <a16:creationId xmlns:a16="http://schemas.microsoft.com/office/drawing/2014/main" id="{AF0D220B-5906-241F-436D-A295FCF42694}"/>
              </a:ext>
            </a:extLst>
          </p:cNvPr>
          <p:cNvSpPr/>
          <p:nvPr/>
        </p:nvSpPr>
        <p:spPr>
          <a:xfrm>
            <a:off x="9028106" y="4869845"/>
            <a:ext cx="195287" cy="18282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900" b="0" i="0" u="none" strike="noStrike" kern="1200" cap="none" spc="0" normalizeH="0" baseline="0" noProof="0" dirty="0">
              <a:ln>
                <a:noFill/>
              </a:ln>
              <a:solidFill>
                <a:srgbClr val="2E3558"/>
              </a:solidFill>
              <a:effectLst/>
              <a:highlight>
                <a:srgbClr val="FFFF00"/>
              </a:highlight>
              <a:uLnTx/>
              <a:uFillTx/>
              <a:latin typeface="Meiryo UI"/>
              <a:ea typeface="Meiryo UI" panose="020B0604030504040204" pitchFamily="50" charset="-128"/>
              <a:cs typeface="Arial" pitchFamily="34" charset="0"/>
            </a:endParaRPr>
          </a:p>
        </p:txBody>
      </p:sp>
      <p:cxnSp>
        <p:nvCxnSpPr>
          <p:cNvPr id="249" name="Connector: Elbow 293">
            <a:extLst>
              <a:ext uri="{FF2B5EF4-FFF2-40B4-BE49-F238E27FC236}">
                <a16:creationId xmlns:a16="http://schemas.microsoft.com/office/drawing/2014/main" id="{24245F28-DD80-2BE8-FE11-065D510797F9}"/>
              </a:ext>
            </a:extLst>
          </p:cNvPr>
          <p:cNvCxnSpPr>
            <a:cxnSpLocks/>
            <a:stCxn id="242" idx="3"/>
            <a:endCxn id="115" idx="1"/>
          </p:cNvCxnSpPr>
          <p:nvPr/>
        </p:nvCxnSpPr>
        <p:spPr>
          <a:xfrm flipV="1">
            <a:off x="9223393" y="3250726"/>
            <a:ext cx="456719" cy="1710529"/>
          </a:xfrm>
          <a:prstGeom prst="bentConnector3">
            <a:avLst>
              <a:gd name="adj1" fmla="val 51804"/>
            </a:avLst>
          </a:prstGeom>
          <a:ln w="9525" cap="rnd">
            <a:solidFill>
              <a:srgbClr val="9A9A9A"/>
            </a:solidFill>
            <a:prstDash val="solid"/>
            <a:round/>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57" name="Connector: Elbow 285">
            <a:extLst>
              <a:ext uri="{FF2B5EF4-FFF2-40B4-BE49-F238E27FC236}">
                <a16:creationId xmlns:a16="http://schemas.microsoft.com/office/drawing/2014/main" id="{6555CBA8-4154-4750-B152-9BAF38FDFFB8}"/>
              </a:ext>
            </a:extLst>
          </p:cNvPr>
          <p:cNvCxnSpPr>
            <a:cxnSpLocks/>
            <a:stCxn id="304" idx="1"/>
            <a:endCxn id="295" idx="3"/>
          </p:cNvCxnSpPr>
          <p:nvPr/>
        </p:nvCxnSpPr>
        <p:spPr>
          <a:xfrm rot="10800000">
            <a:off x="9222762" y="3116450"/>
            <a:ext cx="457351" cy="1722039"/>
          </a:xfrm>
          <a:prstGeom prst="bentConnector3">
            <a:avLst>
              <a:gd name="adj1" fmla="val 36275"/>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58" name="Connector: Elbow 285">
            <a:extLst>
              <a:ext uri="{FF2B5EF4-FFF2-40B4-BE49-F238E27FC236}">
                <a16:creationId xmlns:a16="http://schemas.microsoft.com/office/drawing/2014/main" id="{5F3A8521-4932-C103-E796-566DC61B5954}"/>
              </a:ext>
            </a:extLst>
          </p:cNvPr>
          <p:cNvCxnSpPr>
            <a:cxnSpLocks/>
            <a:stCxn id="76" idx="1"/>
            <a:endCxn id="295" idx="3"/>
          </p:cNvCxnSpPr>
          <p:nvPr/>
        </p:nvCxnSpPr>
        <p:spPr>
          <a:xfrm rot="10800000">
            <a:off x="9222762" y="3116450"/>
            <a:ext cx="457351" cy="1323511"/>
          </a:xfrm>
          <a:prstGeom prst="bentConnector3">
            <a:avLst>
              <a:gd name="adj1" fmla="val 36276"/>
            </a:avLst>
          </a:prstGeom>
          <a:ln w="9525" cap="rnd">
            <a:solidFill>
              <a:srgbClr val="9A9A9A"/>
            </a:solidFill>
            <a:prstDash val="solid"/>
            <a:round/>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295" name="Rectangle 60">
            <a:extLst>
              <a:ext uri="{FF2B5EF4-FFF2-40B4-BE49-F238E27FC236}">
                <a16:creationId xmlns:a16="http://schemas.microsoft.com/office/drawing/2014/main" id="{09EFA644-079B-94C0-1782-0F2473D410ED}"/>
              </a:ext>
            </a:extLst>
          </p:cNvPr>
          <p:cNvSpPr/>
          <p:nvPr/>
        </p:nvSpPr>
        <p:spPr>
          <a:xfrm>
            <a:off x="9027474" y="3025039"/>
            <a:ext cx="195287" cy="18282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000" tIns="18000" rIns="18000" bIns="1800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0"/>
              </a:spcAft>
              <a:buClrTx/>
              <a:buSzPct val="100000"/>
              <a:buFontTx/>
              <a:buNone/>
              <a:tabLst>
                <a:tab pos="250825" algn="l"/>
                <a:tab pos="279400" algn="l"/>
              </a:tabLst>
              <a:defRPr/>
            </a:pPr>
            <a:endParaRPr kumimoji="0" lang="en-US" altLang="ja-JP" sz="900" b="0" i="0" u="none" strike="noStrike" kern="1200" cap="none" spc="0" normalizeH="0" baseline="0" noProof="0" dirty="0">
              <a:ln>
                <a:noFill/>
              </a:ln>
              <a:solidFill>
                <a:srgbClr val="2E3558"/>
              </a:solidFill>
              <a:effectLst/>
              <a:highlight>
                <a:srgbClr val="FFFF00"/>
              </a:highlight>
              <a:uLnTx/>
              <a:uFillTx/>
              <a:latin typeface="Meiryo UI"/>
              <a:ea typeface="Meiryo UI" panose="020B0604030504040204" pitchFamily="50" charset="-128"/>
              <a:cs typeface="Arial" pitchFamily="34" charset="0"/>
            </a:endParaRPr>
          </a:p>
        </p:txBody>
      </p:sp>
      <p:sp>
        <p:nvSpPr>
          <p:cNvPr id="327" name="円弧 1">
            <a:extLst>
              <a:ext uri="{FF2B5EF4-FFF2-40B4-BE49-F238E27FC236}">
                <a16:creationId xmlns:a16="http://schemas.microsoft.com/office/drawing/2014/main" id="{317813A0-1A1A-E6FC-5DE4-02F49B160F6D}"/>
              </a:ext>
            </a:extLst>
          </p:cNvPr>
          <p:cNvSpPr/>
          <p:nvPr/>
        </p:nvSpPr>
        <p:spPr>
          <a:xfrm flipH="1">
            <a:off x="9542453" y="3220655"/>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8" name="円弧 1">
            <a:extLst>
              <a:ext uri="{FF2B5EF4-FFF2-40B4-BE49-F238E27FC236}">
                <a16:creationId xmlns:a16="http://schemas.microsoft.com/office/drawing/2014/main" id="{B189BB59-C13D-02A5-FE28-A98A35162A2B}"/>
              </a:ext>
            </a:extLst>
          </p:cNvPr>
          <p:cNvSpPr/>
          <p:nvPr/>
        </p:nvSpPr>
        <p:spPr>
          <a:xfrm flipH="1">
            <a:off x="9475969" y="3221244"/>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9" name="円弧 1">
            <a:extLst>
              <a:ext uri="{FF2B5EF4-FFF2-40B4-BE49-F238E27FC236}">
                <a16:creationId xmlns:a16="http://schemas.microsoft.com/office/drawing/2014/main" id="{B667165A-A841-6096-8DA0-8A75E266E0F0}"/>
              </a:ext>
            </a:extLst>
          </p:cNvPr>
          <p:cNvSpPr/>
          <p:nvPr/>
        </p:nvSpPr>
        <p:spPr>
          <a:xfrm flipH="1">
            <a:off x="9384754" y="3084139"/>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0" name="円弧 1">
            <a:extLst>
              <a:ext uri="{FF2B5EF4-FFF2-40B4-BE49-F238E27FC236}">
                <a16:creationId xmlns:a16="http://schemas.microsoft.com/office/drawing/2014/main" id="{5C627032-2B88-5353-FCB2-87FE191DA2D4}"/>
              </a:ext>
            </a:extLst>
          </p:cNvPr>
          <p:cNvSpPr/>
          <p:nvPr/>
        </p:nvSpPr>
        <p:spPr>
          <a:xfrm flipH="1">
            <a:off x="9540687" y="4027375"/>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1" name="円弧 1">
            <a:extLst>
              <a:ext uri="{FF2B5EF4-FFF2-40B4-BE49-F238E27FC236}">
                <a16:creationId xmlns:a16="http://schemas.microsoft.com/office/drawing/2014/main" id="{002B3638-8F3C-2E3C-6015-E6DA26A3C086}"/>
              </a:ext>
            </a:extLst>
          </p:cNvPr>
          <p:cNvSpPr/>
          <p:nvPr/>
        </p:nvSpPr>
        <p:spPr>
          <a:xfrm flipH="1">
            <a:off x="9477731" y="4027965"/>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2" name="円弧 1">
            <a:extLst>
              <a:ext uri="{FF2B5EF4-FFF2-40B4-BE49-F238E27FC236}">
                <a16:creationId xmlns:a16="http://schemas.microsoft.com/office/drawing/2014/main" id="{F6BCC38C-ACBB-3A7E-A44B-250C8E9F07AF}"/>
              </a:ext>
            </a:extLst>
          </p:cNvPr>
          <p:cNvSpPr/>
          <p:nvPr/>
        </p:nvSpPr>
        <p:spPr>
          <a:xfrm flipH="1">
            <a:off x="9534805" y="4409850"/>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3" name="円弧 1">
            <a:extLst>
              <a:ext uri="{FF2B5EF4-FFF2-40B4-BE49-F238E27FC236}">
                <a16:creationId xmlns:a16="http://schemas.microsoft.com/office/drawing/2014/main" id="{1A128F33-8470-DA84-E864-2A2A31309611}"/>
              </a:ext>
            </a:extLst>
          </p:cNvPr>
          <p:cNvSpPr/>
          <p:nvPr/>
        </p:nvSpPr>
        <p:spPr>
          <a:xfrm flipH="1">
            <a:off x="9535897" y="4807809"/>
            <a:ext cx="66468" cy="75439"/>
          </a:xfrm>
          <a:prstGeom prst="arc">
            <a:avLst>
              <a:gd name="adj1" fmla="val 10772723"/>
              <a:gd name="adj2" fmla="val 0"/>
            </a:avLst>
          </a:prstGeom>
          <a:solidFill>
            <a:schemeClr val="bg1"/>
          </a:solidFill>
          <a:ln w="9525" cap="flat" cmpd="sng" algn="ctr">
            <a:solidFill>
              <a:srgbClr val="9A9A9A"/>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28527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BC520-DF97-DCC9-E9A2-305C85F9A192}"/>
            </a:ext>
          </a:extLst>
        </p:cNvPr>
        <p:cNvGrpSpPr/>
        <p:nvPr/>
      </p:nvGrpSpPr>
      <p:grpSpPr>
        <a:xfrm>
          <a:off x="0" y="0"/>
          <a:ext cx="0" cy="0"/>
          <a:chOff x="0" y="0"/>
          <a:chExt cx="0" cy="0"/>
        </a:xfrm>
      </p:grpSpPr>
      <p:sp>
        <p:nvSpPr>
          <p:cNvPr id="81" name="Rectangle 233">
            <a:extLst>
              <a:ext uri="{FF2B5EF4-FFF2-40B4-BE49-F238E27FC236}">
                <a16:creationId xmlns:a16="http://schemas.microsoft.com/office/drawing/2014/main" id="{1B2429C9-B6A5-F9C8-7D7C-704BAC9450A8}"/>
              </a:ext>
            </a:extLst>
          </p:cNvPr>
          <p:cNvSpPr/>
          <p:nvPr/>
        </p:nvSpPr>
        <p:spPr>
          <a:xfrm>
            <a:off x="342523" y="1550187"/>
            <a:ext cx="8034995" cy="273154"/>
          </a:xfrm>
          <a:prstGeom prst="rect">
            <a:avLst/>
          </a:prstGeom>
          <a:solidFill>
            <a:schemeClr val="bg2">
              <a:lumMod val="20000"/>
              <a:lumOff val="80000"/>
            </a:schemeClr>
          </a:solidFill>
          <a:ln w="1016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フロント</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502" name="Rectangle 233">
            <a:extLst>
              <a:ext uri="{FF2B5EF4-FFF2-40B4-BE49-F238E27FC236}">
                <a16:creationId xmlns:a16="http://schemas.microsoft.com/office/drawing/2014/main" id="{1C14AB8D-98A6-EBD0-DB3F-29EF7E56310B}"/>
              </a:ext>
            </a:extLst>
          </p:cNvPr>
          <p:cNvSpPr/>
          <p:nvPr/>
        </p:nvSpPr>
        <p:spPr>
          <a:xfrm>
            <a:off x="342523" y="2012037"/>
            <a:ext cx="8034995" cy="4331225"/>
          </a:xfrm>
          <a:prstGeom prst="rect">
            <a:avLst/>
          </a:prstGeom>
          <a:solidFill>
            <a:schemeClr val="bg2">
              <a:lumMod val="20000"/>
              <a:lumOff val="80000"/>
            </a:schemeClr>
          </a:solidFill>
          <a:ln w="1270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ガバメントクラウド</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505" name="Rectangle 233">
            <a:extLst>
              <a:ext uri="{FF2B5EF4-FFF2-40B4-BE49-F238E27FC236}">
                <a16:creationId xmlns:a16="http://schemas.microsoft.com/office/drawing/2014/main" id="{0526D731-C68C-A179-177D-717670EA9B6E}"/>
              </a:ext>
            </a:extLst>
          </p:cNvPr>
          <p:cNvSpPr/>
          <p:nvPr/>
        </p:nvSpPr>
        <p:spPr>
          <a:xfrm>
            <a:off x="5955889" y="4999849"/>
            <a:ext cx="2252544" cy="1281391"/>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閉域</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511" name="Can 2">
            <a:extLst>
              <a:ext uri="{FF2B5EF4-FFF2-40B4-BE49-F238E27FC236}">
                <a16:creationId xmlns:a16="http://schemas.microsoft.com/office/drawing/2014/main" id="{02D97419-A89B-1C7F-7F7F-4A428F1FD269}"/>
              </a:ext>
            </a:extLst>
          </p:cNvPr>
          <p:cNvSpPr/>
          <p:nvPr/>
        </p:nvSpPr>
        <p:spPr>
          <a:xfrm>
            <a:off x="6093973" y="5294376"/>
            <a:ext cx="1944848" cy="400514"/>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PII</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64" name="Can 2">
            <a:extLst>
              <a:ext uri="{FF2B5EF4-FFF2-40B4-BE49-F238E27FC236}">
                <a16:creationId xmlns:a16="http://schemas.microsoft.com/office/drawing/2014/main" id="{F4E6258D-ED95-29B4-9129-65203BA05EB7}"/>
              </a:ext>
            </a:extLst>
          </p:cNvPr>
          <p:cNvSpPr/>
          <p:nvPr/>
        </p:nvSpPr>
        <p:spPr>
          <a:xfrm>
            <a:off x="6093973" y="5763532"/>
            <a:ext cx="1944848" cy="400514"/>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基本情報</a:t>
            </a:r>
          </a:p>
        </p:txBody>
      </p:sp>
      <p:sp>
        <p:nvSpPr>
          <p:cNvPr id="65" name="Rectangle 233">
            <a:extLst>
              <a:ext uri="{FF2B5EF4-FFF2-40B4-BE49-F238E27FC236}">
                <a16:creationId xmlns:a16="http://schemas.microsoft.com/office/drawing/2014/main" id="{A091A58B-9828-0389-7CE0-E447268F6C65}"/>
              </a:ext>
            </a:extLst>
          </p:cNvPr>
          <p:cNvSpPr/>
          <p:nvPr/>
        </p:nvSpPr>
        <p:spPr>
          <a:xfrm>
            <a:off x="9352913" y="3794065"/>
            <a:ext cx="2496408" cy="987496"/>
          </a:xfrm>
          <a:prstGeom prst="rect">
            <a:avLst/>
          </a:prstGeom>
          <a:solidFill>
            <a:schemeClr val="bg2">
              <a:lumMod val="20000"/>
              <a:lumOff val="80000"/>
            </a:schemeClr>
          </a:solidFill>
          <a:ln w="1016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SaaS</a:t>
            </a:r>
          </a:p>
        </p:txBody>
      </p:sp>
      <p:sp>
        <p:nvSpPr>
          <p:cNvPr id="66" name="Rectangle 105">
            <a:extLst>
              <a:ext uri="{FF2B5EF4-FFF2-40B4-BE49-F238E27FC236}">
                <a16:creationId xmlns:a16="http://schemas.microsoft.com/office/drawing/2014/main" id="{CC26ECA0-86A6-2350-2976-DA253A8C5D14}"/>
              </a:ext>
            </a:extLst>
          </p:cNvPr>
          <p:cNvSpPr/>
          <p:nvPr/>
        </p:nvSpPr>
        <p:spPr>
          <a:xfrm>
            <a:off x="9522527" y="4107674"/>
            <a:ext cx="1005537" cy="565584"/>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CDP</a:t>
            </a:r>
          </a:p>
        </p:txBody>
      </p:sp>
      <p:sp>
        <p:nvSpPr>
          <p:cNvPr id="67" name="Rectangle 105">
            <a:extLst>
              <a:ext uri="{FF2B5EF4-FFF2-40B4-BE49-F238E27FC236}">
                <a16:creationId xmlns:a16="http://schemas.microsoft.com/office/drawing/2014/main" id="{8022438E-5C5B-FED6-057A-78F8C158890E}"/>
              </a:ext>
            </a:extLst>
          </p:cNvPr>
          <p:cNvSpPr/>
          <p:nvPr/>
        </p:nvSpPr>
        <p:spPr>
          <a:xfrm>
            <a:off x="10674171" y="4107674"/>
            <a:ext cx="1005537" cy="565584"/>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その他サービス</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cxnSp>
        <p:nvCxnSpPr>
          <p:cNvPr id="68" name="Straight Arrow Connector 292">
            <a:extLst>
              <a:ext uri="{FF2B5EF4-FFF2-40B4-BE49-F238E27FC236}">
                <a16:creationId xmlns:a16="http://schemas.microsoft.com/office/drawing/2014/main" id="{F19B2EAD-884A-C766-D77C-E6CA528600ED}"/>
              </a:ext>
            </a:extLst>
          </p:cNvPr>
          <p:cNvCxnSpPr>
            <a:cxnSpLocks/>
            <a:stCxn id="78" idx="2"/>
            <a:endCxn id="66" idx="2"/>
          </p:cNvCxnSpPr>
          <p:nvPr/>
        </p:nvCxnSpPr>
        <p:spPr>
          <a:xfrm rot="5400000" flipH="1" flipV="1">
            <a:off x="5105061" y="1291155"/>
            <a:ext cx="1538131" cy="8302337"/>
          </a:xfrm>
          <a:prstGeom prst="bentConnector3">
            <a:avLst>
              <a:gd name="adj1" fmla="val -14862"/>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2" name="Straight Arrow Connector 289">
            <a:extLst>
              <a:ext uri="{FF2B5EF4-FFF2-40B4-BE49-F238E27FC236}">
                <a16:creationId xmlns:a16="http://schemas.microsoft.com/office/drawing/2014/main" id="{E1239FFF-545A-3FFF-D015-93075F13A871}"/>
              </a:ext>
            </a:extLst>
          </p:cNvPr>
          <p:cNvCxnSpPr>
            <a:cxnSpLocks/>
            <a:stCxn id="120" idx="2"/>
            <a:endCxn id="501" idx="0"/>
          </p:cNvCxnSpPr>
          <p:nvPr/>
        </p:nvCxnSpPr>
        <p:spPr>
          <a:xfrm>
            <a:off x="2023894" y="1436950"/>
            <a:ext cx="0" cy="156687"/>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1" name="Rectangle 128">
            <a:extLst>
              <a:ext uri="{FF2B5EF4-FFF2-40B4-BE49-F238E27FC236}">
                <a16:creationId xmlns:a16="http://schemas.microsoft.com/office/drawing/2014/main" id="{F1CF9E4B-B094-406F-F7A0-8D57217D8D04}"/>
              </a:ext>
            </a:extLst>
          </p:cNvPr>
          <p:cNvSpPr/>
          <p:nvPr/>
        </p:nvSpPr>
        <p:spPr>
          <a:xfrm>
            <a:off x="853836" y="1593637"/>
            <a:ext cx="2340115" cy="188696"/>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Web UI</a:t>
            </a:r>
          </a:p>
        </p:txBody>
      </p:sp>
      <p:sp>
        <p:nvSpPr>
          <p:cNvPr id="84" name="Rectangle 128">
            <a:extLst>
              <a:ext uri="{FF2B5EF4-FFF2-40B4-BE49-F238E27FC236}">
                <a16:creationId xmlns:a16="http://schemas.microsoft.com/office/drawing/2014/main" id="{7E59B17D-B44A-0F75-10AE-7182DB6214B4}"/>
              </a:ext>
            </a:extLst>
          </p:cNvPr>
          <p:cNvSpPr/>
          <p:nvPr/>
        </p:nvSpPr>
        <p:spPr>
          <a:xfrm>
            <a:off x="3361077" y="1593637"/>
            <a:ext cx="2340115" cy="188696"/>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CMS</a:t>
            </a:r>
          </a:p>
        </p:txBody>
      </p:sp>
      <p:sp>
        <p:nvSpPr>
          <p:cNvPr id="85" name="Rectangle 128">
            <a:extLst>
              <a:ext uri="{FF2B5EF4-FFF2-40B4-BE49-F238E27FC236}">
                <a16:creationId xmlns:a16="http://schemas.microsoft.com/office/drawing/2014/main" id="{720BCED3-9086-F490-4F40-7F44CCE80516}"/>
              </a:ext>
            </a:extLst>
          </p:cNvPr>
          <p:cNvSpPr/>
          <p:nvPr/>
        </p:nvSpPr>
        <p:spPr>
          <a:xfrm>
            <a:off x="5868318" y="1593637"/>
            <a:ext cx="2340115" cy="188696"/>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Client Laptop</a:t>
            </a:r>
          </a:p>
        </p:txBody>
      </p:sp>
      <p:cxnSp>
        <p:nvCxnSpPr>
          <p:cNvPr id="86" name="Straight Arrow Connector 289">
            <a:extLst>
              <a:ext uri="{FF2B5EF4-FFF2-40B4-BE49-F238E27FC236}">
                <a16:creationId xmlns:a16="http://schemas.microsoft.com/office/drawing/2014/main" id="{437B1F83-0986-390E-5259-8DF4AD62FE26}"/>
              </a:ext>
            </a:extLst>
          </p:cNvPr>
          <p:cNvCxnSpPr>
            <a:cxnSpLocks/>
            <a:stCxn id="193" idx="2"/>
            <a:endCxn id="84" idx="0"/>
          </p:cNvCxnSpPr>
          <p:nvPr/>
        </p:nvCxnSpPr>
        <p:spPr>
          <a:xfrm>
            <a:off x="4531135" y="1438683"/>
            <a:ext cx="0" cy="154954"/>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289">
            <a:extLst>
              <a:ext uri="{FF2B5EF4-FFF2-40B4-BE49-F238E27FC236}">
                <a16:creationId xmlns:a16="http://schemas.microsoft.com/office/drawing/2014/main" id="{BB61102A-5E80-1A0B-2DD1-60C06055018D}"/>
              </a:ext>
            </a:extLst>
          </p:cNvPr>
          <p:cNvCxnSpPr>
            <a:cxnSpLocks/>
            <a:stCxn id="209" idx="2"/>
            <a:endCxn id="85" idx="0"/>
          </p:cNvCxnSpPr>
          <p:nvPr/>
        </p:nvCxnSpPr>
        <p:spPr>
          <a:xfrm flipH="1">
            <a:off x="7038376" y="1439157"/>
            <a:ext cx="1" cy="15448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Arrow Connector 292">
            <a:extLst>
              <a:ext uri="{FF2B5EF4-FFF2-40B4-BE49-F238E27FC236}">
                <a16:creationId xmlns:a16="http://schemas.microsoft.com/office/drawing/2014/main" id="{06BEC13E-713D-BB66-9887-F386580D13A9}"/>
              </a:ext>
            </a:extLst>
          </p:cNvPr>
          <p:cNvCxnSpPr>
            <a:cxnSpLocks/>
            <a:stCxn id="85" idx="2"/>
            <a:endCxn id="504" idx="0"/>
          </p:cNvCxnSpPr>
          <p:nvPr/>
        </p:nvCxnSpPr>
        <p:spPr>
          <a:xfrm rot="5400000">
            <a:off x="5452316" y="690381"/>
            <a:ext cx="494109" cy="2678013"/>
          </a:xfrm>
          <a:prstGeom prst="bentConnector3">
            <a:avLst>
              <a:gd name="adj1" fmla="val 50000"/>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1" name="Straight Arrow Connector 292">
            <a:extLst>
              <a:ext uri="{FF2B5EF4-FFF2-40B4-BE49-F238E27FC236}">
                <a16:creationId xmlns:a16="http://schemas.microsoft.com/office/drawing/2014/main" id="{4A6EB60A-D755-041C-C9A2-38A69BB35D60}"/>
              </a:ext>
            </a:extLst>
          </p:cNvPr>
          <p:cNvCxnSpPr>
            <a:cxnSpLocks/>
            <a:stCxn id="501" idx="2"/>
            <a:endCxn id="504" idx="0"/>
          </p:cNvCxnSpPr>
          <p:nvPr/>
        </p:nvCxnSpPr>
        <p:spPr>
          <a:xfrm rot="16200000" flipH="1">
            <a:off x="2945074" y="861152"/>
            <a:ext cx="494109" cy="2336469"/>
          </a:xfrm>
          <a:prstGeom prst="bentConnector3">
            <a:avLst>
              <a:gd name="adj1" fmla="val 50000"/>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Straight Arrow Connector 292">
            <a:extLst>
              <a:ext uri="{FF2B5EF4-FFF2-40B4-BE49-F238E27FC236}">
                <a16:creationId xmlns:a16="http://schemas.microsoft.com/office/drawing/2014/main" id="{800E0458-6392-9600-A442-B754A527C014}"/>
              </a:ext>
            </a:extLst>
          </p:cNvPr>
          <p:cNvCxnSpPr>
            <a:cxnSpLocks/>
            <a:stCxn id="84" idx="2"/>
            <a:endCxn id="504" idx="0"/>
          </p:cNvCxnSpPr>
          <p:nvPr/>
        </p:nvCxnSpPr>
        <p:spPr>
          <a:xfrm rot="5400000">
            <a:off x="4198695" y="1944001"/>
            <a:ext cx="494109" cy="170772"/>
          </a:xfrm>
          <a:prstGeom prst="bentConnector3">
            <a:avLst>
              <a:gd name="adj1" fmla="val 50000"/>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4" name="正方形/長方形 93">
            <a:extLst>
              <a:ext uri="{FF2B5EF4-FFF2-40B4-BE49-F238E27FC236}">
                <a16:creationId xmlns:a16="http://schemas.microsoft.com/office/drawing/2014/main" id="{55E9332D-7A0C-AD20-30FC-5195943C6726}"/>
              </a:ext>
            </a:extLst>
          </p:cNvPr>
          <p:cNvSpPr/>
          <p:nvPr/>
        </p:nvSpPr>
        <p:spPr>
          <a:xfrm>
            <a:off x="8944578" y="4999849"/>
            <a:ext cx="1180418" cy="34980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データ同期</a:t>
            </a:r>
            <a:endParaRPr kumimoji="1" lang="en-US" altLang="ja-JP" sz="105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1" lang="ja-JP" altLang="en-US" sz="105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バッチ連携 等</a:t>
            </a:r>
            <a:r>
              <a:rPr kumimoji="1" lang="en-US" altLang="ja-JP" sz="105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endParaRPr kumimoji="1" lang="ja-JP" altLang="en-US" sz="105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cxnSp>
        <p:nvCxnSpPr>
          <p:cNvPr id="71" name="Straight Arrow Connector 292">
            <a:extLst>
              <a:ext uri="{FF2B5EF4-FFF2-40B4-BE49-F238E27FC236}">
                <a16:creationId xmlns:a16="http://schemas.microsoft.com/office/drawing/2014/main" id="{D1882BE8-1D53-E1B1-8B76-B91A3DCDCD57}"/>
              </a:ext>
            </a:extLst>
          </p:cNvPr>
          <p:cNvCxnSpPr>
            <a:cxnSpLocks/>
            <a:stCxn id="506" idx="0"/>
            <a:endCxn id="69" idx="2"/>
          </p:cNvCxnSpPr>
          <p:nvPr/>
        </p:nvCxnSpPr>
        <p:spPr>
          <a:xfrm rot="5400000" flipH="1" flipV="1">
            <a:off x="3647340" y="4288470"/>
            <a:ext cx="214889" cy="1211157"/>
          </a:xfrm>
          <a:prstGeom prst="bentConnector3">
            <a:avLst>
              <a:gd name="adj1" fmla="val 50000"/>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292">
            <a:extLst>
              <a:ext uri="{FF2B5EF4-FFF2-40B4-BE49-F238E27FC236}">
                <a16:creationId xmlns:a16="http://schemas.microsoft.com/office/drawing/2014/main" id="{D697A23E-75AB-724D-6125-49EAAFF2BB88}"/>
              </a:ext>
            </a:extLst>
          </p:cNvPr>
          <p:cNvCxnSpPr>
            <a:cxnSpLocks/>
            <a:stCxn id="505" idx="0"/>
            <a:endCxn id="69" idx="2"/>
          </p:cNvCxnSpPr>
          <p:nvPr/>
        </p:nvCxnSpPr>
        <p:spPr>
          <a:xfrm rot="16200000" flipV="1">
            <a:off x="5614639" y="3532327"/>
            <a:ext cx="213246" cy="2721798"/>
          </a:xfrm>
          <a:prstGeom prst="bentConnector3">
            <a:avLst>
              <a:gd name="adj1" fmla="val 50000"/>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73" name="Group 472">
            <a:extLst>
              <a:ext uri="{FF2B5EF4-FFF2-40B4-BE49-F238E27FC236}">
                <a16:creationId xmlns:a16="http://schemas.microsoft.com/office/drawing/2014/main" id="{7EBE9B82-1F78-5D1F-D7D5-887BD77BFC77}"/>
              </a:ext>
            </a:extLst>
          </p:cNvPr>
          <p:cNvGrpSpPr/>
          <p:nvPr/>
        </p:nvGrpSpPr>
        <p:grpSpPr>
          <a:xfrm>
            <a:off x="512292" y="4513449"/>
            <a:ext cx="7696141" cy="273154"/>
            <a:chOff x="512292" y="4442424"/>
            <a:chExt cx="7696141" cy="273154"/>
          </a:xfrm>
        </p:grpSpPr>
        <p:sp>
          <p:nvSpPr>
            <p:cNvPr id="69" name="Rectangle 157">
              <a:extLst>
                <a:ext uri="{FF2B5EF4-FFF2-40B4-BE49-F238E27FC236}">
                  <a16:creationId xmlns:a16="http://schemas.microsoft.com/office/drawing/2014/main" id="{FA637F11-D1AB-7760-1053-D8802141F74A}"/>
                </a:ext>
              </a:extLst>
            </p:cNvPr>
            <p:cNvSpPr/>
            <p:nvPr/>
          </p:nvSpPr>
          <p:spPr>
            <a:xfrm>
              <a:off x="512292" y="4442424"/>
              <a:ext cx="7696141" cy="273154"/>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連携基盤</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107" name="Rectangle 195">
              <a:extLst>
                <a:ext uri="{FF2B5EF4-FFF2-40B4-BE49-F238E27FC236}">
                  <a16:creationId xmlns:a16="http://schemas.microsoft.com/office/drawing/2014/main" id="{B6BB1440-CBF6-343A-D49B-2652F4D7F838}"/>
                </a:ext>
              </a:extLst>
            </p:cNvPr>
            <p:cNvSpPr/>
            <p:nvPr/>
          </p:nvSpPr>
          <p:spPr>
            <a:xfrm>
              <a:off x="1391556" y="4497221"/>
              <a:ext cx="2125870"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ETL</a:t>
              </a:r>
            </a:p>
          </p:txBody>
        </p:sp>
        <p:sp>
          <p:nvSpPr>
            <p:cNvPr id="108" name="Rectangle 195">
              <a:extLst>
                <a:ext uri="{FF2B5EF4-FFF2-40B4-BE49-F238E27FC236}">
                  <a16:creationId xmlns:a16="http://schemas.microsoft.com/office/drawing/2014/main" id="{04BDE88D-DB09-485C-92DC-05826F6C2355}"/>
                </a:ext>
              </a:extLst>
            </p:cNvPr>
            <p:cNvSpPr/>
            <p:nvPr/>
          </p:nvSpPr>
          <p:spPr>
            <a:xfrm>
              <a:off x="5868318" y="4497221"/>
              <a:ext cx="2125870"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API</a:t>
              </a:r>
            </a:p>
          </p:txBody>
        </p:sp>
        <p:sp>
          <p:nvSpPr>
            <p:cNvPr id="109" name="Rectangle 18">
              <a:extLst>
                <a:ext uri="{FF2B5EF4-FFF2-40B4-BE49-F238E27FC236}">
                  <a16:creationId xmlns:a16="http://schemas.microsoft.com/office/drawing/2014/main" id="{82F9E6FC-1A24-12C0-54FF-59A6233F12A3}"/>
                </a:ext>
              </a:extLst>
            </p:cNvPr>
            <p:cNvSpPr/>
            <p:nvPr/>
          </p:nvSpPr>
          <p:spPr>
            <a:xfrm>
              <a:off x="3629937" y="4497221"/>
              <a:ext cx="2125870"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GW</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sp>
        <p:nvSpPr>
          <p:cNvPr id="120" name="TextBox 134">
            <a:extLst>
              <a:ext uri="{FF2B5EF4-FFF2-40B4-BE49-F238E27FC236}">
                <a16:creationId xmlns:a16="http://schemas.microsoft.com/office/drawing/2014/main" id="{9E4C1344-3A1D-0F19-11CE-82AF9FABA08D}"/>
              </a:ext>
            </a:extLst>
          </p:cNvPr>
          <p:cNvSpPr txBox="1"/>
          <p:nvPr/>
        </p:nvSpPr>
        <p:spPr>
          <a:xfrm>
            <a:off x="1361602" y="1243990"/>
            <a:ext cx="1324583" cy="192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536" tIns="48768" rIns="97536" bIns="4876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6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個人・法人利用者</a:t>
            </a:r>
            <a:endParaRPr kumimoji="0" lang="en-US"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nvGrpSpPr>
          <p:cNvPr id="121" name="グループ化 120">
            <a:extLst>
              <a:ext uri="{FF2B5EF4-FFF2-40B4-BE49-F238E27FC236}">
                <a16:creationId xmlns:a16="http://schemas.microsoft.com/office/drawing/2014/main" id="{31894EA3-727E-1DC2-FA31-DF2B2AE50020}"/>
              </a:ext>
            </a:extLst>
          </p:cNvPr>
          <p:cNvGrpSpPr/>
          <p:nvPr/>
        </p:nvGrpSpPr>
        <p:grpSpPr>
          <a:xfrm>
            <a:off x="1653146" y="884865"/>
            <a:ext cx="741496" cy="375084"/>
            <a:chOff x="7726478" y="786044"/>
            <a:chExt cx="926870" cy="468855"/>
          </a:xfrm>
        </p:grpSpPr>
        <p:grpSp>
          <p:nvGrpSpPr>
            <p:cNvPr id="122" name="bcgBugs_Businesswoman front ">
              <a:extLst>
                <a:ext uri="{FF2B5EF4-FFF2-40B4-BE49-F238E27FC236}">
                  <a16:creationId xmlns:a16="http://schemas.microsoft.com/office/drawing/2014/main" id="{C5736142-4784-7E95-DD1B-45B72E213846}"/>
                </a:ext>
              </a:extLst>
            </p:cNvPr>
            <p:cNvGrpSpPr>
              <a:grpSpLocks noChangeAspect="1"/>
            </p:cNvGrpSpPr>
            <p:nvPr/>
          </p:nvGrpSpPr>
          <p:grpSpPr>
            <a:xfrm>
              <a:off x="8196148" y="786044"/>
              <a:ext cx="457200" cy="468439"/>
              <a:chOff x="7324949" y="3200401"/>
              <a:chExt cx="457200" cy="468439"/>
            </a:xfrm>
          </p:grpSpPr>
          <p:sp>
            <p:nvSpPr>
              <p:cNvPr id="126" name="AutoShape 6">
                <a:extLst>
                  <a:ext uri="{FF2B5EF4-FFF2-40B4-BE49-F238E27FC236}">
                    <a16:creationId xmlns:a16="http://schemas.microsoft.com/office/drawing/2014/main" id="{B2A09CCE-DA1B-D1B9-8343-6E6EC6879532}"/>
                  </a:ext>
                </a:extLst>
              </p:cNvPr>
              <p:cNvSpPr>
                <a:spLocks noChangeAspect="1" noChangeArrowheads="1" noTextEdit="1"/>
              </p:cNvSpPr>
              <p:nvPr/>
            </p:nvSpPr>
            <p:spPr bwMode="auto">
              <a:xfrm>
                <a:off x="7324949"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27" name="Freeform 8">
                <a:extLst>
                  <a:ext uri="{FF2B5EF4-FFF2-40B4-BE49-F238E27FC236}">
                    <a16:creationId xmlns:a16="http://schemas.microsoft.com/office/drawing/2014/main" id="{D757B6E8-856A-E5BF-44C4-20BB1A9BD40C}"/>
                  </a:ext>
                </a:extLst>
              </p:cNvPr>
              <p:cNvSpPr>
                <a:spLocks noChangeAspect="1" noEditPoints="1"/>
              </p:cNvSpPr>
              <p:nvPr/>
            </p:nvSpPr>
            <p:spPr bwMode="auto">
              <a:xfrm>
                <a:off x="7363007" y="3335295"/>
                <a:ext cx="360000" cy="333545"/>
              </a:xfrm>
              <a:custGeom>
                <a:avLst/>
                <a:gdLst>
                  <a:gd name="T0" fmla="*/ 438 w 950"/>
                  <a:gd name="T1" fmla="*/ 880 h 880"/>
                  <a:gd name="T2" fmla="*/ 3 w 950"/>
                  <a:gd name="T3" fmla="*/ 864 h 880"/>
                  <a:gd name="T4" fmla="*/ 321 w 950"/>
                  <a:gd name="T5" fmla="*/ 664 h 880"/>
                  <a:gd name="T6" fmla="*/ 348 w 950"/>
                  <a:gd name="T7" fmla="*/ 741 h 880"/>
                  <a:gd name="T8" fmla="*/ 833 w 950"/>
                  <a:gd name="T9" fmla="*/ 698 h 880"/>
                  <a:gd name="T10" fmla="*/ 698 w 950"/>
                  <a:gd name="T11" fmla="*/ 741 h 880"/>
                  <a:gd name="T12" fmla="*/ 512 w 950"/>
                  <a:gd name="T13" fmla="*/ 880 h 880"/>
                  <a:gd name="T14" fmla="*/ 947 w 950"/>
                  <a:gd name="T15" fmla="*/ 864 h 880"/>
                  <a:gd name="T16" fmla="*/ 336 w 950"/>
                  <a:gd name="T17" fmla="*/ 594 h 880"/>
                  <a:gd name="T18" fmla="*/ 359 w 950"/>
                  <a:gd name="T19" fmla="*/ 665 h 880"/>
                  <a:gd name="T20" fmla="*/ 475 w 950"/>
                  <a:gd name="T21" fmla="*/ 664 h 880"/>
                  <a:gd name="T22" fmla="*/ 591 w 950"/>
                  <a:gd name="T23" fmla="*/ 665 h 880"/>
                  <a:gd name="T24" fmla="*/ 614 w 950"/>
                  <a:gd name="T25" fmla="*/ 594 h 880"/>
                  <a:gd name="T26" fmla="*/ 726 w 950"/>
                  <a:gd name="T27" fmla="*/ 379 h 880"/>
                  <a:gd name="T28" fmla="*/ 699 w 950"/>
                  <a:gd name="T29" fmla="*/ 390 h 880"/>
                  <a:gd name="T30" fmla="*/ 670 w 950"/>
                  <a:gd name="T31" fmla="*/ 424 h 880"/>
                  <a:gd name="T32" fmla="*/ 475 w 950"/>
                  <a:gd name="T33" fmla="*/ 641 h 880"/>
                  <a:gd name="T34" fmla="*/ 280 w 950"/>
                  <a:gd name="T35" fmla="*/ 424 h 880"/>
                  <a:gd name="T36" fmla="*/ 251 w 950"/>
                  <a:gd name="T37" fmla="*/ 390 h 880"/>
                  <a:gd name="T38" fmla="*/ 224 w 950"/>
                  <a:gd name="T39" fmla="*/ 380 h 880"/>
                  <a:gd name="T40" fmla="*/ 684 w 950"/>
                  <a:gd name="T41" fmla="*/ 515 h 880"/>
                  <a:gd name="T42" fmla="*/ 640 w 950"/>
                  <a:gd name="T43" fmla="*/ 641 h 880"/>
                  <a:gd name="T44" fmla="*/ 761 w 950"/>
                  <a:gd name="T45" fmla="*/ 604 h 880"/>
                  <a:gd name="T46" fmla="*/ 684 w 950"/>
                  <a:gd name="T47" fmla="*/ 515 h 880"/>
                  <a:gd name="T48" fmla="*/ 341 w 950"/>
                  <a:gd name="T49" fmla="*/ 202 h 880"/>
                  <a:gd name="T50" fmla="*/ 671 w 950"/>
                  <a:gd name="T51" fmla="*/ 375 h 880"/>
                  <a:gd name="T52" fmla="*/ 688 w 950"/>
                  <a:gd name="T53" fmla="*/ 376 h 880"/>
                  <a:gd name="T54" fmla="*/ 718 w 950"/>
                  <a:gd name="T55" fmla="*/ 337 h 880"/>
                  <a:gd name="T56" fmla="*/ 727 w 950"/>
                  <a:gd name="T57" fmla="*/ 252 h 880"/>
                  <a:gd name="T58" fmla="*/ 230 w 950"/>
                  <a:gd name="T59" fmla="*/ 252 h 880"/>
                  <a:gd name="T60" fmla="*/ 244 w 950"/>
                  <a:gd name="T61" fmla="*/ 355 h 880"/>
                  <a:gd name="T62" fmla="*/ 317 w 950"/>
                  <a:gd name="T63" fmla="*/ 601 h 880"/>
                  <a:gd name="T64" fmla="*/ 255 w 950"/>
                  <a:gd name="T65" fmla="*/ 474 h 880"/>
                  <a:gd name="T66" fmla="*/ 259 w 950"/>
                  <a:gd name="T67" fmla="*/ 644 h 880"/>
                  <a:gd name="T68" fmla="*/ 482 w 950"/>
                  <a:gd name="T69" fmla="*/ 786 h 880"/>
                  <a:gd name="T70" fmla="*/ 395 w 950"/>
                  <a:gd name="T71" fmla="*/ 721 h 880"/>
                  <a:gd name="T72" fmla="*/ 478 w 950"/>
                  <a:gd name="T73" fmla="*/ 880 h 880"/>
                  <a:gd name="T74" fmla="*/ 562 w 950"/>
                  <a:gd name="T75" fmla="*/ 721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0" h="880">
                    <a:moveTo>
                      <a:pt x="348" y="741"/>
                    </a:moveTo>
                    <a:cubicBezTo>
                      <a:pt x="348" y="741"/>
                      <a:pt x="348" y="741"/>
                      <a:pt x="438" y="880"/>
                    </a:cubicBezTo>
                    <a:cubicBezTo>
                      <a:pt x="14" y="880"/>
                      <a:pt x="14" y="880"/>
                      <a:pt x="14" y="880"/>
                    </a:cubicBezTo>
                    <a:cubicBezTo>
                      <a:pt x="5" y="880"/>
                      <a:pt x="0" y="872"/>
                      <a:pt x="3" y="864"/>
                    </a:cubicBezTo>
                    <a:cubicBezTo>
                      <a:pt x="17" y="826"/>
                      <a:pt x="60" y="725"/>
                      <a:pt x="117" y="698"/>
                    </a:cubicBezTo>
                    <a:cubicBezTo>
                      <a:pt x="189" y="665"/>
                      <a:pt x="321" y="664"/>
                      <a:pt x="321" y="664"/>
                    </a:cubicBezTo>
                    <a:cubicBezTo>
                      <a:pt x="321" y="664"/>
                      <a:pt x="321" y="664"/>
                      <a:pt x="252" y="741"/>
                    </a:cubicBezTo>
                    <a:cubicBezTo>
                      <a:pt x="252" y="741"/>
                      <a:pt x="252" y="741"/>
                      <a:pt x="348" y="741"/>
                    </a:cubicBezTo>
                    <a:close/>
                    <a:moveTo>
                      <a:pt x="947" y="864"/>
                    </a:moveTo>
                    <a:cubicBezTo>
                      <a:pt x="933" y="826"/>
                      <a:pt x="890" y="725"/>
                      <a:pt x="833" y="698"/>
                    </a:cubicBezTo>
                    <a:cubicBezTo>
                      <a:pt x="761" y="665"/>
                      <a:pt x="629" y="664"/>
                      <a:pt x="629" y="664"/>
                    </a:cubicBezTo>
                    <a:cubicBezTo>
                      <a:pt x="698" y="741"/>
                      <a:pt x="698" y="741"/>
                      <a:pt x="698" y="741"/>
                    </a:cubicBezTo>
                    <a:cubicBezTo>
                      <a:pt x="602" y="741"/>
                      <a:pt x="602" y="741"/>
                      <a:pt x="602" y="741"/>
                    </a:cubicBezTo>
                    <a:cubicBezTo>
                      <a:pt x="512" y="880"/>
                      <a:pt x="512" y="880"/>
                      <a:pt x="512" y="880"/>
                    </a:cubicBezTo>
                    <a:cubicBezTo>
                      <a:pt x="936" y="880"/>
                      <a:pt x="936" y="880"/>
                      <a:pt x="936" y="880"/>
                    </a:cubicBezTo>
                    <a:cubicBezTo>
                      <a:pt x="945" y="880"/>
                      <a:pt x="950" y="872"/>
                      <a:pt x="947" y="864"/>
                    </a:cubicBezTo>
                    <a:close/>
                    <a:moveTo>
                      <a:pt x="260" y="436"/>
                    </a:moveTo>
                    <a:cubicBezTo>
                      <a:pt x="272" y="465"/>
                      <a:pt x="312" y="565"/>
                      <a:pt x="336" y="594"/>
                    </a:cubicBezTo>
                    <a:cubicBezTo>
                      <a:pt x="336" y="594"/>
                      <a:pt x="336" y="594"/>
                      <a:pt x="336" y="646"/>
                    </a:cubicBezTo>
                    <a:cubicBezTo>
                      <a:pt x="338" y="647"/>
                      <a:pt x="347" y="654"/>
                      <a:pt x="359" y="665"/>
                    </a:cubicBezTo>
                    <a:cubicBezTo>
                      <a:pt x="359" y="665"/>
                      <a:pt x="359" y="665"/>
                      <a:pt x="359" y="613"/>
                    </a:cubicBezTo>
                    <a:cubicBezTo>
                      <a:pt x="390" y="636"/>
                      <a:pt x="441" y="664"/>
                      <a:pt x="475" y="664"/>
                    </a:cubicBezTo>
                    <a:cubicBezTo>
                      <a:pt x="509" y="664"/>
                      <a:pt x="560" y="636"/>
                      <a:pt x="591" y="613"/>
                    </a:cubicBezTo>
                    <a:cubicBezTo>
                      <a:pt x="591" y="613"/>
                      <a:pt x="591" y="613"/>
                      <a:pt x="591" y="665"/>
                    </a:cubicBezTo>
                    <a:cubicBezTo>
                      <a:pt x="604" y="654"/>
                      <a:pt x="612" y="647"/>
                      <a:pt x="614" y="646"/>
                    </a:cubicBezTo>
                    <a:cubicBezTo>
                      <a:pt x="614" y="646"/>
                      <a:pt x="614" y="646"/>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51" y="390"/>
                      <a:pt x="251" y="390"/>
                      <a:pt x="224" y="377"/>
                    </a:cubicBezTo>
                    <a:cubicBezTo>
                      <a:pt x="224" y="378"/>
                      <a:pt x="224" y="379"/>
                      <a:pt x="224" y="380"/>
                    </a:cubicBezTo>
                    <a:cubicBezTo>
                      <a:pt x="227" y="394"/>
                      <a:pt x="235" y="421"/>
                      <a:pt x="260" y="436"/>
                    </a:cubicBezTo>
                    <a:close/>
                    <a:moveTo>
                      <a:pt x="684" y="515"/>
                    </a:moveTo>
                    <a:cubicBezTo>
                      <a:pt x="663" y="563"/>
                      <a:pt x="649" y="588"/>
                      <a:pt x="640" y="601"/>
                    </a:cubicBezTo>
                    <a:cubicBezTo>
                      <a:pt x="640" y="641"/>
                      <a:pt x="640" y="641"/>
                      <a:pt x="640" y="641"/>
                    </a:cubicBezTo>
                    <a:cubicBezTo>
                      <a:pt x="651" y="641"/>
                      <a:pt x="672" y="642"/>
                      <a:pt x="698" y="644"/>
                    </a:cubicBezTo>
                    <a:cubicBezTo>
                      <a:pt x="717" y="638"/>
                      <a:pt x="739" y="626"/>
                      <a:pt x="761" y="604"/>
                    </a:cubicBezTo>
                    <a:cubicBezTo>
                      <a:pt x="708" y="598"/>
                      <a:pt x="703" y="522"/>
                      <a:pt x="701" y="475"/>
                    </a:cubicBezTo>
                    <a:cubicBezTo>
                      <a:pt x="696" y="487"/>
                      <a:pt x="690" y="501"/>
                      <a:pt x="684" y="515"/>
                    </a:cubicBezTo>
                    <a:close/>
                    <a:moveTo>
                      <a:pt x="244" y="355"/>
                    </a:moveTo>
                    <a:cubicBezTo>
                      <a:pt x="268" y="377"/>
                      <a:pt x="268" y="226"/>
                      <a:pt x="341" y="202"/>
                    </a:cubicBezTo>
                    <a:cubicBezTo>
                      <a:pt x="342" y="202"/>
                      <a:pt x="343" y="202"/>
                      <a:pt x="344" y="203"/>
                    </a:cubicBezTo>
                    <a:cubicBezTo>
                      <a:pt x="344" y="203"/>
                      <a:pt x="344" y="203"/>
                      <a:pt x="671" y="375"/>
                    </a:cubicBezTo>
                    <a:cubicBezTo>
                      <a:pt x="671" y="376"/>
                      <a:pt x="672" y="376"/>
                      <a:pt x="672" y="376"/>
                    </a:cubicBezTo>
                    <a:cubicBezTo>
                      <a:pt x="672" y="376"/>
                      <a:pt x="672" y="376"/>
                      <a:pt x="688" y="376"/>
                    </a:cubicBezTo>
                    <a:cubicBezTo>
                      <a:pt x="689" y="376"/>
                      <a:pt x="690" y="375"/>
                      <a:pt x="691" y="375"/>
                    </a:cubicBezTo>
                    <a:cubicBezTo>
                      <a:pt x="713" y="349"/>
                      <a:pt x="717" y="337"/>
                      <a:pt x="718" y="337"/>
                    </a:cubicBezTo>
                    <a:cubicBezTo>
                      <a:pt x="718" y="337"/>
                      <a:pt x="718" y="337"/>
                      <a:pt x="718" y="337"/>
                    </a:cubicBezTo>
                    <a:cubicBezTo>
                      <a:pt x="727" y="310"/>
                      <a:pt x="727" y="282"/>
                      <a:pt x="727" y="252"/>
                    </a:cubicBezTo>
                    <a:cubicBezTo>
                      <a:pt x="727" y="113"/>
                      <a:pt x="619" y="0"/>
                      <a:pt x="478" y="0"/>
                    </a:cubicBezTo>
                    <a:cubicBezTo>
                      <a:pt x="338" y="0"/>
                      <a:pt x="230" y="113"/>
                      <a:pt x="230" y="252"/>
                    </a:cubicBezTo>
                    <a:cubicBezTo>
                      <a:pt x="230" y="283"/>
                      <a:pt x="234" y="327"/>
                      <a:pt x="244" y="354"/>
                    </a:cubicBezTo>
                    <a:cubicBezTo>
                      <a:pt x="244" y="355"/>
                      <a:pt x="244" y="355"/>
                      <a:pt x="244" y="355"/>
                    </a:cubicBezTo>
                    <a:close/>
                    <a:moveTo>
                      <a:pt x="317" y="641"/>
                    </a:moveTo>
                    <a:cubicBezTo>
                      <a:pt x="317" y="601"/>
                      <a:pt x="317" y="601"/>
                      <a:pt x="317" y="601"/>
                    </a:cubicBezTo>
                    <a:cubicBezTo>
                      <a:pt x="308" y="588"/>
                      <a:pt x="294" y="563"/>
                      <a:pt x="273" y="515"/>
                    </a:cubicBezTo>
                    <a:cubicBezTo>
                      <a:pt x="267" y="500"/>
                      <a:pt x="261" y="486"/>
                      <a:pt x="255" y="474"/>
                    </a:cubicBezTo>
                    <a:cubicBezTo>
                      <a:pt x="253" y="521"/>
                      <a:pt x="250" y="598"/>
                      <a:pt x="196" y="604"/>
                    </a:cubicBezTo>
                    <a:cubicBezTo>
                      <a:pt x="218" y="626"/>
                      <a:pt x="240" y="638"/>
                      <a:pt x="259" y="644"/>
                    </a:cubicBezTo>
                    <a:cubicBezTo>
                      <a:pt x="285" y="642"/>
                      <a:pt x="306" y="641"/>
                      <a:pt x="317" y="641"/>
                    </a:cubicBezTo>
                    <a:close/>
                    <a:moveTo>
                      <a:pt x="482" y="786"/>
                    </a:moveTo>
                    <a:cubicBezTo>
                      <a:pt x="480" y="787"/>
                      <a:pt x="477" y="787"/>
                      <a:pt x="475" y="786"/>
                    </a:cubicBezTo>
                    <a:cubicBezTo>
                      <a:pt x="454" y="770"/>
                      <a:pt x="423" y="744"/>
                      <a:pt x="395" y="721"/>
                    </a:cubicBezTo>
                    <a:cubicBezTo>
                      <a:pt x="463" y="880"/>
                      <a:pt x="463" y="880"/>
                      <a:pt x="463" y="880"/>
                    </a:cubicBezTo>
                    <a:cubicBezTo>
                      <a:pt x="478" y="880"/>
                      <a:pt x="478" y="880"/>
                      <a:pt x="478" y="880"/>
                    </a:cubicBezTo>
                    <a:cubicBezTo>
                      <a:pt x="494" y="880"/>
                      <a:pt x="494" y="880"/>
                      <a:pt x="494" y="880"/>
                    </a:cubicBezTo>
                    <a:cubicBezTo>
                      <a:pt x="562" y="721"/>
                      <a:pt x="562" y="721"/>
                      <a:pt x="562" y="721"/>
                    </a:cubicBezTo>
                    <a:cubicBezTo>
                      <a:pt x="537" y="742"/>
                      <a:pt x="508" y="765"/>
                      <a:pt x="482" y="786"/>
                    </a:cubicBezTo>
                    <a:close/>
                  </a:path>
                </a:pathLst>
              </a:custGeom>
              <a:solidFill>
                <a:schemeClr val="tx2"/>
              </a:solidFill>
              <a:ln>
                <a:noFill/>
              </a:ln>
            </p:spPr>
            <p:txBody>
              <a:bodyPr vert="horz" wrap="square" lIns="73152" tIns="36576" rIns="73152"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grpSp>
          <p:nvGrpSpPr>
            <p:cNvPr id="123" name="bcgBugs_Businessman Front ">
              <a:extLst>
                <a:ext uri="{FF2B5EF4-FFF2-40B4-BE49-F238E27FC236}">
                  <a16:creationId xmlns:a16="http://schemas.microsoft.com/office/drawing/2014/main" id="{B9AF97B2-1DA7-0CE8-6A93-5351CDB10809}"/>
                </a:ext>
              </a:extLst>
            </p:cNvPr>
            <p:cNvGrpSpPr>
              <a:grpSpLocks noChangeAspect="1"/>
            </p:cNvGrpSpPr>
            <p:nvPr/>
          </p:nvGrpSpPr>
          <p:grpSpPr>
            <a:xfrm>
              <a:off x="7726478" y="786460"/>
              <a:ext cx="457200" cy="468439"/>
              <a:chOff x="7324948" y="3200401"/>
              <a:chExt cx="457200" cy="468439"/>
            </a:xfrm>
          </p:grpSpPr>
          <p:sp>
            <p:nvSpPr>
              <p:cNvPr id="124" name="AutoShape 5">
                <a:extLst>
                  <a:ext uri="{FF2B5EF4-FFF2-40B4-BE49-F238E27FC236}">
                    <a16:creationId xmlns:a16="http://schemas.microsoft.com/office/drawing/2014/main" id="{7893DA5E-5065-70EC-93E4-421CD8C910B3}"/>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25" name="Freeform 7">
                <a:extLst>
                  <a:ext uri="{FF2B5EF4-FFF2-40B4-BE49-F238E27FC236}">
                    <a16:creationId xmlns:a16="http://schemas.microsoft.com/office/drawing/2014/main" id="{87A11322-09E4-AEFB-C462-A07AFE6FB91D}"/>
                  </a:ext>
                </a:extLst>
              </p:cNvPr>
              <p:cNvSpPr>
                <a:spLocks noChangeAspect="1" noEditPoints="1"/>
              </p:cNvSpPr>
              <p:nvPr/>
            </p:nvSpPr>
            <p:spPr bwMode="auto">
              <a:xfrm>
                <a:off x="7363006" y="3335295"/>
                <a:ext cx="360000" cy="333545"/>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tx2"/>
              </a:solidFill>
              <a:ln>
                <a:noFill/>
              </a:ln>
            </p:spPr>
            <p:txBody>
              <a:bodyPr vert="horz" wrap="square" lIns="73152" tIns="36576" rIns="73152"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grpSp>
      <p:sp>
        <p:nvSpPr>
          <p:cNvPr id="193" name="TextBox 134">
            <a:extLst>
              <a:ext uri="{FF2B5EF4-FFF2-40B4-BE49-F238E27FC236}">
                <a16:creationId xmlns:a16="http://schemas.microsoft.com/office/drawing/2014/main" id="{8958A8F0-3477-655A-E825-90D88076EBAD}"/>
              </a:ext>
            </a:extLst>
          </p:cNvPr>
          <p:cNvSpPr txBox="1"/>
          <p:nvPr/>
        </p:nvSpPr>
        <p:spPr>
          <a:xfrm>
            <a:off x="3911790" y="1245723"/>
            <a:ext cx="1238689" cy="192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536" tIns="48768" rIns="97536" bIns="4876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6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コンテンツプロバイダ</a:t>
            </a:r>
            <a:r>
              <a:rPr kumimoji="0" lang="en-US"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ー</a:t>
            </a:r>
          </a:p>
        </p:txBody>
      </p:sp>
      <p:grpSp>
        <p:nvGrpSpPr>
          <p:cNvPr id="194" name="グループ化 193">
            <a:extLst>
              <a:ext uri="{FF2B5EF4-FFF2-40B4-BE49-F238E27FC236}">
                <a16:creationId xmlns:a16="http://schemas.microsoft.com/office/drawing/2014/main" id="{5C21ED10-11E3-B9D9-9AD7-BF45BD4C34E8}"/>
              </a:ext>
            </a:extLst>
          </p:cNvPr>
          <p:cNvGrpSpPr/>
          <p:nvPr/>
        </p:nvGrpSpPr>
        <p:grpSpPr>
          <a:xfrm>
            <a:off x="4160386" y="884865"/>
            <a:ext cx="741496" cy="376939"/>
            <a:chOff x="7726478" y="786044"/>
            <a:chExt cx="926870" cy="471174"/>
          </a:xfrm>
        </p:grpSpPr>
        <p:grpSp>
          <p:nvGrpSpPr>
            <p:cNvPr id="195" name="bcgBugs_Businesswoman front ">
              <a:extLst>
                <a:ext uri="{FF2B5EF4-FFF2-40B4-BE49-F238E27FC236}">
                  <a16:creationId xmlns:a16="http://schemas.microsoft.com/office/drawing/2014/main" id="{5DA982FD-4279-E41A-B6E2-140B554C8597}"/>
                </a:ext>
              </a:extLst>
            </p:cNvPr>
            <p:cNvGrpSpPr>
              <a:grpSpLocks noChangeAspect="1"/>
            </p:cNvGrpSpPr>
            <p:nvPr/>
          </p:nvGrpSpPr>
          <p:grpSpPr>
            <a:xfrm>
              <a:off x="8196148" y="786044"/>
              <a:ext cx="457200" cy="470758"/>
              <a:chOff x="7324949" y="3200401"/>
              <a:chExt cx="457200" cy="470758"/>
            </a:xfrm>
          </p:grpSpPr>
          <p:sp>
            <p:nvSpPr>
              <p:cNvPr id="206" name="AutoShape 6">
                <a:extLst>
                  <a:ext uri="{FF2B5EF4-FFF2-40B4-BE49-F238E27FC236}">
                    <a16:creationId xmlns:a16="http://schemas.microsoft.com/office/drawing/2014/main" id="{4DD0C884-38B9-A04B-082A-67FCC5390FB1}"/>
                  </a:ext>
                </a:extLst>
              </p:cNvPr>
              <p:cNvSpPr>
                <a:spLocks noChangeAspect="1" noChangeArrowheads="1" noTextEdit="1"/>
              </p:cNvSpPr>
              <p:nvPr/>
            </p:nvSpPr>
            <p:spPr bwMode="auto">
              <a:xfrm>
                <a:off x="7324949"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07" name="Freeform 8">
                <a:extLst>
                  <a:ext uri="{FF2B5EF4-FFF2-40B4-BE49-F238E27FC236}">
                    <a16:creationId xmlns:a16="http://schemas.microsoft.com/office/drawing/2014/main" id="{B50AB6AE-AA49-4F79-5CAB-327F14084B59}"/>
                  </a:ext>
                </a:extLst>
              </p:cNvPr>
              <p:cNvSpPr>
                <a:spLocks noChangeAspect="1" noEditPoints="1"/>
              </p:cNvSpPr>
              <p:nvPr/>
            </p:nvSpPr>
            <p:spPr bwMode="auto">
              <a:xfrm>
                <a:off x="7388286" y="3338313"/>
                <a:ext cx="360000" cy="332846"/>
              </a:xfrm>
              <a:custGeom>
                <a:avLst/>
                <a:gdLst>
                  <a:gd name="T0" fmla="*/ 438 w 950"/>
                  <a:gd name="T1" fmla="*/ 880 h 880"/>
                  <a:gd name="T2" fmla="*/ 3 w 950"/>
                  <a:gd name="T3" fmla="*/ 864 h 880"/>
                  <a:gd name="T4" fmla="*/ 321 w 950"/>
                  <a:gd name="T5" fmla="*/ 664 h 880"/>
                  <a:gd name="T6" fmla="*/ 348 w 950"/>
                  <a:gd name="T7" fmla="*/ 741 h 880"/>
                  <a:gd name="T8" fmla="*/ 833 w 950"/>
                  <a:gd name="T9" fmla="*/ 698 h 880"/>
                  <a:gd name="T10" fmla="*/ 698 w 950"/>
                  <a:gd name="T11" fmla="*/ 741 h 880"/>
                  <a:gd name="T12" fmla="*/ 512 w 950"/>
                  <a:gd name="T13" fmla="*/ 880 h 880"/>
                  <a:gd name="T14" fmla="*/ 947 w 950"/>
                  <a:gd name="T15" fmla="*/ 864 h 880"/>
                  <a:gd name="T16" fmla="*/ 336 w 950"/>
                  <a:gd name="T17" fmla="*/ 594 h 880"/>
                  <a:gd name="T18" fmla="*/ 359 w 950"/>
                  <a:gd name="T19" fmla="*/ 665 h 880"/>
                  <a:gd name="T20" fmla="*/ 475 w 950"/>
                  <a:gd name="T21" fmla="*/ 664 h 880"/>
                  <a:gd name="T22" fmla="*/ 591 w 950"/>
                  <a:gd name="T23" fmla="*/ 665 h 880"/>
                  <a:gd name="T24" fmla="*/ 614 w 950"/>
                  <a:gd name="T25" fmla="*/ 594 h 880"/>
                  <a:gd name="T26" fmla="*/ 726 w 950"/>
                  <a:gd name="T27" fmla="*/ 379 h 880"/>
                  <a:gd name="T28" fmla="*/ 699 w 950"/>
                  <a:gd name="T29" fmla="*/ 390 h 880"/>
                  <a:gd name="T30" fmla="*/ 670 w 950"/>
                  <a:gd name="T31" fmla="*/ 424 h 880"/>
                  <a:gd name="T32" fmla="*/ 475 w 950"/>
                  <a:gd name="T33" fmla="*/ 641 h 880"/>
                  <a:gd name="T34" fmla="*/ 280 w 950"/>
                  <a:gd name="T35" fmla="*/ 424 h 880"/>
                  <a:gd name="T36" fmla="*/ 251 w 950"/>
                  <a:gd name="T37" fmla="*/ 390 h 880"/>
                  <a:gd name="T38" fmla="*/ 224 w 950"/>
                  <a:gd name="T39" fmla="*/ 380 h 880"/>
                  <a:gd name="T40" fmla="*/ 684 w 950"/>
                  <a:gd name="T41" fmla="*/ 515 h 880"/>
                  <a:gd name="T42" fmla="*/ 640 w 950"/>
                  <a:gd name="T43" fmla="*/ 641 h 880"/>
                  <a:gd name="T44" fmla="*/ 761 w 950"/>
                  <a:gd name="T45" fmla="*/ 604 h 880"/>
                  <a:gd name="T46" fmla="*/ 684 w 950"/>
                  <a:gd name="T47" fmla="*/ 515 h 880"/>
                  <a:gd name="T48" fmla="*/ 341 w 950"/>
                  <a:gd name="T49" fmla="*/ 202 h 880"/>
                  <a:gd name="T50" fmla="*/ 671 w 950"/>
                  <a:gd name="T51" fmla="*/ 375 h 880"/>
                  <a:gd name="T52" fmla="*/ 688 w 950"/>
                  <a:gd name="T53" fmla="*/ 376 h 880"/>
                  <a:gd name="T54" fmla="*/ 718 w 950"/>
                  <a:gd name="T55" fmla="*/ 337 h 880"/>
                  <a:gd name="T56" fmla="*/ 727 w 950"/>
                  <a:gd name="T57" fmla="*/ 252 h 880"/>
                  <a:gd name="T58" fmla="*/ 230 w 950"/>
                  <a:gd name="T59" fmla="*/ 252 h 880"/>
                  <a:gd name="T60" fmla="*/ 244 w 950"/>
                  <a:gd name="T61" fmla="*/ 355 h 880"/>
                  <a:gd name="T62" fmla="*/ 317 w 950"/>
                  <a:gd name="T63" fmla="*/ 601 h 880"/>
                  <a:gd name="T64" fmla="*/ 255 w 950"/>
                  <a:gd name="T65" fmla="*/ 474 h 880"/>
                  <a:gd name="T66" fmla="*/ 259 w 950"/>
                  <a:gd name="T67" fmla="*/ 644 h 880"/>
                  <a:gd name="T68" fmla="*/ 482 w 950"/>
                  <a:gd name="T69" fmla="*/ 786 h 880"/>
                  <a:gd name="T70" fmla="*/ 395 w 950"/>
                  <a:gd name="T71" fmla="*/ 721 h 880"/>
                  <a:gd name="T72" fmla="*/ 478 w 950"/>
                  <a:gd name="T73" fmla="*/ 880 h 880"/>
                  <a:gd name="T74" fmla="*/ 562 w 950"/>
                  <a:gd name="T75" fmla="*/ 721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0" h="880">
                    <a:moveTo>
                      <a:pt x="348" y="741"/>
                    </a:moveTo>
                    <a:cubicBezTo>
                      <a:pt x="348" y="741"/>
                      <a:pt x="348" y="741"/>
                      <a:pt x="438" y="880"/>
                    </a:cubicBezTo>
                    <a:cubicBezTo>
                      <a:pt x="14" y="880"/>
                      <a:pt x="14" y="880"/>
                      <a:pt x="14" y="880"/>
                    </a:cubicBezTo>
                    <a:cubicBezTo>
                      <a:pt x="5" y="880"/>
                      <a:pt x="0" y="872"/>
                      <a:pt x="3" y="864"/>
                    </a:cubicBezTo>
                    <a:cubicBezTo>
                      <a:pt x="17" y="826"/>
                      <a:pt x="60" y="725"/>
                      <a:pt x="117" y="698"/>
                    </a:cubicBezTo>
                    <a:cubicBezTo>
                      <a:pt x="189" y="665"/>
                      <a:pt x="321" y="664"/>
                      <a:pt x="321" y="664"/>
                    </a:cubicBezTo>
                    <a:cubicBezTo>
                      <a:pt x="321" y="664"/>
                      <a:pt x="321" y="664"/>
                      <a:pt x="252" y="741"/>
                    </a:cubicBezTo>
                    <a:cubicBezTo>
                      <a:pt x="252" y="741"/>
                      <a:pt x="252" y="741"/>
                      <a:pt x="348" y="741"/>
                    </a:cubicBezTo>
                    <a:close/>
                    <a:moveTo>
                      <a:pt x="947" y="864"/>
                    </a:moveTo>
                    <a:cubicBezTo>
                      <a:pt x="933" y="826"/>
                      <a:pt x="890" y="725"/>
                      <a:pt x="833" y="698"/>
                    </a:cubicBezTo>
                    <a:cubicBezTo>
                      <a:pt x="761" y="665"/>
                      <a:pt x="629" y="664"/>
                      <a:pt x="629" y="664"/>
                    </a:cubicBezTo>
                    <a:cubicBezTo>
                      <a:pt x="698" y="741"/>
                      <a:pt x="698" y="741"/>
                      <a:pt x="698" y="741"/>
                    </a:cubicBezTo>
                    <a:cubicBezTo>
                      <a:pt x="602" y="741"/>
                      <a:pt x="602" y="741"/>
                      <a:pt x="602" y="741"/>
                    </a:cubicBezTo>
                    <a:cubicBezTo>
                      <a:pt x="512" y="880"/>
                      <a:pt x="512" y="880"/>
                      <a:pt x="512" y="880"/>
                    </a:cubicBezTo>
                    <a:cubicBezTo>
                      <a:pt x="936" y="880"/>
                      <a:pt x="936" y="880"/>
                      <a:pt x="936" y="880"/>
                    </a:cubicBezTo>
                    <a:cubicBezTo>
                      <a:pt x="945" y="880"/>
                      <a:pt x="950" y="872"/>
                      <a:pt x="947" y="864"/>
                    </a:cubicBezTo>
                    <a:close/>
                    <a:moveTo>
                      <a:pt x="260" y="436"/>
                    </a:moveTo>
                    <a:cubicBezTo>
                      <a:pt x="272" y="465"/>
                      <a:pt x="312" y="565"/>
                      <a:pt x="336" y="594"/>
                    </a:cubicBezTo>
                    <a:cubicBezTo>
                      <a:pt x="336" y="594"/>
                      <a:pt x="336" y="594"/>
                      <a:pt x="336" y="646"/>
                    </a:cubicBezTo>
                    <a:cubicBezTo>
                      <a:pt x="338" y="647"/>
                      <a:pt x="347" y="654"/>
                      <a:pt x="359" y="665"/>
                    </a:cubicBezTo>
                    <a:cubicBezTo>
                      <a:pt x="359" y="665"/>
                      <a:pt x="359" y="665"/>
                      <a:pt x="359" y="613"/>
                    </a:cubicBezTo>
                    <a:cubicBezTo>
                      <a:pt x="390" y="636"/>
                      <a:pt x="441" y="664"/>
                      <a:pt x="475" y="664"/>
                    </a:cubicBezTo>
                    <a:cubicBezTo>
                      <a:pt x="509" y="664"/>
                      <a:pt x="560" y="636"/>
                      <a:pt x="591" y="613"/>
                    </a:cubicBezTo>
                    <a:cubicBezTo>
                      <a:pt x="591" y="613"/>
                      <a:pt x="591" y="613"/>
                      <a:pt x="591" y="665"/>
                    </a:cubicBezTo>
                    <a:cubicBezTo>
                      <a:pt x="604" y="654"/>
                      <a:pt x="612" y="647"/>
                      <a:pt x="614" y="646"/>
                    </a:cubicBezTo>
                    <a:cubicBezTo>
                      <a:pt x="614" y="646"/>
                      <a:pt x="614" y="646"/>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51" y="390"/>
                      <a:pt x="251" y="390"/>
                      <a:pt x="224" y="377"/>
                    </a:cubicBezTo>
                    <a:cubicBezTo>
                      <a:pt x="224" y="378"/>
                      <a:pt x="224" y="379"/>
                      <a:pt x="224" y="380"/>
                    </a:cubicBezTo>
                    <a:cubicBezTo>
                      <a:pt x="227" y="394"/>
                      <a:pt x="235" y="421"/>
                      <a:pt x="260" y="436"/>
                    </a:cubicBezTo>
                    <a:close/>
                    <a:moveTo>
                      <a:pt x="684" y="515"/>
                    </a:moveTo>
                    <a:cubicBezTo>
                      <a:pt x="663" y="563"/>
                      <a:pt x="649" y="588"/>
                      <a:pt x="640" y="601"/>
                    </a:cubicBezTo>
                    <a:cubicBezTo>
                      <a:pt x="640" y="641"/>
                      <a:pt x="640" y="641"/>
                      <a:pt x="640" y="641"/>
                    </a:cubicBezTo>
                    <a:cubicBezTo>
                      <a:pt x="651" y="641"/>
                      <a:pt x="672" y="642"/>
                      <a:pt x="698" y="644"/>
                    </a:cubicBezTo>
                    <a:cubicBezTo>
                      <a:pt x="717" y="638"/>
                      <a:pt x="739" y="626"/>
                      <a:pt x="761" y="604"/>
                    </a:cubicBezTo>
                    <a:cubicBezTo>
                      <a:pt x="708" y="598"/>
                      <a:pt x="703" y="522"/>
                      <a:pt x="701" y="475"/>
                    </a:cubicBezTo>
                    <a:cubicBezTo>
                      <a:pt x="696" y="487"/>
                      <a:pt x="690" y="501"/>
                      <a:pt x="684" y="515"/>
                    </a:cubicBezTo>
                    <a:close/>
                    <a:moveTo>
                      <a:pt x="244" y="355"/>
                    </a:moveTo>
                    <a:cubicBezTo>
                      <a:pt x="268" y="377"/>
                      <a:pt x="268" y="226"/>
                      <a:pt x="341" y="202"/>
                    </a:cubicBezTo>
                    <a:cubicBezTo>
                      <a:pt x="342" y="202"/>
                      <a:pt x="343" y="202"/>
                      <a:pt x="344" y="203"/>
                    </a:cubicBezTo>
                    <a:cubicBezTo>
                      <a:pt x="344" y="203"/>
                      <a:pt x="344" y="203"/>
                      <a:pt x="671" y="375"/>
                    </a:cubicBezTo>
                    <a:cubicBezTo>
                      <a:pt x="671" y="376"/>
                      <a:pt x="672" y="376"/>
                      <a:pt x="672" y="376"/>
                    </a:cubicBezTo>
                    <a:cubicBezTo>
                      <a:pt x="672" y="376"/>
                      <a:pt x="672" y="376"/>
                      <a:pt x="688" y="376"/>
                    </a:cubicBezTo>
                    <a:cubicBezTo>
                      <a:pt x="689" y="376"/>
                      <a:pt x="690" y="375"/>
                      <a:pt x="691" y="375"/>
                    </a:cubicBezTo>
                    <a:cubicBezTo>
                      <a:pt x="713" y="349"/>
                      <a:pt x="717" y="337"/>
                      <a:pt x="718" y="337"/>
                    </a:cubicBezTo>
                    <a:cubicBezTo>
                      <a:pt x="718" y="337"/>
                      <a:pt x="718" y="337"/>
                      <a:pt x="718" y="337"/>
                    </a:cubicBezTo>
                    <a:cubicBezTo>
                      <a:pt x="727" y="310"/>
                      <a:pt x="727" y="282"/>
                      <a:pt x="727" y="252"/>
                    </a:cubicBezTo>
                    <a:cubicBezTo>
                      <a:pt x="727" y="113"/>
                      <a:pt x="619" y="0"/>
                      <a:pt x="478" y="0"/>
                    </a:cubicBezTo>
                    <a:cubicBezTo>
                      <a:pt x="338" y="0"/>
                      <a:pt x="230" y="113"/>
                      <a:pt x="230" y="252"/>
                    </a:cubicBezTo>
                    <a:cubicBezTo>
                      <a:pt x="230" y="283"/>
                      <a:pt x="234" y="327"/>
                      <a:pt x="244" y="354"/>
                    </a:cubicBezTo>
                    <a:cubicBezTo>
                      <a:pt x="244" y="355"/>
                      <a:pt x="244" y="355"/>
                      <a:pt x="244" y="355"/>
                    </a:cubicBezTo>
                    <a:close/>
                    <a:moveTo>
                      <a:pt x="317" y="641"/>
                    </a:moveTo>
                    <a:cubicBezTo>
                      <a:pt x="317" y="601"/>
                      <a:pt x="317" y="601"/>
                      <a:pt x="317" y="601"/>
                    </a:cubicBezTo>
                    <a:cubicBezTo>
                      <a:pt x="308" y="588"/>
                      <a:pt x="294" y="563"/>
                      <a:pt x="273" y="515"/>
                    </a:cubicBezTo>
                    <a:cubicBezTo>
                      <a:pt x="267" y="500"/>
                      <a:pt x="261" y="486"/>
                      <a:pt x="255" y="474"/>
                    </a:cubicBezTo>
                    <a:cubicBezTo>
                      <a:pt x="253" y="521"/>
                      <a:pt x="250" y="598"/>
                      <a:pt x="196" y="604"/>
                    </a:cubicBezTo>
                    <a:cubicBezTo>
                      <a:pt x="218" y="626"/>
                      <a:pt x="240" y="638"/>
                      <a:pt x="259" y="644"/>
                    </a:cubicBezTo>
                    <a:cubicBezTo>
                      <a:pt x="285" y="642"/>
                      <a:pt x="306" y="641"/>
                      <a:pt x="317" y="641"/>
                    </a:cubicBezTo>
                    <a:close/>
                    <a:moveTo>
                      <a:pt x="482" y="786"/>
                    </a:moveTo>
                    <a:cubicBezTo>
                      <a:pt x="480" y="787"/>
                      <a:pt x="477" y="787"/>
                      <a:pt x="475" y="786"/>
                    </a:cubicBezTo>
                    <a:cubicBezTo>
                      <a:pt x="454" y="770"/>
                      <a:pt x="423" y="744"/>
                      <a:pt x="395" y="721"/>
                    </a:cubicBezTo>
                    <a:cubicBezTo>
                      <a:pt x="463" y="880"/>
                      <a:pt x="463" y="880"/>
                      <a:pt x="463" y="880"/>
                    </a:cubicBezTo>
                    <a:cubicBezTo>
                      <a:pt x="478" y="880"/>
                      <a:pt x="478" y="880"/>
                      <a:pt x="478" y="880"/>
                    </a:cubicBezTo>
                    <a:cubicBezTo>
                      <a:pt x="494" y="880"/>
                      <a:pt x="494" y="880"/>
                      <a:pt x="494" y="880"/>
                    </a:cubicBezTo>
                    <a:cubicBezTo>
                      <a:pt x="562" y="721"/>
                      <a:pt x="562" y="721"/>
                      <a:pt x="562" y="721"/>
                    </a:cubicBezTo>
                    <a:cubicBezTo>
                      <a:pt x="537" y="742"/>
                      <a:pt x="508" y="765"/>
                      <a:pt x="482" y="786"/>
                    </a:cubicBezTo>
                    <a:close/>
                  </a:path>
                </a:pathLst>
              </a:custGeom>
              <a:solidFill>
                <a:schemeClr val="accent1"/>
              </a:solidFill>
              <a:ln>
                <a:noFill/>
              </a:ln>
            </p:spPr>
            <p:txBody>
              <a:bodyPr vert="horz" wrap="square" lIns="73152" tIns="36576" rIns="73152"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grpSp>
          <p:nvGrpSpPr>
            <p:cNvPr id="196" name="bcgBugs_Businessman Front ">
              <a:extLst>
                <a:ext uri="{FF2B5EF4-FFF2-40B4-BE49-F238E27FC236}">
                  <a16:creationId xmlns:a16="http://schemas.microsoft.com/office/drawing/2014/main" id="{B80A394F-D3B9-D8B5-FBF6-35D3C16D1543}"/>
                </a:ext>
              </a:extLst>
            </p:cNvPr>
            <p:cNvGrpSpPr>
              <a:grpSpLocks noChangeAspect="1"/>
            </p:cNvGrpSpPr>
            <p:nvPr/>
          </p:nvGrpSpPr>
          <p:grpSpPr>
            <a:xfrm>
              <a:off x="7726478" y="786460"/>
              <a:ext cx="457200" cy="470758"/>
              <a:chOff x="7324948" y="3200401"/>
              <a:chExt cx="457200" cy="470758"/>
            </a:xfrm>
          </p:grpSpPr>
          <p:sp>
            <p:nvSpPr>
              <p:cNvPr id="197" name="AutoShape 5">
                <a:extLst>
                  <a:ext uri="{FF2B5EF4-FFF2-40B4-BE49-F238E27FC236}">
                    <a16:creationId xmlns:a16="http://schemas.microsoft.com/office/drawing/2014/main" id="{23B9974F-8570-80FF-1025-CBD3F3F0A891}"/>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05" name="Freeform 7">
                <a:extLst>
                  <a:ext uri="{FF2B5EF4-FFF2-40B4-BE49-F238E27FC236}">
                    <a16:creationId xmlns:a16="http://schemas.microsoft.com/office/drawing/2014/main" id="{37C654E9-981A-7A56-0F2D-5FD979CC26D0}"/>
                  </a:ext>
                </a:extLst>
              </p:cNvPr>
              <p:cNvSpPr>
                <a:spLocks noChangeAspect="1" noEditPoints="1"/>
              </p:cNvSpPr>
              <p:nvPr/>
            </p:nvSpPr>
            <p:spPr bwMode="auto">
              <a:xfrm>
                <a:off x="7388285" y="3338313"/>
                <a:ext cx="360000" cy="332846"/>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accent1"/>
              </a:solidFill>
              <a:ln>
                <a:noFill/>
              </a:ln>
            </p:spPr>
            <p:txBody>
              <a:bodyPr vert="horz" wrap="square" lIns="73152" tIns="36576" rIns="73152"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grpSp>
      <p:sp>
        <p:nvSpPr>
          <p:cNvPr id="209" name="TextBox 134">
            <a:extLst>
              <a:ext uri="{FF2B5EF4-FFF2-40B4-BE49-F238E27FC236}">
                <a16:creationId xmlns:a16="http://schemas.microsoft.com/office/drawing/2014/main" id="{88887461-3A58-477F-A5BA-AA445336F017}"/>
              </a:ext>
            </a:extLst>
          </p:cNvPr>
          <p:cNvSpPr txBox="1"/>
          <p:nvPr/>
        </p:nvSpPr>
        <p:spPr>
          <a:xfrm>
            <a:off x="6156404" y="1246197"/>
            <a:ext cx="1763945" cy="192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7536" tIns="48768" rIns="97536" bIns="48768"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6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サイト運営者</a:t>
            </a:r>
            <a:r>
              <a:rPr kumimoji="0" lang="en-US"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r>
              <a:rPr kumimoji="0" lang="en-US" sz="96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運用・開発者</a:t>
            </a:r>
            <a:r>
              <a:rPr kumimoji="0" lang="en-US" sz="96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grpSp>
        <p:nvGrpSpPr>
          <p:cNvPr id="211" name="グループ化 210">
            <a:extLst>
              <a:ext uri="{FF2B5EF4-FFF2-40B4-BE49-F238E27FC236}">
                <a16:creationId xmlns:a16="http://schemas.microsoft.com/office/drawing/2014/main" id="{5FEEDEB1-FFC1-E983-91FD-4536942A9135}"/>
              </a:ext>
            </a:extLst>
          </p:cNvPr>
          <p:cNvGrpSpPr/>
          <p:nvPr/>
        </p:nvGrpSpPr>
        <p:grpSpPr>
          <a:xfrm>
            <a:off x="6667628" y="884865"/>
            <a:ext cx="741496" cy="366093"/>
            <a:chOff x="7726478" y="786044"/>
            <a:chExt cx="926870" cy="457616"/>
          </a:xfrm>
        </p:grpSpPr>
        <p:grpSp>
          <p:nvGrpSpPr>
            <p:cNvPr id="212" name="bcgBugs_Businesswoman front ">
              <a:extLst>
                <a:ext uri="{FF2B5EF4-FFF2-40B4-BE49-F238E27FC236}">
                  <a16:creationId xmlns:a16="http://schemas.microsoft.com/office/drawing/2014/main" id="{27444015-EB7B-D960-E9AB-7E3CE863000F}"/>
                </a:ext>
              </a:extLst>
            </p:cNvPr>
            <p:cNvGrpSpPr>
              <a:grpSpLocks noChangeAspect="1"/>
            </p:cNvGrpSpPr>
            <p:nvPr/>
          </p:nvGrpSpPr>
          <p:grpSpPr>
            <a:xfrm>
              <a:off x="8196148" y="786044"/>
              <a:ext cx="457200" cy="457200"/>
              <a:chOff x="7324949" y="3200401"/>
              <a:chExt cx="457200" cy="457200"/>
            </a:xfrm>
          </p:grpSpPr>
          <p:sp>
            <p:nvSpPr>
              <p:cNvPr id="216" name="AutoShape 6">
                <a:extLst>
                  <a:ext uri="{FF2B5EF4-FFF2-40B4-BE49-F238E27FC236}">
                    <a16:creationId xmlns:a16="http://schemas.microsoft.com/office/drawing/2014/main" id="{EB80324C-45D1-4E0A-A21C-8A727B389A18}"/>
                  </a:ext>
                </a:extLst>
              </p:cNvPr>
              <p:cNvSpPr>
                <a:spLocks noChangeAspect="1" noChangeArrowheads="1" noTextEdit="1"/>
              </p:cNvSpPr>
              <p:nvPr/>
            </p:nvSpPr>
            <p:spPr bwMode="auto">
              <a:xfrm>
                <a:off x="7324949"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17" name="Freeform 8">
                <a:extLst>
                  <a:ext uri="{FF2B5EF4-FFF2-40B4-BE49-F238E27FC236}">
                    <a16:creationId xmlns:a16="http://schemas.microsoft.com/office/drawing/2014/main" id="{47565826-5E05-AE25-0F90-EB0A3F291E6C}"/>
                  </a:ext>
                </a:extLst>
              </p:cNvPr>
              <p:cNvSpPr>
                <a:spLocks noChangeAspect="1" noEditPoints="1"/>
              </p:cNvSpPr>
              <p:nvPr/>
            </p:nvSpPr>
            <p:spPr bwMode="auto">
              <a:xfrm>
                <a:off x="7342675" y="3323432"/>
                <a:ext cx="360000" cy="333545"/>
              </a:xfrm>
              <a:custGeom>
                <a:avLst/>
                <a:gdLst>
                  <a:gd name="T0" fmla="*/ 438 w 950"/>
                  <a:gd name="T1" fmla="*/ 880 h 880"/>
                  <a:gd name="T2" fmla="*/ 3 w 950"/>
                  <a:gd name="T3" fmla="*/ 864 h 880"/>
                  <a:gd name="T4" fmla="*/ 321 w 950"/>
                  <a:gd name="T5" fmla="*/ 664 h 880"/>
                  <a:gd name="T6" fmla="*/ 348 w 950"/>
                  <a:gd name="T7" fmla="*/ 741 h 880"/>
                  <a:gd name="T8" fmla="*/ 833 w 950"/>
                  <a:gd name="T9" fmla="*/ 698 h 880"/>
                  <a:gd name="T10" fmla="*/ 698 w 950"/>
                  <a:gd name="T11" fmla="*/ 741 h 880"/>
                  <a:gd name="T12" fmla="*/ 512 w 950"/>
                  <a:gd name="T13" fmla="*/ 880 h 880"/>
                  <a:gd name="T14" fmla="*/ 947 w 950"/>
                  <a:gd name="T15" fmla="*/ 864 h 880"/>
                  <a:gd name="T16" fmla="*/ 336 w 950"/>
                  <a:gd name="T17" fmla="*/ 594 h 880"/>
                  <a:gd name="T18" fmla="*/ 359 w 950"/>
                  <a:gd name="T19" fmla="*/ 665 h 880"/>
                  <a:gd name="T20" fmla="*/ 475 w 950"/>
                  <a:gd name="T21" fmla="*/ 664 h 880"/>
                  <a:gd name="T22" fmla="*/ 591 w 950"/>
                  <a:gd name="T23" fmla="*/ 665 h 880"/>
                  <a:gd name="T24" fmla="*/ 614 w 950"/>
                  <a:gd name="T25" fmla="*/ 594 h 880"/>
                  <a:gd name="T26" fmla="*/ 726 w 950"/>
                  <a:gd name="T27" fmla="*/ 379 h 880"/>
                  <a:gd name="T28" fmla="*/ 699 w 950"/>
                  <a:gd name="T29" fmla="*/ 390 h 880"/>
                  <a:gd name="T30" fmla="*/ 670 w 950"/>
                  <a:gd name="T31" fmla="*/ 424 h 880"/>
                  <a:gd name="T32" fmla="*/ 475 w 950"/>
                  <a:gd name="T33" fmla="*/ 641 h 880"/>
                  <a:gd name="T34" fmla="*/ 280 w 950"/>
                  <a:gd name="T35" fmla="*/ 424 h 880"/>
                  <a:gd name="T36" fmla="*/ 251 w 950"/>
                  <a:gd name="T37" fmla="*/ 390 h 880"/>
                  <a:gd name="T38" fmla="*/ 224 w 950"/>
                  <a:gd name="T39" fmla="*/ 380 h 880"/>
                  <a:gd name="T40" fmla="*/ 684 w 950"/>
                  <a:gd name="T41" fmla="*/ 515 h 880"/>
                  <a:gd name="T42" fmla="*/ 640 w 950"/>
                  <a:gd name="T43" fmla="*/ 641 h 880"/>
                  <a:gd name="T44" fmla="*/ 761 w 950"/>
                  <a:gd name="T45" fmla="*/ 604 h 880"/>
                  <a:gd name="T46" fmla="*/ 684 w 950"/>
                  <a:gd name="T47" fmla="*/ 515 h 880"/>
                  <a:gd name="T48" fmla="*/ 341 w 950"/>
                  <a:gd name="T49" fmla="*/ 202 h 880"/>
                  <a:gd name="T50" fmla="*/ 671 w 950"/>
                  <a:gd name="T51" fmla="*/ 375 h 880"/>
                  <a:gd name="T52" fmla="*/ 688 w 950"/>
                  <a:gd name="T53" fmla="*/ 376 h 880"/>
                  <a:gd name="T54" fmla="*/ 718 w 950"/>
                  <a:gd name="T55" fmla="*/ 337 h 880"/>
                  <a:gd name="T56" fmla="*/ 727 w 950"/>
                  <a:gd name="T57" fmla="*/ 252 h 880"/>
                  <a:gd name="T58" fmla="*/ 230 w 950"/>
                  <a:gd name="T59" fmla="*/ 252 h 880"/>
                  <a:gd name="T60" fmla="*/ 244 w 950"/>
                  <a:gd name="T61" fmla="*/ 355 h 880"/>
                  <a:gd name="T62" fmla="*/ 317 w 950"/>
                  <a:gd name="T63" fmla="*/ 601 h 880"/>
                  <a:gd name="T64" fmla="*/ 255 w 950"/>
                  <a:gd name="T65" fmla="*/ 474 h 880"/>
                  <a:gd name="T66" fmla="*/ 259 w 950"/>
                  <a:gd name="T67" fmla="*/ 644 h 880"/>
                  <a:gd name="T68" fmla="*/ 482 w 950"/>
                  <a:gd name="T69" fmla="*/ 786 h 880"/>
                  <a:gd name="T70" fmla="*/ 395 w 950"/>
                  <a:gd name="T71" fmla="*/ 721 h 880"/>
                  <a:gd name="T72" fmla="*/ 478 w 950"/>
                  <a:gd name="T73" fmla="*/ 880 h 880"/>
                  <a:gd name="T74" fmla="*/ 562 w 950"/>
                  <a:gd name="T75" fmla="*/ 721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0" h="880">
                    <a:moveTo>
                      <a:pt x="348" y="741"/>
                    </a:moveTo>
                    <a:cubicBezTo>
                      <a:pt x="348" y="741"/>
                      <a:pt x="348" y="741"/>
                      <a:pt x="438" y="880"/>
                    </a:cubicBezTo>
                    <a:cubicBezTo>
                      <a:pt x="14" y="880"/>
                      <a:pt x="14" y="880"/>
                      <a:pt x="14" y="880"/>
                    </a:cubicBezTo>
                    <a:cubicBezTo>
                      <a:pt x="5" y="880"/>
                      <a:pt x="0" y="872"/>
                      <a:pt x="3" y="864"/>
                    </a:cubicBezTo>
                    <a:cubicBezTo>
                      <a:pt x="17" y="826"/>
                      <a:pt x="60" y="725"/>
                      <a:pt x="117" y="698"/>
                    </a:cubicBezTo>
                    <a:cubicBezTo>
                      <a:pt x="189" y="665"/>
                      <a:pt x="321" y="664"/>
                      <a:pt x="321" y="664"/>
                    </a:cubicBezTo>
                    <a:cubicBezTo>
                      <a:pt x="321" y="664"/>
                      <a:pt x="321" y="664"/>
                      <a:pt x="252" y="741"/>
                    </a:cubicBezTo>
                    <a:cubicBezTo>
                      <a:pt x="252" y="741"/>
                      <a:pt x="252" y="741"/>
                      <a:pt x="348" y="741"/>
                    </a:cubicBezTo>
                    <a:close/>
                    <a:moveTo>
                      <a:pt x="947" y="864"/>
                    </a:moveTo>
                    <a:cubicBezTo>
                      <a:pt x="933" y="826"/>
                      <a:pt x="890" y="725"/>
                      <a:pt x="833" y="698"/>
                    </a:cubicBezTo>
                    <a:cubicBezTo>
                      <a:pt x="761" y="665"/>
                      <a:pt x="629" y="664"/>
                      <a:pt x="629" y="664"/>
                    </a:cubicBezTo>
                    <a:cubicBezTo>
                      <a:pt x="698" y="741"/>
                      <a:pt x="698" y="741"/>
                      <a:pt x="698" y="741"/>
                    </a:cubicBezTo>
                    <a:cubicBezTo>
                      <a:pt x="602" y="741"/>
                      <a:pt x="602" y="741"/>
                      <a:pt x="602" y="741"/>
                    </a:cubicBezTo>
                    <a:cubicBezTo>
                      <a:pt x="512" y="880"/>
                      <a:pt x="512" y="880"/>
                      <a:pt x="512" y="880"/>
                    </a:cubicBezTo>
                    <a:cubicBezTo>
                      <a:pt x="936" y="880"/>
                      <a:pt x="936" y="880"/>
                      <a:pt x="936" y="880"/>
                    </a:cubicBezTo>
                    <a:cubicBezTo>
                      <a:pt x="945" y="880"/>
                      <a:pt x="950" y="872"/>
                      <a:pt x="947" y="864"/>
                    </a:cubicBezTo>
                    <a:close/>
                    <a:moveTo>
                      <a:pt x="260" y="436"/>
                    </a:moveTo>
                    <a:cubicBezTo>
                      <a:pt x="272" y="465"/>
                      <a:pt x="312" y="565"/>
                      <a:pt x="336" y="594"/>
                    </a:cubicBezTo>
                    <a:cubicBezTo>
                      <a:pt x="336" y="594"/>
                      <a:pt x="336" y="594"/>
                      <a:pt x="336" y="646"/>
                    </a:cubicBezTo>
                    <a:cubicBezTo>
                      <a:pt x="338" y="647"/>
                      <a:pt x="347" y="654"/>
                      <a:pt x="359" y="665"/>
                    </a:cubicBezTo>
                    <a:cubicBezTo>
                      <a:pt x="359" y="665"/>
                      <a:pt x="359" y="665"/>
                      <a:pt x="359" y="613"/>
                    </a:cubicBezTo>
                    <a:cubicBezTo>
                      <a:pt x="390" y="636"/>
                      <a:pt x="441" y="664"/>
                      <a:pt x="475" y="664"/>
                    </a:cubicBezTo>
                    <a:cubicBezTo>
                      <a:pt x="509" y="664"/>
                      <a:pt x="560" y="636"/>
                      <a:pt x="591" y="613"/>
                    </a:cubicBezTo>
                    <a:cubicBezTo>
                      <a:pt x="591" y="613"/>
                      <a:pt x="591" y="613"/>
                      <a:pt x="591" y="665"/>
                    </a:cubicBezTo>
                    <a:cubicBezTo>
                      <a:pt x="604" y="654"/>
                      <a:pt x="612" y="647"/>
                      <a:pt x="614" y="646"/>
                    </a:cubicBezTo>
                    <a:cubicBezTo>
                      <a:pt x="614" y="646"/>
                      <a:pt x="614" y="646"/>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51" y="390"/>
                      <a:pt x="251" y="390"/>
                      <a:pt x="224" y="377"/>
                    </a:cubicBezTo>
                    <a:cubicBezTo>
                      <a:pt x="224" y="378"/>
                      <a:pt x="224" y="379"/>
                      <a:pt x="224" y="380"/>
                    </a:cubicBezTo>
                    <a:cubicBezTo>
                      <a:pt x="227" y="394"/>
                      <a:pt x="235" y="421"/>
                      <a:pt x="260" y="436"/>
                    </a:cubicBezTo>
                    <a:close/>
                    <a:moveTo>
                      <a:pt x="684" y="515"/>
                    </a:moveTo>
                    <a:cubicBezTo>
                      <a:pt x="663" y="563"/>
                      <a:pt x="649" y="588"/>
                      <a:pt x="640" y="601"/>
                    </a:cubicBezTo>
                    <a:cubicBezTo>
                      <a:pt x="640" y="641"/>
                      <a:pt x="640" y="641"/>
                      <a:pt x="640" y="641"/>
                    </a:cubicBezTo>
                    <a:cubicBezTo>
                      <a:pt x="651" y="641"/>
                      <a:pt x="672" y="642"/>
                      <a:pt x="698" y="644"/>
                    </a:cubicBezTo>
                    <a:cubicBezTo>
                      <a:pt x="717" y="638"/>
                      <a:pt x="739" y="626"/>
                      <a:pt x="761" y="604"/>
                    </a:cubicBezTo>
                    <a:cubicBezTo>
                      <a:pt x="708" y="598"/>
                      <a:pt x="703" y="522"/>
                      <a:pt x="701" y="475"/>
                    </a:cubicBezTo>
                    <a:cubicBezTo>
                      <a:pt x="696" y="487"/>
                      <a:pt x="690" y="501"/>
                      <a:pt x="684" y="515"/>
                    </a:cubicBezTo>
                    <a:close/>
                    <a:moveTo>
                      <a:pt x="244" y="355"/>
                    </a:moveTo>
                    <a:cubicBezTo>
                      <a:pt x="268" y="377"/>
                      <a:pt x="268" y="226"/>
                      <a:pt x="341" y="202"/>
                    </a:cubicBezTo>
                    <a:cubicBezTo>
                      <a:pt x="342" y="202"/>
                      <a:pt x="343" y="202"/>
                      <a:pt x="344" y="203"/>
                    </a:cubicBezTo>
                    <a:cubicBezTo>
                      <a:pt x="344" y="203"/>
                      <a:pt x="344" y="203"/>
                      <a:pt x="671" y="375"/>
                    </a:cubicBezTo>
                    <a:cubicBezTo>
                      <a:pt x="671" y="376"/>
                      <a:pt x="672" y="376"/>
                      <a:pt x="672" y="376"/>
                    </a:cubicBezTo>
                    <a:cubicBezTo>
                      <a:pt x="672" y="376"/>
                      <a:pt x="672" y="376"/>
                      <a:pt x="688" y="376"/>
                    </a:cubicBezTo>
                    <a:cubicBezTo>
                      <a:pt x="689" y="376"/>
                      <a:pt x="690" y="375"/>
                      <a:pt x="691" y="375"/>
                    </a:cubicBezTo>
                    <a:cubicBezTo>
                      <a:pt x="713" y="349"/>
                      <a:pt x="717" y="337"/>
                      <a:pt x="718" y="337"/>
                    </a:cubicBezTo>
                    <a:cubicBezTo>
                      <a:pt x="718" y="337"/>
                      <a:pt x="718" y="337"/>
                      <a:pt x="718" y="337"/>
                    </a:cubicBezTo>
                    <a:cubicBezTo>
                      <a:pt x="727" y="310"/>
                      <a:pt x="727" y="282"/>
                      <a:pt x="727" y="252"/>
                    </a:cubicBezTo>
                    <a:cubicBezTo>
                      <a:pt x="727" y="113"/>
                      <a:pt x="619" y="0"/>
                      <a:pt x="478" y="0"/>
                    </a:cubicBezTo>
                    <a:cubicBezTo>
                      <a:pt x="338" y="0"/>
                      <a:pt x="230" y="113"/>
                      <a:pt x="230" y="252"/>
                    </a:cubicBezTo>
                    <a:cubicBezTo>
                      <a:pt x="230" y="283"/>
                      <a:pt x="234" y="327"/>
                      <a:pt x="244" y="354"/>
                    </a:cubicBezTo>
                    <a:cubicBezTo>
                      <a:pt x="244" y="355"/>
                      <a:pt x="244" y="355"/>
                      <a:pt x="244" y="355"/>
                    </a:cubicBezTo>
                    <a:close/>
                    <a:moveTo>
                      <a:pt x="317" y="641"/>
                    </a:moveTo>
                    <a:cubicBezTo>
                      <a:pt x="317" y="601"/>
                      <a:pt x="317" y="601"/>
                      <a:pt x="317" y="601"/>
                    </a:cubicBezTo>
                    <a:cubicBezTo>
                      <a:pt x="308" y="588"/>
                      <a:pt x="294" y="563"/>
                      <a:pt x="273" y="515"/>
                    </a:cubicBezTo>
                    <a:cubicBezTo>
                      <a:pt x="267" y="500"/>
                      <a:pt x="261" y="486"/>
                      <a:pt x="255" y="474"/>
                    </a:cubicBezTo>
                    <a:cubicBezTo>
                      <a:pt x="253" y="521"/>
                      <a:pt x="250" y="598"/>
                      <a:pt x="196" y="604"/>
                    </a:cubicBezTo>
                    <a:cubicBezTo>
                      <a:pt x="218" y="626"/>
                      <a:pt x="240" y="638"/>
                      <a:pt x="259" y="644"/>
                    </a:cubicBezTo>
                    <a:cubicBezTo>
                      <a:pt x="285" y="642"/>
                      <a:pt x="306" y="641"/>
                      <a:pt x="317" y="641"/>
                    </a:cubicBezTo>
                    <a:close/>
                    <a:moveTo>
                      <a:pt x="482" y="786"/>
                    </a:moveTo>
                    <a:cubicBezTo>
                      <a:pt x="480" y="787"/>
                      <a:pt x="477" y="787"/>
                      <a:pt x="475" y="786"/>
                    </a:cubicBezTo>
                    <a:cubicBezTo>
                      <a:pt x="454" y="770"/>
                      <a:pt x="423" y="744"/>
                      <a:pt x="395" y="721"/>
                    </a:cubicBezTo>
                    <a:cubicBezTo>
                      <a:pt x="463" y="880"/>
                      <a:pt x="463" y="880"/>
                      <a:pt x="463" y="880"/>
                    </a:cubicBezTo>
                    <a:cubicBezTo>
                      <a:pt x="478" y="880"/>
                      <a:pt x="478" y="880"/>
                      <a:pt x="478" y="880"/>
                    </a:cubicBezTo>
                    <a:cubicBezTo>
                      <a:pt x="494" y="880"/>
                      <a:pt x="494" y="880"/>
                      <a:pt x="494" y="880"/>
                    </a:cubicBezTo>
                    <a:cubicBezTo>
                      <a:pt x="562" y="721"/>
                      <a:pt x="562" y="721"/>
                      <a:pt x="562" y="721"/>
                    </a:cubicBezTo>
                    <a:cubicBezTo>
                      <a:pt x="537" y="742"/>
                      <a:pt x="508" y="765"/>
                      <a:pt x="482" y="786"/>
                    </a:cubicBezTo>
                    <a:close/>
                  </a:path>
                </a:pathLst>
              </a:custGeom>
              <a:solidFill>
                <a:schemeClr val="accent3"/>
              </a:solidFill>
              <a:ln>
                <a:noFill/>
              </a:ln>
            </p:spPr>
            <p:txBody>
              <a:bodyPr vert="horz" wrap="square" lIns="73152" tIns="36576" rIns="73152"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grpSp>
          <p:nvGrpSpPr>
            <p:cNvPr id="213" name="bcgBugs_Businessman Front ">
              <a:extLst>
                <a:ext uri="{FF2B5EF4-FFF2-40B4-BE49-F238E27FC236}">
                  <a16:creationId xmlns:a16="http://schemas.microsoft.com/office/drawing/2014/main" id="{FDF7DE49-993B-9DE9-FEBC-D25B126872A6}"/>
                </a:ext>
              </a:extLst>
            </p:cNvPr>
            <p:cNvGrpSpPr>
              <a:grpSpLocks noChangeAspect="1"/>
            </p:cNvGrpSpPr>
            <p:nvPr/>
          </p:nvGrpSpPr>
          <p:grpSpPr>
            <a:xfrm>
              <a:off x="7726478" y="786460"/>
              <a:ext cx="457200" cy="457200"/>
              <a:chOff x="7324948" y="3200401"/>
              <a:chExt cx="457200" cy="457200"/>
            </a:xfrm>
          </p:grpSpPr>
          <p:sp>
            <p:nvSpPr>
              <p:cNvPr id="214" name="AutoShape 5">
                <a:extLst>
                  <a:ext uri="{FF2B5EF4-FFF2-40B4-BE49-F238E27FC236}">
                    <a16:creationId xmlns:a16="http://schemas.microsoft.com/office/drawing/2014/main" id="{2507CE48-BC42-591B-DBF6-4CCB73068C63}"/>
                  </a:ext>
                </a:extLst>
              </p:cNvPr>
              <p:cNvSpPr>
                <a:spLocks noChangeAspect="1" noChangeArrowheads="1" noTextEdit="1"/>
              </p:cNvSpPr>
              <p:nvPr/>
            </p:nvSpPr>
            <p:spPr bwMode="auto">
              <a:xfrm>
                <a:off x="7324948" y="3200401"/>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15" name="Freeform 7">
                <a:extLst>
                  <a:ext uri="{FF2B5EF4-FFF2-40B4-BE49-F238E27FC236}">
                    <a16:creationId xmlns:a16="http://schemas.microsoft.com/office/drawing/2014/main" id="{77FB63D9-4BF0-5BF4-F5EA-2C50CC921C47}"/>
                  </a:ext>
                </a:extLst>
              </p:cNvPr>
              <p:cNvSpPr>
                <a:spLocks noChangeAspect="1" noEditPoints="1"/>
              </p:cNvSpPr>
              <p:nvPr/>
            </p:nvSpPr>
            <p:spPr bwMode="auto">
              <a:xfrm>
                <a:off x="7342674" y="3323432"/>
                <a:ext cx="360000" cy="333545"/>
              </a:xfrm>
              <a:custGeom>
                <a:avLst/>
                <a:gdLst>
                  <a:gd name="T0" fmla="*/ 531 w 950"/>
                  <a:gd name="T1" fmla="*/ 880 h 880"/>
                  <a:gd name="T2" fmla="*/ 418 w 950"/>
                  <a:gd name="T3" fmla="*/ 873 h 880"/>
                  <a:gd name="T4" fmla="*/ 457 w 950"/>
                  <a:gd name="T5" fmla="*/ 763 h 880"/>
                  <a:gd name="T6" fmla="*/ 427 w 950"/>
                  <a:gd name="T7" fmla="*/ 703 h 880"/>
                  <a:gd name="T8" fmla="*/ 531 w 950"/>
                  <a:gd name="T9" fmla="*/ 703 h 880"/>
                  <a:gd name="T10" fmla="*/ 501 w 950"/>
                  <a:gd name="T11" fmla="*/ 763 h 880"/>
                  <a:gd name="T12" fmla="*/ 536 w 950"/>
                  <a:gd name="T13" fmla="*/ 873 h 880"/>
                  <a:gd name="T14" fmla="*/ 266 w 950"/>
                  <a:gd name="T15" fmla="*/ 373 h 880"/>
                  <a:gd name="T16" fmla="*/ 343 w 950"/>
                  <a:gd name="T17" fmla="*/ 203 h 880"/>
                  <a:gd name="T18" fmla="*/ 671 w 950"/>
                  <a:gd name="T19" fmla="*/ 378 h 880"/>
                  <a:gd name="T20" fmla="*/ 717 w 950"/>
                  <a:gd name="T21" fmla="*/ 338 h 880"/>
                  <a:gd name="T22" fmla="*/ 726 w 950"/>
                  <a:gd name="T23" fmla="*/ 253 h 880"/>
                  <a:gd name="T24" fmla="*/ 231 w 950"/>
                  <a:gd name="T25" fmla="*/ 253 h 880"/>
                  <a:gd name="T26" fmla="*/ 241 w 950"/>
                  <a:gd name="T27" fmla="*/ 342 h 880"/>
                  <a:gd name="T28" fmla="*/ 336 w 950"/>
                  <a:gd name="T29" fmla="*/ 594 h 880"/>
                  <a:gd name="T30" fmla="*/ 340 w 950"/>
                  <a:gd name="T31" fmla="*/ 650 h 880"/>
                  <a:gd name="T32" fmla="*/ 359 w 950"/>
                  <a:gd name="T33" fmla="*/ 613 h 880"/>
                  <a:gd name="T34" fmla="*/ 591 w 950"/>
                  <a:gd name="T35" fmla="*/ 613 h 880"/>
                  <a:gd name="T36" fmla="*/ 610 w 950"/>
                  <a:gd name="T37" fmla="*/ 650 h 880"/>
                  <a:gd name="T38" fmla="*/ 614 w 950"/>
                  <a:gd name="T39" fmla="*/ 594 h 880"/>
                  <a:gd name="T40" fmla="*/ 726 w 950"/>
                  <a:gd name="T41" fmla="*/ 379 h 880"/>
                  <a:gd name="T42" fmla="*/ 699 w 950"/>
                  <a:gd name="T43" fmla="*/ 390 h 880"/>
                  <a:gd name="T44" fmla="*/ 670 w 950"/>
                  <a:gd name="T45" fmla="*/ 424 h 880"/>
                  <a:gd name="T46" fmla="*/ 475 w 950"/>
                  <a:gd name="T47" fmla="*/ 641 h 880"/>
                  <a:gd name="T48" fmla="*/ 280 w 950"/>
                  <a:gd name="T49" fmla="*/ 424 h 880"/>
                  <a:gd name="T50" fmla="*/ 251 w 950"/>
                  <a:gd name="T51" fmla="*/ 390 h 880"/>
                  <a:gd name="T52" fmla="*/ 224 w 950"/>
                  <a:gd name="T53" fmla="*/ 380 h 880"/>
                  <a:gd name="T54" fmla="*/ 947 w 950"/>
                  <a:gd name="T55" fmla="*/ 864 h 880"/>
                  <a:gd name="T56" fmla="*/ 633 w 950"/>
                  <a:gd name="T57" fmla="*/ 664 h 880"/>
                  <a:gd name="T58" fmla="*/ 580 w 950"/>
                  <a:gd name="T59" fmla="*/ 873 h 880"/>
                  <a:gd name="T60" fmla="*/ 936 w 950"/>
                  <a:gd name="T61" fmla="*/ 880 h 880"/>
                  <a:gd name="T62" fmla="*/ 322 w 950"/>
                  <a:gd name="T63" fmla="*/ 668 h 880"/>
                  <a:gd name="T64" fmla="*/ 117 w 950"/>
                  <a:gd name="T65" fmla="*/ 698 h 880"/>
                  <a:gd name="T66" fmla="*/ 14 w 950"/>
                  <a:gd name="T67" fmla="*/ 880 h 880"/>
                  <a:gd name="T68" fmla="*/ 370 w 950"/>
                  <a:gd name="T69" fmla="*/ 873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0" h="880">
                    <a:moveTo>
                      <a:pt x="536" y="873"/>
                    </a:moveTo>
                    <a:cubicBezTo>
                      <a:pt x="537" y="876"/>
                      <a:pt x="535" y="880"/>
                      <a:pt x="531" y="880"/>
                    </a:cubicBezTo>
                    <a:cubicBezTo>
                      <a:pt x="531" y="880"/>
                      <a:pt x="531" y="880"/>
                      <a:pt x="423" y="880"/>
                    </a:cubicBezTo>
                    <a:cubicBezTo>
                      <a:pt x="420" y="880"/>
                      <a:pt x="417" y="876"/>
                      <a:pt x="418" y="873"/>
                    </a:cubicBezTo>
                    <a:cubicBezTo>
                      <a:pt x="418" y="873"/>
                      <a:pt x="418" y="873"/>
                      <a:pt x="458" y="767"/>
                    </a:cubicBezTo>
                    <a:cubicBezTo>
                      <a:pt x="458" y="766"/>
                      <a:pt x="458" y="764"/>
                      <a:pt x="457" y="763"/>
                    </a:cubicBezTo>
                    <a:cubicBezTo>
                      <a:pt x="457" y="763"/>
                      <a:pt x="457" y="763"/>
                      <a:pt x="423" y="710"/>
                    </a:cubicBezTo>
                    <a:cubicBezTo>
                      <a:pt x="422" y="707"/>
                      <a:pt x="423" y="704"/>
                      <a:pt x="427" y="703"/>
                    </a:cubicBezTo>
                    <a:cubicBezTo>
                      <a:pt x="438" y="700"/>
                      <a:pt x="462" y="696"/>
                      <a:pt x="480" y="696"/>
                    </a:cubicBezTo>
                    <a:cubicBezTo>
                      <a:pt x="498" y="696"/>
                      <a:pt x="520" y="700"/>
                      <a:pt x="531" y="703"/>
                    </a:cubicBezTo>
                    <a:cubicBezTo>
                      <a:pt x="534" y="704"/>
                      <a:pt x="536" y="707"/>
                      <a:pt x="534" y="710"/>
                    </a:cubicBezTo>
                    <a:cubicBezTo>
                      <a:pt x="534" y="710"/>
                      <a:pt x="534" y="710"/>
                      <a:pt x="501" y="763"/>
                    </a:cubicBezTo>
                    <a:cubicBezTo>
                      <a:pt x="500" y="764"/>
                      <a:pt x="499" y="765"/>
                      <a:pt x="500" y="767"/>
                    </a:cubicBezTo>
                    <a:cubicBezTo>
                      <a:pt x="500" y="767"/>
                      <a:pt x="500" y="767"/>
                      <a:pt x="536" y="873"/>
                    </a:cubicBezTo>
                    <a:close/>
                    <a:moveTo>
                      <a:pt x="241" y="342"/>
                    </a:moveTo>
                    <a:cubicBezTo>
                      <a:pt x="266" y="364"/>
                      <a:pt x="266" y="373"/>
                      <a:pt x="266" y="373"/>
                    </a:cubicBezTo>
                    <a:cubicBezTo>
                      <a:pt x="282" y="375"/>
                      <a:pt x="282" y="375"/>
                      <a:pt x="282" y="375"/>
                    </a:cubicBezTo>
                    <a:cubicBezTo>
                      <a:pt x="282" y="375"/>
                      <a:pt x="269" y="226"/>
                      <a:pt x="343" y="203"/>
                    </a:cubicBezTo>
                    <a:cubicBezTo>
                      <a:pt x="343" y="203"/>
                      <a:pt x="640" y="333"/>
                      <a:pt x="668" y="192"/>
                    </a:cubicBezTo>
                    <a:cubicBezTo>
                      <a:pt x="671" y="369"/>
                      <a:pt x="671" y="378"/>
                      <a:pt x="671" y="378"/>
                    </a:cubicBezTo>
                    <a:cubicBezTo>
                      <a:pt x="689" y="378"/>
                      <a:pt x="689" y="378"/>
                      <a:pt x="689" y="378"/>
                    </a:cubicBezTo>
                    <a:cubicBezTo>
                      <a:pt x="712" y="352"/>
                      <a:pt x="716" y="339"/>
                      <a:pt x="717" y="338"/>
                    </a:cubicBezTo>
                    <a:cubicBezTo>
                      <a:pt x="717" y="339"/>
                      <a:pt x="717" y="339"/>
                      <a:pt x="717" y="339"/>
                    </a:cubicBezTo>
                    <a:cubicBezTo>
                      <a:pt x="726" y="312"/>
                      <a:pt x="726" y="283"/>
                      <a:pt x="726" y="253"/>
                    </a:cubicBezTo>
                    <a:cubicBezTo>
                      <a:pt x="726" y="113"/>
                      <a:pt x="618" y="0"/>
                      <a:pt x="478" y="0"/>
                    </a:cubicBezTo>
                    <a:cubicBezTo>
                      <a:pt x="339" y="0"/>
                      <a:pt x="231" y="113"/>
                      <a:pt x="231" y="253"/>
                    </a:cubicBezTo>
                    <a:cubicBezTo>
                      <a:pt x="231" y="284"/>
                      <a:pt x="231" y="314"/>
                      <a:pt x="241" y="341"/>
                    </a:cubicBezTo>
                    <a:lnTo>
                      <a:pt x="241" y="342"/>
                    </a:lnTo>
                    <a:close/>
                    <a:moveTo>
                      <a:pt x="260" y="436"/>
                    </a:moveTo>
                    <a:cubicBezTo>
                      <a:pt x="272" y="465"/>
                      <a:pt x="312" y="565"/>
                      <a:pt x="336" y="594"/>
                    </a:cubicBezTo>
                    <a:cubicBezTo>
                      <a:pt x="336" y="645"/>
                      <a:pt x="336" y="645"/>
                      <a:pt x="336" y="645"/>
                    </a:cubicBezTo>
                    <a:cubicBezTo>
                      <a:pt x="340" y="650"/>
                      <a:pt x="340" y="650"/>
                      <a:pt x="340" y="650"/>
                    </a:cubicBezTo>
                    <a:cubicBezTo>
                      <a:pt x="341" y="651"/>
                      <a:pt x="347" y="660"/>
                      <a:pt x="359" y="670"/>
                    </a:cubicBezTo>
                    <a:cubicBezTo>
                      <a:pt x="359" y="613"/>
                      <a:pt x="359" y="613"/>
                      <a:pt x="359" y="613"/>
                    </a:cubicBezTo>
                    <a:cubicBezTo>
                      <a:pt x="390" y="636"/>
                      <a:pt x="441" y="664"/>
                      <a:pt x="475" y="664"/>
                    </a:cubicBezTo>
                    <a:cubicBezTo>
                      <a:pt x="509" y="664"/>
                      <a:pt x="560" y="636"/>
                      <a:pt x="591" y="613"/>
                    </a:cubicBezTo>
                    <a:cubicBezTo>
                      <a:pt x="591" y="670"/>
                      <a:pt x="591" y="670"/>
                      <a:pt x="591" y="670"/>
                    </a:cubicBezTo>
                    <a:cubicBezTo>
                      <a:pt x="603" y="660"/>
                      <a:pt x="609" y="651"/>
                      <a:pt x="610" y="650"/>
                    </a:cubicBezTo>
                    <a:cubicBezTo>
                      <a:pt x="614" y="645"/>
                      <a:pt x="614" y="645"/>
                      <a:pt x="614" y="645"/>
                    </a:cubicBezTo>
                    <a:cubicBezTo>
                      <a:pt x="614" y="594"/>
                      <a:pt x="614" y="594"/>
                      <a:pt x="614" y="594"/>
                    </a:cubicBezTo>
                    <a:cubicBezTo>
                      <a:pt x="638" y="564"/>
                      <a:pt x="678" y="465"/>
                      <a:pt x="690" y="436"/>
                    </a:cubicBezTo>
                    <a:cubicBezTo>
                      <a:pt x="717" y="420"/>
                      <a:pt x="724" y="391"/>
                      <a:pt x="726" y="379"/>
                    </a:cubicBezTo>
                    <a:cubicBezTo>
                      <a:pt x="726" y="378"/>
                      <a:pt x="726" y="378"/>
                      <a:pt x="726" y="377"/>
                    </a:cubicBezTo>
                    <a:cubicBezTo>
                      <a:pt x="699" y="390"/>
                      <a:pt x="699" y="390"/>
                      <a:pt x="699" y="390"/>
                    </a:cubicBezTo>
                    <a:cubicBezTo>
                      <a:pt x="695" y="400"/>
                      <a:pt x="688" y="411"/>
                      <a:pt x="675" y="417"/>
                    </a:cubicBezTo>
                    <a:cubicBezTo>
                      <a:pt x="672" y="419"/>
                      <a:pt x="670" y="421"/>
                      <a:pt x="670" y="424"/>
                    </a:cubicBezTo>
                    <a:cubicBezTo>
                      <a:pt x="648" y="478"/>
                      <a:pt x="609" y="568"/>
                      <a:pt x="594" y="582"/>
                    </a:cubicBezTo>
                    <a:cubicBezTo>
                      <a:pt x="570" y="602"/>
                      <a:pt x="509" y="641"/>
                      <a:pt x="475" y="641"/>
                    </a:cubicBezTo>
                    <a:cubicBezTo>
                      <a:pt x="441" y="641"/>
                      <a:pt x="380" y="602"/>
                      <a:pt x="356" y="582"/>
                    </a:cubicBezTo>
                    <a:cubicBezTo>
                      <a:pt x="341" y="568"/>
                      <a:pt x="302" y="478"/>
                      <a:pt x="280" y="424"/>
                    </a:cubicBezTo>
                    <a:cubicBezTo>
                      <a:pt x="280" y="421"/>
                      <a:pt x="278" y="419"/>
                      <a:pt x="275" y="417"/>
                    </a:cubicBezTo>
                    <a:cubicBezTo>
                      <a:pt x="262" y="411"/>
                      <a:pt x="255" y="400"/>
                      <a:pt x="251" y="390"/>
                    </a:cubicBezTo>
                    <a:cubicBezTo>
                      <a:pt x="224" y="377"/>
                      <a:pt x="224" y="377"/>
                      <a:pt x="224" y="377"/>
                    </a:cubicBezTo>
                    <a:cubicBezTo>
                      <a:pt x="224" y="378"/>
                      <a:pt x="224" y="379"/>
                      <a:pt x="224" y="380"/>
                    </a:cubicBezTo>
                    <a:cubicBezTo>
                      <a:pt x="227" y="394"/>
                      <a:pt x="235" y="421"/>
                      <a:pt x="260" y="436"/>
                    </a:cubicBezTo>
                    <a:close/>
                    <a:moveTo>
                      <a:pt x="947" y="864"/>
                    </a:moveTo>
                    <a:cubicBezTo>
                      <a:pt x="933" y="826"/>
                      <a:pt x="890" y="725"/>
                      <a:pt x="833" y="698"/>
                    </a:cubicBezTo>
                    <a:cubicBezTo>
                      <a:pt x="769" y="669"/>
                      <a:pt x="656" y="664"/>
                      <a:pt x="633" y="664"/>
                    </a:cubicBezTo>
                    <a:cubicBezTo>
                      <a:pt x="631" y="664"/>
                      <a:pt x="629" y="665"/>
                      <a:pt x="628" y="668"/>
                    </a:cubicBezTo>
                    <a:cubicBezTo>
                      <a:pt x="580" y="873"/>
                      <a:pt x="580" y="873"/>
                      <a:pt x="580" y="873"/>
                    </a:cubicBezTo>
                    <a:cubicBezTo>
                      <a:pt x="580" y="877"/>
                      <a:pt x="582" y="880"/>
                      <a:pt x="585" y="880"/>
                    </a:cubicBezTo>
                    <a:cubicBezTo>
                      <a:pt x="936" y="880"/>
                      <a:pt x="936" y="880"/>
                      <a:pt x="936" y="880"/>
                    </a:cubicBezTo>
                    <a:cubicBezTo>
                      <a:pt x="945" y="880"/>
                      <a:pt x="950" y="872"/>
                      <a:pt x="947" y="864"/>
                    </a:cubicBezTo>
                    <a:close/>
                    <a:moveTo>
                      <a:pt x="322" y="668"/>
                    </a:moveTo>
                    <a:cubicBezTo>
                      <a:pt x="321" y="665"/>
                      <a:pt x="319" y="664"/>
                      <a:pt x="317" y="664"/>
                    </a:cubicBezTo>
                    <a:cubicBezTo>
                      <a:pt x="294" y="664"/>
                      <a:pt x="181" y="669"/>
                      <a:pt x="117" y="698"/>
                    </a:cubicBezTo>
                    <a:cubicBezTo>
                      <a:pt x="60" y="725"/>
                      <a:pt x="17" y="826"/>
                      <a:pt x="3" y="864"/>
                    </a:cubicBezTo>
                    <a:cubicBezTo>
                      <a:pt x="0" y="872"/>
                      <a:pt x="5" y="880"/>
                      <a:pt x="14" y="880"/>
                    </a:cubicBezTo>
                    <a:cubicBezTo>
                      <a:pt x="365" y="880"/>
                      <a:pt x="365" y="880"/>
                      <a:pt x="365" y="880"/>
                    </a:cubicBezTo>
                    <a:cubicBezTo>
                      <a:pt x="368" y="880"/>
                      <a:pt x="370" y="877"/>
                      <a:pt x="370" y="873"/>
                    </a:cubicBezTo>
                    <a:cubicBezTo>
                      <a:pt x="370" y="873"/>
                      <a:pt x="370" y="873"/>
                      <a:pt x="322" y="668"/>
                    </a:cubicBezTo>
                    <a:close/>
                  </a:path>
                </a:pathLst>
              </a:custGeom>
              <a:solidFill>
                <a:schemeClr val="accent3"/>
              </a:solidFill>
              <a:ln>
                <a:noFill/>
              </a:ln>
            </p:spPr>
            <p:txBody>
              <a:bodyPr vert="horz" wrap="square" lIns="73152" tIns="36576" rIns="73152" bIns="36576"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grpSp>
      <p:sp>
        <p:nvSpPr>
          <p:cNvPr id="504" name="Rectangle 157">
            <a:extLst>
              <a:ext uri="{FF2B5EF4-FFF2-40B4-BE49-F238E27FC236}">
                <a16:creationId xmlns:a16="http://schemas.microsoft.com/office/drawing/2014/main" id="{03A95911-2984-6C28-326E-4E5F91A315CE}"/>
              </a:ext>
            </a:extLst>
          </p:cNvPr>
          <p:cNvSpPr/>
          <p:nvPr/>
        </p:nvSpPr>
        <p:spPr>
          <a:xfrm>
            <a:off x="512292" y="2276442"/>
            <a:ext cx="7696141" cy="1050958"/>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ID</a:t>
            </a:r>
            <a:r>
              <a:rPr kumimoji="0" lang="ja-JP" alt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a:t>
            </a: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アクセス基盤</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503" name="Rectangle 193">
            <a:extLst>
              <a:ext uri="{FF2B5EF4-FFF2-40B4-BE49-F238E27FC236}">
                <a16:creationId xmlns:a16="http://schemas.microsoft.com/office/drawing/2014/main" id="{E990315B-7DB1-E59B-8B4A-198539B14B3F}"/>
              </a:ext>
            </a:extLst>
          </p:cNvPr>
          <p:cNvSpPr/>
          <p:nvPr/>
        </p:nvSpPr>
        <p:spPr>
          <a:xfrm>
            <a:off x="5911405" y="2533920"/>
            <a:ext cx="2127416" cy="730772"/>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監査・ログ管理</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nvGrpSpPr>
          <p:cNvPr id="460" name="Group 459">
            <a:extLst>
              <a:ext uri="{FF2B5EF4-FFF2-40B4-BE49-F238E27FC236}">
                <a16:creationId xmlns:a16="http://schemas.microsoft.com/office/drawing/2014/main" id="{3E1986CE-2868-1417-AD19-65E945F19223}"/>
              </a:ext>
            </a:extLst>
          </p:cNvPr>
          <p:cNvGrpSpPr/>
          <p:nvPr/>
        </p:nvGrpSpPr>
        <p:grpSpPr>
          <a:xfrm>
            <a:off x="6093973" y="2744088"/>
            <a:ext cx="1762280" cy="472470"/>
            <a:chOff x="6071657" y="2744088"/>
            <a:chExt cx="1762280" cy="472470"/>
          </a:xfrm>
        </p:grpSpPr>
        <p:sp>
          <p:nvSpPr>
            <p:cNvPr id="4" name="Rectangle 195">
              <a:extLst>
                <a:ext uri="{FF2B5EF4-FFF2-40B4-BE49-F238E27FC236}">
                  <a16:creationId xmlns:a16="http://schemas.microsoft.com/office/drawing/2014/main" id="{4F9071E5-90FE-D235-9903-EC5C346E7E31}"/>
                </a:ext>
              </a:extLst>
            </p:cNvPr>
            <p:cNvSpPr/>
            <p:nvPr/>
          </p:nvSpPr>
          <p:spPr>
            <a:xfrm>
              <a:off x="6071657"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レポ</a:t>
              </a: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ー</a:t>
              </a:r>
              <a:b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en-US"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ティング</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 name="Rectangle 195">
              <a:extLst>
                <a:ext uri="{FF2B5EF4-FFF2-40B4-BE49-F238E27FC236}">
                  <a16:creationId xmlns:a16="http://schemas.microsoft.com/office/drawing/2014/main" id="{FCBE7C84-1CCE-A4BD-240F-C0A0B44BECBC}"/>
                </a:ext>
              </a:extLst>
            </p:cNvPr>
            <p:cNvSpPr/>
            <p:nvPr/>
          </p:nvSpPr>
          <p:spPr>
            <a:xfrm>
              <a:off x="6703242"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モニタ</a:t>
              </a:r>
              <a:b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en-US"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リング</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6" name="Rectangle 195">
              <a:extLst>
                <a:ext uri="{FF2B5EF4-FFF2-40B4-BE49-F238E27FC236}">
                  <a16:creationId xmlns:a16="http://schemas.microsoft.com/office/drawing/2014/main" id="{09EBBC6F-B192-4D81-518A-D3046EC293A6}"/>
                </a:ext>
              </a:extLst>
            </p:cNvPr>
            <p:cNvSpPr/>
            <p:nvPr/>
          </p:nvSpPr>
          <p:spPr>
            <a:xfrm>
              <a:off x="7334827"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アラート</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sp>
        <p:nvSpPr>
          <p:cNvPr id="73" name="Rectangle 193">
            <a:extLst>
              <a:ext uri="{FF2B5EF4-FFF2-40B4-BE49-F238E27FC236}">
                <a16:creationId xmlns:a16="http://schemas.microsoft.com/office/drawing/2014/main" id="{A6CBB3EC-ECC0-1DB4-2237-3124CEFB2F88}"/>
              </a:ext>
            </a:extLst>
          </p:cNvPr>
          <p:cNvSpPr/>
          <p:nvPr/>
        </p:nvSpPr>
        <p:spPr>
          <a:xfrm>
            <a:off x="681567" y="2533920"/>
            <a:ext cx="2127416" cy="730772"/>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ID</a:t>
            </a: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認証</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nvGrpSpPr>
          <p:cNvPr id="458" name="Group 457">
            <a:extLst>
              <a:ext uri="{FF2B5EF4-FFF2-40B4-BE49-F238E27FC236}">
                <a16:creationId xmlns:a16="http://schemas.microsoft.com/office/drawing/2014/main" id="{D3DDB503-59AC-4F4F-3779-F62A01106DDF}"/>
              </a:ext>
            </a:extLst>
          </p:cNvPr>
          <p:cNvGrpSpPr/>
          <p:nvPr/>
        </p:nvGrpSpPr>
        <p:grpSpPr>
          <a:xfrm>
            <a:off x="853836" y="2744088"/>
            <a:ext cx="1782878" cy="472470"/>
            <a:chOff x="1414447" y="2744088"/>
            <a:chExt cx="1782878" cy="472470"/>
          </a:xfrm>
        </p:grpSpPr>
        <p:sp>
          <p:nvSpPr>
            <p:cNvPr id="7" name="Rectangle 195">
              <a:extLst>
                <a:ext uri="{FF2B5EF4-FFF2-40B4-BE49-F238E27FC236}">
                  <a16:creationId xmlns:a16="http://schemas.microsoft.com/office/drawing/2014/main" id="{DF2D7260-C5A9-3992-0EFB-5B189D4599B1}"/>
                </a:ext>
              </a:extLst>
            </p:cNvPr>
            <p:cNvSpPr/>
            <p:nvPr/>
          </p:nvSpPr>
          <p:spPr>
            <a:xfrm>
              <a:off x="1414447"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SSO</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8" name="Rectangle 195">
              <a:extLst>
                <a:ext uri="{FF2B5EF4-FFF2-40B4-BE49-F238E27FC236}">
                  <a16:creationId xmlns:a16="http://schemas.microsoft.com/office/drawing/2014/main" id="{7DBEC9A0-7C2C-921B-FAE8-00CF61A86F06}"/>
                </a:ext>
              </a:extLst>
            </p:cNvPr>
            <p:cNvSpPr/>
            <p:nvPr/>
          </p:nvSpPr>
          <p:spPr>
            <a:xfrm>
              <a:off x="2056331"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MFA</a:t>
              </a:r>
            </a:p>
          </p:txBody>
        </p:sp>
        <p:sp>
          <p:nvSpPr>
            <p:cNvPr id="10" name="Rectangle 195">
              <a:extLst>
                <a:ext uri="{FF2B5EF4-FFF2-40B4-BE49-F238E27FC236}">
                  <a16:creationId xmlns:a16="http://schemas.microsoft.com/office/drawing/2014/main" id="{31FBE05B-3CC5-9BDC-4D4C-ECF0DE363CD4}"/>
                </a:ext>
              </a:extLst>
            </p:cNvPr>
            <p:cNvSpPr/>
            <p:nvPr/>
          </p:nvSpPr>
          <p:spPr>
            <a:xfrm>
              <a:off x="2698215"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IDフェデ</a:t>
              </a:r>
              <a:br>
                <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en-US" altLang="ja-JP"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レーション</a:t>
              </a:r>
              <a:endPar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cxnSp>
        <p:nvCxnSpPr>
          <p:cNvPr id="12" name="Straight Arrow Connector 289">
            <a:extLst>
              <a:ext uri="{FF2B5EF4-FFF2-40B4-BE49-F238E27FC236}">
                <a16:creationId xmlns:a16="http://schemas.microsoft.com/office/drawing/2014/main" id="{3CE06226-1664-D76A-50C1-F3EF9D9425C3}"/>
              </a:ext>
            </a:extLst>
          </p:cNvPr>
          <p:cNvCxnSpPr>
            <a:cxnSpLocks/>
            <a:stCxn id="74" idx="1"/>
            <a:endCxn id="73" idx="3"/>
          </p:cNvCxnSpPr>
          <p:nvPr/>
        </p:nvCxnSpPr>
        <p:spPr>
          <a:xfrm flipH="1">
            <a:off x="2808983" y="2899306"/>
            <a:ext cx="487503" cy="0"/>
          </a:xfrm>
          <a:prstGeom prst="straightConnector1">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4" name="Rectangle 193">
            <a:extLst>
              <a:ext uri="{FF2B5EF4-FFF2-40B4-BE49-F238E27FC236}">
                <a16:creationId xmlns:a16="http://schemas.microsoft.com/office/drawing/2014/main" id="{9902C4AC-D7DC-E1FF-3EAB-69FC7E6D2712}"/>
              </a:ext>
            </a:extLst>
          </p:cNvPr>
          <p:cNvSpPr/>
          <p:nvPr/>
        </p:nvSpPr>
        <p:spPr>
          <a:xfrm>
            <a:off x="3296486" y="2533920"/>
            <a:ext cx="2127416" cy="730772"/>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アクセス管理</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nvGrpSpPr>
          <p:cNvPr id="459" name="Group 458">
            <a:extLst>
              <a:ext uri="{FF2B5EF4-FFF2-40B4-BE49-F238E27FC236}">
                <a16:creationId xmlns:a16="http://schemas.microsoft.com/office/drawing/2014/main" id="{BC32C207-93BA-7822-AC1E-EF70350C6E4F}"/>
              </a:ext>
            </a:extLst>
          </p:cNvPr>
          <p:cNvGrpSpPr/>
          <p:nvPr/>
        </p:nvGrpSpPr>
        <p:grpSpPr>
          <a:xfrm>
            <a:off x="3789985" y="2744088"/>
            <a:ext cx="1140419" cy="472470"/>
            <a:chOff x="4059132" y="2744088"/>
            <a:chExt cx="1140419" cy="472470"/>
          </a:xfrm>
        </p:grpSpPr>
        <p:sp>
          <p:nvSpPr>
            <p:cNvPr id="9" name="Rectangle 195">
              <a:extLst>
                <a:ext uri="{FF2B5EF4-FFF2-40B4-BE49-F238E27FC236}">
                  <a16:creationId xmlns:a16="http://schemas.microsoft.com/office/drawing/2014/main" id="{FBFB93D8-B252-A4CA-AA5F-4F65AA051C6F}"/>
                </a:ext>
              </a:extLst>
            </p:cNvPr>
            <p:cNvSpPr/>
            <p:nvPr/>
          </p:nvSpPr>
          <p:spPr>
            <a:xfrm>
              <a:off x="4059132"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RBAC</a:t>
              </a:r>
              <a:endPar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1" name="Rectangle 195">
              <a:extLst>
                <a:ext uri="{FF2B5EF4-FFF2-40B4-BE49-F238E27FC236}">
                  <a16:creationId xmlns:a16="http://schemas.microsoft.com/office/drawing/2014/main" id="{49D11395-83B4-23B7-0BDB-69B4060A1149}"/>
                </a:ext>
              </a:extLst>
            </p:cNvPr>
            <p:cNvSpPr/>
            <p:nvPr/>
          </p:nvSpPr>
          <p:spPr>
            <a:xfrm>
              <a:off x="4700441" y="2744088"/>
              <a:ext cx="499110" cy="472470"/>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暗号化</a:t>
              </a:r>
              <a:endPar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cxnSp>
        <p:nvCxnSpPr>
          <p:cNvPr id="13" name="Straight Arrow Connector 289">
            <a:extLst>
              <a:ext uri="{FF2B5EF4-FFF2-40B4-BE49-F238E27FC236}">
                <a16:creationId xmlns:a16="http://schemas.microsoft.com/office/drawing/2014/main" id="{76F1CD85-B511-642F-0630-055F9C7D8066}"/>
              </a:ext>
            </a:extLst>
          </p:cNvPr>
          <p:cNvCxnSpPr>
            <a:cxnSpLocks/>
            <a:stCxn id="503" idx="1"/>
            <a:endCxn id="74" idx="3"/>
          </p:cNvCxnSpPr>
          <p:nvPr/>
        </p:nvCxnSpPr>
        <p:spPr>
          <a:xfrm flipH="1">
            <a:off x="5423902" y="2899306"/>
            <a:ext cx="487503" cy="0"/>
          </a:xfrm>
          <a:prstGeom prst="straightConnector1">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292">
            <a:extLst>
              <a:ext uri="{FF2B5EF4-FFF2-40B4-BE49-F238E27FC236}">
                <a16:creationId xmlns:a16="http://schemas.microsoft.com/office/drawing/2014/main" id="{470B4761-6CBD-FE34-47FB-9056468860B1}"/>
              </a:ext>
            </a:extLst>
          </p:cNvPr>
          <p:cNvCxnSpPr>
            <a:cxnSpLocks/>
            <a:stCxn id="66" idx="1"/>
            <a:endCxn id="504" idx="3"/>
          </p:cNvCxnSpPr>
          <p:nvPr/>
        </p:nvCxnSpPr>
        <p:spPr>
          <a:xfrm rot="10800000">
            <a:off x="8208433" y="2801922"/>
            <a:ext cx="1314094" cy="1588545"/>
          </a:xfrm>
          <a:prstGeom prst="bentConnector3">
            <a:avLst>
              <a:gd name="adj1" fmla="val 50000"/>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ectangle 233">
            <a:extLst>
              <a:ext uri="{FF2B5EF4-FFF2-40B4-BE49-F238E27FC236}">
                <a16:creationId xmlns:a16="http://schemas.microsoft.com/office/drawing/2014/main" id="{E53DA4DA-B50A-3987-9BC4-6CB7FD1606C6}"/>
              </a:ext>
            </a:extLst>
          </p:cNvPr>
          <p:cNvSpPr/>
          <p:nvPr/>
        </p:nvSpPr>
        <p:spPr>
          <a:xfrm>
            <a:off x="9352913" y="1550187"/>
            <a:ext cx="2496408" cy="987496"/>
          </a:xfrm>
          <a:prstGeom prst="rect">
            <a:avLst/>
          </a:prstGeom>
          <a:solidFill>
            <a:schemeClr val="bg2">
              <a:lumMod val="20000"/>
              <a:lumOff val="80000"/>
            </a:schemeClr>
          </a:solidFill>
          <a:ln w="1016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本人確認</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21" name="Rectangle 105">
            <a:extLst>
              <a:ext uri="{FF2B5EF4-FFF2-40B4-BE49-F238E27FC236}">
                <a16:creationId xmlns:a16="http://schemas.microsoft.com/office/drawing/2014/main" id="{DB8441C2-7BA3-A328-15AE-2FA5CF0D189F}"/>
              </a:ext>
            </a:extLst>
          </p:cNvPr>
          <p:cNvSpPr/>
          <p:nvPr/>
        </p:nvSpPr>
        <p:spPr>
          <a:xfrm>
            <a:off x="9539695" y="1863796"/>
            <a:ext cx="2122845" cy="565584"/>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eKYC</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cxnSp>
        <p:nvCxnSpPr>
          <p:cNvPr id="22" name="Straight Arrow Connector 292">
            <a:extLst>
              <a:ext uri="{FF2B5EF4-FFF2-40B4-BE49-F238E27FC236}">
                <a16:creationId xmlns:a16="http://schemas.microsoft.com/office/drawing/2014/main" id="{225DC4CA-D30D-BDCD-A702-CD0122C2C103}"/>
              </a:ext>
            </a:extLst>
          </p:cNvPr>
          <p:cNvCxnSpPr>
            <a:cxnSpLocks/>
            <a:stCxn id="21" idx="1"/>
            <a:endCxn id="504" idx="3"/>
          </p:cNvCxnSpPr>
          <p:nvPr/>
        </p:nvCxnSpPr>
        <p:spPr>
          <a:xfrm rot="10800000" flipV="1">
            <a:off x="8208433" y="2146587"/>
            <a:ext cx="1331262" cy="655333"/>
          </a:xfrm>
          <a:prstGeom prst="bentConnector3">
            <a:avLst>
              <a:gd name="adj1" fmla="val 50596"/>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タイトル 140">
            <a:extLst>
              <a:ext uri="{FF2B5EF4-FFF2-40B4-BE49-F238E27FC236}">
                <a16:creationId xmlns:a16="http://schemas.microsoft.com/office/drawing/2014/main" id="{8250C417-1D85-D968-9087-289F8B645F3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lvl="0">
              <a:buSzPts val="2400"/>
              <a:defRPr/>
            </a:pPr>
            <a:r>
              <a:rPr lang="ja-JP" altLang="en-US" sz="1400">
                <a:solidFill>
                  <a:srgbClr val="FFFFFF"/>
                </a:solidFill>
              </a:rPr>
              <a:t>新サービス／システム機能概要</a:t>
            </a:r>
            <a:br>
              <a:rPr kumimoji="0" lang="en-US" altLang="ja-JP" sz="1400" b="1" i="0" u="none" strike="noStrike" kern="1200" cap="none" spc="0" normalizeH="0" baseline="0" noProof="0" dirty="0">
                <a:ln>
                  <a:noFill/>
                </a:ln>
                <a:solidFill>
                  <a:srgbClr val="FFFFFF"/>
                </a:solidFill>
                <a:effectLst/>
                <a:uLnTx/>
                <a:uFillTx/>
                <a:latin typeface="Meiryo UI"/>
                <a:ea typeface="+mj-ea"/>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業務・システム </a:t>
            </a:r>
            <a:r>
              <a:rPr kumimoji="0" lang="en-US" altLang="ja-JP" sz="2400" b="1" i="0" u="none" strike="noStrike" kern="1200" cap="none" spc="0" normalizeH="0" baseline="0" noProof="0" dirty="0">
                <a:ln>
                  <a:noFill/>
                </a:ln>
                <a:solidFill>
                  <a:srgbClr val="FFFFFF"/>
                </a:solidFill>
                <a:effectLst/>
                <a:uLnTx/>
                <a:uFillTx/>
                <a:latin typeface="Meiryo UI"/>
                <a:ea typeface="+mj-ea"/>
                <a:cs typeface="+mj-cs"/>
                <a:sym typeface="Trebuchet MS" panose="020B0603020202020204" pitchFamily="34" charset="0"/>
              </a:rPr>
              <a:t>|</a:t>
            </a: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 システム構成図</a:t>
            </a:r>
          </a:p>
        </p:txBody>
      </p:sp>
      <p:sp>
        <p:nvSpPr>
          <p:cNvPr id="29" name="Rectangle 233">
            <a:extLst>
              <a:ext uri="{FF2B5EF4-FFF2-40B4-BE49-F238E27FC236}">
                <a16:creationId xmlns:a16="http://schemas.microsoft.com/office/drawing/2014/main" id="{42A39AD0-F65C-AA29-9730-708803EB53A5}"/>
              </a:ext>
            </a:extLst>
          </p:cNvPr>
          <p:cNvSpPr/>
          <p:nvPr/>
        </p:nvSpPr>
        <p:spPr>
          <a:xfrm>
            <a:off x="9352913" y="2672126"/>
            <a:ext cx="2496408" cy="987496"/>
          </a:xfrm>
          <a:prstGeom prst="rect">
            <a:avLst/>
          </a:prstGeom>
          <a:solidFill>
            <a:schemeClr val="bg2">
              <a:lumMod val="20000"/>
              <a:lumOff val="80000"/>
            </a:schemeClr>
          </a:solidFill>
          <a:ln w="1016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外部システム</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nvGrpSpPr>
          <p:cNvPr id="463" name="Group 462">
            <a:extLst>
              <a:ext uri="{FF2B5EF4-FFF2-40B4-BE49-F238E27FC236}">
                <a16:creationId xmlns:a16="http://schemas.microsoft.com/office/drawing/2014/main" id="{0413DCB6-23B6-7D98-A5E4-5BBDBAD0B955}"/>
              </a:ext>
            </a:extLst>
          </p:cNvPr>
          <p:cNvGrpSpPr/>
          <p:nvPr/>
        </p:nvGrpSpPr>
        <p:grpSpPr>
          <a:xfrm>
            <a:off x="9522527" y="2985735"/>
            <a:ext cx="2157181" cy="565584"/>
            <a:chOff x="9539696" y="2985735"/>
            <a:chExt cx="2157181" cy="565584"/>
          </a:xfrm>
        </p:grpSpPr>
        <p:sp>
          <p:nvSpPr>
            <p:cNvPr id="31" name="Rectangle 105">
              <a:extLst>
                <a:ext uri="{FF2B5EF4-FFF2-40B4-BE49-F238E27FC236}">
                  <a16:creationId xmlns:a16="http://schemas.microsoft.com/office/drawing/2014/main" id="{BE8950C9-CD8C-74F8-62D9-FF950EF55FFB}"/>
                </a:ext>
              </a:extLst>
            </p:cNvPr>
            <p:cNvSpPr/>
            <p:nvPr/>
          </p:nvSpPr>
          <p:spPr>
            <a:xfrm>
              <a:off x="9539696" y="2985735"/>
              <a:ext cx="1005537" cy="565584"/>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試験システム</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32" name="Rectangle 105">
              <a:extLst>
                <a:ext uri="{FF2B5EF4-FFF2-40B4-BE49-F238E27FC236}">
                  <a16:creationId xmlns:a16="http://schemas.microsoft.com/office/drawing/2014/main" id="{A008AD7F-A0D7-97FB-EF69-FFA7A536A2D2}"/>
                </a:ext>
              </a:extLst>
            </p:cNvPr>
            <p:cNvSpPr/>
            <p:nvPr/>
          </p:nvSpPr>
          <p:spPr>
            <a:xfrm>
              <a:off x="10691340" y="2985735"/>
              <a:ext cx="1005537" cy="565584"/>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その他システム</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cxnSp>
        <p:nvCxnSpPr>
          <p:cNvPr id="45" name="Straight Arrow Connector 289">
            <a:extLst>
              <a:ext uri="{FF2B5EF4-FFF2-40B4-BE49-F238E27FC236}">
                <a16:creationId xmlns:a16="http://schemas.microsoft.com/office/drawing/2014/main" id="{6E42AE36-38B6-1246-B61C-98C482F50F49}"/>
              </a:ext>
            </a:extLst>
          </p:cNvPr>
          <p:cNvCxnSpPr>
            <a:cxnSpLocks/>
            <a:stCxn id="43" idx="0"/>
            <a:endCxn id="504" idx="2"/>
          </p:cNvCxnSpPr>
          <p:nvPr/>
        </p:nvCxnSpPr>
        <p:spPr>
          <a:xfrm flipV="1">
            <a:off x="4360363" y="3327400"/>
            <a:ext cx="0" cy="213247"/>
          </a:xfrm>
          <a:prstGeom prst="straightConnector1">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289">
            <a:extLst>
              <a:ext uri="{FF2B5EF4-FFF2-40B4-BE49-F238E27FC236}">
                <a16:creationId xmlns:a16="http://schemas.microsoft.com/office/drawing/2014/main" id="{73002CEC-3E0F-B4B9-59BE-4F75FC4C87CB}"/>
              </a:ext>
            </a:extLst>
          </p:cNvPr>
          <p:cNvCxnSpPr>
            <a:cxnSpLocks/>
            <a:stCxn id="25" idx="0"/>
            <a:endCxn id="43" idx="2"/>
          </p:cNvCxnSpPr>
          <p:nvPr/>
        </p:nvCxnSpPr>
        <p:spPr>
          <a:xfrm flipV="1">
            <a:off x="4360363" y="3813801"/>
            <a:ext cx="0" cy="213247"/>
          </a:xfrm>
          <a:prstGeom prst="straightConnector1">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75" name="Group 474">
            <a:extLst>
              <a:ext uri="{FF2B5EF4-FFF2-40B4-BE49-F238E27FC236}">
                <a16:creationId xmlns:a16="http://schemas.microsoft.com/office/drawing/2014/main" id="{714C1A1C-C932-8A05-D6CE-94339574E490}"/>
              </a:ext>
            </a:extLst>
          </p:cNvPr>
          <p:cNvGrpSpPr/>
          <p:nvPr/>
        </p:nvGrpSpPr>
        <p:grpSpPr>
          <a:xfrm>
            <a:off x="512292" y="3540647"/>
            <a:ext cx="7696141" cy="273154"/>
            <a:chOff x="512292" y="3516972"/>
            <a:chExt cx="7696141" cy="273154"/>
          </a:xfrm>
        </p:grpSpPr>
        <p:sp>
          <p:nvSpPr>
            <p:cNvPr id="43" name="Rectangle 157">
              <a:extLst>
                <a:ext uri="{FF2B5EF4-FFF2-40B4-BE49-F238E27FC236}">
                  <a16:creationId xmlns:a16="http://schemas.microsoft.com/office/drawing/2014/main" id="{8C9CF99D-E602-34C1-6D2F-C337E4CEA932}"/>
                </a:ext>
              </a:extLst>
            </p:cNvPr>
            <p:cNvSpPr/>
            <p:nvPr/>
          </p:nvSpPr>
          <p:spPr>
            <a:xfrm>
              <a:off x="512292" y="3516972"/>
              <a:ext cx="7696141" cy="273154"/>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PF</a:t>
              </a:r>
              <a:r>
                <a:rPr kumimoji="0" lang="ja-JP" alt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機能</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48" name="Rectangle 195">
              <a:extLst>
                <a:ext uri="{FF2B5EF4-FFF2-40B4-BE49-F238E27FC236}">
                  <a16:creationId xmlns:a16="http://schemas.microsoft.com/office/drawing/2014/main" id="{1CDE95EC-A788-B5D4-A5C0-D9BEB64B4261}"/>
                </a:ext>
              </a:extLst>
            </p:cNvPr>
            <p:cNvSpPr/>
            <p:nvPr/>
          </p:nvSpPr>
          <p:spPr>
            <a:xfrm>
              <a:off x="1391556" y="3571770"/>
              <a:ext cx="1555289"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個人向け機能</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49" name="Rectangle 195">
              <a:extLst>
                <a:ext uri="{FF2B5EF4-FFF2-40B4-BE49-F238E27FC236}">
                  <a16:creationId xmlns:a16="http://schemas.microsoft.com/office/drawing/2014/main" id="{F8938A61-07B3-833D-90D4-EB0297DBA3D8}"/>
                </a:ext>
              </a:extLst>
            </p:cNvPr>
            <p:cNvSpPr/>
            <p:nvPr/>
          </p:nvSpPr>
          <p:spPr>
            <a:xfrm>
              <a:off x="3074004" y="3571770"/>
              <a:ext cx="1555289"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法人管理者機能</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2" name="Rectangle 195">
              <a:extLst>
                <a:ext uri="{FF2B5EF4-FFF2-40B4-BE49-F238E27FC236}">
                  <a16:creationId xmlns:a16="http://schemas.microsoft.com/office/drawing/2014/main" id="{F501F992-B123-488B-43D2-439E92966DFF}"/>
                </a:ext>
              </a:extLst>
            </p:cNvPr>
            <p:cNvSpPr/>
            <p:nvPr/>
          </p:nvSpPr>
          <p:spPr>
            <a:xfrm>
              <a:off x="4756452" y="3571770"/>
              <a:ext cx="1555289"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パートナー向け機能</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3" name="Rectangle 195">
              <a:extLst>
                <a:ext uri="{FF2B5EF4-FFF2-40B4-BE49-F238E27FC236}">
                  <a16:creationId xmlns:a16="http://schemas.microsoft.com/office/drawing/2014/main" id="{85123A53-309B-457F-7CC9-519B3424E7F9}"/>
                </a:ext>
              </a:extLst>
            </p:cNvPr>
            <p:cNvSpPr/>
            <p:nvPr/>
          </p:nvSpPr>
          <p:spPr>
            <a:xfrm>
              <a:off x="6438899" y="3571770"/>
              <a:ext cx="1555289"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コアソリューション</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cxnSp>
        <p:nvCxnSpPr>
          <p:cNvPr id="34" name="Straight Arrow Connector 289">
            <a:extLst>
              <a:ext uri="{FF2B5EF4-FFF2-40B4-BE49-F238E27FC236}">
                <a16:creationId xmlns:a16="http://schemas.microsoft.com/office/drawing/2014/main" id="{24B36FE8-8B26-637E-B5F9-A2F5E8934C8E}"/>
              </a:ext>
            </a:extLst>
          </p:cNvPr>
          <p:cNvCxnSpPr>
            <a:cxnSpLocks/>
            <a:stCxn id="69" idx="0"/>
            <a:endCxn id="25" idx="2"/>
          </p:cNvCxnSpPr>
          <p:nvPr/>
        </p:nvCxnSpPr>
        <p:spPr>
          <a:xfrm flipV="1">
            <a:off x="4360363" y="4300202"/>
            <a:ext cx="0" cy="213247"/>
          </a:xfrm>
          <a:prstGeom prst="straightConnector1">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74" name="Group 473">
            <a:extLst>
              <a:ext uri="{FF2B5EF4-FFF2-40B4-BE49-F238E27FC236}">
                <a16:creationId xmlns:a16="http://schemas.microsoft.com/office/drawing/2014/main" id="{22A4DBE8-7C55-6BAD-09C3-3B4B7BE55402}"/>
              </a:ext>
            </a:extLst>
          </p:cNvPr>
          <p:cNvGrpSpPr/>
          <p:nvPr/>
        </p:nvGrpSpPr>
        <p:grpSpPr>
          <a:xfrm>
            <a:off x="512292" y="4027048"/>
            <a:ext cx="7696141" cy="273154"/>
            <a:chOff x="512292" y="3979698"/>
            <a:chExt cx="7696141" cy="273154"/>
          </a:xfrm>
        </p:grpSpPr>
        <p:sp>
          <p:nvSpPr>
            <p:cNvPr id="25" name="Rectangle 157">
              <a:extLst>
                <a:ext uri="{FF2B5EF4-FFF2-40B4-BE49-F238E27FC236}">
                  <a16:creationId xmlns:a16="http://schemas.microsoft.com/office/drawing/2014/main" id="{10810126-498F-E922-5694-DAA025E91214}"/>
                </a:ext>
              </a:extLst>
            </p:cNvPr>
            <p:cNvSpPr/>
            <p:nvPr/>
          </p:nvSpPr>
          <p:spPr>
            <a:xfrm>
              <a:off x="512292" y="3979698"/>
              <a:ext cx="7696141" cy="273154"/>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rPr>
                <a:t>制御レイヤ</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37" name="Rectangle 195">
              <a:extLst>
                <a:ext uri="{FF2B5EF4-FFF2-40B4-BE49-F238E27FC236}">
                  <a16:creationId xmlns:a16="http://schemas.microsoft.com/office/drawing/2014/main" id="{489227A5-E867-20CF-179B-8B3EC419E008}"/>
                </a:ext>
              </a:extLst>
            </p:cNvPr>
            <p:cNvSpPr/>
            <p:nvPr/>
          </p:nvSpPr>
          <p:spPr>
            <a:xfrm>
              <a:off x="1391556" y="4034495"/>
              <a:ext cx="2125870"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API</a:t>
              </a: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制御</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38" name="Rectangle 195">
              <a:extLst>
                <a:ext uri="{FF2B5EF4-FFF2-40B4-BE49-F238E27FC236}">
                  <a16:creationId xmlns:a16="http://schemas.microsoft.com/office/drawing/2014/main" id="{E14C99A7-9AA0-CD5A-860D-2FA6ACA9F61E}"/>
                </a:ext>
              </a:extLst>
            </p:cNvPr>
            <p:cNvSpPr/>
            <p:nvPr/>
          </p:nvSpPr>
          <p:spPr>
            <a:xfrm>
              <a:off x="3629937" y="4034495"/>
              <a:ext cx="2125870"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API</a:t>
              </a: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管理</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4" name="Rectangle 195">
              <a:extLst>
                <a:ext uri="{FF2B5EF4-FFF2-40B4-BE49-F238E27FC236}">
                  <a16:creationId xmlns:a16="http://schemas.microsoft.com/office/drawing/2014/main" id="{1B4C63BE-98D7-2123-533A-10FF57A56EE7}"/>
                </a:ext>
              </a:extLst>
            </p:cNvPr>
            <p:cNvSpPr/>
            <p:nvPr/>
          </p:nvSpPr>
          <p:spPr>
            <a:xfrm>
              <a:off x="5868318" y="4034495"/>
              <a:ext cx="2125870" cy="163559"/>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9A9A9A"/>
                  </a:solidFill>
                  <a:prstDash val="solid"/>
                  <a:miter lim="800000"/>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3203" tIns="31601" rIns="63203" bIns="31601"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コンテンツ制御</a:t>
              </a:r>
              <a:endParaRPr kumimoji="0" 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sp>
        <p:nvSpPr>
          <p:cNvPr id="506" name="Rectangle 233">
            <a:extLst>
              <a:ext uri="{FF2B5EF4-FFF2-40B4-BE49-F238E27FC236}">
                <a16:creationId xmlns:a16="http://schemas.microsoft.com/office/drawing/2014/main" id="{3D4588FD-8ABC-D90F-23B4-1E384A1D1B23}"/>
              </a:ext>
            </a:extLst>
          </p:cNvPr>
          <p:cNvSpPr/>
          <p:nvPr/>
        </p:nvSpPr>
        <p:spPr>
          <a:xfrm>
            <a:off x="512292" y="5001492"/>
            <a:ext cx="5273828" cy="1279748"/>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公開</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grpSp>
        <p:nvGrpSpPr>
          <p:cNvPr id="476" name="Group 475">
            <a:extLst>
              <a:ext uri="{FF2B5EF4-FFF2-40B4-BE49-F238E27FC236}">
                <a16:creationId xmlns:a16="http://schemas.microsoft.com/office/drawing/2014/main" id="{8F99D22B-102F-C565-B251-375CFE1F4FF1}"/>
              </a:ext>
            </a:extLst>
          </p:cNvPr>
          <p:cNvGrpSpPr/>
          <p:nvPr/>
        </p:nvGrpSpPr>
        <p:grpSpPr>
          <a:xfrm>
            <a:off x="3475522" y="5526039"/>
            <a:ext cx="1769346" cy="637950"/>
            <a:chOff x="3428519" y="5526039"/>
            <a:chExt cx="1828263" cy="637950"/>
          </a:xfrm>
        </p:grpSpPr>
        <p:sp>
          <p:nvSpPr>
            <p:cNvPr id="507" name="Can 2">
              <a:extLst>
                <a:ext uri="{FF2B5EF4-FFF2-40B4-BE49-F238E27FC236}">
                  <a16:creationId xmlns:a16="http://schemas.microsoft.com/office/drawing/2014/main" id="{CFABCBBC-B0BE-32E5-5F7B-6AAC39F57D77}"/>
                </a:ext>
              </a:extLst>
            </p:cNvPr>
            <p:cNvSpPr/>
            <p:nvPr/>
          </p:nvSpPr>
          <p:spPr>
            <a:xfrm>
              <a:off x="3428519" y="5526039"/>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市場動向</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08" name="Can 2">
              <a:extLst>
                <a:ext uri="{FF2B5EF4-FFF2-40B4-BE49-F238E27FC236}">
                  <a16:creationId xmlns:a16="http://schemas.microsoft.com/office/drawing/2014/main" id="{66026F9A-7CC9-A1BB-F8EB-D1DF20253B99}"/>
                </a:ext>
              </a:extLst>
            </p:cNvPr>
            <p:cNvSpPr/>
            <p:nvPr/>
          </p:nvSpPr>
          <p:spPr>
            <a:xfrm>
              <a:off x="4424126" y="5526039"/>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ジョブ</a:t>
              </a:r>
              <a:r>
                <a:rPr kumimoji="0" lang="en-US" altLang="ja-JP"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FMT</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09" name="Can 2">
              <a:extLst>
                <a:ext uri="{FF2B5EF4-FFF2-40B4-BE49-F238E27FC236}">
                  <a16:creationId xmlns:a16="http://schemas.microsoft.com/office/drawing/2014/main" id="{5650519E-85AA-F38A-C277-4A1A18CDD00F}"/>
                </a:ext>
              </a:extLst>
            </p:cNvPr>
            <p:cNvSpPr/>
            <p:nvPr/>
          </p:nvSpPr>
          <p:spPr>
            <a:xfrm>
              <a:off x="3428519" y="5866373"/>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学習コンテンツ</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10" name="Can 2">
              <a:extLst>
                <a:ext uri="{FF2B5EF4-FFF2-40B4-BE49-F238E27FC236}">
                  <a16:creationId xmlns:a16="http://schemas.microsoft.com/office/drawing/2014/main" id="{0FB51D57-798B-FF4A-7ACA-18D05626A1B4}"/>
                </a:ext>
              </a:extLst>
            </p:cNvPr>
            <p:cNvSpPr/>
            <p:nvPr/>
          </p:nvSpPr>
          <p:spPr>
            <a:xfrm>
              <a:off x="4424126" y="5866373"/>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アセスメント</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sp>
        <p:nvSpPr>
          <p:cNvPr id="77" name="Rectangle 233">
            <a:extLst>
              <a:ext uri="{FF2B5EF4-FFF2-40B4-BE49-F238E27FC236}">
                <a16:creationId xmlns:a16="http://schemas.microsoft.com/office/drawing/2014/main" id="{6AFB8DD4-CF74-0003-4837-4C73536678F7}"/>
              </a:ext>
            </a:extLst>
          </p:cNvPr>
          <p:cNvSpPr/>
          <p:nvPr/>
        </p:nvSpPr>
        <p:spPr>
          <a:xfrm>
            <a:off x="3318802" y="5264241"/>
            <a:ext cx="2082784" cy="947149"/>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データ基盤</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sp>
        <p:nvSpPr>
          <p:cNvPr id="78" name="Rectangle 233">
            <a:extLst>
              <a:ext uri="{FF2B5EF4-FFF2-40B4-BE49-F238E27FC236}">
                <a16:creationId xmlns:a16="http://schemas.microsoft.com/office/drawing/2014/main" id="{BD394B78-94BF-A8AA-2ED0-C6DC501048A0}"/>
              </a:ext>
            </a:extLst>
          </p:cNvPr>
          <p:cNvSpPr/>
          <p:nvPr/>
        </p:nvSpPr>
        <p:spPr>
          <a:xfrm>
            <a:off x="681567" y="5264240"/>
            <a:ext cx="2082784" cy="947149"/>
          </a:xfrm>
          <a:prstGeom prst="rect">
            <a:avLst/>
          </a:prstGeom>
          <a:noFill/>
          <a:ln w="9525" cap="rnd" cmpd="sng" algn="ctr">
            <a:solidFill>
              <a:srgbClr val="9A9A9A"/>
            </a:solidFill>
            <a:prstDash val="solid"/>
            <a:round/>
            <a:headEnd type="none" w="med" len="med"/>
            <a:tailEnd type="none" w="med" len="med"/>
          </a:ln>
          <a:extLst>
            <a:ext uri="{909E8E84-426E-40DD-AFC4-6F175D3DCCD1}">
              <a14:hiddenFill xmlns:a14="http://schemas.microsoft.com/office/drawing/2010/main">
                <a:solidFill>
                  <a:schemeClr val="accent1">
                    <a:lumMod val="10000"/>
                    <a:lumOff val="9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18000" tIns="18000" rIns="18000" bIns="1800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err="1">
                <a:ln>
                  <a:noFill/>
                </a:ln>
                <a:solidFill>
                  <a:srgbClr val="24235C"/>
                </a:solidFill>
                <a:effectLst/>
                <a:uLnTx/>
                <a:uFillTx/>
                <a:latin typeface="Meiryo UI"/>
                <a:ea typeface="Meiryo UI" panose="020B0604030504040204" pitchFamily="50" charset="-128"/>
                <a:cs typeface="+mn-cs"/>
              </a:rPr>
              <a:t>データマート</a:t>
            </a:r>
            <a:endParaRPr kumimoji="0" lang="en-US" sz="1050" b="1" i="0" u="none" strike="noStrike" kern="1200" cap="none" spc="0" normalizeH="0" baseline="0" noProof="0">
              <a:ln>
                <a:noFill/>
              </a:ln>
              <a:solidFill>
                <a:srgbClr val="24235C"/>
              </a:solidFill>
              <a:effectLst/>
              <a:uLnTx/>
              <a:uFillTx/>
              <a:latin typeface="Meiryo UI"/>
              <a:ea typeface="Meiryo UI" panose="020B0604030504040204" pitchFamily="50" charset="-128"/>
              <a:cs typeface="+mn-cs"/>
            </a:endParaRPr>
          </a:p>
        </p:txBody>
      </p:sp>
      <p:cxnSp>
        <p:nvCxnSpPr>
          <p:cNvPr id="97" name="Straight Arrow Connector 289">
            <a:extLst>
              <a:ext uri="{FF2B5EF4-FFF2-40B4-BE49-F238E27FC236}">
                <a16:creationId xmlns:a16="http://schemas.microsoft.com/office/drawing/2014/main" id="{5BC03CA5-18D6-141A-BE4F-210216F821C9}"/>
              </a:ext>
            </a:extLst>
          </p:cNvPr>
          <p:cNvCxnSpPr>
            <a:cxnSpLocks/>
            <a:stCxn id="77" idx="1"/>
            <a:endCxn id="78" idx="3"/>
          </p:cNvCxnSpPr>
          <p:nvPr/>
        </p:nvCxnSpPr>
        <p:spPr>
          <a:xfrm flipH="1" flipV="1">
            <a:off x="2764351" y="5737815"/>
            <a:ext cx="554451" cy="1"/>
          </a:xfrm>
          <a:prstGeom prst="straightConnector1">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77" name="Group 476">
            <a:extLst>
              <a:ext uri="{FF2B5EF4-FFF2-40B4-BE49-F238E27FC236}">
                <a16:creationId xmlns:a16="http://schemas.microsoft.com/office/drawing/2014/main" id="{4A371C57-7D55-6B5C-23F3-1CA7DDE2216F}"/>
              </a:ext>
            </a:extLst>
          </p:cNvPr>
          <p:cNvGrpSpPr/>
          <p:nvPr/>
        </p:nvGrpSpPr>
        <p:grpSpPr>
          <a:xfrm>
            <a:off x="838286" y="5526039"/>
            <a:ext cx="1769346" cy="637950"/>
            <a:chOff x="791284" y="5526039"/>
            <a:chExt cx="1810116" cy="637950"/>
          </a:xfrm>
        </p:grpSpPr>
        <p:sp>
          <p:nvSpPr>
            <p:cNvPr id="79" name="Can 2">
              <a:extLst>
                <a:ext uri="{FF2B5EF4-FFF2-40B4-BE49-F238E27FC236}">
                  <a16:creationId xmlns:a16="http://schemas.microsoft.com/office/drawing/2014/main" id="{B6A6737B-0C79-9764-9582-D2A76D7E0887}"/>
                </a:ext>
              </a:extLst>
            </p:cNvPr>
            <p:cNvSpPr/>
            <p:nvPr/>
          </p:nvSpPr>
          <p:spPr>
            <a:xfrm>
              <a:off x="1768744" y="5526039"/>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分析用</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80" name="Can 2">
              <a:extLst>
                <a:ext uri="{FF2B5EF4-FFF2-40B4-BE49-F238E27FC236}">
                  <a16:creationId xmlns:a16="http://schemas.microsoft.com/office/drawing/2014/main" id="{9A895724-C198-BE60-9F3A-4BB4F0B68B19}"/>
                </a:ext>
              </a:extLst>
            </p:cNvPr>
            <p:cNvSpPr/>
            <p:nvPr/>
          </p:nvSpPr>
          <p:spPr>
            <a:xfrm>
              <a:off x="1768744" y="5866373"/>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同期用</a:t>
              </a:r>
            </a:p>
          </p:txBody>
        </p:sp>
        <p:sp>
          <p:nvSpPr>
            <p:cNvPr id="28" name="Can 2">
              <a:extLst>
                <a:ext uri="{FF2B5EF4-FFF2-40B4-BE49-F238E27FC236}">
                  <a16:creationId xmlns:a16="http://schemas.microsoft.com/office/drawing/2014/main" id="{682FFF6D-3339-022A-E1FB-B9D3C6F9F1DF}"/>
                </a:ext>
              </a:extLst>
            </p:cNvPr>
            <p:cNvSpPr/>
            <p:nvPr/>
          </p:nvSpPr>
          <p:spPr>
            <a:xfrm>
              <a:off x="791284" y="5526039"/>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マーケ用</a:t>
              </a:r>
              <a:endParaRPr kumimoji="0"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30" name="Can 2">
              <a:extLst>
                <a:ext uri="{FF2B5EF4-FFF2-40B4-BE49-F238E27FC236}">
                  <a16:creationId xmlns:a16="http://schemas.microsoft.com/office/drawing/2014/main" id="{490C1090-589C-1F27-E2E1-2CD5847EF8DF}"/>
                </a:ext>
              </a:extLst>
            </p:cNvPr>
            <p:cNvSpPr/>
            <p:nvPr/>
          </p:nvSpPr>
          <p:spPr>
            <a:xfrm>
              <a:off x="791284" y="5866373"/>
              <a:ext cx="832656" cy="297616"/>
            </a:xfrm>
            <a:prstGeom prst="can">
              <a:avLst/>
            </a:prstGeom>
            <a:solidFill>
              <a:srgbClr val="FFFFFF"/>
            </a:solidFill>
            <a:ln w="9525" cap="flat" cmpd="sng" algn="ctr">
              <a:solidFill>
                <a:schemeClr val="bg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73152" tIns="36576" rIns="73152" bIns="36576"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その他</a:t>
              </a:r>
            </a:p>
          </p:txBody>
        </p:sp>
      </p:grpSp>
      <p:cxnSp>
        <p:nvCxnSpPr>
          <p:cNvPr id="2" name="Straight Arrow Connector 292">
            <a:extLst>
              <a:ext uri="{FF2B5EF4-FFF2-40B4-BE49-F238E27FC236}">
                <a16:creationId xmlns:a16="http://schemas.microsoft.com/office/drawing/2014/main" id="{C61A6E15-9C1B-1D76-145A-05FECD311480}"/>
              </a:ext>
            </a:extLst>
          </p:cNvPr>
          <p:cNvCxnSpPr>
            <a:cxnSpLocks/>
            <a:stCxn id="505" idx="3"/>
            <a:endCxn id="66" idx="2"/>
          </p:cNvCxnSpPr>
          <p:nvPr/>
        </p:nvCxnSpPr>
        <p:spPr>
          <a:xfrm flipV="1">
            <a:off x="8208433" y="4673258"/>
            <a:ext cx="1816863" cy="967287"/>
          </a:xfrm>
          <a:prstGeom prst="bentConnector2">
            <a:avLst/>
          </a:prstGeom>
          <a:ln w="19050" cap="rnd" cmpd="sng" algn="ctr">
            <a:solidFill>
              <a:srgbClr val="9A9A9A"/>
            </a:solidFill>
            <a:prstDash val="solid"/>
            <a:roun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44134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3712C8-FAEA-6B18-28D0-BF34DF709D12}"/>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1E52D10E-2BE9-45F4-AEF1-398B37EEBB4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業務・システム </a:t>
            </a:r>
            <a:r>
              <a:rPr lang="en-US" altLang="ja-JP">
                <a:ea typeface="Meiryo UI" panose="020B0604030504040204" pitchFamily="50" charset="-128"/>
              </a:rPr>
              <a:t>| </a:t>
            </a:r>
            <a:r>
              <a:rPr lang="ja-JP" altLang="en-US">
                <a:ea typeface="Meiryo UI" panose="020B0604030504040204" pitchFamily="50" charset="-128"/>
              </a:rPr>
              <a:t>ユーザ一覧</a:t>
            </a:r>
          </a:p>
        </p:txBody>
      </p:sp>
      <p:sp>
        <p:nvSpPr>
          <p:cNvPr id="153" name="テキスト ボックス 15">
            <a:extLst>
              <a:ext uri="{FF2B5EF4-FFF2-40B4-BE49-F238E27FC236}">
                <a16:creationId xmlns:a16="http://schemas.microsoft.com/office/drawing/2014/main" id="{AC8DDBBA-2075-DEB2-6C7B-09D87D0285EC}"/>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本サービスにおけるユーザーは、その立場や利用目的に応じて分類される。</a:t>
            </a:r>
            <a:r>
              <a:rPr lang="en-US" altLang="ja-JP">
                <a:solidFill>
                  <a:srgbClr val="000000"/>
                </a:solidFill>
                <a:latin typeface="+mj-lt"/>
                <a:ea typeface="Meiryo UI" panose="020B0604030504040204" pitchFamily="50" charset="-128"/>
              </a:rPr>
              <a:t>PF</a:t>
            </a:r>
            <a:r>
              <a:rPr lang="ja-JP" altLang="en-US">
                <a:solidFill>
                  <a:srgbClr val="000000"/>
                </a:solidFill>
                <a:latin typeface="+mj-lt"/>
                <a:ea typeface="Meiryo UI" panose="020B0604030504040204" pitchFamily="50" charset="-128"/>
              </a:rPr>
              <a:t>ローンチ以降、試験ユーザは</a:t>
            </a:r>
            <a:r>
              <a:rPr lang="en-US" altLang="ja-JP">
                <a:solidFill>
                  <a:srgbClr val="000000"/>
                </a:solidFill>
                <a:latin typeface="+mj-lt"/>
                <a:ea typeface="Meiryo UI" panose="020B0604030504040204" pitchFamily="50" charset="-128"/>
              </a:rPr>
              <a:t>PF</a:t>
            </a:r>
            <a:r>
              <a:rPr lang="ja-JP" altLang="en-US">
                <a:solidFill>
                  <a:srgbClr val="000000"/>
                </a:solidFill>
                <a:latin typeface="+mj-lt"/>
                <a:ea typeface="Meiryo UI" panose="020B0604030504040204" pitchFamily="50" charset="-128"/>
              </a:rPr>
              <a:t>上の個人ユーザに統合され、バウチャーについては、</a:t>
            </a:r>
            <a:r>
              <a:rPr lang="en-US" altLang="ja-JP">
                <a:solidFill>
                  <a:srgbClr val="000000"/>
                </a:solidFill>
                <a:latin typeface="+mj-lt"/>
                <a:ea typeface="Meiryo UI" panose="020B0604030504040204" pitchFamily="50" charset="-128"/>
              </a:rPr>
              <a:t>PF</a:t>
            </a:r>
            <a:r>
              <a:rPr lang="ja-JP" altLang="en-US">
                <a:solidFill>
                  <a:srgbClr val="000000"/>
                </a:solidFill>
                <a:latin typeface="+mj-lt"/>
                <a:ea typeface="Meiryo UI" panose="020B0604030504040204" pitchFamily="50" charset="-128"/>
              </a:rPr>
              <a:t>上では会員や人格としては扱われず、チケットの購入単位としてのみ取り扱われる。</a:t>
            </a:r>
          </a:p>
        </p:txBody>
      </p:sp>
      <p:graphicFrame>
        <p:nvGraphicFramePr>
          <p:cNvPr id="45" name="Table 44">
            <a:extLst>
              <a:ext uri="{FF2B5EF4-FFF2-40B4-BE49-F238E27FC236}">
                <a16:creationId xmlns:a16="http://schemas.microsoft.com/office/drawing/2014/main" id="{E77D2C76-98A4-1634-52DA-9B82BBE090AB}"/>
              </a:ext>
            </a:extLst>
          </p:cNvPr>
          <p:cNvGraphicFramePr>
            <a:graphicFrameLocks noGrp="1"/>
          </p:cNvGraphicFramePr>
          <p:nvPr>
            <p:extLst>
              <p:ext uri="{D42A27DB-BD31-4B8C-83A1-F6EECF244321}">
                <p14:modId xmlns:p14="http://schemas.microsoft.com/office/powerpoint/2010/main" val="4230311333"/>
              </p:ext>
            </p:extLst>
          </p:nvPr>
        </p:nvGraphicFramePr>
        <p:xfrm>
          <a:off x="372825" y="1351346"/>
          <a:ext cx="11279425" cy="5327502"/>
        </p:xfrm>
        <a:graphic>
          <a:graphicData uri="http://schemas.openxmlformats.org/drawingml/2006/table">
            <a:tbl>
              <a:tblPr firstRow="1" bandRow="1">
                <a:tableStyleId>{5C22544A-7EE6-4342-B048-85BDC9FD1C3A}</a:tableStyleId>
              </a:tblPr>
              <a:tblGrid>
                <a:gridCol w="966118">
                  <a:extLst>
                    <a:ext uri="{9D8B030D-6E8A-4147-A177-3AD203B41FA5}">
                      <a16:colId xmlns:a16="http://schemas.microsoft.com/office/drawing/2014/main" val="4028554853"/>
                    </a:ext>
                  </a:extLst>
                </a:gridCol>
                <a:gridCol w="461282">
                  <a:extLst>
                    <a:ext uri="{9D8B030D-6E8A-4147-A177-3AD203B41FA5}">
                      <a16:colId xmlns:a16="http://schemas.microsoft.com/office/drawing/2014/main" val="3927446041"/>
                    </a:ext>
                  </a:extLst>
                </a:gridCol>
                <a:gridCol w="1957307">
                  <a:extLst>
                    <a:ext uri="{9D8B030D-6E8A-4147-A177-3AD203B41FA5}">
                      <a16:colId xmlns:a16="http://schemas.microsoft.com/office/drawing/2014/main" val="426056517"/>
                    </a:ext>
                  </a:extLst>
                </a:gridCol>
                <a:gridCol w="2154318">
                  <a:extLst>
                    <a:ext uri="{9D8B030D-6E8A-4147-A177-3AD203B41FA5}">
                      <a16:colId xmlns:a16="http://schemas.microsoft.com/office/drawing/2014/main" val="3129626078"/>
                    </a:ext>
                  </a:extLst>
                </a:gridCol>
                <a:gridCol w="4754752">
                  <a:extLst>
                    <a:ext uri="{9D8B030D-6E8A-4147-A177-3AD203B41FA5}">
                      <a16:colId xmlns:a16="http://schemas.microsoft.com/office/drawing/2014/main" val="1308366578"/>
                    </a:ext>
                  </a:extLst>
                </a:gridCol>
                <a:gridCol w="985648">
                  <a:extLst>
                    <a:ext uri="{9D8B030D-6E8A-4147-A177-3AD203B41FA5}">
                      <a16:colId xmlns:a16="http://schemas.microsoft.com/office/drawing/2014/main" val="435719918"/>
                    </a:ext>
                  </a:extLst>
                </a:gridCol>
              </a:tblGrid>
              <a:tr h="199176">
                <a:tc>
                  <a:txBody>
                    <a:bodyPr/>
                    <a:lstStyle/>
                    <a:p>
                      <a:r>
                        <a:rPr lang="ja-JP" altLang="en-US" sz="1100">
                          <a:solidFill>
                            <a:srgbClr val="FFFFFF"/>
                          </a:solidFill>
                          <a:ea typeface="Meiryo UI" panose="020B0604030504040204" pitchFamily="50" charset="-128"/>
                        </a:rPr>
                        <a:t>対象システム</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en-US" altLang="ja-JP" sz="1100">
                          <a:solidFill>
                            <a:srgbClr val="FFFFFF"/>
                          </a:solidFill>
                          <a:ea typeface="Meiryo UI" panose="020B0604030504040204" pitchFamily="50" charset="-128"/>
                        </a:rPr>
                        <a:t>NO</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ユーザ分類</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ロール</a:t>
                      </a:r>
                      <a:r>
                        <a:rPr lang="en-US" altLang="ja-JP" sz="1100">
                          <a:solidFill>
                            <a:srgbClr val="FFFFFF"/>
                          </a:solidFill>
                          <a:ea typeface="Meiryo UI" panose="020B0604030504040204" pitchFamily="50" charset="-128"/>
                        </a:rPr>
                        <a:t>(</a:t>
                      </a:r>
                      <a:r>
                        <a:rPr lang="ja-JP" altLang="en-US" sz="1100">
                          <a:solidFill>
                            <a:srgbClr val="FFFFFF"/>
                          </a:solidFill>
                          <a:ea typeface="Meiryo UI" panose="020B0604030504040204" pitchFamily="50" charset="-128"/>
                        </a:rPr>
                        <a:t>詳細は次頁参照</a:t>
                      </a:r>
                      <a:r>
                        <a:rPr lang="en-US" altLang="ja-JP" sz="1100">
                          <a:solidFill>
                            <a:srgbClr val="FFFFFF"/>
                          </a:solidFill>
                          <a:ea typeface="Meiryo UI" panose="020B0604030504040204" pitchFamily="50" charset="-128"/>
                        </a:rPr>
                        <a:t>)</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ユーザ説明</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備考</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extLst>
                  <a:ext uri="{0D108BD9-81ED-4DB2-BD59-A6C34878D82A}">
                    <a16:rowId xmlns:a16="http://schemas.microsoft.com/office/drawing/2014/main" val="1778432612"/>
                  </a:ext>
                </a:extLst>
              </a:tr>
              <a:tr h="214238">
                <a:tc rowSpan="5">
                  <a:txBody>
                    <a:bodyPr/>
                    <a:lstStyle/>
                    <a:p>
                      <a:r>
                        <a:rPr lang="ja-JP" altLang="en-US" sz="1100" b="0" kern="1200">
                          <a:solidFill>
                            <a:srgbClr val="575757"/>
                          </a:solidFill>
                          <a:latin typeface="+mn-lt"/>
                          <a:ea typeface="Meiryo UI" panose="020B0604030504040204" pitchFamily="50" charset="-128"/>
                          <a:cs typeface="+mn-cs"/>
                        </a:rPr>
                        <a:t>プラットフォーム</a:t>
                      </a:r>
                      <a:br>
                        <a:rPr lang="en-US" altLang="ja-JP" sz="1100" b="0" kern="1200">
                          <a:solidFill>
                            <a:srgbClr val="575757"/>
                          </a:solidFill>
                          <a:latin typeface="+mn-lt"/>
                          <a:ea typeface="Meiryo UI" panose="020B0604030504040204" pitchFamily="50" charset="-128"/>
                          <a:cs typeface="+mn-cs"/>
                        </a:rPr>
                      </a:br>
                      <a:r>
                        <a:rPr lang="ja-JP" altLang="en-US" sz="1100" b="0" kern="1200">
                          <a:solidFill>
                            <a:srgbClr val="575757"/>
                          </a:solidFill>
                          <a:latin typeface="+mn-lt"/>
                          <a:ea typeface="Meiryo UI" panose="020B0604030504040204" pitchFamily="50" charset="-128"/>
                          <a:cs typeface="+mn-cs"/>
                        </a:rPr>
                        <a:t>利用者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r>
                        <a:rPr lang="en-US" sz="1100" b="0">
                          <a:solidFill>
                            <a:srgbClr val="575757"/>
                          </a:solidFill>
                          <a:ea typeface="Meiryo UI" panose="020B0604030504040204" pitchFamily="50" charset="-128"/>
                        </a:rPr>
                        <a:t>1</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個人</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・プライベート利用</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・本サービスを個人の申込によって利用する者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extLst>
                  <a:ext uri="{0D108BD9-81ED-4DB2-BD59-A6C34878D82A}">
                    <a16:rowId xmlns:a16="http://schemas.microsoft.com/office/drawing/2014/main" val="2373991685"/>
                  </a:ext>
                </a:extLst>
              </a:tr>
              <a:tr h="617175">
                <a:tc vMerge="1">
                  <a:txBody>
                    <a:bodyPr/>
                    <a:lstStyle/>
                    <a:p>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sz="1100" b="0">
                          <a:solidFill>
                            <a:srgbClr val="575757"/>
                          </a:solidFill>
                          <a:ea typeface="Meiryo UI" panose="020B0604030504040204" pitchFamily="50" charset="-128"/>
                        </a:rPr>
                        <a:t>2</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100">
                          <a:solidFill>
                            <a:srgbClr val="C8C8C8"/>
                          </a:solidFill>
                          <a:ea typeface="Meiryo UI" panose="020B0604030504040204" pitchFamily="50" charset="-128"/>
                        </a:rPr>
                        <a:t>個人</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・従業員</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88900" indent="-88900"/>
                      <a:r>
                        <a:rPr lang="ja-JP" altLang="en-US" sz="1100">
                          <a:solidFill>
                            <a:srgbClr val="575757"/>
                          </a:solidFill>
                          <a:ea typeface="Meiryo UI" panose="020B0604030504040204" pitchFamily="50" charset="-128"/>
                        </a:rPr>
                        <a:t>・法人に属し、従業員として本サービスを利用する者</a:t>
                      </a:r>
                      <a:br>
                        <a:rPr lang="en-US" altLang="ja-JP" sz="1100">
                          <a:solidFill>
                            <a:srgbClr val="575757"/>
                          </a:solidFill>
                          <a:ea typeface="Meiryo UI" panose="020B0604030504040204" pitchFamily="50" charset="-128"/>
                        </a:rPr>
                      </a:br>
                      <a:r>
                        <a:rPr lang="ja-JP" altLang="en-US" sz="1100">
                          <a:solidFill>
                            <a:srgbClr val="575757"/>
                          </a:solidFill>
                          <a:ea typeface="Meiryo UI" panose="020B0604030504040204" pitchFamily="50" charset="-128"/>
                        </a:rPr>
                        <a:t>法人が契約する契約範囲において、コンテンツの利用を享受する。</a:t>
                      </a:r>
                      <a:endParaRPr lang="en-US" altLang="ja-JP" sz="1100">
                        <a:solidFill>
                          <a:srgbClr val="575757"/>
                        </a:solidFill>
                        <a:ea typeface="Meiryo UI" panose="020B0604030504040204" pitchFamily="50" charset="-128"/>
                      </a:endParaRPr>
                    </a:p>
                    <a:p>
                      <a:pPr marL="88900" indent="-88900"/>
                      <a:r>
                        <a:rPr lang="ja-JP" altLang="en-US" sz="1100">
                          <a:solidFill>
                            <a:srgbClr val="575757"/>
                          </a:solidFill>
                          <a:ea typeface="Meiryo UI" panose="020B0604030504040204" pitchFamily="50" charset="-128"/>
                        </a:rPr>
                        <a:t>・管理者に対して自らのスキル情報や学習コンテンツ・アセスメントの結果情報等を提供する</a:t>
                      </a:r>
                      <a:endParaRPr lang="en-US" altLang="ja-JP"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75076265"/>
                  </a:ext>
                </a:extLst>
              </a:tr>
              <a:tr h="482742">
                <a:tc vMerge="1">
                  <a:txBody>
                    <a:bodyPr/>
                    <a:lstStyle/>
                    <a:p>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r>
                        <a:rPr lang="en-US" sz="1100" b="0">
                          <a:solidFill>
                            <a:srgbClr val="575757"/>
                          </a:solidFill>
                          <a:ea typeface="Meiryo UI" panose="020B0604030504040204" pitchFamily="50" charset="-128"/>
                        </a:rPr>
                        <a:t>3</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法人管理者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・テナント管理者</a:t>
                      </a:r>
                      <a:endParaRPr lang="en-US" altLang="ja-JP" sz="1100">
                        <a:solidFill>
                          <a:srgbClr val="575757"/>
                        </a:solidFill>
                        <a:ea typeface="Meiryo UI" panose="020B0604030504040204" pitchFamily="50" charset="-128"/>
                      </a:endParaRPr>
                    </a:p>
                    <a:p>
                      <a:r>
                        <a:rPr lang="ja-JP" altLang="en-US" sz="1100">
                          <a:solidFill>
                            <a:srgbClr val="575757"/>
                          </a:solidFill>
                          <a:ea typeface="Meiryo UI" panose="020B0604030504040204" pitchFamily="50" charset="-128"/>
                        </a:rPr>
                        <a:t>・部門管理者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88900" indent="-88900"/>
                      <a:r>
                        <a:rPr lang="ja-JP" altLang="en-US" sz="1100">
                          <a:solidFill>
                            <a:srgbClr val="575757"/>
                          </a:solidFill>
                          <a:ea typeface="Meiryo UI" panose="020B0604030504040204" pitchFamily="50" charset="-128"/>
                        </a:rPr>
                        <a:t>・法人として本サービスの契約を締結し、自社従業員の利用促進や管理業務、アカウント・ロール設定、利用状況の把握・分析などを行う者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714173652"/>
                  </a:ext>
                </a:extLst>
              </a:tr>
              <a:tr h="199176">
                <a:tc vMerge="1">
                  <a:txBody>
                    <a:bodyPr/>
                    <a:lstStyle/>
                    <a:p>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sz="1100" b="0">
                          <a:solidFill>
                            <a:srgbClr val="575757"/>
                          </a:solidFill>
                          <a:ea typeface="Meiryo UI" panose="020B0604030504040204" pitchFamily="50" charset="-128"/>
                        </a:rPr>
                        <a:t>4</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コンテンツプロバイダー</a:t>
                      </a:r>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コンテンツプロバイダー</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100">
                          <a:solidFill>
                            <a:srgbClr val="575757"/>
                          </a:solidFill>
                          <a:ea typeface="Meiryo UI" panose="020B0604030504040204" pitchFamily="50" charset="-128"/>
                        </a:rPr>
                        <a:t>・学習コンテンツを提供する事業者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0134679"/>
                  </a:ext>
                </a:extLst>
              </a:tr>
              <a:tr h="911998">
                <a:tc vMerge="1">
                  <a:txBody>
                    <a:bodyPr/>
                    <a:lstStyle/>
                    <a:p>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5</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・スーパーアドミン</a:t>
                      </a:r>
                      <a:endParaRPr lang="en-US" altLang="ja-JP" sz="1100" b="0" kern="1200">
                        <a:solidFill>
                          <a:srgbClr val="575757"/>
                        </a:solidFill>
                        <a:latin typeface="+mn-lt"/>
                        <a:ea typeface="Meiryo UI" panose="020B0604030504040204" pitchFamily="50" charset="-128"/>
                        <a:cs typeface="+mn-cs"/>
                      </a:endParaRP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・監査担当者</a:t>
                      </a:r>
                      <a:endParaRPr lang="en-US" altLang="ja-JP" sz="1100" b="0" kern="1200">
                        <a:solidFill>
                          <a:srgbClr val="575757"/>
                        </a:solidFill>
                        <a:latin typeface="+mn-lt"/>
                        <a:ea typeface="Meiryo UI" panose="020B0604030504040204" pitchFamily="50" charset="-128"/>
                        <a:cs typeface="+mn-cs"/>
                      </a:endParaRP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・データ管理者</a:t>
                      </a:r>
                      <a:endParaRPr lang="en-US" altLang="ja-JP" sz="1100" b="0" kern="1200">
                        <a:solidFill>
                          <a:srgbClr val="575757"/>
                        </a:solidFill>
                        <a:latin typeface="+mn-lt"/>
                        <a:ea typeface="Meiryo UI" panose="020B0604030504040204" pitchFamily="50" charset="-128"/>
                        <a:cs typeface="+mn-cs"/>
                      </a:endParaRP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・一般運営者</a:t>
                      </a:r>
                      <a:r>
                        <a:rPr lang="en-US" altLang="ja-JP" sz="1100" b="0" kern="1200">
                          <a:solidFill>
                            <a:srgbClr val="575757"/>
                          </a:solidFill>
                          <a:latin typeface="+mn-lt"/>
                          <a:ea typeface="Meiryo UI" panose="020B0604030504040204" pitchFamily="50" charset="-128"/>
                          <a:cs typeface="+mn-cs"/>
                        </a:rPr>
                        <a:t>(IPA</a:t>
                      </a:r>
                      <a:r>
                        <a:rPr lang="ja-JP" altLang="en-US" sz="1100" b="0" kern="1200">
                          <a:solidFill>
                            <a:srgbClr val="575757"/>
                          </a:solidFill>
                          <a:latin typeface="+mn-lt"/>
                          <a:ea typeface="Meiryo UI" panose="020B0604030504040204" pitchFamily="50" charset="-128"/>
                          <a:cs typeface="+mn-cs"/>
                        </a:rPr>
                        <a:t>社内</a:t>
                      </a:r>
                      <a:r>
                        <a:rPr lang="en-US" altLang="ja-JP" sz="1100" b="0" kern="1200">
                          <a:solidFill>
                            <a:srgbClr val="575757"/>
                          </a:solidFill>
                          <a:latin typeface="+mn-lt"/>
                          <a:ea typeface="Meiryo UI" panose="020B0604030504040204" pitchFamily="50" charset="-128"/>
                          <a:cs typeface="+mn-cs"/>
                        </a:rPr>
                        <a:t>)</a:t>
                      </a: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・一般運営者</a:t>
                      </a:r>
                      <a:r>
                        <a:rPr lang="en-US" altLang="ja-JP" sz="1100" b="0" kern="1200">
                          <a:solidFill>
                            <a:srgbClr val="575757"/>
                          </a:solidFill>
                          <a:latin typeface="+mn-lt"/>
                          <a:ea typeface="Meiryo UI" panose="020B0604030504040204" pitchFamily="50" charset="-128"/>
                          <a:cs typeface="+mn-cs"/>
                        </a:rPr>
                        <a:t>(</a:t>
                      </a:r>
                      <a:r>
                        <a:rPr lang="ja-JP" altLang="en-US" sz="1100" b="0" kern="1200">
                          <a:solidFill>
                            <a:srgbClr val="575757"/>
                          </a:solidFill>
                          <a:latin typeface="+mn-lt"/>
                          <a:ea typeface="Meiryo UI" panose="020B0604030504040204" pitchFamily="50" charset="-128"/>
                          <a:cs typeface="+mn-cs"/>
                        </a:rPr>
                        <a:t>審査</a:t>
                      </a:r>
                      <a:r>
                        <a:rPr lang="en-US" altLang="ja-JP" sz="1100" b="0" kern="1200">
                          <a:solidFill>
                            <a:srgbClr val="575757"/>
                          </a:solidFill>
                          <a:latin typeface="+mn-lt"/>
                          <a:ea typeface="Meiryo UI" panose="020B0604030504040204" pitchFamily="50" charset="-128"/>
                          <a:cs typeface="+mn-cs"/>
                        </a:rPr>
                        <a:t>)</a:t>
                      </a: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・外部運営者</a:t>
                      </a:r>
                      <a:r>
                        <a:rPr lang="en-US" altLang="ja-JP" sz="1100" b="0" kern="1200">
                          <a:solidFill>
                            <a:srgbClr val="575757"/>
                          </a:solidFill>
                          <a:latin typeface="+mn-lt"/>
                          <a:ea typeface="Meiryo UI" panose="020B0604030504040204" pitchFamily="50" charset="-128"/>
                          <a:cs typeface="+mn-cs"/>
                        </a:rPr>
                        <a:t>(</a:t>
                      </a:r>
                      <a:r>
                        <a:rPr lang="ja-JP" altLang="en-US" sz="1100" b="0" kern="1200">
                          <a:solidFill>
                            <a:srgbClr val="575757"/>
                          </a:solidFill>
                          <a:latin typeface="+mn-lt"/>
                          <a:ea typeface="Meiryo UI" panose="020B0604030504040204" pitchFamily="50" charset="-128"/>
                          <a:cs typeface="+mn-cs"/>
                        </a:rPr>
                        <a:t>委託ベンダー等</a:t>
                      </a:r>
                      <a:r>
                        <a:rPr lang="en-US" altLang="ja-JP" sz="1100" b="0" kern="1200">
                          <a:solidFill>
                            <a:srgbClr val="575757"/>
                          </a:solidFill>
                          <a:latin typeface="+mn-lt"/>
                          <a:ea typeface="Meiryo UI" panose="020B0604030504040204" pitchFamily="50" charset="-128"/>
                          <a:cs typeface="+mn-cs"/>
                        </a:rPr>
                        <a:t>)</a:t>
                      </a:r>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88900" indent="-88900" algn="l" defTabSz="914400" rtl="0" eaLnBrk="1" latinLnBrk="0" hangingPunct="1"/>
                      <a:r>
                        <a:rPr lang="ja-JP" altLang="en-US" sz="1100" b="0" kern="1200" dirty="0">
                          <a:solidFill>
                            <a:srgbClr val="575757"/>
                          </a:solidFill>
                          <a:latin typeface="+mn-lt"/>
                          <a:ea typeface="Meiryo UI" panose="020B0604030504040204" pitchFamily="50" charset="-128"/>
                          <a:cs typeface="+mn-cs"/>
                        </a:rPr>
                        <a:t>・本サービスのサイト運営を行う者</a:t>
                      </a:r>
                      <a:endParaRPr lang="en-US"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170616622"/>
                  </a:ext>
                </a:extLst>
              </a:tr>
              <a:tr h="730446">
                <a:tc rowSpan="3">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試験システム利用者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6</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試験ユーザ</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88900" indent="-88900" algn="l" defTabSz="914400" rtl="0" eaLnBrk="1" latinLnBrk="0" hangingPunct="1"/>
                      <a:r>
                        <a:rPr lang="ja-JP" altLang="en-US" sz="1100" b="0" kern="1200" dirty="0">
                          <a:solidFill>
                            <a:srgbClr val="575757"/>
                          </a:solidFill>
                          <a:latin typeface="+mn-lt"/>
                          <a:ea typeface="Meiryo UI" panose="020B0604030504040204" pitchFamily="50" charset="-128"/>
                          <a:cs typeface="+mn-cs"/>
                        </a:rPr>
                        <a:t>・試験を受講する者</a:t>
                      </a:r>
                      <a:endParaRPr lang="en-US" altLang="ja-JP" sz="1100" b="0" kern="1200" dirty="0">
                        <a:solidFill>
                          <a:srgbClr val="575757"/>
                        </a:solidFill>
                        <a:latin typeface="+mn-lt"/>
                        <a:ea typeface="Meiryo UI" panose="020B0604030504040204" pitchFamily="50" charset="-128"/>
                        <a:cs typeface="+mn-cs"/>
                      </a:endParaRPr>
                    </a:p>
                    <a:p>
                      <a:pPr marL="88900" indent="-88900" algn="l" defTabSz="914400" rtl="0" eaLnBrk="1" latinLnBrk="0" hangingPunct="1"/>
                      <a:r>
                        <a:rPr lang="ja-JP" altLang="en-US" sz="1100" b="0" kern="1200" dirty="0">
                          <a:solidFill>
                            <a:srgbClr val="575757"/>
                          </a:solidFill>
                          <a:latin typeface="+mn-lt"/>
                          <a:ea typeface="Meiryo UI" panose="020B0604030504040204" pitchFamily="50" charset="-128"/>
                          <a:cs typeface="+mn-cs"/>
                        </a:rPr>
                        <a:t>・プラットフォームローンチ前の既存ユーザで試験のみ利用継続、または、新規登録で試験のみ利用を意思表示する者</a:t>
                      </a:r>
                      <a:br>
                        <a:rPr lang="en-US" altLang="ja-JP" sz="1100" b="0" kern="1200" dirty="0">
                          <a:solidFill>
                            <a:srgbClr val="575757"/>
                          </a:solidFill>
                          <a:latin typeface="+mn-lt"/>
                          <a:ea typeface="Meiryo UI" panose="020B0604030504040204" pitchFamily="50" charset="-128"/>
                          <a:cs typeface="+mn-cs"/>
                        </a:rPr>
                      </a:br>
                      <a:r>
                        <a:rPr lang="ja-JP" altLang="en-US" sz="1100" b="0" kern="1200" dirty="0">
                          <a:solidFill>
                            <a:srgbClr val="575757"/>
                          </a:solidFill>
                          <a:latin typeface="+mn-lt"/>
                          <a:ea typeface="Meiryo UI" panose="020B0604030504040204" pitchFamily="50" charset="-128"/>
                          <a:cs typeface="+mn-cs"/>
                        </a:rPr>
                        <a:t>なお、プラットフォームの利用規約に同意した場合は個人ユーザ</a:t>
                      </a:r>
                      <a:r>
                        <a:rPr lang="en-US" altLang="ja-JP" sz="1100" b="0" kern="1200" dirty="0">
                          <a:solidFill>
                            <a:srgbClr val="575757"/>
                          </a:solidFill>
                          <a:latin typeface="+mn-lt"/>
                          <a:ea typeface="Meiryo UI" panose="020B0604030504040204" pitchFamily="50" charset="-128"/>
                          <a:cs typeface="+mn-cs"/>
                        </a:rPr>
                        <a:t>(NO1)</a:t>
                      </a:r>
                      <a:r>
                        <a:rPr lang="ja-JP" altLang="en-US" sz="1100" b="0" kern="1200" dirty="0">
                          <a:solidFill>
                            <a:srgbClr val="575757"/>
                          </a:solidFill>
                          <a:latin typeface="+mn-lt"/>
                          <a:ea typeface="Meiryo UI" panose="020B0604030504040204" pitchFamily="50" charset="-128"/>
                          <a:cs typeface="+mn-cs"/>
                        </a:rPr>
                        <a:t>へ遷移する</a:t>
                      </a:r>
                      <a:endParaRPr lang="en-US" altLang="ja-JP"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915683482"/>
                  </a:ext>
                </a:extLst>
              </a:tr>
              <a:tr h="911998">
                <a:tc vMerge="1">
                  <a:txBody>
                    <a:bodyPr/>
                    <a:lstStyle/>
                    <a:p>
                      <a:pPr marL="0" algn="l" defTabSz="914400" rtl="0" eaLnBrk="1" latinLnBrk="0" hangingPunct="1"/>
                      <a:endParaRPr lang="ja-JP" altLang="en-US" sz="1100" b="0" kern="120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chemeClr val="bg1"/>
                    </a:solidFill>
                  </a:tcPr>
                </a:tc>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7</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バウチャー</a:t>
                      </a:r>
                      <a:r>
                        <a:rPr kumimoji="0" lang="en-US" altLang="ja-JP"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バウチャー会員</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88900" indent="-88900" algn="l" defTabSz="914400" rtl="0" eaLnBrk="1" latinLnBrk="0" hangingPunct="1"/>
                      <a:r>
                        <a:rPr lang="ja-JP" altLang="en-US" sz="1100" b="0" kern="1200" dirty="0">
                          <a:solidFill>
                            <a:srgbClr val="575757"/>
                          </a:solidFill>
                          <a:latin typeface="+mn-lt"/>
                          <a:ea typeface="Meiryo UI" panose="020B0604030504040204" pitchFamily="50" charset="-128"/>
                          <a:cs typeface="+mn-cs"/>
                        </a:rPr>
                        <a:t>・試験システムにおいて、団体で試験チケットを購入する任意グループを指す。任意グループを代表するアカウントの概念であり、バウチャー</a:t>
                      </a:r>
                      <a:r>
                        <a:rPr lang="en-US" altLang="ja-JP" sz="1100" b="0" kern="1200" dirty="0">
                          <a:solidFill>
                            <a:srgbClr val="575757"/>
                          </a:solidFill>
                          <a:latin typeface="+mn-lt"/>
                          <a:ea typeface="Meiryo UI" panose="020B0604030504040204" pitchFamily="50" charset="-128"/>
                          <a:cs typeface="+mn-cs"/>
                        </a:rPr>
                        <a:t>ID</a:t>
                      </a:r>
                      <a:r>
                        <a:rPr lang="ja-JP" altLang="en-US" sz="1100" b="0" kern="1200" dirty="0">
                          <a:solidFill>
                            <a:srgbClr val="575757"/>
                          </a:solidFill>
                          <a:latin typeface="+mn-lt"/>
                          <a:ea typeface="Meiryo UI" panose="020B0604030504040204" pitchFamily="50" charset="-128"/>
                          <a:cs typeface="+mn-cs"/>
                        </a:rPr>
                        <a:t>によってログインを行うことが可能</a:t>
                      </a:r>
                      <a:endParaRPr lang="en-US" altLang="ja-JP" sz="1100" b="0" kern="1200" dirty="0">
                        <a:solidFill>
                          <a:srgbClr val="575757"/>
                        </a:solidFill>
                        <a:latin typeface="+mn-lt"/>
                        <a:ea typeface="Meiryo UI" panose="020B0604030504040204" pitchFamily="50" charset="-128"/>
                        <a:cs typeface="+mn-cs"/>
                      </a:endParaRPr>
                    </a:p>
                    <a:p>
                      <a:pPr marL="88900" indent="-88900" algn="l" defTabSz="914400" rtl="0" eaLnBrk="1" latinLnBrk="0" hangingPunct="1"/>
                      <a:r>
                        <a:rPr lang="ja-JP" altLang="en-US" sz="1100" b="0" kern="1200" dirty="0">
                          <a:solidFill>
                            <a:srgbClr val="575757"/>
                          </a:solidFill>
                          <a:latin typeface="+mn-lt"/>
                          <a:ea typeface="Meiryo UI" panose="020B0604030504040204" pitchFamily="50" charset="-128"/>
                          <a:cs typeface="+mn-cs"/>
                        </a:rPr>
                        <a:t>・プラットフォーム内においては、法人</a:t>
                      </a:r>
                      <a:r>
                        <a:rPr lang="en-US" altLang="ja-JP" sz="1100" b="0" kern="1200" dirty="0">
                          <a:solidFill>
                            <a:srgbClr val="575757"/>
                          </a:solidFill>
                          <a:latin typeface="+mn-lt"/>
                          <a:ea typeface="Meiryo UI" panose="020B0604030504040204" pitchFamily="50" charset="-128"/>
                          <a:cs typeface="+mn-cs"/>
                        </a:rPr>
                        <a:t>ID</a:t>
                      </a:r>
                      <a:r>
                        <a:rPr lang="ja-JP" altLang="en-US" sz="1100" b="0" kern="1200" dirty="0">
                          <a:solidFill>
                            <a:srgbClr val="575757"/>
                          </a:solidFill>
                          <a:latin typeface="+mn-lt"/>
                          <a:ea typeface="Meiryo UI" panose="020B0604030504040204" pitchFamily="50" charset="-128"/>
                          <a:cs typeface="+mn-cs"/>
                        </a:rPr>
                        <a:t>と紐づけて管理する場合に限り、チケット一括購入の単位として扱う。なお、バウチャーを個別のアカウントとして管理したり、ログイン認証を行う概念は持たない</a:t>
                      </a:r>
                      <a:endParaRPr lang="en-US"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4103453285"/>
                  </a:ext>
                </a:extLst>
              </a:tr>
              <a:tr h="354666">
                <a:tc vMerge="1">
                  <a:txBody>
                    <a:bodyPr/>
                    <a:lstStyle/>
                    <a:p>
                      <a:pPr marL="0" algn="l" defTabSz="914400" rtl="0" eaLnBrk="1" latinLnBrk="0" hangingPunct="1"/>
                      <a:endParaRPr lang="ja-JP" altLang="en-US" sz="1100" b="0" kern="120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8</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試験システムサイト運営者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・試験システムを運営する者</a:t>
                      </a:r>
                      <a:endParaRPr lang="en-US" altLang="ja-JP" sz="1100" b="0" kern="1200">
                        <a:solidFill>
                          <a:srgbClr val="575757"/>
                        </a:solidFill>
                        <a:latin typeface="+mn-lt"/>
                        <a:ea typeface="Meiryo UI" panose="020B0604030504040204" pitchFamily="50" charset="-128"/>
                        <a:cs typeface="+mn-cs"/>
                      </a:endParaRP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・プラットフォームローンチ後も独立して試験システムの運用を継続する</a:t>
                      </a:r>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088903152"/>
                  </a:ext>
                </a:extLst>
              </a:tr>
            </a:tbl>
          </a:graphicData>
        </a:graphic>
      </p:graphicFrame>
    </p:spTree>
    <p:extLst>
      <p:ext uri="{BB962C8B-B14F-4D97-AF65-F5344CB8AC3E}">
        <p14:creationId xmlns:p14="http://schemas.microsoft.com/office/powerpoint/2010/main" val="26997934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AF901-8130-13FF-D234-E5CD69D68277}"/>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E0555BE1-A7B8-4FB4-8995-EA1EE7C85292}"/>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業務・システム </a:t>
            </a:r>
            <a:r>
              <a:rPr lang="en-US" altLang="ja-JP">
                <a:ea typeface="Meiryo UI" panose="020B0604030504040204" pitchFamily="50" charset="-128"/>
              </a:rPr>
              <a:t>| </a:t>
            </a:r>
            <a:r>
              <a:rPr lang="ja-JP" altLang="en-US">
                <a:ea typeface="Meiryo UI" panose="020B0604030504040204" pitchFamily="50" charset="-128"/>
              </a:rPr>
              <a:t>ロール・権限一覧</a:t>
            </a:r>
          </a:p>
        </p:txBody>
      </p:sp>
      <p:sp>
        <p:nvSpPr>
          <p:cNvPr id="26" name="テキスト ボックス 15">
            <a:extLst>
              <a:ext uri="{FF2B5EF4-FFF2-40B4-BE49-F238E27FC236}">
                <a16:creationId xmlns:a16="http://schemas.microsoft.com/office/drawing/2014/main" id="{8A6905F4-6958-282A-4748-AA49B137DA79}"/>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プラットフォームユーザの権限設定においては、自分以外の情報を扱う管理者に対して、業務に必要な最小限の権限のみを付与することを原則とする。また、操作内容を追跡できるよう、アクセスログの取得および管理が可能な体制とする</a:t>
            </a:r>
          </a:p>
        </p:txBody>
      </p:sp>
      <p:graphicFrame>
        <p:nvGraphicFramePr>
          <p:cNvPr id="27" name="Table 26">
            <a:extLst>
              <a:ext uri="{FF2B5EF4-FFF2-40B4-BE49-F238E27FC236}">
                <a16:creationId xmlns:a16="http://schemas.microsoft.com/office/drawing/2014/main" id="{C2BE4F62-5BB8-AC67-E1C9-DA8A6CCCAABB}"/>
              </a:ext>
            </a:extLst>
          </p:cNvPr>
          <p:cNvGraphicFramePr>
            <a:graphicFrameLocks noGrp="1"/>
          </p:cNvGraphicFramePr>
          <p:nvPr/>
        </p:nvGraphicFramePr>
        <p:xfrm>
          <a:off x="372825" y="1296822"/>
          <a:ext cx="11150309" cy="5319840"/>
        </p:xfrm>
        <a:graphic>
          <a:graphicData uri="http://schemas.openxmlformats.org/drawingml/2006/table">
            <a:tbl>
              <a:tblPr firstRow="1" bandRow="1">
                <a:tableStyleId>{5C22544A-7EE6-4342-B048-85BDC9FD1C3A}</a:tableStyleId>
              </a:tblPr>
              <a:tblGrid>
                <a:gridCol w="465375">
                  <a:extLst>
                    <a:ext uri="{9D8B030D-6E8A-4147-A177-3AD203B41FA5}">
                      <a16:colId xmlns:a16="http://schemas.microsoft.com/office/drawing/2014/main" val="4028554853"/>
                    </a:ext>
                  </a:extLst>
                </a:gridCol>
                <a:gridCol w="1720850">
                  <a:extLst>
                    <a:ext uri="{9D8B030D-6E8A-4147-A177-3AD203B41FA5}">
                      <a16:colId xmlns:a16="http://schemas.microsoft.com/office/drawing/2014/main" val="426056517"/>
                    </a:ext>
                  </a:extLst>
                </a:gridCol>
                <a:gridCol w="2347383">
                  <a:extLst>
                    <a:ext uri="{9D8B030D-6E8A-4147-A177-3AD203B41FA5}">
                      <a16:colId xmlns:a16="http://schemas.microsoft.com/office/drawing/2014/main" val="3129626078"/>
                    </a:ext>
                  </a:extLst>
                </a:gridCol>
                <a:gridCol w="2105479">
                  <a:extLst>
                    <a:ext uri="{9D8B030D-6E8A-4147-A177-3AD203B41FA5}">
                      <a16:colId xmlns:a16="http://schemas.microsoft.com/office/drawing/2014/main" val="1308366578"/>
                    </a:ext>
                  </a:extLst>
                </a:gridCol>
                <a:gridCol w="2743635">
                  <a:extLst>
                    <a:ext uri="{9D8B030D-6E8A-4147-A177-3AD203B41FA5}">
                      <a16:colId xmlns:a16="http://schemas.microsoft.com/office/drawing/2014/main" val="855529033"/>
                    </a:ext>
                  </a:extLst>
                </a:gridCol>
                <a:gridCol w="1767587">
                  <a:extLst>
                    <a:ext uri="{9D8B030D-6E8A-4147-A177-3AD203B41FA5}">
                      <a16:colId xmlns:a16="http://schemas.microsoft.com/office/drawing/2014/main" val="435719918"/>
                    </a:ext>
                  </a:extLst>
                </a:gridCol>
              </a:tblGrid>
              <a:tr h="206399">
                <a:tc>
                  <a:txBody>
                    <a:bodyPr/>
                    <a:lstStyle/>
                    <a:p>
                      <a:r>
                        <a:rPr lang="en-US" altLang="ja-JP" sz="1100">
                          <a:solidFill>
                            <a:srgbClr val="FFFFFF"/>
                          </a:solidFill>
                          <a:ea typeface="Meiryo UI" panose="020B0604030504040204" pitchFamily="50" charset="-128"/>
                        </a:rPr>
                        <a:t>NO</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ユーザ分類</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ロール</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主な役割</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システム上の権限範囲</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100">
                          <a:solidFill>
                            <a:srgbClr val="FFFFFF"/>
                          </a:solidFill>
                          <a:ea typeface="Meiryo UI" panose="020B0604030504040204" pitchFamily="50" charset="-128"/>
                        </a:rPr>
                        <a:t>備考</a:t>
                      </a:r>
                      <a:endParaRPr lang="en-US" sz="11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extLst>
                  <a:ext uri="{0D108BD9-81ED-4DB2-BD59-A6C34878D82A}">
                    <a16:rowId xmlns:a16="http://schemas.microsoft.com/office/drawing/2014/main" val="1778432612"/>
                  </a:ext>
                </a:extLst>
              </a:tr>
              <a:tr h="350785">
                <a:tc>
                  <a:txBody>
                    <a:bodyPr/>
                    <a:lstStyle/>
                    <a:p>
                      <a:r>
                        <a:rPr lang="en-US" sz="1100" b="0">
                          <a:solidFill>
                            <a:srgbClr val="575757"/>
                          </a:solidFill>
                          <a:ea typeface="Meiryo UI" panose="020B0604030504040204" pitchFamily="50" charset="-128"/>
                        </a:rPr>
                        <a:t>1</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個人</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プライベート利用</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・プライベート利用</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・自己の情報に限り、閲覧・登録・更新・削除が可能</a:t>
                      </a:r>
                      <a:endParaRPr lang="en-US" altLang="ja-JP"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373991685"/>
                  </a:ext>
                </a:extLst>
              </a:tr>
              <a:tr h="495171">
                <a:tc>
                  <a:txBody>
                    <a:bodyPr/>
                    <a:lstStyle/>
                    <a:p>
                      <a:r>
                        <a:rPr lang="en-US" sz="1100" b="0">
                          <a:solidFill>
                            <a:srgbClr val="575757"/>
                          </a:solidFill>
                          <a:ea typeface="Meiryo UI" panose="020B0604030504040204" pitchFamily="50" charset="-128"/>
                        </a:rPr>
                        <a:t>2</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C8C8C8"/>
                          </a:solidFill>
                          <a:ea typeface="Meiryo UI" panose="020B0604030504040204" pitchFamily="50" charset="-128"/>
                        </a:rPr>
                        <a:t>個人</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従業員</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・法人管理者に対して自らの情報を提供</a:t>
                      </a:r>
                      <a:endParaRPr lang="en-US" altLang="ja-JP"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rgbClr val="575757"/>
                          </a:solidFill>
                          <a:ea typeface="Meiryo UI" panose="020B0604030504040204" pitchFamily="50" charset="-128"/>
                        </a:rPr>
                        <a:t>・自己の情報に限り、閲覧・登録・更新・削除が可能。法人管理者に対する公開範囲の指定が可能</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575076265"/>
                  </a:ext>
                </a:extLst>
              </a:tr>
              <a:tr h="783944">
                <a:tc>
                  <a:txBody>
                    <a:bodyPr/>
                    <a:lstStyle/>
                    <a:p>
                      <a:r>
                        <a:rPr lang="en-US" sz="1100" b="0">
                          <a:solidFill>
                            <a:srgbClr val="575757"/>
                          </a:solidFill>
                          <a:ea typeface="Meiryo UI" panose="020B0604030504040204" pitchFamily="50" charset="-128"/>
                        </a:rPr>
                        <a:t>3</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法人管理者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テナント管理者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・サービスの契約や管理者の管理を行う代表者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・自らの企業に属する従業員に限り、すべての情報を閲覧が可能。ただし、個人が非公開と設定した情報は除く</a:t>
                      </a:r>
                      <a:endParaRPr lang="en-US" altLang="ja-JP" sz="1100">
                        <a:solidFill>
                          <a:srgbClr val="575757"/>
                        </a:solidFill>
                        <a:ea typeface="Meiryo UI" panose="020B0604030504040204" pitchFamily="50" charset="-128"/>
                      </a:endParaRPr>
                    </a:p>
                    <a:p>
                      <a:r>
                        <a:rPr lang="ja-JP" altLang="en-US" sz="1100">
                          <a:solidFill>
                            <a:srgbClr val="575757"/>
                          </a:solidFill>
                          <a:ea typeface="Meiryo UI" panose="020B0604030504040204" pitchFamily="50" charset="-128"/>
                        </a:rPr>
                        <a:t>・アカウント管理機能に限り従業員の情報を登録・更新・削除が可能</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バウチャーに紐づく</a:t>
                      </a:r>
                      <a:r>
                        <a:rPr lang="ja-JP" altLang="en-US"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試験結果の</a:t>
                      </a:r>
                      <a:r>
                        <a:rPr kumimoji="0" lang="ja-JP" altLang="en-US"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情報については、従業員の公開設定に寄らず閲覧が可能</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714173652"/>
                  </a:ext>
                </a:extLst>
              </a:tr>
              <a:tr h="495171">
                <a:tc>
                  <a:txBody>
                    <a:bodyPr/>
                    <a:lstStyle/>
                    <a:p>
                      <a:r>
                        <a:rPr lang="en-US" sz="1100" b="0">
                          <a:solidFill>
                            <a:srgbClr val="575757"/>
                          </a:solidFill>
                          <a:ea typeface="Meiryo UI" panose="020B0604030504040204" pitchFamily="50" charset="-128"/>
                        </a:rPr>
                        <a:t>4</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rgbClr val="C8C8C8"/>
                          </a:solidFill>
                          <a:ea typeface="Meiryo UI" panose="020B0604030504040204" pitchFamily="50" charset="-128"/>
                        </a:rPr>
                        <a:t>法人管理者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rgbClr val="575757"/>
                          </a:solidFill>
                          <a:ea typeface="Meiryo UI" panose="020B0604030504040204" pitchFamily="50" charset="-128"/>
                        </a:rPr>
                        <a:t>部門管理者</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・部門内での利用状況を管理</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・自らの企業・部門に属する従業員に限り、すべての情報を閲覧が可能。ただし、個人が非公開と設定した情報は除く</a:t>
                      </a:r>
                      <a:endParaRPr lang="en-US" altLang="ja-JP"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vMerge="1">
                  <a:txBody>
                    <a:bodyPr/>
                    <a:lstStyle/>
                    <a:p>
                      <a:endParaRPr lang="ja-JP" altLang="en-US" sz="1100">
                        <a:solidFill>
                          <a:srgbClr val="575757"/>
                        </a:solidFill>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76510144"/>
                  </a:ext>
                </a:extLst>
              </a:tr>
              <a:tr h="206399">
                <a:tc>
                  <a:txBody>
                    <a:bodyPr/>
                    <a:lstStyle/>
                    <a:p>
                      <a:r>
                        <a:rPr lang="en-US" sz="1100" b="0">
                          <a:solidFill>
                            <a:srgbClr val="575757"/>
                          </a:solidFill>
                          <a:ea typeface="Meiryo UI" panose="020B0604030504040204" pitchFamily="50" charset="-128"/>
                        </a:rPr>
                        <a:t>5</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コンテンツプロバイダー</a:t>
                      </a:r>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コンテンツプロバイダー</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・学習コンテンツを提供</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450134679"/>
                  </a:ext>
                </a:extLst>
              </a:tr>
              <a:tr h="350785">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6</a:t>
                      </a:r>
                      <a:endParaRPr lang="ja-JP" altLang="en-US" sz="11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サイト運営者</a:t>
                      </a:r>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スーパーアドミン</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・緊急対応</a:t>
                      </a:r>
                      <a:endParaRPr lang="en-US" altLang="ja-JP" sz="1100">
                        <a:solidFill>
                          <a:srgbClr val="575757"/>
                        </a:solidFill>
                        <a:ea typeface="Meiryo UI" panose="020B0604030504040204" pitchFamily="50" charset="-128"/>
                      </a:endParaRPr>
                    </a:p>
                    <a:p>
                      <a:r>
                        <a:rPr lang="ja-JP" altLang="en-US" sz="1100">
                          <a:solidFill>
                            <a:srgbClr val="575757"/>
                          </a:solidFill>
                          <a:ea typeface="Meiryo UI" panose="020B0604030504040204" pitchFamily="50" charset="-128"/>
                        </a:rPr>
                        <a:t>・個人情報の管理</a:t>
                      </a:r>
                      <a:endParaRPr lang="en-US" altLang="ja-JP"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・全機能</a:t>
                      </a:r>
                      <a:r>
                        <a:rPr lang="en-US" altLang="ja-JP" sz="1100">
                          <a:solidFill>
                            <a:srgbClr val="575757"/>
                          </a:solidFill>
                          <a:ea typeface="Meiryo UI" panose="020B0604030504040204" pitchFamily="50" charset="-128"/>
                        </a:rPr>
                        <a:t>(</a:t>
                      </a:r>
                      <a:r>
                        <a:rPr lang="ja-JP" altLang="en-US" sz="1100">
                          <a:solidFill>
                            <a:srgbClr val="575757"/>
                          </a:solidFill>
                          <a:ea typeface="Meiryo UI" panose="020B0604030504040204" pitchFamily="50" charset="-128"/>
                        </a:rPr>
                        <a:t>閲覧・登録・更新・削除</a:t>
                      </a:r>
                      <a:r>
                        <a:rPr lang="en-US" altLang="ja-JP" sz="1100">
                          <a:solidFill>
                            <a:srgbClr val="575757"/>
                          </a:solidFill>
                          <a:ea typeface="Meiryo UI" panose="020B0604030504040204" pitchFamily="50" charset="-128"/>
                        </a:rPr>
                        <a:t>)</a:t>
                      </a:r>
                    </a:p>
                    <a:p>
                      <a:r>
                        <a:rPr lang="ja-JP" altLang="en-US" sz="1100">
                          <a:solidFill>
                            <a:srgbClr val="575757"/>
                          </a:solidFill>
                          <a:ea typeface="Meiryo UI" panose="020B0604030504040204" pitchFamily="50" charset="-128"/>
                        </a:rPr>
                        <a:t>・ユーザ管理・設定変更</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endParaRPr lang="ja-JP" altLang="en-US" sz="11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853990325"/>
                  </a:ext>
                </a:extLst>
              </a:tr>
              <a:tr h="367528">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7</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C8C8C8"/>
                          </a:solidFill>
                          <a:effectLst/>
                          <a:uLnTx/>
                          <a:uFillTx/>
                          <a:latin typeface="Meiryo UI"/>
                          <a:ea typeface="Meiryo UI" panose="020B0604030504040204" pitchFamily="50" charset="-128"/>
                          <a:cs typeface="+mn-cs"/>
                        </a:rPr>
                        <a:t>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監査担当者</a:t>
                      </a:r>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・個人情報の取り扱いやアクセス権限の適正性を監査</a:t>
                      </a:r>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・閲覧のみとし、更新・登録・削除不可</a:t>
                      </a:r>
                      <a:endParaRPr lang="en-US" altLang="ja-JP"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データ変更が必要な場合は、スーパーアドミンに依頼</a:t>
                      </a:r>
                      <a:endParaRPr 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170616622"/>
                  </a:ext>
                </a:extLst>
              </a:tr>
              <a:tr h="367528">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8</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C8C8C8"/>
                          </a:solidFill>
                          <a:effectLst/>
                          <a:uLnTx/>
                          <a:uFillTx/>
                          <a:latin typeface="Meiryo UI"/>
                          <a:ea typeface="Meiryo UI" panose="020B0604030504040204" pitchFamily="50" charset="-128"/>
                          <a:cs typeface="+mn-cs"/>
                        </a:rPr>
                        <a:t>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データ管理者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・コンテンツの提供、企業アカウント管理等の通常業務を実施</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・閲覧・更新・登録・削除が可能</a:t>
                      </a:r>
                      <a:endParaRPr lang="en-US" altLang="ja-JP" sz="1100" b="0" kern="1200">
                        <a:solidFill>
                          <a:srgbClr val="575757"/>
                        </a:solidFill>
                        <a:latin typeface="+mn-lt"/>
                        <a:ea typeface="Meiryo UI" panose="020B0604030504040204" pitchFamily="50" charset="-128"/>
                        <a:cs typeface="+mn-cs"/>
                      </a:endParaRPr>
                    </a:p>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・ユーザ情報について画面ダウンロード不可</a:t>
                      </a:r>
                      <a:endParaRPr lang="en-US" altLang="ja-JP" sz="11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rowSpan="4">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情報の持ち出しを防ぐ社員情報・個人情報のダウンロードは原則禁止とする。</a:t>
                      </a:r>
                      <a:br>
                        <a:rPr lang="en-US" altLang="ja-JP" sz="1100" b="0" kern="1200">
                          <a:solidFill>
                            <a:srgbClr val="575757"/>
                          </a:solidFill>
                          <a:latin typeface="+mn-lt"/>
                          <a:ea typeface="Meiryo UI" panose="020B0604030504040204" pitchFamily="50" charset="-128"/>
                          <a:cs typeface="+mn-cs"/>
                        </a:rPr>
                      </a:br>
                      <a:r>
                        <a:rPr lang="ja-JP" altLang="en-US" sz="1100" b="0" kern="1200">
                          <a:solidFill>
                            <a:srgbClr val="575757"/>
                          </a:solidFill>
                          <a:latin typeface="+mn-lt"/>
                          <a:ea typeface="Meiryo UI" panose="020B0604030504040204" pitchFamily="50" charset="-128"/>
                          <a:cs typeface="+mn-cs"/>
                        </a:rPr>
                        <a:t>アクセスログ・ダウンロードログはシステム側で記録・保持し、監査担当者が定期的に確認可能とする</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1302647"/>
                  </a:ext>
                </a:extLst>
              </a:tr>
              <a:tr h="367528">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9</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C8C8C8"/>
                          </a:solidFill>
                          <a:effectLst/>
                          <a:uLnTx/>
                          <a:uFillTx/>
                          <a:latin typeface="Meiryo UI"/>
                          <a:ea typeface="Meiryo UI" panose="020B0604030504040204" pitchFamily="50" charset="-128"/>
                          <a:cs typeface="+mn-cs"/>
                        </a:rPr>
                        <a:t>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一般運営者（</a:t>
                      </a:r>
                      <a:r>
                        <a:rPr lang="en-US" altLang="ja-JP" sz="1100" b="0" kern="1200">
                          <a:solidFill>
                            <a:srgbClr val="575757"/>
                          </a:solidFill>
                          <a:latin typeface="+mn-lt"/>
                          <a:ea typeface="Meiryo UI" panose="020B0604030504040204" pitchFamily="50" charset="-128"/>
                          <a:cs typeface="+mn-cs"/>
                        </a:rPr>
                        <a:t>IPA</a:t>
                      </a:r>
                      <a:r>
                        <a:rPr lang="ja-JP" altLang="en-US" sz="1100" b="0" kern="1200">
                          <a:solidFill>
                            <a:srgbClr val="575757"/>
                          </a:solidFill>
                          <a:latin typeface="+mn-lt"/>
                          <a:ea typeface="Meiryo UI" panose="020B0604030504040204" pitchFamily="50" charset="-128"/>
                          <a:cs typeface="+mn-cs"/>
                        </a:rPr>
                        <a:t>社内）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・マーケット分析等プラットフォームのデータ利用者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・匿名化されたデータを利用</a:t>
                      </a:r>
                      <a:r>
                        <a:rPr lang="en-US" altLang="ja-JP" sz="1100" b="0" kern="1200">
                          <a:solidFill>
                            <a:srgbClr val="575757"/>
                          </a:solidFill>
                          <a:latin typeface="+mn-lt"/>
                          <a:ea typeface="Meiryo UI" panose="020B0604030504040204" pitchFamily="50" charset="-128"/>
                          <a:cs typeface="+mn-cs"/>
                        </a:rPr>
                        <a:t>(</a:t>
                      </a:r>
                      <a:r>
                        <a:rPr lang="ja-JP" altLang="en-US" sz="1100" b="0" kern="1200">
                          <a:solidFill>
                            <a:srgbClr val="575757"/>
                          </a:solidFill>
                          <a:latin typeface="+mn-lt"/>
                          <a:ea typeface="Meiryo UI" panose="020B0604030504040204" pitchFamily="50" charset="-128"/>
                          <a:cs typeface="+mn-cs"/>
                        </a:rPr>
                        <a:t>個人情報へのアクセスが必要な場合はデータ管理者に相談</a:t>
                      </a:r>
                      <a:r>
                        <a:rPr lang="en-US" altLang="ja-JP" sz="1100" b="0" kern="1200">
                          <a:solidFill>
                            <a:srgbClr val="575757"/>
                          </a:solidFill>
                          <a:latin typeface="+mn-lt"/>
                          <a:ea typeface="Meiryo UI" panose="020B0604030504040204" pitchFamily="50" charset="-128"/>
                          <a:cs typeface="+mn-cs"/>
                        </a:rPr>
                        <a:t>)</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vMerge="1">
                  <a:txBody>
                    <a:bodyPr/>
                    <a:lstStyle/>
                    <a:p>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873489456"/>
                  </a:ext>
                </a:extLst>
              </a:tr>
              <a:tr h="237683">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10</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C8C8C8"/>
                          </a:solidFill>
                          <a:effectLst/>
                          <a:uLnTx/>
                          <a:uFillTx/>
                          <a:latin typeface="Meiryo UI"/>
                          <a:ea typeface="Meiryo UI" panose="020B0604030504040204" pitchFamily="50" charset="-128"/>
                          <a:cs typeface="+mn-cs"/>
                        </a:rPr>
                        <a:t>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一般運営者（審査）</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・コンテンツ審査を実施</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・審査業務権限のみ、他の操作は不可</a:t>
                      </a:r>
                      <a:endParaRPr lang="en-US" altLang="ja-JP" sz="11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12700" cap="flat" cmpd="sng" algn="ctr">
                      <a:solidFill>
                        <a:schemeClr val="bg2">
                          <a:lumMod val="40000"/>
                          <a:lumOff val="60000"/>
                        </a:schemeClr>
                      </a:solidFill>
                      <a:prstDash val="sysDot"/>
                      <a:round/>
                      <a:headEnd type="none" w="med" len="med"/>
                      <a:tailEnd type="none" w="med" len="med"/>
                    </a:lnB>
                    <a:solidFill>
                      <a:srgbClr val="FFFFFF"/>
                    </a:solidFill>
                  </a:tcPr>
                </a:tc>
                <a:tc vMerge="1">
                  <a:txBody>
                    <a:bodyPr/>
                    <a:lstStyle/>
                    <a:p>
                      <a:endParaRPr lang="en-US"/>
                    </a:p>
                  </a:txBody>
                  <a:tcPr/>
                </a:tc>
                <a:extLst>
                  <a:ext uri="{0D108BD9-81ED-4DB2-BD59-A6C34878D82A}">
                    <a16:rowId xmlns:a16="http://schemas.microsoft.com/office/drawing/2014/main" val="2894057697"/>
                  </a:ext>
                </a:extLst>
              </a:tr>
              <a:tr h="367528">
                <a:tc>
                  <a:txBody>
                    <a:bodyPr/>
                    <a:lstStyle/>
                    <a:p>
                      <a:pPr marL="0" algn="l" defTabSz="914400" rtl="0" eaLnBrk="1" latinLnBrk="0" hangingPunct="1"/>
                      <a:r>
                        <a:rPr lang="en-US" altLang="ja-JP" sz="1100" b="0" kern="1200">
                          <a:solidFill>
                            <a:srgbClr val="575757"/>
                          </a:solidFill>
                          <a:latin typeface="+mn-lt"/>
                          <a:ea typeface="Meiryo UI" panose="020B0604030504040204" pitchFamily="50" charset="-128"/>
                          <a:cs typeface="+mn-cs"/>
                        </a:rPr>
                        <a:t>11</a:t>
                      </a:r>
                      <a:endParaRPr lang="ja-JP" altLang="en-US" sz="11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C8C8C8"/>
                          </a:solidFill>
                          <a:effectLst/>
                          <a:uLnTx/>
                          <a:uFillTx/>
                          <a:latin typeface="Meiryo UI"/>
                          <a:ea typeface="Meiryo UI" panose="020B0604030504040204" pitchFamily="50" charset="-128"/>
                          <a:cs typeface="+mn-cs"/>
                        </a:rPr>
                        <a:t>サイト運営者</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外部運営者（委託ベンダー等）</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algn="l" defTabSz="914400" rtl="0" eaLnBrk="1" latinLnBrk="0" hangingPunct="1"/>
                      <a:r>
                        <a:rPr lang="ja-JP" altLang="en-US" sz="1100" b="0" kern="1200">
                          <a:solidFill>
                            <a:srgbClr val="575757"/>
                          </a:solidFill>
                          <a:latin typeface="+mn-lt"/>
                          <a:ea typeface="Meiryo UI" panose="020B0604030504040204" pitchFamily="50" charset="-128"/>
                          <a:cs typeface="+mn-cs"/>
                        </a:rPr>
                        <a:t>・問い合わせ時などに調査の目的でサービスへアクセス</a:t>
                      </a: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a:txBody>
                    <a:bodyPr/>
                    <a:lstStyle/>
                    <a:p>
                      <a:pPr marL="0" algn="l" defTabSz="914400" rtl="0" eaLnBrk="1" latinLnBrk="0" hangingPunct="1"/>
                      <a:r>
                        <a:rPr lang="ja-JP" altLang="en-US" sz="1100" b="0" kern="1200" dirty="0">
                          <a:solidFill>
                            <a:srgbClr val="575757"/>
                          </a:solidFill>
                          <a:latin typeface="+mn-lt"/>
                          <a:ea typeface="Meiryo UI" panose="020B0604030504040204" pitchFamily="50" charset="-128"/>
                          <a:cs typeface="+mn-cs"/>
                        </a:rPr>
                        <a:t>・閲覧のみとし、更新・登録・削除不可</a:t>
                      </a:r>
                      <a:endParaRPr lang="en-US" altLang="ja-JP" sz="1100" b="0" kern="1200" dirty="0">
                        <a:solidFill>
                          <a:srgbClr val="575757"/>
                        </a:solidFill>
                        <a:latin typeface="+mn-lt"/>
                        <a:ea typeface="Meiryo UI" panose="020B0604030504040204" pitchFamily="50" charset="-128"/>
                        <a:cs typeface="+mn-cs"/>
                      </a:endParaRPr>
                    </a:p>
                    <a:p>
                      <a:pPr marL="0" algn="l" defTabSz="914400" rtl="0" eaLnBrk="1" latinLnBrk="0" hangingPunct="1"/>
                      <a:r>
                        <a:rPr lang="ja-JP" altLang="en-US" sz="1100" b="0" kern="1200" dirty="0">
                          <a:solidFill>
                            <a:srgbClr val="575757"/>
                          </a:solidFill>
                          <a:latin typeface="+mn-lt"/>
                          <a:ea typeface="Meiryo UI" panose="020B0604030504040204" pitchFamily="50" charset="-128"/>
                          <a:cs typeface="+mn-cs"/>
                        </a:rPr>
                        <a:t>・ユーザ情報について画面ダウンロード不可</a:t>
                      </a:r>
                      <a:endParaRPr lang="en-US" altLang="ja-JP" sz="1100" b="0" kern="1200" dirty="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FFFFFF"/>
                    </a:solidFill>
                  </a:tcPr>
                </a:tc>
                <a:tc vMerge="1">
                  <a:txBody>
                    <a:bodyPr/>
                    <a:lstStyle/>
                    <a:p>
                      <a:pPr marL="0" algn="l" defTabSz="914400" rtl="0" eaLnBrk="1" latinLnBrk="0" hangingPunct="1"/>
                      <a:endParaRPr lang="en-US" sz="1200" b="0" kern="1200">
                        <a:solidFill>
                          <a:srgbClr val="575757"/>
                        </a:solidFill>
                        <a:latin typeface="+mn-lt"/>
                        <a:ea typeface="+mn-ea"/>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12700" cap="flat" cmpd="sng" algn="ctr">
                      <a:solidFill>
                        <a:schemeClr val="bg2">
                          <a:lumMod val="40000"/>
                          <a:lumOff val="60000"/>
                        </a:schemeClr>
                      </a:solidFill>
                      <a:prstDash val="sysDot"/>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9818797"/>
                  </a:ext>
                </a:extLst>
              </a:tr>
            </a:tbl>
          </a:graphicData>
        </a:graphic>
      </p:graphicFrame>
      <p:sp>
        <p:nvSpPr>
          <p:cNvPr id="2" name="ee4pFootnotes">
            <a:extLst>
              <a:ext uri="{FF2B5EF4-FFF2-40B4-BE49-F238E27FC236}">
                <a16:creationId xmlns:a16="http://schemas.microsoft.com/office/drawing/2014/main" id="{48690486-BDAC-4F4D-9282-437DB5B5E747}"/>
              </a:ext>
            </a:extLst>
          </p:cNvPr>
          <p:cNvSpPr>
            <a:spLocks noChangeArrowheads="1"/>
          </p:cNvSpPr>
          <p:nvPr/>
        </p:nvSpPr>
        <p:spPr bwMode="auto">
          <a:xfrm>
            <a:off x="470796" y="6642809"/>
            <a:ext cx="9030914" cy="138499"/>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en-US" sz="1000" err="1">
                <a:solidFill>
                  <a:schemeClr val="bg1">
                    <a:lumMod val="50000"/>
                  </a:schemeClr>
                </a:solidFill>
                <a:latin typeface="+mj-lt"/>
                <a:ea typeface="Meiryo UI" panose="020B0604030504040204" pitchFamily="50" charset="-128"/>
                <a:cs typeface="Arial" pitchFamily="34" charset="0"/>
              </a:rPr>
              <a:t>Source:</a:t>
            </a:r>
            <a:r>
              <a:rPr lang="en-US" altLang="zh-TW" sz="1000" err="1">
                <a:solidFill>
                  <a:schemeClr val="bg1">
                    <a:lumMod val="50000"/>
                  </a:schemeClr>
                </a:solidFill>
                <a:latin typeface="+mj-lt"/>
                <a:ea typeface="Meiryo UI" panose="020B0604030504040204" pitchFamily="50" charset="-128"/>
                <a:cs typeface="Arial" pitchFamily="34" charset="0"/>
              </a:rPr>
              <a:t>PPC</a:t>
            </a:r>
            <a:r>
              <a:rPr lang="zh-TW" altLang="en-US" sz="1000">
                <a:solidFill>
                  <a:schemeClr val="bg1">
                    <a:lumMod val="50000"/>
                  </a:schemeClr>
                </a:solidFill>
                <a:latin typeface="+mj-lt"/>
                <a:ea typeface="Meiryo UI" panose="020B0604030504040204" pitchFamily="50" charset="-128"/>
                <a:cs typeface="Arial" pitchFamily="34" charset="0"/>
              </a:rPr>
              <a:t>（個人情報保護委員会）</a:t>
            </a:r>
            <a:r>
              <a:rPr lang="ja-JP" altLang="en-US" sz="1000">
                <a:solidFill>
                  <a:schemeClr val="bg1">
                    <a:lumMod val="50000"/>
                  </a:schemeClr>
                </a:solidFill>
                <a:latin typeface="+mj-lt"/>
                <a:ea typeface="Meiryo UI" panose="020B0604030504040204" pitchFamily="50" charset="-128"/>
                <a:cs typeface="Arial" pitchFamily="34" charset="0"/>
              </a:rPr>
              <a:t>「個人情報の保護に関する法律についてのガイドライン（通則編）」を参考</a:t>
            </a:r>
            <a:endParaRPr lang="en-US" sz="1000">
              <a:solidFill>
                <a:schemeClr val="bg1">
                  <a:lumMod val="50000"/>
                </a:schemeClr>
              </a:solidFill>
              <a:latin typeface="+mj-lt"/>
              <a:ea typeface="Meiryo UI" panose="020B0604030504040204" pitchFamily="50" charset="-128"/>
              <a:cs typeface="Arial" pitchFamily="34" charset="0"/>
            </a:endParaRPr>
          </a:p>
        </p:txBody>
      </p:sp>
    </p:spTree>
    <p:extLst>
      <p:ext uri="{BB962C8B-B14F-4D97-AF65-F5344CB8AC3E}">
        <p14:creationId xmlns:p14="http://schemas.microsoft.com/office/powerpoint/2010/main" val="4225075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7C867-3B7C-E7CD-EB56-332ED63D11AD}"/>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247AED9-2441-B193-9E9D-8955D43AD97F}"/>
              </a:ext>
            </a:extLst>
          </p:cNvPr>
          <p:cNvSpPr>
            <a:spLocks noGrp="1"/>
          </p:cNvSpPr>
          <p:nvPr>
            <p:ph type="title"/>
          </p:nvPr>
        </p:nvSpPr>
        <p:spPr/>
        <p:txBody>
          <a:bodyPr vert="horz"/>
          <a:lstStyle/>
          <a:p>
            <a:r>
              <a:rPr lang="ja-JP" altLang="en-US" sz="1800">
                <a:solidFill>
                  <a:srgbClr val="FFFFFF"/>
                </a:solidFill>
                <a:ea typeface="Meiryo UI" panose="020B0604030504040204" pitchFamily="50" charset="-128"/>
              </a:rPr>
              <a:t>新サービス／システム機能概要</a:t>
            </a:r>
            <a:br>
              <a:rPr lang="en-US" altLang="ja-JP" sz="1800">
                <a:ea typeface="Meiryo UI" panose="020B0604030504040204" pitchFamily="50" charset="-128"/>
              </a:rPr>
            </a:br>
            <a:r>
              <a:rPr lang="ja-JP" altLang="en-US">
                <a:ea typeface="Meiryo UI" panose="020B0604030504040204" pitchFamily="50" charset="-128"/>
              </a:rPr>
              <a:t>業務・システム </a:t>
            </a:r>
            <a:r>
              <a:rPr lang="en-US" altLang="ja-JP">
                <a:ea typeface="Meiryo UI" panose="020B0604030504040204" pitchFamily="50" charset="-128"/>
              </a:rPr>
              <a:t>| </a:t>
            </a:r>
            <a:r>
              <a:rPr lang="ja-JP" altLang="en-US">
                <a:ea typeface="Meiryo UI" panose="020B0604030504040204" pitchFamily="50" charset="-128"/>
              </a:rPr>
              <a:t>利用者ロール・権限一覧</a:t>
            </a:r>
            <a:endParaRPr lang="en-US">
              <a:ea typeface="Meiryo UI" panose="020B0604030504040204" pitchFamily="50" charset="-128"/>
            </a:endParaRPr>
          </a:p>
        </p:txBody>
      </p:sp>
      <p:sp>
        <p:nvSpPr>
          <p:cNvPr id="12" name="テキスト ボックス 15">
            <a:extLst>
              <a:ext uri="{FF2B5EF4-FFF2-40B4-BE49-F238E27FC236}">
                <a16:creationId xmlns:a16="http://schemas.microsoft.com/office/drawing/2014/main" id="{D1866BCE-E46F-AB23-182F-292167EAB9F0}"/>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lvl="3">
              <a:defRPr/>
            </a:pPr>
            <a:r>
              <a:rPr lang="ja-JP" altLang="en-US">
                <a:solidFill>
                  <a:srgbClr val="000000"/>
                </a:solidFill>
                <a:ea typeface="Meiryo UI" panose="020B0604030504040204" pitchFamily="50" charset="-128"/>
              </a:rPr>
              <a:t>プラットフォーム利用ユーザの権限設定においては、原則自分の情報は自分のみが閲覧・登録・更新・削除可能</a:t>
            </a:r>
          </a:p>
        </p:txBody>
      </p:sp>
      <p:graphicFrame>
        <p:nvGraphicFramePr>
          <p:cNvPr id="21" name="Table 26">
            <a:extLst>
              <a:ext uri="{FF2B5EF4-FFF2-40B4-BE49-F238E27FC236}">
                <a16:creationId xmlns:a16="http://schemas.microsoft.com/office/drawing/2014/main" id="{BA4B532A-5BD7-615C-0D50-7B98AB6B9EFA}"/>
              </a:ext>
            </a:extLst>
          </p:cNvPr>
          <p:cNvGraphicFramePr>
            <a:graphicFrameLocks noGrp="1"/>
          </p:cNvGraphicFramePr>
          <p:nvPr>
            <p:extLst>
              <p:ext uri="{D42A27DB-BD31-4B8C-83A1-F6EECF244321}">
                <p14:modId xmlns:p14="http://schemas.microsoft.com/office/powerpoint/2010/main" val="2524190157"/>
              </p:ext>
            </p:extLst>
          </p:nvPr>
        </p:nvGraphicFramePr>
        <p:xfrm>
          <a:off x="372824" y="1631620"/>
          <a:ext cx="11264398" cy="4079280"/>
        </p:xfrm>
        <a:graphic>
          <a:graphicData uri="http://schemas.openxmlformats.org/drawingml/2006/table">
            <a:tbl>
              <a:tblPr firstRow="1" bandRow="1">
                <a:tableStyleId>{5C22544A-7EE6-4342-B048-85BDC9FD1C3A}</a:tableStyleId>
              </a:tblPr>
              <a:tblGrid>
                <a:gridCol w="338192">
                  <a:extLst>
                    <a:ext uri="{9D8B030D-6E8A-4147-A177-3AD203B41FA5}">
                      <a16:colId xmlns:a16="http://schemas.microsoft.com/office/drawing/2014/main" val="4028554853"/>
                    </a:ext>
                  </a:extLst>
                </a:gridCol>
                <a:gridCol w="1300739">
                  <a:extLst>
                    <a:ext uri="{9D8B030D-6E8A-4147-A177-3AD203B41FA5}">
                      <a16:colId xmlns:a16="http://schemas.microsoft.com/office/drawing/2014/main" val="426056517"/>
                    </a:ext>
                  </a:extLst>
                </a:gridCol>
                <a:gridCol w="1300739">
                  <a:extLst>
                    <a:ext uri="{9D8B030D-6E8A-4147-A177-3AD203B41FA5}">
                      <a16:colId xmlns:a16="http://schemas.microsoft.com/office/drawing/2014/main" val="3129626078"/>
                    </a:ext>
                  </a:extLst>
                </a:gridCol>
                <a:gridCol w="1040591">
                  <a:extLst>
                    <a:ext uri="{9D8B030D-6E8A-4147-A177-3AD203B41FA5}">
                      <a16:colId xmlns:a16="http://schemas.microsoft.com/office/drawing/2014/main" val="1308366578"/>
                    </a:ext>
                  </a:extLst>
                </a:gridCol>
                <a:gridCol w="1040591">
                  <a:extLst>
                    <a:ext uri="{9D8B030D-6E8A-4147-A177-3AD203B41FA5}">
                      <a16:colId xmlns:a16="http://schemas.microsoft.com/office/drawing/2014/main" val="4024551019"/>
                    </a:ext>
                  </a:extLst>
                </a:gridCol>
                <a:gridCol w="1040591">
                  <a:extLst>
                    <a:ext uri="{9D8B030D-6E8A-4147-A177-3AD203B41FA5}">
                      <a16:colId xmlns:a16="http://schemas.microsoft.com/office/drawing/2014/main" val="855529033"/>
                    </a:ext>
                  </a:extLst>
                </a:gridCol>
                <a:gridCol w="1040591">
                  <a:extLst>
                    <a:ext uri="{9D8B030D-6E8A-4147-A177-3AD203B41FA5}">
                      <a16:colId xmlns:a16="http://schemas.microsoft.com/office/drawing/2014/main" val="435719918"/>
                    </a:ext>
                  </a:extLst>
                </a:gridCol>
                <a:gridCol w="1040591">
                  <a:extLst>
                    <a:ext uri="{9D8B030D-6E8A-4147-A177-3AD203B41FA5}">
                      <a16:colId xmlns:a16="http://schemas.microsoft.com/office/drawing/2014/main" val="53588560"/>
                    </a:ext>
                  </a:extLst>
                </a:gridCol>
                <a:gridCol w="1040591">
                  <a:extLst>
                    <a:ext uri="{9D8B030D-6E8A-4147-A177-3AD203B41FA5}">
                      <a16:colId xmlns:a16="http://schemas.microsoft.com/office/drawing/2014/main" val="2574661531"/>
                    </a:ext>
                  </a:extLst>
                </a:gridCol>
                <a:gridCol w="1040591">
                  <a:extLst>
                    <a:ext uri="{9D8B030D-6E8A-4147-A177-3AD203B41FA5}">
                      <a16:colId xmlns:a16="http://schemas.microsoft.com/office/drawing/2014/main" val="20412455"/>
                    </a:ext>
                  </a:extLst>
                </a:gridCol>
                <a:gridCol w="1040591">
                  <a:extLst>
                    <a:ext uri="{9D8B030D-6E8A-4147-A177-3AD203B41FA5}">
                      <a16:colId xmlns:a16="http://schemas.microsoft.com/office/drawing/2014/main" val="3885033991"/>
                    </a:ext>
                  </a:extLst>
                </a:gridCol>
              </a:tblGrid>
              <a:tr h="215063">
                <a:tc rowSpan="2">
                  <a:txBody>
                    <a:bodyPr/>
                    <a:lstStyle/>
                    <a:p>
                      <a:pPr algn="ctr"/>
                      <a:r>
                        <a:rPr lang="en-US" altLang="ja-JP" sz="1100">
                          <a:solidFill>
                            <a:srgbClr val="FFFFFF"/>
                          </a:solidFill>
                          <a:latin typeface="Meiryo UI" panose="020B0604030504040204" pitchFamily="50" charset="-128"/>
                          <a:ea typeface="Meiryo UI" panose="020B0604030504040204" pitchFamily="50" charset="-128"/>
                        </a:rPr>
                        <a:t>NO</a:t>
                      </a:r>
                      <a:endParaRPr lang="en-US" sz="1100">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rowSpan="2">
                  <a:txBody>
                    <a:bodyPr/>
                    <a:lstStyle/>
                    <a:p>
                      <a:pPr algn="ctr"/>
                      <a:r>
                        <a:rPr lang="ja-JP" altLang="en-US" sz="1100">
                          <a:solidFill>
                            <a:srgbClr val="FFFFFF"/>
                          </a:solidFill>
                          <a:latin typeface="Meiryo UI" panose="020B0604030504040204" pitchFamily="50" charset="-128"/>
                          <a:ea typeface="Meiryo UI" panose="020B0604030504040204" pitchFamily="50" charset="-128"/>
                        </a:rPr>
                        <a:t>ユーザ分類</a:t>
                      </a:r>
                      <a:endParaRPr lang="en-US" sz="1100">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rowSpan="2">
                  <a:txBody>
                    <a:bodyPr/>
                    <a:lstStyle/>
                    <a:p>
                      <a:pPr algn="ctr"/>
                      <a:r>
                        <a:rPr lang="ja-JP" altLang="en-US" sz="1100">
                          <a:solidFill>
                            <a:srgbClr val="FFFFFF"/>
                          </a:solidFill>
                          <a:latin typeface="Meiryo UI" panose="020B0604030504040204" pitchFamily="50" charset="-128"/>
                          <a:ea typeface="Meiryo UI" panose="020B0604030504040204" pitchFamily="50" charset="-128"/>
                        </a:rPr>
                        <a:t>ロール</a:t>
                      </a:r>
                      <a:endParaRPr lang="en-US" sz="1100">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gridSpan="6">
                  <a:txBody>
                    <a:bodyPr/>
                    <a:lstStyle/>
                    <a:p>
                      <a:r>
                        <a:rPr lang="en-US" sz="1100" b="1" err="1">
                          <a:solidFill>
                            <a:srgbClr val="FFFFFF"/>
                          </a:solidFill>
                          <a:latin typeface="Meiryo UI" panose="020B0604030504040204" pitchFamily="50" charset="-128"/>
                          <a:ea typeface="Meiryo UI" panose="020B0604030504040204" pitchFamily="50" charset="-128"/>
                        </a:rPr>
                        <a:t>データアクセス</a:t>
                      </a:r>
                      <a:r>
                        <a:rPr lang="en-US" altLang="ja-JP" sz="1100" b="1">
                          <a:solidFill>
                            <a:srgbClr val="FFFFFF"/>
                          </a:solidFill>
                          <a:latin typeface="Meiryo UI" panose="020B0604030504040204" pitchFamily="50" charset="-128"/>
                          <a:ea typeface="Meiryo UI" panose="020B0604030504040204" pitchFamily="50" charset="-128"/>
                        </a:rPr>
                        <a:t>(</a:t>
                      </a:r>
                      <a:r>
                        <a:rPr lang="ja-JP" altLang="en-US" sz="1100" b="1">
                          <a:solidFill>
                            <a:srgbClr val="FFFFFF"/>
                          </a:solidFill>
                          <a:latin typeface="Meiryo UI" panose="020B0604030504040204" pitchFamily="50" charset="-128"/>
                          <a:ea typeface="Meiryo UI" panose="020B0604030504040204" pitchFamily="50" charset="-128"/>
                        </a:rPr>
                        <a:t>個人情報</a:t>
                      </a:r>
                      <a:r>
                        <a:rPr lang="en-US" altLang="ja-JP" sz="1100" b="1">
                          <a:solidFill>
                            <a:srgbClr val="FFFFFF"/>
                          </a:solidFill>
                          <a:latin typeface="Meiryo UI" panose="020B0604030504040204" pitchFamily="50" charset="-128"/>
                          <a:ea typeface="Meiryo UI" panose="020B0604030504040204" pitchFamily="50" charset="-128"/>
                        </a:rPr>
                        <a:t>)</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hMerge="1">
                  <a:txBody>
                    <a:bodyPr/>
                    <a:lstStyle/>
                    <a:p>
                      <a:endParaRPr lang="en-US" sz="110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hMerge="1">
                  <a:txBody>
                    <a:bodyPr/>
                    <a:lstStyle/>
                    <a:p>
                      <a:endParaRPr lang="en-US" sz="110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34" charset="-128"/>
                        <a:ea typeface="Meiryo UI" panose="020B0604030504040204" pitchFamily="34"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34" charset="-128"/>
                        <a:ea typeface="Meiryo UI" panose="020B0604030504040204" pitchFamily="34"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gridSpan="2">
                  <a:txBody>
                    <a:bodyPr/>
                    <a:lstStyle/>
                    <a:p>
                      <a:r>
                        <a:rPr lang="ja-JP" altLang="en-US" sz="1100" b="1">
                          <a:solidFill>
                            <a:srgbClr val="FFFFFF"/>
                          </a:solidFill>
                          <a:latin typeface="Meiryo UI" panose="020B0604030504040204" pitchFamily="50" charset="-128"/>
                          <a:ea typeface="Meiryo UI" panose="020B0604030504040204" pitchFamily="50" charset="-128"/>
                        </a:rPr>
                        <a:t>ユーザ管理</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extLst>
                  <a:ext uri="{0D108BD9-81ED-4DB2-BD59-A6C34878D82A}">
                    <a16:rowId xmlns:a16="http://schemas.microsoft.com/office/drawing/2014/main" val="3443551231"/>
                  </a:ext>
                </a:extLst>
              </a:tr>
              <a:tr h="215063">
                <a:tc vMerge="1">
                  <a:txBody>
                    <a:bodyPr/>
                    <a:lstStyle/>
                    <a:p>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vMerge="1">
                  <a:txBody>
                    <a:bodyPr/>
                    <a:lstStyle/>
                    <a:p>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vMerge="1">
                  <a:txBody>
                    <a:bodyPr/>
                    <a:lstStyle/>
                    <a:p>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閲覧</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登録</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更新</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削除</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公開範囲設定</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ダウンロード</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管理者</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従業員</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extLst>
                  <a:ext uri="{0D108BD9-81ED-4DB2-BD59-A6C34878D82A}">
                    <a16:rowId xmlns:a16="http://schemas.microsoft.com/office/drawing/2014/main" val="1778432612"/>
                  </a:ext>
                </a:extLst>
              </a:tr>
              <a:tr h="720000">
                <a:tc>
                  <a:txBody>
                    <a:bodyPr/>
                    <a:lstStyle/>
                    <a:p>
                      <a:pPr algn="ctr"/>
                      <a:r>
                        <a:rPr lang="en-US" sz="1200" b="0">
                          <a:solidFill>
                            <a:schemeClr val="tx2"/>
                          </a:solidFill>
                          <a:latin typeface="Meiryo UI" panose="020B0604030504040204" pitchFamily="50" charset="-128"/>
                          <a:ea typeface="Meiryo UI" panose="020B0604030504040204" pitchFamily="50" charset="-128"/>
                        </a:rPr>
                        <a:t>1</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個人</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プライベート利用</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dirty="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br>
                        <a:rPr kumimoji="0"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br>
                      <a:r>
                        <a:rPr kumimoji="0" lang="en-US" altLang="ja-JP"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ja-JP" altLang="en-US"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被検索設定の許可</a:t>
                      </a:r>
                      <a:endParaRPr kumimoji="0"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N/A</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N/A</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373991685"/>
                  </a:ext>
                </a:extLst>
              </a:tr>
              <a:tr h="720000">
                <a:tc>
                  <a:txBody>
                    <a:bodyPr/>
                    <a:lstStyle/>
                    <a:p>
                      <a:pPr algn="ctr"/>
                      <a:r>
                        <a:rPr lang="en-US" sz="1200" b="0">
                          <a:solidFill>
                            <a:schemeClr val="tx2"/>
                          </a:solidFill>
                          <a:latin typeface="Meiryo UI" panose="020B0604030504040204" pitchFamily="50" charset="-128"/>
                          <a:ea typeface="Meiryo UI" panose="020B0604030504040204" pitchFamily="50" charset="-128"/>
                        </a:rPr>
                        <a:t>2</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個人</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従業員</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br>
                        <a:rPr kumimoji="0"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br>
                      <a:r>
                        <a:rPr kumimoji="0" lang="en-US" altLang="ja-JP"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ja-JP" altLang="en-US"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自動的に</a:t>
                      </a:r>
                      <a:br>
                        <a:rPr kumimoji="0" lang="en-US" altLang="ja-JP"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br>
                      <a:r>
                        <a:rPr kumimoji="0" lang="ja-JP" altLang="en-US" sz="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法人側と紐付きと連動</a:t>
                      </a:r>
                      <a:endParaRPr kumimoji="0"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N/A</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N/A</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75076265"/>
                  </a:ext>
                </a:extLst>
              </a:tr>
              <a:tr h="720000">
                <a:tc>
                  <a:txBody>
                    <a:bodyPr/>
                    <a:lstStyle/>
                    <a:p>
                      <a:pPr algn="ctr"/>
                      <a:r>
                        <a:rPr lang="en-US" sz="1200" b="0">
                          <a:solidFill>
                            <a:schemeClr val="tx2"/>
                          </a:solidFill>
                          <a:latin typeface="Meiryo UI" panose="020B0604030504040204" pitchFamily="50" charset="-128"/>
                          <a:ea typeface="Meiryo UI" panose="020B0604030504040204" pitchFamily="50" charset="-128"/>
                        </a:rPr>
                        <a:t>3</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法人管理者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テナント管理者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dirty="0">
                          <a:ln>
                            <a:noFill/>
                          </a:ln>
                          <a:solidFill>
                            <a:srgbClr val="000000"/>
                          </a:solidFill>
                          <a:effectLst/>
                          <a:uLnTx/>
                          <a:uFillTx/>
                          <a:latin typeface="Meiryo UI" panose="020B0604030504040204" pitchFamily="50" charset="-128"/>
                          <a:ea typeface="Meiryo UI" panose="020B0604030504040204" pitchFamily="50" charset="-128"/>
                          <a:cs typeface="+mn-cs"/>
                        </a:rPr>
                        <a:t>2</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〇</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〇</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714173652"/>
                  </a:ext>
                </a:extLst>
              </a:tr>
              <a:tr h="720000">
                <a:tc>
                  <a:txBody>
                    <a:bodyPr/>
                    <a:lstStyle/>
                    <a:p>
                      <a:pPr algn="ctr"/>
                      <a:r>
                        <a:rPr lang="en-US" sz="1200" b="0">
                          <a:solidFill>
                            <a:schemeClr val="tx2"/>
                          </a:solidFill>
                          <a:latin typeface="Meiryo UI" panose="020B0604030504040204" pitchFamily="50" charset="-128"/>
                          <a:ea typeface="Meiryo UI" panose="020B0604030504040204" pitchFamily="50" charset="-128"/>
                        </a:rPr>
                        <a:t>4</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2"/>
                          </a:solidFill>
                          <a:latin typeface="Meiryo UI" panose="020B0604030504040204" pitchFamily="50" charset="-128"/>
                          <a:ea typeface="Meiryo UI" panose="020B0604030504040204" pitchFamily="50" charset="-128"/>
                        </a:rPr>
                        <a:t>法人管理者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2"/>
                          </a:solidFill>
                          <a:latin typeface="Meiryo UI" panose="020B0604030504040204" pitchFamily="50" charset="-128"/>
                          <a:ea typeface="Meiryo UI" panose="020B0604030504040204" pitchFamily="50" charset="-128"/>
                        </a:rPr>
                        <a:t>部門管理者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〇</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476510144"/>
                  </a:ext>
                </a:extLst>
              </a:tr>
              <a:tr h="720000">
                <a:tc>
                  <a:txBody>
                    <a:bodyPr/>
                    <a:lstStyle/>
                    <a:p>
                      <a:pPr algn="ctr"/>
                      <a:r>
                        <a:rPr lang="en-US" sz="1200" b="0">
                          <a:solidFill>
                            <a:schemeClr val="tx2"/>
                          </a:solidFill>
                          <a:latin typeface="Meiryo UI" panose="020B0604030504040204" pitchFamily="50" charset="-128"/>
                          <a:ea typeface="Meiryo UI" panose="020B0604030504040204" pitchFamily="50" charset="-128"/>
                        </a:rPr>
                        <a:t>5</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コンテンツプロバイダー</a:t>
                      </a:r>
                      <a:endParaRPr lang="ja-JP" altLang="en-US" sz="1200">
                        <a:solidFill>
                          <a:schemeClr val="tx2"/>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200">
                          <a:solidFill>
                            <a:schemeClr val="tx2"/>
                          </a:solidFill>
                          <a:latin typeface="Meiryo UI" panose="020B0604030504040204" pitchFamily="50" charset="-128"/>
                          <a:ea typeface="Meiryo UI" panose="020B0604030504040204" pitchFamily="50" charset="-128"/>
                        </a:rPr>
                        <a:t>コンテンツプロバイダー</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N/A</a:t>
                      </a:r>
                      <a:endParaRPr kumimoji="0" lang="ja-JP" altLang="en-US" sz="1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450134679"/>
                  </a:ext>
                </a:extLst>
              </a:tr>
            </a:tbl>
          </a:graphicData>
        </a:graphic>
      </p:graphicFrame>
      <p:grpSp>
        <p:nvGrpSpPr>
          <p:cNvPr id="25" name="Group 1">
            <a:extLst>
              <a:ext uri="{FF2B5EF4-FFF2-40B4-BE49-F238E27FC236}">
                <a16:creationId xmlns:a16="http://schemas.microsoft.com/office/drawing/2014/main" id="{2257C269-BB22-4B35-7450-25FAF62A9CB1}"/>
              </a:ext>
            </a:extLst>
          </p:cNvPr>
          <p:cNvGrpSpPr/>
          <p:nvPr/>
        </p:nvGrpSpPr>
        <p:grpSpPr>
          <a:xfrm>
            <a:off x="8413249" y="1229893"/>
            <a:ext cx="3227575" cy="264723"/>
            <a:chOff x="8281405" y="6436387"/>
            <a:chExt cx="3227575" cy="291195"/>
          </a:xfrm>
        </p:grpSpPr>
        <p:sp>
          <p:nvSpPr>
            <p:cNvPr id="26" name="Rectangle 24">
              <a:extLst>
                <a:ext uri="{FF2B5EF4-FFF2-40B4-BE49-F238E27FC236}">
                  <a16:creationId xmlns:a16="http://schemas.microsoft.com/office/drawing/2014/main" id="{FBDA1A8C-AB74-1AF8-62D8-C33D0ABB8879}"/>
                </a:ext>
              </a:extLst>
            </p:cNvPr>
            <p:cNvSpPr/>
            <p:nvPr/>
          </p:nvSpPr>
          <p:spPr>
            <a:xfrm>
              <a:off x="8281405" y="6436387"/>
              <a:ext cx="3227575" cy="29119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7" name="テキスト ボックス 118">
              <a:extLst>
                <a:ext uri="{FF2B5EF4-FFF2-40B4-BE49-F238E27FC236}">
                  <a16:creationId xmlns:a16="http://schemas.microsoft.com/office/drawing/2014/main" id="{340C1486-DD12-AFB0-C4F1-2CE3CB884713}"/>
                </a:ext>
              </a:extLst>
            </p:cNvPr>
            <p:cNvSpPr txBox="1"/>
            <p:nvPr/>
          </p:nvSpPr>
          <p:spPr>
            <a:xfrm>
              <a:off x="8331960" y="6496823"/>
              <a:ext cx="3118915"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●凡例：○可、△限定可、</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不可</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29" name="テキスト ボックス 28">
            <a:extLst>
              <a:ext uri="{FF2B5EF4-FFF2-40B4-BE49-F238E27FC236}">
                <a16:creationId xmlns:a16="http://schemas.microsoft.com/office/drawing/2014/main" id="{3181630B-FC3F-699A-ECD4-B1A12B23DFC6}"/>
              </a:ext>
            </a:extLst>
          </p:cNvPr>
          <p:cNvSpPr txBox="1"/>
          <p:nvPr/>
        </p:nvSpPr>
        <p:spPr>
          <a:xfrm>
            <a:off x="344543" y="5883257"/>
            <a:ext cx="11296279" cy="577081"/>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lvl="0">
              <a:defRPr/>
            </a:pPr>
            <a:r>
              <a:rPr lang="en-US" altLang="ja-JP" sz="1050" dirty="0">
                <a:solidFill>
                  <a:schemeClr val="bg2"/>
                </a:solidFill>
                <a:latin typeface="Meiryo UI" panose="020B0604030504040204" pitchFamily="50" charset="-128"/>
                <a:ea typeface="Meiryo UI" panose="020B0604030504040204" pitchFamily="50" charset="-128"/>
              </a:rPr>
              <a:t>1</a:t>
            </a:r>
            <a:r>
              <a:rPr lang="ja-JP" altLang="en-US" sz="1050" dirty="0">
                <a:solidFill>
                  <a:schemeClr val="bg2"/>
                </a:solidFill>
                <a:latin typeface="Meiryo UI" panose="020B0604030504040204" pitchFamily="50" charset="-128"/>
                <a:ea typeface="Meiryo UI" panose="020B0604030504040204" pitchFamily="50" charset="-128"/>
              </a:rPr>
              <a:t>：個人（プライベート利用・従業員）は、自分の情報のみアクセス可能</a:t>
            </a:r>
            <a:endParaRPr kumimoji="0" lang="en-US" altLang="ja-JP" sz="1050" b="0" i="0" u="none" strike="noStrike" kern="1200" cap="none" spc="0" normalizeH="0" noProof="0" dirty="0">
              <a:ln>
                <a:noFill/>
              </a:ln>
              <a:solidFill>
                <a:schemeClr val="bg2"/>
              </a:solidFill>
              <a:effectLst/>
              <a:uLnTx/>
              <a:uFillTx/>
              <a:latin typeface="Meiryo UI" panose="020B0604030504040204" pitchFamily="50" charset="-128"/>
              <a:ea typeface="Meiryo UI" panose="020B0604030504040204" pitchFamily="50" charset="-128"/>
            </a:endParaRPr>
          </a:p>
          <a:p>
            <a:pPr lvl="0">
              <a:defRPr/>
            </a:pPr>
            <a:r>
              <a:rPr kumimoji="0" lang="en-US" altLang="ja-JP" sz="1050" b="0" i="0" u="none" strike="noStrike" kern="1200" cap="none" spc="0" normalizeH="0" noProof="0" dirty="0">
                <a:ln>
                  <a:noFill/>
                </a:ln>
                <a:solidFill>
                  <a:schemeClr val="bg2"/>
                </a:solidFill>
                <a:effectLst/>
                <a:uLnTx/>
                <a:uFillTx/>
                <a:latin typeface="Meiryo UI" panose="020B0604030504040204" pitchFamily="50" charset="-128"/>
                <a:ea typeface="Meiryo UI" panose="020B0604030504040204" pitchFamily="50" charset="-128"/>
              </a:rPr>
              <a:t>2</a:t>
            </a:r>
            <a:r>
              <a:rPr kumimoji="0" lang="ja-JP" altLang="en-US" sz="1050" b="0" i="0" u="none" strike="noStrike" kern="1200" cap="none" spc="0" normalizeH="0" noProof="0" dirty="0">
                <a:ln>
                  <a:noFill/>
                </a:ln>
                <a:solidFill>
                  <a:schemeClr val="bg2"/>
                </a:solidFill>
                <a:effectLst/>
                <a:uLnTx/>
                <a:uFillTx/>
                <a:latin typeface="Meiryo UI" panose="020B0604030504040204" pitchFamily="50" charset="-128"/>
                <a:ea typeface="Meiryo UI" panose="020B0604030504040204" pitchFamily="50" charset="-128"/>
              </a:rPr>
              <a:t>：</a:t>
            </a:r>
            <a:r>
              <a:rPr lang="ja-JP" altLang="en-US" sz="1050" dirty="0">
                <a:solidFill>
                  <a:schemeClr val="bg2"/>
                </a:solidFill>
                <a:latin typeface="Meiryo UI" panose="020B0604030504040204" pitchFamily="50" charset="-128"/>
                <a:ea typeface="Meiryo UI" panose="020B0604030504040204" pitchFamily="50" charset="-128"/>
              </a:rPr>
              <a:t>法人管理者が登録・更新・削除可能な範囲は、ロール設定およびアカウント招待時に必要な基本情報に限り、アカウント作成後に従業員の個人情報（連絡先・プロフィール等）を代理で変更・削除することはできない。</a:t>
            </a:r>
            <a:endParaRPr lang="en-US" altLang="ja-JP" sz="1050" dirty="0">
              <a:solidFill>
                <a:schemeClr val="bg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4704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D43231-92C5-0459-141F-38D549FBDB47}"/>
              </a:ext>
            </a:extLst>
          </p:cNvPr>
          <p:cNvSpPr>
            <a:spLocks noGrp="1"/>
          </p:cNvSpPr>
          <p:nvPr>
            <p:ph type="title"/>
          </p:nvPr>
        </p:nvSpPr>
        <p:spPr/>
        <p:txBody>
          <a:bodyPr vert="horz"/>
          <a:lstStyle/>
          <a:p>
            <a:r>
              <a:rPr lang="ja-JP" altLang="en-US" sz="1800">
                <a:solidFill>
                  <a:srgbClr val="FFFFFF"/>
                </a:solidFill>
                <a:ea typeface="Meiryo UI" panose="020B0604030504040204" pitchFamily="50" charset="-128"/>
              </a:rPr>
              <a:t>新サービス／システム機能概要</a:t>
            </a:r>
            <a:br>
              <a:rPr lang="en-US" altLang="ja-JP" sz="1800">
                <a:ea typeface="Meiryo UI" panose="020B0604030504040204" pitchFamily="50" charset="-128"/>
              </a:rPr>
            </a:br>
            <a:r>
              <a:rPr lang="ja-JP" altLang="en-US">
                <a:ea typeface="Meiryo UI" panose="020B0604030504040204" pitchFamily="50" charset="-128"/>
              </a:rPr>
              <a:t>業務・システム </a:t>
            </a:r>
            <a:r>
              <a:rPr lang="en-US" altLang="ja-JP">
                <a:ea typeface="Meiryo UI" panose="020B0604030504040204" pitchFamily="50" charset="-128"/>
              </a:rPr>
              <a:t>| </a:t>
            </a:r>
            <a:r>
              <a:rPr lang="ja-JP" altLang="en-US">
                <a:ea typeface="Meiryo UI" panose="020B0604030504040204" pitchFamily="50" charset="-128"/>
              </a:rPr>
              <a:t>利用者のロール・権限一覧（ヒエラルキー）</a:t>
            </a:r>
          </a:p>
        </p:txBody>
      </p:sp>
      <p:sp>
        <p:nvSpPr>
          <p:cNvPr id="3" name="Rectangle 105">
            <a:extLst>
              <a:ext uri="{FF2B5EF4-FFF2-40B4-BE49-F238E27FC236}">
                <a16:creationId xmlns:a16="http://schemas.microsoft.com/office/drawing/2014/main" id="{5A7C66AF-9F85-77BD-F881-3072C757A713}"/>
              </a:ext>
            </a:extLst>
          </p:cNvPr>
          <p:cNvSpPr/>
          <p:nvPr/>
        </p:nvSpPr>
        <p:spPr>
          <a:xfrm>
            <a:off x="756366" y="2166074"/>
            <a:ext cx="1094030"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個人</a:t>
            </a:r>
            <a:endParaRPr lang="en-US" sz="1200">
              <a:solidFill>
                <a:schemeClr val="tx2"/>
              </a:solidFill>
              <a:ea typeface="Meiryo UI" panose="020B0604030504040204" pitchFamily="50" charset="-128"/>
            </a:endParaRPr>
          </a:p>
        </p:txBody>
      </p:sp>
      <p:sp>
        <p:nvSpPr>
          <p:cNvPr id="5" name="Rectangle 105">
            <a:extLst>
              <a:ext uri="{FF2B5EF4-FFF2-40B4-BE49-F238E27FC236}">
                <a16:creationId xmlns:a16="http://schemas.microsoft.com/office/drawing/2014/main" id="{ADEF4FC9-C203-5F9A-DFEF-D5F44E549080}"/>
              </a:ext>
            </a:extLst>
          </p:cNvPr>
          <p:cNvSpPr/>
          <p:nvPr/>
        </p:nvSpPr>
        <p:spPr>
          <a:xfrm>
            <a:off x="4644823" y="2166074"/>
            <a:ext cx="1094030"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テナント管理者</a:t>
            </a:r>
            <a:endParaRPr lang="en-US" sz="1200">
              <a:solidFill>
                <a:schemeClr val="tx2"/>
              </a:solidFill>
              <a:ea typeface="Meiryo UI" panose="020B0604030504040204" pitchFamily="50" charset="-128"/>
            </a:endParaRPr>
          </a:p>
        </p:txBody>
      </p:sp>
      <p:sp>
        <p:nvSpPr>
          <p:cNvPr id="6" name="Rectangle 105">
            <a:extLst>
              <a:ext uri="{FF2B5EF4-FFF2-40B4-BE49-F238E27FC236}">
                <a16:creationId xmlns:a16="http://schemas.microsoft.com/office/drawing/2014/main" id="{58D6B865-0F2A-C8B9-17C1-BCCB89E749F1}"/>
              </a:ext>
            </a:extLst>
          </p:cNvPr>
          <p:cNvSpPr/>
          <p:nvPr/>
        </p:nvSpPr>
        <p:spPr>
          <a:xfrm>
            <a:off x="5756347" y="3079702"/>
            <a:ext cx="826707"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部門管理者</a:t>
            </a:r>
            <a:endParaRPr lang="en-US" sz="1200">
              <a:solidFill>
                <a:schemeClr val="tx2"/>
              </a:solidFill>
              <a:ea typeface="Meiryo UI" panose="020B0604030504040204" pitchFamily="50" charset="-128"/>
            </a:endParaRPr>
          </a:p>
        </p:txBody>
      </p:sp>
      <p:sp>
        <p:nvSpPr>
          <p:cNvPr id="7" name="Rectangle 105">
            <a:extLst>
              <a:ext uri="{FF2B5EF4-FFF2-40B4-BE49-F238E27FC236}">
                <a16:creationId xmlns:a16="http://schemas.microsoft.com/office/drawing/2014/main" id="{04AD5BBC-BBBB-EADC-1B4F-F59B7EE1886B}"/>
              </a:ext>
            </a:extLst>
          </p:cNvPr>
          <p:cNvSpPr/>
          <p:nvPr/>
        </p:nvSpPr>
        <p:spPr>
          <a:xfrm>
            <a:off x="4417352" y="4027658"/>
            <a:ext cx="679306"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従業員</a:t>
            </a:r>
            <a:endParaRPr lang="en-US" sz="1200">
              <a:solidFill>
                <a:schemeClr val="tx2"/>
              </a:solidFill>
              <a:ea typeface="Meiryo UI" panose="020B0604030504040204" pitchFamily="50" charset="-128"/>
            </a:endParaRPr>
          </a:p>
        </p:txBody>
      </p:sp>
      <p:sp>
        <p:nvSpPr>
          <p:cNvPr id="8" name="Rectangle 105">
            <a:extLst>
              <a:ext uri="{FF2B5EF4-FFF2-40B4-BE49-F238E27FC236}">
                <a16:creationId xmlns:a16="http://schemas.microsoft.com/office/drawing/2014/main" id="{7CCBEA23-2F85-464A-9541-42AFC4F8D422}"/>
              </a:ext>
            </a:extLst>
          </p:cNvPr>
          <p:cNvSpPr/>
          <p:nvPr/>
        </p:nvSpPr>
        <p:spPr>
          <a:xfrm>
            <a:off x="8780437" y="2166074"/>
            <a:ext cx="1094030"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コンテンツ</a:t>
            </a:r>
            <a:br>
              <a:rPr lang="en-US" altLang="ja-JP" sz="1200">
                <a:solidFill>
                  <a:schemeClr val="tx2"/>
                </a:solidFill>
                <a:ea typeface="Meiryo UI" panose="020B0604030504040204" pitchFamily="50" charset="-128"/>
              </a:rPr>
            </a:br>
            <a:r>
              <a:rPr lang="ja-JP" altLang="en-US" sz="1200">
                <a:solidFill>
                  <a:schemeClr val="tx2"/>
                </a:solidFill>
                <a:ea typeface="Meiryo UI" panose="020B0604030504040204" pitchFamily="50" charset="-128"/>
              </a:rPr>
              <a:t>プロバイダー</a:t>
            </a:r>
            <a:endParaRPr lang="en-US" sz="1200">
              <a:solidFill>
                <a:schemeClr val="tx2"/>
              </a:solidFill>
              <a:ea typeface="Meiryo UI" panose="020B0604030504040204" pitchFamily="50" charset="-128"/>
            </a:endParaRPr>
          </a:p>
        </p:txBody>
      </p:sp>
      <p:sp>
        <p:nvSpPr>
          <p:cNvPr id="9" name="Rectangle 105">
            <a:extLst>
              <a:ext uri="{FF2B5EF4-FFF2-40B4-BE49-F238E27FC236}">
                <a16:creationId xmlns:a16="http://schemas.microsoft.com/office/drawing/2014/main" id="{60014230-B795-DC02-CCA6-CD99A50AC238}"/>
              </a:ext>
            </a:extLst>
          </p:cNvPr>
          <p:cNvSpPr/>
          <p:nvPr/>
        </p:nvSpPr>
        <p:spPr>
          <a:xfrm>
            <a:off x="3900347" y="3079702"/>
            <a:ext cx="826707"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部門管理者</a:t>
            </a:r>
            <a:endParaRPr lang="en-US" sz="1200">
              <a:solidFill>
                <a:schemeClr val="tx2"/>
              </a:solidFill>
              <a:ea typeface="Meiryo UI" panose="020B0604030504040204" pitchFamily="50" charset="-128"/>
            </a:endParaRPr>
          </a:p>
        </p:txBody>
      </p:sp>
      <p:sp>
        <p:nvSpPr>
          <p:cNvPr id="10" name="Rectangle 105">
            <a:extLst>
              <a:ext uri="{FF2B5EF4-FFF2-40B4-BE49-F238E27FC236}">
                <a16:creationId xmlns:a16="http://schemas.microsoft.com/office/drawing/2014/main" id="{D22C2E16-2143-AF12-8116-4EB6981773AD}"/>
              </a:ext>
            </a:extLst>
          </p:cNvPr>
          <p:cNvSpPr/>
          <p:nvPr/>
        </p:nvSpPr>
        <p:spPr>
          <a:xfrm>
            <a:off x="3515214" y="4027658"/>
            <a:ext cx="679306"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従業員</a:t>
            </a:r>
            <a:endParaRPr lang="en-US" sz="1200">
              <a:solidFill>
                <a:schemeClr val="tx2"/>
              </a:solidFill>
              <a:ea typeface="Meiryo UI" panose="020B0604030504040204" pitchFamily="50" charset="-128"/>
            </a:endParaRPr>
          </a:p>
        </p:txBody>
      </p:sp>
      <p:sp>
        <p:nvSpPr>
          <p:cNvPr id="19" name="Rectangle 105">
            <a:extLst>
              <a:ext uri="{FF2B5EF4-FFF2-40B4-BE49-F238E27FC236}">
                <a16:creationId xmlns:a16="http://schemas.microsoft.com/office/drawing/2014/main" id="{1141DEFD-21DF-2E0A-E7A6-A95AF89D0229}"/>
              </a:ext>
            </a:extLst>
          </p:cNvPr>
          <p:cNvSpPr/>
          <p:nvPr/>
        </p:nvSpPr>
        <p:spPr>
          <a:xfrm>
            <a:off x="6318832" y="4027658"/>
            <a:ext cx="679306"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従業員</a:t>
            </a:r>
            <a:endParaRPr lang="en-US" sz="1200">
              <a:solidFill>
                <a:schemeClr val="tx2"/>
              </a:solidFill>
              <a:ea typeface="Meiryo UI" panose="020B0604030504040204" pitchFamily="50" charset="-128"/>
            </a:endParaRPr>
          </a:p>
        </p:txBody>
      </p:sp>
      <p:sp>
        <p:nvSpPr>
          <p:cNvPr id="20" name="Rectangle 105">
            <a:extLst>
              <a:ext uri="{FF2B5EF4-FFF2-40B4-BE49-F238E27FC236}">
                <a16:creationId xmlns:a16="http://schemas.microsoft.com/office/drawing/2014/main" id="{469DDA51-BFE8-4CB3-D9A6-6E1BE9ABD96D}"/>
              </a:ext>
            </a:extLst>
          </p:cNvPr>
          <p:cNvSpPr/>
          <p:nvPr/>
        </p:nvSpPr>
        <p:spPr>
          <a:xfrm>
            <a:off x="5416694" y="4027658"/>
            <a:ext cx="679306" cy="461905"/>
          </a:xfrm>
          <a:prstGeom prst="rect">
            <a:avLst/>
          </a:prstGeom>
          <a:solidFill>
            <a:schemeClr val="accent4">
              <a:lumMod val="20000"/>
              <a:lumOff val="80000"/>
            </a:schemeClr>
          </a:solidFill>
          <a:ln w="9525" cap="flat" cmpd="sng" algn="ctr">
            <a:solidFill>
              <a:srgbClr val="295E7E"/>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9004" tIns="39501" rIns="79004" bIns="39501"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従業員</a:t>
            </a:r>
            <a:endParaRPr lang="en-US" sz="1200">
              <a:solidFill>
                <a:schemeClr val="tx2"/>
              </a:solidFill>
              <a:ea typeface="Meiryo UI" panose="020B0604030504040204" pitchFamily="50" charset="-128"/>
            </a:endParaRPr>
          </a:p>
        </p:txBody>
      </p:sp>
      <p:grpSp>
        <p:nvGrpSpPr>
          <p:cNvPr id="26" name="グループ化 25">
            <a:extLst>
              <a:ext uri="{FF2B5EF4-FFF2-40B4-BE49-F238E27FC236}">
                <a16:creationId xmlns:a16="http://schemas.microsoft.com/office/drawing/2014/main" id="{17F404C9-EE93-1D14-0243-78427D04B971}"/>
              </a:ext>
            </a:extLst>
          </p:cNvPr>
          <p:cNvGrpSpPr/>
          <p:nvPr/>
        </p:nvGrpSpPr>
        <p:grpSpPr>
          <a:xfrm>
            <a:off x="342524" y="1680023"/>
            <a:ext cx="2220314" cy="179705"/>
            <a:chOff x="342523" y="2111801"/>
            <a:chExt cx="7251078" cy="179705"/>
          </a:xfrm>
        </p:grpSpPr>
        <p:sp>
          <p:nvSpPr>
            <p:cNvPr id="27" name="正方形/長方形 26">
              <a:extLst>
                <a:ext uri="{FF2B5EF4-FFF2-40B4-BE49-F238E27FC236}">
                  <a16:creationId xmlns:a16="http://schemas.microsoft.com/office/drawing/2014/main" id="{E3B501CD-BFDB-D626-DE41-C9A6517D96E6}"/>
                </a:ext>
              </a:extLst>
            </p:cNvPr>
            <p:cNvSpPr/>
            <p:nvPr/>
          </p:nvSpPr>
          <p:spPr>
            <a:xfrm>
              <a:off x="342523" y="2111801"/>
              <a:ext cx="7251078" cy="1797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D9D9D9">
                      <a:lumMod val="100000"/>
                    </a:srgbClr>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810" rIns="0" bIns="0" numCol="1" spcCol="0" rtlCol="0" fromWordArt="0" anchor="b" anchorCtr="0" forceAA="0" compatLnSpc="1">
              <a:prstTxWarp prst="textNoShape">
                <a:avLst/>
              </a:prstTxWarp>
              <a:noAutofit/>
            </a:bodyPr>
            <a:lstStyle/>
            <a:p>
              <a:pPr>
                <a:spcBef>
                  <a:spcPts val="30"/>
                </a:spcBef>
              </a:pPr>
              <a:r>
                <a:rPr kumimoji="1" lang="ja-JP" altLang="en-US" sz="1400" spc="-20">
                  <a:solidFill>
                    <a:srgbClr val="295E7E"/>
                  </a:solidFill>
                  <a:latin typeface="Meiryo UI" panose="020B0604030504040204" pitchFamily="50" charset="-128"/>
                  <a:ea typeface="Meiryo UI" panose="020B0604030504040204" pitchFamily="50" charset="-128"/>
                </a:rPr>
                <a:t>個人ユーザ</a:t>
              </a:r>
              <a:endParaRPr kumimoji="1" lang="en-US" sz="1400" spc="-20">
                <a:solidFill>
                  <a:srgbClr val="295E7E"/>
                </a:solidFill>
                <a:latin typeface="Meiryo UI" panose="020B0604030504040204" pitchFamily="50" charset="-128"/>
                <a:ea typeface="Meiryo UI" panose="020B0604030504040204" pitchFamily="50" charset="-128"/>
              </a:endParaRPr>
            </a:p>
          </p:txBody>
        </p:sp>
        <p:cxnSp>
          <p:nvCxnSpPr>
            <p:cNvPr id="28" name="直線コネクタ 27">
              <a:extLst>
                <a:ext uri="{FF2B5EF4-FFF2-40B4-BE49-F238E27FC236}">
                  <a16:creationId xmlns:a16="http://schemas.microsoft.com/office/drawing/2014/main" id="{6B41E963-DF71-E57A-663D-4C7E430129BB}"/>
                </a:ext>
              </a:extLst>
            </p:cNvPr>
            <p:cNvCxnSpPr>
              <a:cxnSpLocks/>
            </p:cNvCxnSpPr>
            <p:nvPr/>
          </p:nvCxnSpPr>
          <p:spPr>
            <a:xfrm>
              <a:off x="342523" y="2291506"/>
              <a:ext cx="7251078" cy="0"/>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9" name="グループ化 28">
            <a:extLst>
              <a:ext uri="{FF2B5EF4-FFF2-40B4-BE49-F238E27FC236}">
                <a16:creationId xmlns:a16="http://schemas.microsoft.com/office/drawing/2014/main" id="{2DE431A5-D086-8A7F-4CC1-F0B0D4F5A48E}"/>
              </a:ext>
            </a:extLst>
          </p:cNvPr>
          <p:cNvGrpSpPr/>
          <p:nvPr/>
        </p:nvGrpSpPr>
        <p:grpSpPr>
          <a:xfrm>
            <a:off x="3284252" y="1680023"/>
            <a:ext cx="3933422" cy="179705"/>
            <a:chOff x="342523" y="2111801"/>
            <a:chExt cx="7251078" cy="179705"/>
          </a:xfrm>
        </p:grpSpPr>
        <p:sp>
          <p:nvSpPr>
            <p:cNvPr id="30" name="正方形/長方形 29">
              <a:extLst>
                <a:ext uri="{FF2B5EF4-FFF2-40B4-BE49-F238E27FC236}">
                  <a16:creationId xmlns:a16="http://schemas.microsoft.com/office/drawing/2014/main" id="{5BB4B2AE-FFAD-C3DE-FDCC-ACBD8E1F892F}"/>
                </a:ext>
              </a:extLst>
            </p:cNvPr>
            <p:cNvSpPr/>
            <p:nvPr/>
          </p:nvSpPr>
          <p:spPr>
            <a:xfrm>
              <a:off x="342523" y="2111801"/>
              <a:ext cx="7251078" cy="1797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D9D9D9">
                      <a:lumMod val="100000"/>
                    </a:srgbClr>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810" rIns="0" bIns="0" numCol="1" spcCol="0" rtlCol="0" fromWordArt="0" anchor="b" anchorCtr="0" forceAA="0" compatLnSpc="1">
              <a:prstTxWarp prst="textNoShape">
                <a:avLst/>
              </a:prstTxWarp>
              <a:noAutofit/>
            </a:bodyPr>
            <a:lstStyle/>
            <a:p>
              <a:pPr>
                <a:spcBef>
                  <a:spcPts val="30"/>
                </a:spcBef>
              </a:pPr>
              <a:r>
                <a:rPr kumimoji="1" lang="ja-JP" altLang="en-US" sz="1400" spc="-20">
                  <a:solidFill>
                    <a:srgbClr val="295E7E"/>
                  </a:solidFill>
                  <a:latin typeface="Meiryo UI" panose="020B0604030504040204" pitchFamily="50" charset="-128"/>
                  <a:ea typeface="Meiryo UI" panose="020B0604030504040204" pitchFamily="50" charset="-128"/>
                </a:rPr>
                <a:t>法人ユーザ</a:t>
              </a:r>
              <a:endParaRPr kumimoji="1" lang="en-US" sz="1400" spc="-20">
                <a:solidFill>
                  <a:srgbClr val="295E7E"/>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B882C54-A434-5315-A7A1-A941916CA20E}"/>
                </a:ext>
              </a:extLst>
            </p:cNvPr>
            <p:cNvCxnSpPr>
              <a:cxnSpLocks/>
            </p:cNvCxnSpPr>
            <p:nvPr/>
          </p:nvCxnSpPr>
          <p:spPr>
            <a:xfrm>
              <a:off x="342523" y="2291506"/>
              <a:ext cx="7251078" cy="0"/>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91AF1CE5-0AA0-78AC-DD69-7EB8604E9F4C}"/>
              </a:ext>
            </a:extLst>
          </p:cNvPr>
          <p:cNvGrpSpPr/>
          <p:nvPr/>
        </p:nvGrpSpPr>
        <p:grpSpPr>
          <a:xfrm>
            <a:off x="8124795" y="1680023"/>
            <a:ext cx="2442345" cy="179705"/>
            <a:chOff x="342523" y="2111801"/>
            <a:chExt cx="7251078" cy="179705"/>
          </a:xfrm>
        </p:grpSpPr>
        <p:sp>
          <p:nvSpPr>
            <p:cNvPr id="33" name="正方形/長方形 32">
              <a:extLst>
                <a:ext uri="{FF2B5EF4-FFF2-40B4-BE49-F238E27FC236}">
                  <a16:creationId xmlns:a16="http://schemas.microsoft.com/office/drawing/2014/main" id="{AD6FB954-39D7-5007-E73E-0CC0A53E2112}"/>
                </a:ext>
              </a:extLst>
            </p:cNvPr>
            <p:cNvSpPr/>
            <p:nvPr/>
          </p:nvSpPr>
          <p:spPr>
            <a:xfrm>
              <a:off x="342523" y="2111801"/>
              <a:ext cx="7251078" cy="1797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D9D9D9">
                      <a:lumMod val="100000"/>
                    </a:srgbClr>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810" rIns="0" bIns="0" numCol="1" spcCol="0" rtlCol="0" fromWordArt="0" anchor="b" anchorCtr="0" forceAA="0" compatLnSpc="1">
              <a:prstTxWarp prst="textNoShape">
                <a:avLst/>
              </a:prstTxWarp>
              <a:noAutofit/>
            </a:bodyPr>
            <a:lstStyle/>
            <a:p>
              <a:pPr>
                <a:spcBef>
                  <a:spcPts val="30"/>
                </a:spcBef>
              </a:pPr>
              <a:r>
                <a:rPr kumimoji="1" lang="ja-JP" altLang="en-US" sz="1400" spc="-20">
                  <a:solidFill>
                    <a:srgbClr val="295E7E"/>
                  </a:solidFill>
                  <a:latin typeface="Meiryo UI" panose="020B0604030504040204" pitchFamily="50" charset="-128"/>
                  <a:ea typeface="Meiryo UI" panose="020B0604030504040204" pitchFamily="50" charset="-128"/>
                </a:rPr>
                <a:t>コンテンツプロバイダー</a:t>
              </a:r>
              <a:endParaRPr kumimoji="1" lang="en-US" sz="1400" spc="-20">
                <a:solidFill>
                  <a:srgbClr val="295E7E"/>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D67F14C0-A0A1-737B-C68D-BB7C6B00E44B}"/>
                </a:ext>
              </a:extLst>
            </p:cNvPr>
            <p:cNvCxnSpPr>
              <a:cxnSpLocks/>
            </p:cNvCxnSpPr>
            <p:nvPr/>
          </p:nvCxnSpPr>
          <p:spPr>
            <a:xfrm>
              <a:off x="342523" y="2291506"/>
              <a:ext cx="7251078" cy="0"/>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テキスト ボックス 15">
            <a:extLst>
              <a:ext uri="{FF2B5EF4-FFF2-40B4-BE49-F238E27FC236}">
                <a16:creationId xmlns:a16="http://schemas.microsoft.com/office/drawing/2014/main" id="{3DBC14FB-B1A2-E682-FD80-DB90EC434C73}"/>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lvl="3">
              <a:defRPr/>
            </a:pPr>
            <a:r>
              <a:rPr lang="ja-JP" altLang="en-US">
                <a:solidFill>
                  <a:srgbClr val="000000"/>
                </a:solidFill>
                <a:ea typeface="Meiryo UI" panose="020B0604030504040204" pitchFamily="50" charset="-128"/>
              </a:rPr>
              <a:t>法人のみ、複数のロールのヒエラルキーが存在</a:t>
            </a:r>
          </a:p>
        </p:txBody>
      </p:sp>
      <p:sp>
        <p:nvSpPr>
          <p:cNvPr id="37" name="テキスト ボックス 36">
            <a:extLst>
              <a:ext uri="{FF2B5EF4-FFF2-40B4-BE49-F238E27FC236}">
                <a16:creationId xmlns:a16="http://schemas.microsoft.com/office/drawing/2014/main" id="{3B20DCE4-CD86-FAB3-8F82-91B945B2323F}"/>
              </a:ext>
            </a:extLst>
          </p:cNvPr>
          <p:cNvSpPr txBox="1"/>
          <p:nvPr/>
        </p:nvSpPr>
        <p:spPr>
          <a:xfrm>
            <a:off x="6658485" y="3141376"/>
            <a:ext cx="679306" cy="33855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1600">
                <a:solidFill>
                  <a:srgbClr val="575757"/>
                </a:solidFill>
                <a:ea typeface="Meiryo UI" panose="020B0604030504040204" pitchFamily="50" charset="-128"/>
              </a:rPr>
              <a:t>…</a:t>
            </a:r>
            <a:endParaRPr lang="en-US" sz="1600">
              <a:solidFill>
                <a:srgbClr val="575757"/>
              </a:solidFill>
              <a:ea typeface="Meiryo UI" panose="020B0604030504040204" pitchFamily="50" charset="-128"/>
            </a:endParaRPr>
          </a:p>
        </p:txBody>
      </p:sp>
      <p:sp>
        <p:nvSpPr>
          <p:cNvPr id="38" name="テキスト ボックス 37">
            <a:extLst>
              <a:ext uri="{FF2B5EF4-FFF2-40B4-BE49-F238E27FC236}">
                <a16:creationId xmlns:a16="http://schemas.microsoft.com/office/drawing/2014/main" id="{A9F59375-E286-667C-1275-0843C05BA48F}"/>
              </a:ext>
            </a:extLst>
          </p:cNvPr>
          <p:cNvSpPr txBox="1"/>
          <p:nvPr/>
        </p:nvSpPr>
        <p:spPr>
          <a:xfrm>
            <a:off x="7065351" y="4089333"/>
            <a:ext cx="679306" cy="33855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1600">
                <a:solidFill>
                  <a:srgbClr val="575757"/>
                </a:solidFill>
                <a:ea typeface="Meiryo UI" panose="020B0604030504040204" pitchFamily="50" charset="-128"/>
              </a:rPr>
              <a:t>…</a:t>
            </a:r>
            <a:endParaRPr lang="en-US" sz="1600">
              <a:solidFill>
                <a:srgbClr val="575757"/>
              </a:solidFill>
              <a:ea typeface="Meiryo UI" panose="020B0604030504040204" pitchFamily="50" charset="-128"/>
            </a:endParaRPr>
          </a:p>
        </p:txBody>
      </p:sp>
      <p:cxnSp>
        <p:nvCxnSpPr>
          <p:cNvPr id="40" name="コネクタ: カギ線 39">
            <a:extLst>
              <a:ext uri="{FF2B5EF4-FFF2-40B4-BE49-F238E27FC236}">
                <a16:creationId xmlns:a16="http://schemas.microsoft.com/office/drawing/2014/main" id="{8FE99071-A542-33C6-092D-C6ED2E3317FF}"/>
              </a:ext>
            </a:extLst>
          </p:cNvPr>
          <p:cNvCxnSpPr>
            <a:stCxn id="5" idx="2"/>
            <a:endCxn id="9" idx="0"/>
          </p:cNvCxnSpPr>
          <p:nvPr/>
        </p:nvCxnSpPr>
        <p:spPr>
          <a:xfrm rot="5400000">
            <a:off x="4526909" y="2414772"/>
            <a:ext cx="451723" cy="878137"/>
          </a:xfrm>
          <a:prstGeom prst="bentConnector3">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41" name="コネクタ: カギ線 40">
            <a:extLst>
              <a:ext uri="{FF2B5EF4-FFF2-40B4-BE49-F238E27FC236}">
                <a16:creationId xmlns:a16="http://schemas.microsoft.com/office/drawing/2014/main" id="{47852E5F-6543-9136-35CD-A525FC17DFF1}"/>
              </a:ext>
            </a:extLst>
          </p:cNvPr>
          <p:cNvCxnSpPr>
            <a:cxnSpLocks/>
            <a:stCxn id="5" idx="2"/>
            <a:endCxn id="6" idx="0"/>
          </p:cNvCxnSpPr>
          <p:nvPr/>
        </p:nvCxnSpPr>
        <p:spPr>
          <a:xfrm rot="16200000" flipH="1">
            <a:off x="5454908" y="2364908"/>
            <a:ext cx="451723" cy="977863"/>
          </a:xfrm>
          <a:prstGeom prst="bentConnector3">
            <a:avLst>
              <a:gd name="adj1" fmla="val 50000"/>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44" name="コネクタ: カギ線 43">
            <a:extLst>
              <a:ext uri="{FF2B5EF4-FFF2-40B4-BE49-F238E27FC236}">
                <a16:creationId xmlns:a16="http://schemas.microsoft.com/office/drawing/2014/main" id="{928448FD-9833-397C-1D5C-B6CBC80D137E}"/>
              </a:ext>
            </a:extLst>
          </p:cNvPr>
          <p:cNvCxnSpPr>
            <a:cxnSpLocks/>
            <a:stCxn id="6" idx="2"/>
            <a:endCxn id="19" idx="0"/>
          </p:cNvCxnSpPr>
          <p:nvPr/>
        </p:nvCxnSpPr>
        <p:spPr>
          <a:xfrm rot="16200000" flipH="1">
            <a:off x="6171068" y="3540240"/>
            <a:ext cx="486051" cy="488784"/>
          </a:xfrm>
          <a:prstGeom prst="bentConnector3">
            <a:avLst>
              <a:gd name="adj1" fmla="val 50000"/>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47" name="コネクタ: カギ線 46">
            <a:extLst>
              <a:ext uri="{FF2B5EF4-FFF2-40B4-BE49-F238E27FC236}">
                <a16:creationId xmlns:a16="http://schemas.microsoft.com/office/drawing/2014/main" id="{15552F46-DB60-585B-8E6F-2936A29AA893}"/>
              </a:ext>
            </a:extLst>
          </p:cNvPr>
          <p:cNvCxnSpPr>
            <a:cxnSpLocks/>
            <a:stCxn id="6" idx="2"/>
            <a:endCxn id="20" idx="0"/>
          </p:cNvCxnSpPr>
          <p:nvPr/>
        </p:nvCxnSpPr>
        <p:spPr>
          <a:xfrm rot="5400000">
            <a:off x="5719999" y="3577955"/>
            <a:ext cx="486051" cy="413354"/>
          </a:xfrm>
          <a:prstGeom prst="bentConnector3">
            <a:avLst>
              <a:gd name="adj1" fmla="val 50000"/>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コネクタ: カギ線 51">
            <a:extLst>
              <a:ext uri="{FF2B5EF4-FFF2-40B4-BE49-F238E27FC236}">
                <a16:creationId xmlns:a16="http://schemas.microsoft.com/office/drawing/2014/main" id="{D68A3218-429B-2806-B25E-05CB73F35BAE}"/>
              </a:ext>
            </a:extLst>
          </p:cNvPr>
          <p:cNvCxnSpPr>
            <a:cxnSpLocks/>
            <a:stCxn id="9" idx="2"/>
            <a:endCxn id="10" idx="0"/>
          </p:cNvCxnSpPr>
          <p:nvPr/>
        </p:nvCxnSpPr>
        <p:spPr>
          <a:xfrm rot="5400000">
            <a:off x="3841259" y="3555215"/>
            <a:ext cx="486051" cy="458834"/>
          </a:xfrm>
          <a:prstGeom prst="bentConnector3">
            <a:avLst>
              <a:gd name="adj1" fmla="val 50000"/>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53" name="コネクタ: カギ線 52">
            <a:extLst>
              <a:ext uri="{FF2B5EF4-FFF2-40B4-BE49-F238E27FC236}">
                <a16:creationId xmlns:a16="http://schemas.microsoft.com/office/drawing/2014/main" id="{7EAF50E0-26D8-A36D-BF37-D926D6D611FC}"/>
              </a:ext>
            </a:extLst>
          </p:cNvPr>
          <p:cNvCxnSpPr>
            <a:cxnSpLocks/>
            <a:stCxn id="9" idx="2"/>
            <a:endCxn id="7" idx="0"/>
          </p:cNvCxnSpPr>
          <p:nvPr/>
        </p:nvCxnSpPr>
        <p:spPr>
          <a:xfrm rot="16200000" flipH="1">
            <a:off x="4292328" y="3562980"/>
            <a:ext cx="486051" cy="443304"/>
          </a:xfrm>
          <a:prstGeom prst="bentConnector3">
            <a:avLst>
              <a:gd name="adj1" fmla="val 50000"/>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79382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FA8E36-B268-9040-7BD2-2AF807B52E4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FFC2A60-5BEF-6127-6AF2-7C95C162FBB3}"/>
              </a:ext>
            </a:extLst>
          </p:cNvPr>
          <p:cNvSpPr>
            <a:spLocks noGrp="1"/>
          </p:cNvSpPr>
          <p:nvPr>
            <p:ph type="title"/>
          </p:nvPr>
        </p:nvSpPr>
        <p:spPr/>
        <p:txBody>
          <a:bodyPr vert="horz"/>
          <a:lstStyle/>
          <a:p>
            <a:r>
              <a:rPr lang="ja-JP" altLang="en-US" sz="1800">
                <a:solidFill>
                  <a:srgbClr val="FFFFFF"/>
                </a:solidFill>
              </a:rPr>
              <a:t>新サービス／システム機能概要</a:t>
            </a:r>
            <a:br>
              <a:rPr lang="en-US" altLang="ja-JP" sz="1800"/>
            </a:br>
            <a:r>
              <a:rPr lang="ja-JP" altLang="en-US"/>
              <a:t>業務・システム </a:t>
            </a:r>
            <a:r>
              <a:rPr lang="en-US" altLang="ja-JP"/>
              <a:t>| </a:t>
            </a:r>
            <a:r>
              <a:rPr lang="ja-JP" altLang="en-US"/>
              <a:t>運営者ロール・権限一覧</a:t>
            </a:r>
            <a:endParaRPr lang="en-US"/>
          </a:p>
        </p:txBody>
      </p:sp>
      <p:sp>
        <p:nvSpPr>
          <p:cNvPr id="12" name="テキスト ボックス 15">
            <a:extLst>
              <a:ext uri="{FF2B5EF4-FFF2-40B4-BE49-F238E27FC236}">
                <a16:creationId xmlns:a16="http://schemas.microsoft.com/office/drawing/2014/main" id="{9C52333E-7965-7C91-349C-1B437785334B}"/>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lvl="3">
              <a:defRPr/>
            </a:pPr>
            <a:r>
              <a:rPr lang="ja-JP" altLang="en-US">
                <a:solidFill>
                  <a:srgbClr val="000000"/>
                </a:solidFill>
                <a:ea typeface="Meiryo UI" panose="020B0604030504040204" pitchFamily="50" charset="-128"/>
              </a:rPr>
              <a:t>プラットフォーム運営ユーザ（</a:t>
            </a:r>
            <a:r>
              <a:rPr lang="en-US" altLang="ja-JP" dirty="0">
                <a:solidFill>
                  <a:srgbClr val="000000"/>
                </a:solidFill>
                <a:ea typeface="Meiryo UI" panose="020B0604030504040204" pitchFamily="50" charset="-128"/>
              </a:rPr>
              <a:t>IPA</a:t>
            </a:r>
            <a:r>
              <a:rPr lang="ja-JP" altLang="en-US">
                <a:solidFill>
                  <a:srgbClr val="000000"/>
                </a:solidFill>
                <a:ea typeface="Meiryo UI" panose="020B0604030504040204" pitchFamily="50" charset="-128"/>
              </a:rPr>
              <a:t>）の権限設定においては、自分以外の情報を扱う管理者に対して、業務に必要な最小限の権限のみを付与することを原則とする。</a:t>
            </a:r>
          </a:p>
        </p:txBody>
      </p:sp>
      <p:grpSp>
        <p:nvGrpSpPr>
          <p:cNvPr id="25" name="Group 1">
            <a:extLst>
              <a:ext uri="{FF2B5EF4-FFF2-40B4-BE49-F238E27FC236}">
                <a16:creationId xmlns:a16="http://schemas.microsoft.com/office/drawing/2014/main" id="{6C90B644-B030-48A9-A98C-11D0C04389D0}"/>
              </a:ext>
            </a:extLst>
          </p:cNvPr>
          <p:cNvGrpSpPr/>
          <p:nvPr/>
        </p:nvGrpSpPr>
        <p:grpSpPr>
          <a:xfrm>
            <a:off x="8409648" y="1448991"/>
            <a:ext cx="3227575" cy="264723"/>
            <a:chOff x="8281405" y="6436387"/>
            <a:chExt cx="3227575" cy="291195"/>
          </a:xfrm>
        </p:grpSpPr>
        <p:sp>
          <p:nvSpPr>
            <p:cNvPr id="26" name="Rectangle 24">
              <a:extLst>
                <a:ext uri="{FF2B5EF4-FFF2-40B4-BE49-F238E27FC236}">
                  <a16:creationId xmlns:a16="http://schemas.microsoft.com/office/drawing/2014/main" id="{EC68D640-97F1-968E-9D7A-CD6C1AA5B952}"/>
                </a:ext>
              </a:extLst>
            </p:cNvPr>
            <p:cNvSpPr/>
            <p:nvPr/>
          </p:nvSpPr>
          <p:spPr>
            <a:xfrm>
              <a:off x="8281405" y="6436387"/>
              <a:ext cx="3227575" cy="29119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7" name="テキスト ボックス 118">
              <a:extLst>
                <a:ext uri="{FF2B5EF4-FFF2-40B4-BE49-F238E27FC236}">
                  <a16:creationId xmlns:a16="http://schemas.microsoft.com/office/drawing/2014/main" id="{96A9B070-54CB-C7EC-30DA-0C6949C0F34A}"/>
                </a:ext>
              </a:extLst>
            </p:cNvPr>
            <p:cNvSpPr txBox="1"/>
            <p:nvPr/>
          </p:nvSpPr>
          <p:spPr>
            <a:xfrm>
              <a:off x="8331960" y="6496823"/>
              <a:ext cx="3118915"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●凡例：○可、△限定可、</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不可</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graphicFrame>
        <p:nvGraphicFramePr>
          <p:cNvPr id="4" name="Table 26">
            <a:extLst>
              <a:ext uri="{FF2B5EF4-FFF2-40B4-BE49-F238E27FC236}">
                <a16:creationId xmlns:a16="http://schemas.microsoft.com/office/drawing/2014/main" id="{4EA8429F-04FC-CFE9-34DD-C35EDC1A76B3}"/>
              </a:ext>
            </a:extLst>
          </p:cNvPr>
          <p:cNvGraphicFramePr>
            <a:graphicFrameLocks noGrp="1"/>
          </p:cNvGraphicFramePr>
          <p:nvPr/>
        </p:nvGraphicFramePr>
        <p:xfrm>
          <a:off x="372824" y="1847666"/>
          <a:ext cx="11264399" cy="4182464"/>
        </p:xfrm>
        <a:graphic>
          <a:graphicData uri="http://schemas.openxmlformats.org/drawingml/2006/table">
            <a:tbl>
              <a:tblPr firstRow="1" bandRow="1">
                <a:tableStyleId>{5C22544A-7EE6-4342-B048-85BDC9FD1C3A}</a:tableStyleId>
              </a:tblPr>
              <a:tblGrid>
                <a:gridCol w="429894">
                  <a:extLst>
                    <a:ext uri="{9D8B030D-6E8A-4147-A177-3AD203B41FA5}">
                      <a16:colId xmlns:a16="http://schemas.microsoft.com/office/drawing/2014/main" val="4028554853"/>
                    </a:ext>
                  </a:extLst>
                </a:gridCol>
                <a:gridCol w="1203601">
                  <a:extLst>
                    <a:ext uri="{9D8B030D-6E8A-4147-A177-3AD203B41FA5}">
                      <a16:colId xmlns:a16="http://schemas.microsoft.com/office/drawing/2014/main" val="426056517"/>
                    </a:ext>
                  </a:extLst>
                </a:gridCol>
                <a:gridCol w="1203601">
                  <a:extLst>
                    <a:ext uri="{9D8B030D-6E8A-4147-A177-3AD203B41FA5}">
                      <a16:colId xmlns:a16="http://schemas.microsoft.com/office/drawing/2014/main" val="3129626078"/>
                    </a:ext>
                  </a:extLst>
                </a:gridCol>
                <a:gridCol w="936367">
                  <a:extLst>
                    <a:ext uri="{9D8B030D-6E8A-4147-A177-3AD203B41FA5}">
                      <a16:colId xmlns:a16="http://schemas.microsoft.com/office/drawing/2014/main" val="1308366578"/>
                    </a:ext>
                  </a:extLst>
                </a:gridCol>
                <a:gridCol w="936367">
                  <a:extLst>
                    <a:ext uri="{9D8B030D-6E8A-4147-A177-3AD203B41FA5}">
                      <a16:colId xmlns:a16="http://schemas.microsoft.com/office/drawing/2014/main" val="4024551019"/>
                    </a:ext>
                  </a:extLst>
                </a:gridCol>
                <a:gridCol w="936367">
                  <a:extLst>
                    <a:ext uri="{9D8B030D-6E8A-4147-A177-3AD203B41FA5}">
                      <a16:colId xmlns:a16="http://schemas.microsoft.com/office/drawing/2014/main" val="855529033"/>
                    </a:ext>
                  </a:extLst>
                </a:gridCol>
                <a:gridCol w="936367">
                  <a:extLst>
                    <a:ext uri="{9D8B030D-6E8A-4147-A177-3AD203B41FA5}">
                      <a16:colId xmlns:a16="http://schemas.microsoft.com/office/drawing/2014/main" val="435719918"/>
                    </a:ext>
                  </a:extLst>
                </a:gridCol>
                <a:gridCol w="936367">
                  <a:extLst>
                    <a:ext uri="{9D8B030D-6E8A-4147-A177-3AD203B41FA5}">
                      <a16:colId xmlns:a16="http://schemas.microsoft.com/office/drawing/2014/main" val="53588560"/>
                    </a:ext>
                  </a:extLst>
                </a:gridCol>
                <a:gridCol w="936367">
                  <a:extLst>
                    <a:ext uri="{9D8B030D-6E8A-4147-A177-3AD203B41FA5}">
                      <a16:colId xmlns:a16="http://schemas.microsoft.com/office/drawing/2014/main" val="2574661531"/>
                    </a:ext>
                  </a:extLst>
                </a:gridCol>
                <a:gridCol w="936367">
                  <a:extLst>
                    <a:ext uri="{9D8B030D-6E8A-4147-A177-3AD203B41FA5}">
                      <a16:colId xmlns:a16="http://schemas.microsoft.com/office/drawing/2014/main" val="4059666398"/>
                    </a:ext>
                  </a:extLst>
                </a:gridCol>
                <a:gridCol w="936367">
                  <a:extLst>
                    <a:ext uri="{9D8B030D-6E8A-4147-A177-3AD203B41FA5}">
                      <a16:colId xmlns:a16="http://schemas.microsoft.com/office/drawing/2014/main" val="4193116784"/>
                    </a:ext>
                  </a:extLst>
                </a:gridCol>
                <a:gridCol w="936367">
                  <a:extLst>
                    <a:ext uri="{9D8B030D-6E8A-4147-A177-3AD203B41FA5}">
                      <a16:colId xmlns:a16="http://schemas.microsoft.com/office/drawing/2014/main" val="2128998396"/>
                    </a:ext>
                  </a:extLst>
                </a:gridCol>
              </a:tblGrid>
              <a:tr h="236557">
                <a:tc rowSpan="2">
                  <a:txBody>
                    <a:bodyPr/>
                    <a:lstStyle/>
                    <a:p>
                      <a:pPr algn="ctr"/>
                      <a:r>
                        <a:rPr lang="en-US" altLang="ja-JP" sz="1100">
                          <a:solidFill>
                            <a:srgbClr val="FFFFFF"/>
                          </a:solidFill>
                          <a:latin typeface="Meiryo UI" panose="020B0604030504040204" pitchFamily="50" charset="-128"/>
                          <a:ea typeface="Meiryo UI" panose="020B0604030504040204" pitchFamily="50" charset="-128"/>
                        </a:rPr>
                        <a:t>NO</a:t>
                      </a:r>
                      <a:endParaRPr lang="en-US" sz="1100">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rowSpan="2">
                  <a:txBody>
                    <a:bodyPr/>
                    <a:lstStyle/>
                    <a:p>
                      <a:pPr algn="ctr"/>
                      <a:r>
                        <a:rPr lang="ja-JP" altLang="en-US" sz="1100">
                          <a:solidFill>
                            <a:srgbClr val="FFFFFF"/>
                          </a:solidFill>
                          <a:latin typeface="Meiryo UI" panose="020B0604030504040204" pitchFamily="50" charset="-128"/>
                          <a:ea typeface="Meiryo UI" panose="020B0604030504040204" pitchFamily="50" charset="-128"/>
                        </a:rPr>
                        <a:t>ユーザ分類</a:t>
                      </a:r>
                      <a:endParaRPr lang="en-US" sz="1100">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rowSpan="2">
                  <a:txBody>
                    <a:bodyPr/>
                    <a:lstStyle/>
                    <a:p>
                      <a:pPr algn="ctr"/>
                      <a:r>
                        <a:rPr lang="ja-JP" altLang="en-US" sz="1100">
                          <a:solidFill>
                            <a:srgbClr val="FFFFFF"/>
                          </a:solidFill>
                          <a:latin typeface="Meiryo UI" panose="020B0604030504040204" pitchFamily="50" charset="-128"/>
                          <a:ea typeface="Meiryo UI" panose="020B0604030504040204" pitchFamily="50" charset="-128"/>
                        </a:rPr>
                        <a:t>ロール</a:t>
                      </a:r>
                      <a:endParaRPr lang="en-US" sz="1100">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gridSpan="6">
                  <a:txBody>
                    <a:bodyPr/>
                    <a:lstStyle/>
                    <a:p>
                      <a:r>
                        <a:rPr lang="en-US" sz="1100" b="1" err="1">
                          <a:solidFill>
                            <a:srgbClr val="FFFFFF"/>
                          </a:solidFill>
                          <a:latin typeface="Meiryo UI" panose="020B0604030504040204" pitchFamily="50" charset="-128"/>
                          <a:ea typeface="Meiryo UI" panose="020B0604030504040204" pitchFamily="50" charset="-128"/>
                        </a:rPr>
                        <a:t>データアクセス</a:t>
                      </a:r>
                      <a:r>
                        <a:rPr lang="en-US" altLang="ja-JP" sz="1100" b="1">
                          <a:solidFill>
                            <a:srgbClr val="FFFFFF"/>
                          </a:solidFill>
                          <a:latin typeface="Meiryo UI" panose="020B0604030504040204" pitchFamily="50" charset="-128"/>
                          <a:ea typeface="Meiryo UI" panose="020B0604030504040204" pitchFamily="50" charset="-128"/>
                        </a:rPr>
                        <a:t>(</a:t>
                      </a:r>
                      <a:r>
                        <a:rPr lang="ja-JP" altLang="en-US" sz="1100" b="1">
                          <a:solidFill>
                            <a:srgbClr val="FFFFFF"/>
                          </a:solidFill>
                          <a:latin typeface="Meiryo UI" panose="020B0604030504040204" pitchFamily="50" charset="-128"/>
                          <a:ea typeface="Meiryo UI" panose="020B0604030504040204" pitchFamily="50" charset="-128"/>
                        </a:rPr>
                        <a:t>個人情報</a:t>
                      </a:r>
                      <a:r>
                        <a:rPr lang="en-US" altLang="ja-JP" sz="1100" b="1">
                          <a:solidFill>
                            <a:srgbClr val="FFFFFF"/>
                          </a:solidFill>
                          <a:latin typeface="Meiryo UI" panose="020B0604030504040204" pitchFamily="50" charset="-128"/>
                          <a:ea typeface="Meiryo UI" panose="020B0604030504040204" pitchFamily="50" charset="-128"/>
                        </a:rPr>
                        <a:t>)</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hMerge="1">
                  <a:txBody>
                    <a:bodyPr/>
                    <a:lstStyle/>
                    <a:p>
                      <a:endParaRPr lang="en-US" sz="110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hMerge="1">
                  <a:txBody>
                    <a:bodyPr/>
                    <a:lstStyle/>
                    <a:p>
                      <a:endParaRPr lang="en-US" sz="1100">
                        <a:solidFill>
                          <a:srgbClr val="FFFFFF"/>
                        </a:solidFill>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34" charset="-128"/>
                        <a:ea typeface="Meiryo UI" panose="020B0604030504040204" pitchFamily="34"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34" charset="-128"/>
                        <a:ea typeface="Meiryo UI" panose="020B0604030504040204" pitchFamily="34"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gridSpan="3">
                  <a:txBody>
                    <a:bodyPr/>
                    <a:lstStyle/>
                    <a:p>
                      <a:r>
                        <a:rPr lang="en-US" sz="1100" b="1" err="1">
                          <a:solidFill>
                            <a:srgbClr val="FFFFFF"/>
                          </a:solidFill>
                          <a:latin typeface="Meiryo UI" panose="020B0604030504040204" pitchFamily="50" charset="-128"/>
                          <a:ea typeface="Meiryo UI" panose="020B0604030504040204" pitchFamily="50" charset="-128"/>
                        </a:rPr>
                        <a:t>ユーザ管理</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34" charset="-128"/>
                        <a:ea typeface="Meiryo UI" panose="020B0604030504040204" pitchFamily="34"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tc hMerge="1">
                  <a:txBody>
                    <a:bodyPr/>
                    <a:lstStyle/>
                    <a:p>
                      <a:endParaRPr lang="en-US" sz="1100" b="1">
                        <a:solidFill>
                          <a:srgbClr val="FFFFFF"/>
                        </a:solidFill>
                        <a:latin typeface="Meiryo UI" panose="020B0604030504040204" pitchFamily="34" charset="-128"/>
                        <a:ea typeface="Meiryo UI" panose="020B0604030504040204" pitchFamily="34"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295E7E"/>
                    </a:solidFill>
                  </a:tcPr>
                </a:tc>
                <a:extLst>
                  <a:ext uri="{0D108BD9-81ED-4DB2-BD59-A6C34878D82A}">
                    <a16:rowId xmlns:a16="http://schemas.microsoft.com/office/drawing/2014/main" val="3443551231"/>
                  </a:ext>
                </a:extLst>
              </a:tr>
              <a:tr h="402041">
                <a:tc vMerge="1">
                  <a:txBody>
                    <a:bodyPr/>
                    <a:lstStyle/>
                    <a:p>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vMerge="1">
                  <a:txBody>
                    <a:bodyPr/>
                    <a:lstStyle/>
                    <a:p>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vMerge="1">
                  <a:txBody>
                    <a:bodyPr/>
                    <a:lstStyle/>
                    <a:p>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閲覧</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登録</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更新</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削除</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公開範囲</a:t>
                      </a:r>
                      <a:br>
                        <a:rPr lang="en-US" sz="1100" b="1">
                          <a:solidFill>
                            <a:srgbClr val="FFFFFF"/>
                          </a:solidFill>
                          <a:latin typeface="Meiryo UI" panose="020B0604030504040204" pitchFamily="50" charset="-128"/>
                          <a:ea typeface="Meiryo UI" panose="020B0604030504040204" pitchFamily="50" charset="-128"/>
                        </a:rPr>
                      </a:br>
                      <a:r>
                        <a:rPr lang="en-US" sz="1100" b="1" err="1">
                          <a:solidFill>
                            <a:srgbClr val="FFFFFF"/>
                          </a:solidFill>
                          <a:latin typeface="Meiryo UI" panose="020B0604030504040204" pitchFamily="50" charset="-128"/>
                          <a:ea typeface="Meiryo UI" panose="020B0604030504040204" pitchFamily="50" charset="-128"/>
                        </a:rPr>
                        <a:t>設定</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ダウンロード</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ja-JP" altLang="en-US" sz="1100" b="1">
                          <a:solidFill>
                            <a:srgbClr val="FFFFFF"/>
                          </a:solidFill>
                          <a:latin typeface="Meiryo UI" panose="020B0604030504040204" pitchFamily="50" charset="-128"/>
                          <a:ea typeface="Meiryo UI" panose="020B0604030504040204" pitchFamily="50" charset="-128"/>
                        </a:rPr>
                        <a:t>登録</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更新</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tc>
                  <a:txBody>
                    <a:bodyPr/>
                    <a:lstStyle/>
                    <a:p>
                      <a:pPr algn="ctr"/>
                      <a:r>
                        <a:rPr lang="en-US" sz="1100" b="1" err="1">
                          <a:solidFill>
                            <a:srgbClr val="FFFFFF"/>
                          </a:solidFill>
                          <a:latin typeface="Meiryo UI" panose="020B0604030504040204" pitchFamily="50" charset="-128"/>
                          <a:ea typeface="Meiryo UI" panose="020B0604030504040204" pitchFamily="50" charset="-128"/>
                        </a:rPr>
                        <a:t>削除</a:t>
                      </a:r>
                      <a:endParaRPr lang="en-US" sz="1100" b="1">
                        <a:solidFill>
                          <a:srgbClr val="FFFFFF"/>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rgbClr val="295E7E"/>
                    </a:solidFill>
                  </a:tcPr>
                </a:tc>
                <a:extLst>
                  <a:ext uri="{0D108BD9-81ED-4DB2-BD59-A6C34878D82A}">
                    <a16:rowId xmlns:a16="http://schemas.microsoft.com/office/drawing/2014/main" val="1778432612"/>
                  </a:ext>
                </a:extLst>
              </a:tr>
              <a:tr h="586706">
                <a:tc>
                  <a:txBody>
                    <a:bodyPr/>
                    <a:lstStyle/>
                    <a:p>
                      <a:pPr algn="ctr"/>
                      <a:r>
                        <a:rPr lang="en-US" sz="1200" b="0">
                          <a:solidFill>
                            <a:schemeClr val="tx2"/>
                          </a:solidFill>
                          <a:latin typeface="Meiryo UI" panose="020B0604030504040204" pitchFamily="50" charset="-128"/>
                          <a:ea typeface="Meiryo UI" panose="020B0604030504040204" pitchFamily="50" charset="-128"/>
                        </a:rPr>
                        <a:t>1</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サイト運営者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ja-JP" altLang="en-US" sz="1100">
                          <a:solidFill>
                            <a:schemeClr val="tx2"/>
                          </a:solidFill>
                          <a:ea typeface="Meiryo UI" panose="020B0604030504040204" pitchFamily="50" charset="-128"/>
                        </a:rPr>
                        <a:t>スーパーアドミン</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373991685"/>
                  </a:ext>
                </a:extLst>
              </a:tr>
              <a:tr h="586706">
                <a:tc>
                  <a:txBody>
                    <a:bodyPr/>
                    <a:lstStyle/>
                    <a:p>
                      <a:pPr algn="ctr"/>
                      <a:r>
                        <a:rPr lang="en-US" sz="1200" b="0">
                          <a:solidFill>
                            <a:schemeClr val="tx2"/>
                          </a:solidFill>
                          <a:latin typeface="Meiryo UI" panose="020B0604030504040204" pitchFamily="50" charset="-128"/>
                          <a:ea typeface="Meiryo UI" panose="020B0604030504040204" pitchFamily="50" charset="-128"/>
                        </a:rPr>
                        <a:t>2</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サイト運営者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監査担当者</a:t>
                      </a:r>
                      <a:endParaRPr lang="en-US" sz="1100" b="0" kern="1200">
                        <a:solidFill>
                          <a:schemeClr val="tx2"/>
                        </a:solidFill>
                        <a:latin typeface="+mn-lt"/>
                        <a:ea typeface="Meiryo UI" panose="020B0604030504040204" pitchFamily="50" charset="-128"/>
                        <a:cs typeface="+mn-cs"/>
                      </a:endParaRPr>
                    </a:p>
                  </a:txBody>
                  <a:tcPr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75076265"/>
                  </a:ext>
                </a:extLst>
              </a:tr>
              <a:tr h="586706">
                <a:tc>
                  <a:txBody>
                    <a:bodyPr/>
                    <a:lstStyle/>
                    <a:p>
                      <a:pPr algn="ctr"/>
                      <a:r>
                        <a:rPr lang="en-US" sz="1200" b="0">
                          <a:solidFill>
                            <a:schemeClr val="tx2"/>
                          </a:solidFill>
                          <a:latin typeface="Meiryo UI" panose="020B0604030504040204" pitchFamily="50" charset="-128"/>
                          <a:ea typeface="Meiryo UI" panose="020B0604030504040204" pitchFamily="50" charset="-128"/>
                        </a:rPr>
                        <a:t>3</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サイト運営者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データ管理者</a:t>
                      </a:r>
                    </a:p>
                  </a:txBody>
                  <a:tcPr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0"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0"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714173652"/>
                  </a:ext>
                </a:extLst>
              </a:tr>
              <a:tr h="586715">
                <a:tc>
                  <a:txBody>
                    <a:bodyPr/>
                    <a:lstStyle/>
                    <a:p>
                      <a:pPr algn="ctr"/>
                      <a:r>
                        <a:rPr lang="en-US" altLang="ja-JP" sz="1200" b="0">
                          <a:solidFill>
                            <a:schemeClr val="tx2"/>
                          </a:solidFill>
                          <a:latin typeface="Meiryo UI" panose="020B0604030504040204" pitchFamily="50" charset="-128"/>
                          <a:ea typeface="Meiryo UI" panose="020B0604030504040204" pitchFamily="50" charset="-128"/>
                        </a:rPr>
                        <a:t>4</a:t>
                      </a:r>
                      <a:endParaRPr lang="en-US" sz="1200" b="0">
                        <a:solidFill>
                          <a:schemeClr val="tx2"/>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サイト運営者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一般運営者</a:t>
                      </a:r>
                      <a:endParaRPr lang="en-US" altLang="ja-JP" sz="1100" b="0" kern="1200">
                        <a:solidFill>
                          <a:schemeClr val="tx2"/>
                        </a:solidFill>
                        <a:latin typeface="+mn-lt"/>
                        <a:ea typeface="Meiryo UI" panose="020B0604030504040204" pitchFamily="50" charset="-128"/>
                        <a:cs typeface="+mn-cs"/>
                      </a:endParaRPr>
                    </a:p>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a:t>
                      </a:r>
                      <a:r>
                        <a:rPr lang="en-US" altLang="ja-JP" sz="1100" b="0" kern="1200">
                          <a:solidFill>
                            <a:schemeClr val="tx2"/>
                          </a:solidFill>
                          <a:latin typeface="+mn-lt"/>
                          <a:ea typeface="Meiryo UI" panose="020B0604030504040204" pitchFamily="50" charset="-128"/>
                          <a:cs typeface="+mn-cs"/>
                        </a:rPr>
                        <a:t>IPA</a:t>
                      </a:r>
                      <a:r>
                        <a:rPr lang="ja-JP" altLang="en-US" sz="1100" b="0" kern="1200">
                          <a:solidFill>
                            <a:schemeClr val="tx2"/>
                          </a:solidFill>
                          <a:latin typeface="+mn-lt"/>
                          <a:ea typeface="Meiryo UI" panose="020B0604030504040204" pitchFamily="50" charset="-128"/>
                          <a:cs typeface="+mn-cs"/>
                        </a:rPr>
                        <a:t>社内利用）</a:t>
                      </a:r>
                    </a:p>
                  </a:txBody>
                  <a:tcPr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594230195"/>
                  </a:ext>
                </a:extLst>
              </a:tr>
              <a:tr h="586706">
                <a:tc>
                  <a:txBody>
                    <a:bodyPr/>
                    <a:lstStyle/>
                    <a:p>
                      <a:pPr algn="ctr"/>
                      <a:r>
                        <a:rPr lang="en-US" altLang="ja-JP" sz="1200" b="0">
                          <a:solidFill>
                            <a:schemeClr val="tx2"/>
                          </a:solidFill>
                          <a:latin typeface="Meiryo UI" panose="020B0604030504040204" pitchFamily="50" charset="-128"/>
                          <a:ea typeface="Meiryo UI" panose="020B0604030504040204" pitchFamily="50" charset="-128"/>
                        </a:rPr>
                        <a:t>4</a:t>
                      </a:r>
                      <a:endParaRPr lang="en-US" sz="1200" b="0">
                        <a:solidFill>
                          <a:schemeClr val="tx2"/>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サイト運営者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一般運営者</a:t>
                      </a:r>
                      <a:br>
                        <a:rPr lang="en-US" altLang="ja-JP" sz="1100" b="0" kern="1200">
                          <a:solidFill>
                            <a:schemeClr val="tx2"/>
                          </a:solidFill>
                          <a:latin typeface="+mn-lt"/>
                          <a:ea typeface="Meiryo UI" panose="020B0604030504040204" pitchFamily="50" charset="-128"/>
                          <a:cs typeface="+mn-cs"/>
                        </a:rPr>
                      </a:br>
                      <a:r>
                        <a:rPr lang="ja-JP" altLang="en-US" sz="1100" b="0" kern="1200">
                          <a:solidFill>
                            <a:schemeClr val="tx2"/>
                          </a:solidFill>
                          <a:latin typeface="+mn-lt"/>
                          <a:ea typeface="Meiryo UI" panose="020B0604030504040204" pitchFamily="50" charset="-128"/>
                          <a:cs typeface="+mn-cs"/>
                        </a:rPr>
                        <a:t>（審査者）</a:t>
                      </a:r>
                    </a:p>
                  </a:txBody>
                  <a:tcPr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749442313"/>
                  </a:ext>
                </a:extLst>
              </a:tr>
              <a:tr h="586715">
                <a:tc>
                  <a:txBody>
                    <a:bodyPr/>
                    <a:lstStyle/>
                    <a:p>
                      <a:pPr algn="ctr"/>
                      <a:r>
                        <a:rPr lang="en-US" altLang="ja-JP" sz="1200" b="0">
                          <a:solidFill>
                            <a:schemeClr val="tx2"/>
                          </a:solidFill>
                          <a:latin typeface="Meiryo UI" panose="020B0604030504040204" pitchFamily="50" charset="-128"/>
                          <a:ea typeface="Meiryo UI" panose="020B0604030504040204" pitchFamily="50" charset="-128"/>
                        </a:rPr>
                        <a:t>5</a:t>
                      </a:r>
                      <a:endParaRPr lang="en-US" sz="1200" b="0">
                        <a:solidFill>
                          <a:schemeClr val="tx2"/>
                        </a:solidFill>
                        <a:latin typeface="Meiryo UI" panose="020B0604030504040204" pitchFamily="50" charset="-128"/>
                        <a:ea typeface="Meiryo UI" panose="020B0604030504040204" pitchFamily="50" charset="-128"/>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サイト運営者</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外部運営者</a:t>
                      </a:r>
                      <a:endParaRPr lang="en-US" altLang="ja-JP" sz="1100" b="0" kern="1200">
                        <a:solidFill>
                          <a:schemeClr val="tx2"/>
                        </a:solidFill>
                        <a:latin typeface="+mn-lt"/>
                        <a:ea typeface="Meiryo UI" panose="020B0604030504040204" pitchFamily="50" charset="-128"/>
                        <a:cs typeface="+mn-cs"/>
                      </a:endParaRPr>
                    </a:p>
                    <a:p>
                      <a:pPr marL="0" algn="l" defTabSz="914400" rtl="0" eaLnBrk="1" latinLnBrk="0" hangingPunct="1"/>
                      <a:r>
                        <a:rPr lang="ja-JP" altLang="en-US" sz="1100" b="0" kern="1200">
                          <a:solidFill>
                            <a:schemeClr val="tx2"/>
                          </a:solidFill>
                          <a:latin typeface="+mn-lt"/>
                          <a:ea typeface="Meiryo UI" panose="020B0604030504040204" pitchFamily="50" charset="-128"/>
                          <a:cs typeface="+mn-cs"/>
                        </a:rPr>
                        <a:t>（委託ベンダー等）</a:t>
                      </a:r>
                    </a:p>
                  </a:txBody>
                  <a:tcPr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endParaRPr kumimoji="0" lang="ja-JP" altLang="en-US"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0"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1</a:t>
                      </a:r>
                      <a:endParaRPr kumimoji="0" lang="ja-JP" altLang="en-US" sz="1400" b="0"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0" lang="en-US" altLang="ja-JP" sz="1400" b="1" i="0" u="none" strike="noStrike" kern="1200" cap="none" spc="0" normalizeH="0" baseline="30000" noProof="0" dirty="0">
                          <a:ln>
                            <a:noFill/>
                          </a:ln>
                          <a:solidFill>
                            <a:srgbClr val="000000"/>
                          </a:solidFill>
                          <a:effectLst/>
                          <a:uLnTx/>
                          <a:uFillTx/>
                          <a:latin typeface="Meiryo UI" panose="020B0604030504040204" pitchFamily="50" charset="-128"/>
                          <a:ea typeface="Meiryo UI" panose="020B0604030504040204" pitchFamily="50" charset="-128"/>
                          <a:cs typeface="+mn-cs"/>
                        </a:rPr>
                        <a:t>2</a:t>
                      </a:r>
                      <a:endParaRPr kumimoji="0"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a:txBody>
                  <a:tcPr marT="36000" marB="36000" anchor="ctr">
                    <a:lnL w="6350" cap="flat" cmpd="sng" algn="ctr">
                      <a:solidFill>
                        <a:schemeClr val="bg2"/>
                      </a:solidFill>
                      <a:prstDash val="solid"/>
                      <a:round/>
                      <a:headEnd type="none" w="med" len="med"/>
                      <a:tailEnd type="none" w="med" len="med"/>
                    </a:lnL>
                    <a:lnR w="6350" cap="flat" cmpd="sng" algn="ctr">
                      <a:solidFill>
                        <a:schemeClr val="bg2"/>
                      </a:solidFill>
                      <a:prstDash val="solid"/>
                      <a:round/>
                      <a:headEnd type="none" w="med" len="med"/>
                      <a:tailEnd type="none" w="med" len="med"/>
                    </a:lnR>
                    <a:lnT w="6350" cap="flat" cmpd="sng" algn="ctr">
                      <a:solidFill>
                        <a:schemeClr val="bg2"/>
                      </a:solidFill>
                      <a:prstDash val="solid"/>
                      <a:round/>
                      <a:headEnd type="none" w="med" len="med"/>
                      <a:tailEnd type="none" w="med" len="med"/>
                    </a:lnT>
                    <a:lnB w="6350" cap="flat" cmpd="sng" algn="ctr">
                      <a:solidFill>
                        <a:schemeClr val="bg2"/>
                      </a:solidFill>
                      <a:prstDash val="solid"/>
                      <a:round/>
                      <a:headEnd type="none" w="med" len="med"/>
                      <a:tailEnd type="none" w="med" len="med"/>
                    </a:lnB>
                    <a:solidFill>
                      <a:schemeClr val="bg1"/>
                    </a:solidFill>
                  </a:tcPr>
                </a:tc>
                <a:extLst>
                  <a:ext uri="{0D108BD9-81ED-4DB2-BD59-A6C34878D82A}">
                    <a16:rowId xmlns:a16="http://schemas.microsoft.com/office/drawing/2014/main" val="3476510144"/>
                  </a:ext>
                </a:extLst>
              </a:tr>
            </a:tbl>
          </a:graphicData>
        </a:graphic>
      </p:graphicFrame>
      <p:sp>
        <p:nvSpPr>
          <p:cNvPr id="6" name="テキスト ボックス 5">
            <a:extLst>
              <a:ext uri="{FF2B5EF4-FFF2-40B4-BE49-F238E27FC236}">
                <a16:creationId xmlns:a16="http://schemas.microsoft.com/office/drawing/2014/main" id="{CA8E1708-C430-3FAD-0C64-701B31803286}"/>
              </a:ext>
            </a:extLst>
          </p:cNvPr>
          <p:cNvSpPr txBox="1"/>
          <p:nvPr/>
        </p:nvSpPr>
        <p:spPr>
          <a:xfrm>
            <a:off x="344544" y="6278820"/>
            <a:ext cx="9856280" cy="41549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lvl="0">
              <a:defRPr/>
            </a:pPr>
            <a:r>
              <a:rPr kumimoji="0" lang="en-US" altLang="ja-JP" sz="1050" b="0" i="0" u="none" strike="noStrike" kern="1200" cap="none" spc="0" normalizeH="0" noProof="0">
                <a:ln>
                  <a:noFill/>
                </a:ln>
                <a:solidFill>
                  <a:schemeClr val="bg2"/>
                </a:solidFill>
                <a:effectLst/>
                <a:uLnTx/>
                <a:uFillTx/>
                <a:latin typeface="Meiryo UI" panose="020B0604030504040204" pitchFamily="50" charset="-128"/>
                <a:ea typeface="Meiryo UI" panose="020B0604030504040204" pitchFamily="50" charset="-128"/>
              </a:rPr>
              <a:t>1</a:t>
            </a:r>
            <a:r>
              <a:rPr kumimoji="0" lang="ja-JP" altLang="en-US" sz="1050" b="0" i="0" u="none" strike="noStrike" kern="1200" cap="none" spc="0" normalizeH="0" noProof="0">
                <a:ln>
                  <a:noFill/>
                </a:ln>
                <a:solidFill>
                  <a:schemeClr val="bg2"/>
                </a:solidFill>
                <a:effectLst/>
                <a:uLnTx/>
                <a:uFillTx/>
                <a:latin typeface="Meiryo UI" panose="020B0604030504040204" pitchFamily="50" charset="-128"/>
                <a:ea typeface="Meiryo UI" panose="020B0604030504040204" pitchFamily="50" charset="-128"/>
              </a:rPr>
              <a:t>：</a:t>
            </a:r>
            <a:r>
              <a:rPr lang="ja-JP" altLang="en-US" sz="1050">
                <a:solidFill>
                  <a:schemeClr val="bg2"/>
                </a:solidFill>
                <a:latin typeface="Meiryo UI" panose="020B0604030504040204" pitchFamily="50" charset="-128"/>
                <a:ea typeface="Meiryo UI" panose="020B0604030504040204" pitchFamily="50" charset="-128"/>
              </a:rPr>
              <a:t>情報の持ち出しを防ぐ社員情報・個人情報のダウンロードは原則禁止とする。アクセスログ・ダウンロードログはシステム側で記録・保持し、監査担当者が定期的に確認可能とする</a:t>
            </a:r>
            <a:endParaRPr lang="en-US" altLang="ja-JP" sz="1050">
              <a:solidFill>
                <a:schemeClr val="bg2"/>
              </a:solidFill>
              <a:latin typeface="Meiryo UI" panose="020B0604030504040204" pitchFamily="50" charset="-128"/>
              <a:ea typeface="Meiryo UI" panose="020B0604030504040204" pitchFamily="50" charset="-128"/>
            </a:endParaRPr>
          </a:p>
          <a:p>
            <a:pPr lvl="0">
              <a:defRPr/>
            </a:pPr>
            <a:r>
              <a:rPr kumimoji="0" lang="en-US" altLang="ja-JP" sz="1050" b="0" i="0" u="none" strike="noStrike" kern="1200" cap="none" spc="0" normalizeH="0" noProof="0">
                <a:ln>
                  <a:noFill/>
                </a:ln>
                <a:solidFill>
                  <a:schemeClr val="bg2"/>
                </a:solidFill>
                <a:effectLst/>
                <a:uLnTx/>
                <a:uFillTx/>
                <a:latin typeface="Meiryo UI" panose="020B0604030504040204" pitchFamily="50" charset="-128"/>
                <a:ea typeface="Meiryo UI" panose="020B0604030504040204" pitchFamily="50" charset="-128"/>
              </a:rPr>
              <a:t>2</a:t>
            </a:r>
            <a:r>
              <a:rPr kumimoji="0" lang="ja-JP" altLang="en-US" sz="1050" b="0" i="0" u="none" strike="noStrike" kern="1200" cap="none" spc="0" normalizeH="0" noProof="0">
                <a:ln>
                  <a:noFill/>
                </a:ln>
                <a:solidFill>
                  <a:schemeClr val="bg2"/>
                </a:solidFill>
                <a:effectLst/>
                <a:uLnTx/>
                <a:uFillTx/>
                <a:latin typeface="Meiryo UI" panose="020B0604030504040204" pitchFamily="50" charset="-128"/>
                <a:ea typeface="Meiryo UI" panose="020B0604030504040204" pitchFamily="50" charset="-128"/>
              </a:rPr>
              <a:t>：同一ロールのユーザのみ</a:t>
            </a:r>
            <a:endParaRPr kumimoji="0" lang="en-US" altLang="ja-JP" sz="1050" b="0" i="0" u="none" strike="noStrike" kern="1200" cap="none" spc="0" normalizeH="0" noProof="0">
              <a:ln>
                <a:noFill/>
              </a:ln>
              <a:solidFill>
                <a:schemeClr val="bg2"/>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709165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278CB-7488-1F79-FDBA-66744B36AE4C}"/>
              </a:ext>
            </a:extLst>
          </p:cNvPr>
          <p:cNvSpPr>
            <a:spLocks noGrp="1"/>
          </p:cNvSpPr>
          <p:nvPr>
            <p:ph type="title"/>
          </p:nvPr>
        </p:nvSpPr>
        <p:spPr/>
        <p:txBody>
          <a:bodyPr vert="horz"/>
          <a:lstStyle/>
          <a:p>
            <a:r>
              <a:rPr lang="ja-JP" altLang="en-US">
                <a:ea typeface="Meiryo UI" panose="020B0604030504040204" pitchFamily="50" charset="-128"/>
              </a:rPr>
              <a:t>コアサービス</a:t>
            </a:r>
            <a:endParaRPr lang="en-US">
              <a:ea typeface="Meiryo UI" panose="020B0604030504040204" pitchFamily="50" charset="-128"/>
            </a:endParaRPr>
          </a:p>
        </p:txBody>
      </p:sp>
      <p:sp>
        <p:nvSpPr>
          <p:cNvPr id="4" name="テキスト ボックス 118">
            <a:extLst>
              <a:ext uri="{FF2B5EF4-FFF2-40B4-BE49-F238E27FC236}">
                <a16:creationId xmlns:a16="http://schemas.microsoft.com/office/drawing/2014/main" id="{7B9DD70E-22E9-BE50-EF4C-D99327B8DA22}"/>
              </a:ext>
            </a:extLst>
          </p:cNvPr>
          <p:cNvSpPr txBox="1"/>
          <p:nvPr/>
        </p:nvSpPr>
        <p:spPr>
          <a:xfrm>
            <a:off x="614472" y="5602373"/>
            <a:ext cx="10048908" cy="83099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lang="ja-JP" altLang="en-US" sz="1600" b="1" dirty="0">
                <a:solidFill>
                  <a:srgbClr val="FFABAB"/>
                </a:solidFill>
              </a:rPr>
              <a:t>現行のマナビ</a:t>
            </a:r>
            <a:r>
              <a:rPr lang="en-US" altLang="ja-JP" sz="1600" b="1" dirty="0">
                <a:solidFill>
                  <a:srgbClr val="FFABAB"/>
                </a:solidFill>
              </a:rPr>
              <a:t>DX</a:t>
            </a:r>
            <a:r>
              <a:rPr lang="ja-JP" altLang="en-US" sz="1600" b="1" dirty="0">
                <a:solidFill>
                  <a:srgbClr val="FFABAB"/>
                </a:solidFill>
              </a:rPr>
              <a:t>のシステムは、プラットフォームに統合（移行）しシステム稼働を終了する。</a:t>
            </a:r>
            <a:br>
              <a:rPr lang="ja-JP" altLang="en-US" sz="1600" b="1" dirty="0">
                <a:solidFill>
                  <a:srgbClr val="FFABAB"/>
                </a:solidFill>
              </a:rPr>
            </a:br>
            <a:r>
              <a:rPr lang="ja-JP" altLang="en-US" sz="1600" b="1" dirty="0">
                <a:solidFill>
                  <a:srgbClr val="FFABAB"/>
                </a:solidFill>
              </a:rPr>
              <a:t>ただし、プラットフォームへの統合後も、「マナビＤＸ」のブランド名は継続して使用する。</a:t>
            </a:r>
            <a:br>
              <a:rPr lang="ja-JP" altLang="en-US" sz="1600" b="1" dirty="0">
                <a:solidFill>
                  <a:srgbClr val="FFABAB"/>
                </a:solidFill>
              </a:rPr>
            </a:br>
            <a:r>
              <a:rPr lang="ja-JP" altLang="en-US" sz="1600" b="1" dirty="0">
                <a:solidFill>
                  <a:srgbClr val="FFABAB"/>
                </a:solidFill>
              </a:rPr>
              <a:t>本資料では、統合後のプラットフォーム上の「マナビＤＸ」は、便宜上「マナビ」と記載している。</a:t>
            </a:r>
            <a:endParaRPr kumimoji="1" lang="en-US" altLang="ja-JP" sz="1600" b="1" dirty="0">
              <a:solidFill>
                <a:srgbClr val="FFABAB"/>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40352121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C7B0A-11ED-057B-9FC8-BF407A24CAF8}"/>
            </a:ext>
          </a:extLst>
        </p:cNvPr>
        <p:cNvGrpSpPr/>
        <p:nvPr/>
      </p:nvGrpSpPr>
      <p:grpSpPr>
        <a:xfrm>
          <a:off x="0" y="0"/>
          <a:ext cx="0" cy="0"/>
          <a:chOff x="0" y="0"/>
          <a:chExt cx="0" cy="0"/>
        </a:xfrm>
      </p:grpSpPr>
      <p:sp>
        <p:nvSpPr>
          <p:cNvPr id="15" name="タイトル 140">
            <a:extLst>
              <a:ext uri="{FF2B5EF4-FFF2-40B4-BE49-F238E27FC236}">
                <a16:creationId xmlns:a16="http://schemas.microsoft.com/office/drawing/2014/main" id="{194673CB-3156-1632-D311-E7CE2D736F0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標準履歴書 （ソリューション概要）</a:t>
            </a:r>
            <a:endParaRPr lang="en-US" altLang="ja-JP">
              <a:ea typeface="Meiryo UI" panose="020B0604030504040204" pitchFamily="50" charset="-128"/>
            </a:endParaRPr>
          </a:p>
        </p:txBody>
      </p:sp>
      <p:sp>
        <p:nvSpPr>
          <p:cNvPr id="4" name="テキスト ボックス 22">
            <a:extLst>
              <a:ext uri="{FF2B5EF4-FFF2-40B4-BE49-F238E27FC236}">
                <a16:creationId xmlns:a16="http://schemas.microsoft.com/office/drawing/2014/main" id="{586DF007-D778-5DEF-583B-CECAED71526D}"/>
              </a:ext>
            </a:extLst>
          </p:cNvPr>
          <p:cNvSpPr txBox="1"/>
          <p:nvPr/>
        </p:nvSpPr>
        <p:spPr>
          <a:xfrm>
            <a:off x="614472" y="1068653"/>
            <a:ext cx="10141045"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dirty="0">
                <a:solidFill>
                  <a:srgbClr val="295E7E"/>
                </a:solidFill>
                <a:latin typeface="Trebuchet MS"/>
                <a:ea typeface="Meiryo UI" panose="020B0604030504040204" pitchFamily="50" charset="-128"/>
              </a:rPr>
              <a:t>本ソリューションの目的・体験価値</a:t>
            </a:r>
            <a:endParaRPr kumimoji="1" lang="en-US" altLang="ja-JP" sz="1600" dirty="0">
              <a:solidFill>
                <a:srgbClr val="295E7E"/>
              </a:solidFill>
              <a:latin typeface="Trebuchet MS"/>
              <a:ea typeface="Meiryo UI" panose="020B0604030504040204" pitchFamily="50" charset="-128"/>
            </a:endParaRPr>
          </a:p>
        </p:txBody>
      </p:sp>
      <p:cxnSp>
        <p:nvCxnSpPr>
          <p:cNvPr id="5" name="直線コネクタ 24">
            <a:extLst>
              <a:ext uri="{FF2B5EF4-FFF2-40B4-BE49-F238E27FC236}">
                <a16:creationId xmlns:a16="http://schemas.microsoft.com/office/drawing/2014/main" id="{DEFEBECE-8855-2932-3CAD-DBFAF58FB4AC}"/>
              </a:ext>
            </a:extLst>
          </p:cNvPr>
          <p:cNvCxnSpPr/>
          <p:nvPr/>
        </p:nvCxnSpPr>
        <p:spPr>
          <a:xfrm>
            <a:off x="676239" y="1347951"/>
            <a:ext cx="1004890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2EA6345C-D017-6342-DF79-A3D22B3BA234}"/>
              </a:ext>
            </a:extLst>
          </p:cNvPr>
          <p:cNvGrpSpPr/>
          <p:nvPr/>
        </p:nvGrpSpPr>
        <p:grpSpPr>
          <a:xfrm>
            <a:off x="614471" y="4793857"/>
            <a:ext cx="10141044" cy="1282477"/>
            <a:chOff x="614472" y="4793857"/>
            <a:chExt cx="6798358" cy="1282477"/>
          </a:xfrm>
        </p:grpSpPr>
        <p:grpSp>
          <p:nvGrpSpPr>
            <p:cNvPr id="21" name="Group 20">
              <a:extLst>
                <a:ext uri="{FF2B5EF4-FFF2-40B4-BE49-F238E27FC236}">
                  <a16:creationId xmlns:a16="http://schemas.microsoft.com/office/drawing/2014/main" id="{F253D6E9-CE06-636B-5AAA-DDB3D0EF9969}"/>
                </a:ext>
              </a:extLst>
            </p:cNvPr>
            <p:cNvGrpSpPr/>
            <p:nvPr/>
          </p:nvGrpSpPr>
          <p:grpSpPr>
            <a:xfrm>
              <a:off x="614472" y="4793857"/>
              <a:ext cx="3270976" cy="279298"/>
              <a:chOff x="766872" y="1432807"/>
              <a:chExt cx="6798357" cy="279298"/>
            </a:xfrm>
          </p:grpSpPr>
          <p:sp>
            <p:nvSpPr>
              <p:cNvPr id="19" name="テキスト ボックス 22">
                <a:extLst>
                  <a:ext uri="{FF2B5EF4-FFF2-40B4-BE49-F238E27FC236}">
                    <a16:creationId xmlns:a16="http://schemas.microsoft.com/office/drawing/2014/main" id="{813D7A11-F497-F21B-E077-1D8EB5AF593B}"/>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個人向けサービスへの活用方針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20" name="直線コネクタ 24">
                <a:extLst>
                  <a:ext uri="{FF2B5EF4-FFF2-40B4-BE49-F238E27FC236}">
                    <a16:creationId xmlns:a16="http://schemas.microsoft.com/office/drawing/2014/main" id="{7D19595F-C3C4-383E-045F-44E3C7C71CC5}"/>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B1B6A9B0-59A3-A9B2-A677-7BF26288AC93}"/>
                </a:ext>
              </a:extLst>
            </p:cNvPr>
            <p:cNvGrpSpPr/>
            <p:nvPr/>
          </p:nvGrpSpPr>
          <p:grpSpPr>
            <a:xfrm>
              <a:off x="4141853" y="4793857"/>
              <a:ext cx="3270976" cy="279298"/>
              <a:chOff x="766872" y="1432807"/>
              <a:chExt cx="6798357" cy="279298"/>
            </a:xfrm>
          </p:grpSpPr>
          <p:sp>
            <p:nvSpPr>
              <p:cNvPr id="24" name="テキスト ボックス 22">
                <a:extLst>
                  <a:ext uri="{FF2B5EF4-FFF2-40B4-BE49-F238E27FC236}">
                    <a16:creationId xmlns:a16="http://schemas.microsoft.com/office/drawing/2014/main" id="{CA42A9BD-C566-5A43-760F-B4D7B44214D2}"/>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法人向けサービスへの活用方針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25" name="直線コネクタ 24">
                <a:extLst>
                  <a:ext uri="{FF2B5EF4-FFF2-40B4-BE49-F238E27FC236}">
                    <a16:creationId xmlns:a16="http://schemas.microsoft.com/office/drawing/2014/main" id="{F9B7318D-F442-D997-CA8C-83E8D4C2AE3B}"/>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ECF439FD-B186-359A-7A56-4B9D2625F132}"/>
                </a:ext>
              </a:extLst>
            </p:cNvPr>
            <p:cNvSpPr txBox="1"/>
            <p:nvPr/>
          </p:nvSpPr>
          <p:spPr>
            <a:xfrm>
              <a:off x="620285"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dirty="0">
                  <a:solidFill>
                    <a:srgbClr val="575757"/>
                  </a:solidFill>
                  <a:ea typeface="Meiryo UI" panose="020B0604030504040204" pitchFamily="50" charset="-128"/>
                </a:rPr>
                <a:t>資格や学習履歴をスキル資産として蓄積・可視化できる</a:t>
              </a:r>
              <a:endParaRPr lang="en-US" altLang="ja-JP" sz="1400" dirty="0">
                <a:solidFill>
                  <a:srgbClr val="575757"/>
                </a:solidFill>
                <a:ea typeface="Meiryo UI" panose="020B0604030504040204" pitchFamily="50" charset="-128"/>
              </a:endParaRPr>
            </a:p>
          </p:txBody>
        </p:sp>
        <p:sp>
          <p:nvSpPr>
            <p:cNvPr id="27" name="TextBox 26">
              <a:extLst>
                <a:ext uri="{FF2B5EF4-FFF2-40B4-BE49-F238E27FC236}">
                  <a16:creationId xmlns:a16="http://schemas.microsoft.com/office/drawing/2014/main" id="{6D76F706-B5E7-4E69-7EDB-7AC08F7EF767}"/>
                </a:ext>
              </a:extLst>
            </p:cNvPr>
            <p:cNvSpPr txBox="1"/>
            <p:nvPr/>
          </p:nvSpPr>
          <p:spPr>
            <a:xfrm>
              <a:off x="4171572"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採用</a:t>
              </a:r>
              <a:r>
                <a:rPr lang="en-US" altLang="ja-JP" sz="1400">
                  <a:solidFill>
                    <a:srgbClr val="575757"/>
                  </a:solidFill>
                  <a:ea typeface="Meiryo UI" panose="020B0604030504040204" pitchFamily="50" charset="-128"/>
                </a:rPr>
                <a:t>PF</a:t>
              </a:r>
              <a:r>
                <a:rPr lang="ja-JP" altLang="en-US" sz="1400">
                  <a:solidFill>
                    <a:srgbClr val="575757"/>
                  </a:solidFill>
                  <a:ea typeface="Meiryo UI" panose="020B0604030504040204" pitchFamily="50" charset="-128"/>
                </a:rPr>
                <a:t>では、市場標準での履歴書によりマッチング精度の向上を目指す</a:t>
              </a:r>
              <a:br>
                <a:rPr lang="en-US" altLang="ja-JP" sz="1400">
                  <a:solidFill>
                    <a:srgbClr val="575757"/>
                  </a:solidFill>
                  <a:ea typeface="Meiryo UI" panose="020B0604030504040204" pitchFamily="50" charset="-128"/>
                </a:rPr>
              </a:br>
              <a:r>
                <a:rPr lang="en-US" altLang="ja-JP" sz="1400">
                  <a:solidFill>
                    <a:srgbClr val="575757"/>
                  </a:solidFill>
                  <a:ea typeface="Meiryo UI" panose="020B0604030504040204" pitchFamily="50" charset="-128"/>
                </a:rPr>
                <a:t>(</a:t>
              </a:r>
              <a:r>
                <a:rPr lang="ja-JP" altLang="en-US" sz="1400">
                  <a:solidFill>
                    <a:srgbClr val="575757"/>
                  </a:solidFill>
                  <a:ea typeface="Meiryo UI" panose="020B0604030504040204" pitchFamily="50" charset="-128"/>
                </a:rPr>
                <a:t>タグ情報等のマスタ連携が前提</a:t>
              </a:r>
              <a:r>
                <a:rPr lang="en-US" altLang="ja-JP" sz="1400">
                  <a:solidFill>
                    <a:srgbClr val="575757"/>
                  </a:solidFill>
                  <a:ea typeface="Meiryo UI" panose="020B0604030504040204" pitchFamily="50" charset="-128"/>
                </a:rPr>
                <a:t>)</a:t>
              </a:r>
            </a:p>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採用企業では採用から入社後の育成・配属まで一貫した基準で運用を可能とする</a:t>
              </a:r>
              <a:endParaRPr lang="en-US" altLang="ja-JP" sz="14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従業員はプロフェッショナル</a:t>
              </a:r>
              <a:r>
                <a:rPr lang="en-US" altLang="ja-JP" sz="1400">
                  <a:solidFill>
                    <a:srgbClr val="575757"/>
                  </a:solidFill>
                  <a:ea typeface="Meiryo UI" panose="020B0604030504040204" pitchFamily="50" charset="-128"/>
                </a:rPr>
                <a:t>CV</a:t>
              </a:r>
              <a:r>
                <a:rPr lang="ja-JP" altLang="en-US" sz="1400">
                  <a:solidFill>
                    <a:srgbClr val="575757"/>
                  </a:solidFill>
                  <a:ea typeface="Meiryo UI" panose="020B0604030504040204" pitchFamily="50" charset="-128"/>
                </a:rPr>
                <a:t>として社内利用可能</a:t>
              </a:r>
            </a:p>
          </p:txBody>
        </p:sp>
      </p:grpSp>
      <p:grpSp>
        <p:nvGrpSpPr>
          <p:cNvPr id="1069" name="Group 1068">
            <a:extLst>
              <a:ext uri="{FF2B5EF4-FFF2-40B4-BE49-F238E27FC236}">
                <a16:creationId xmlns:a16="http://schemas.microsoft.com/office/drawing/2014/main" id="{AEFD9259-8A87-BE4E-4B3A-D14D43A384C5}"/>
              </a:ext>
            </a:extLst>
          </p:cNvPr>
          <p:cNvGrpSpPr/>
          <p:nvPr/>
        </p:nvGrpSpPr>
        <p:grpSpPr>
          <a:xfrm>
            <a:off x="4137799" y="2232360"/>
            <a:ext cx="3016512" cy="2206314"/>
            <a:chOff x="3292058" y="1274773"/>
            <a:chExt cx="4416474" cy="3230264"/>
          </a:xfrm>
        </p:grpSpPr>
        <p:pic>
          <p:nvPicPr>
            <p:cNvPr id="1039" name="Picture 1038">
              <a:extLst>
                <a:ext uri="{FF2B5EF4-FFF2-40B4-BE49-F238E27FC236}">
                  <a16:creationId xmlns:a16="http://schemas.microsoft.com/office/drawing/2014/main" id="{3F3453D0-F59F-756E-F54E-86CA7EACEB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83468" y="2352962"/>
              <a:ext cx="3225064" cy="2152075"/>
            </a:xfrm>
            <a:prstGeom prst="rect">
              <a:avLst/>
            </a:prstGeom>
          </p:spPr>
        </p:pic>
        <p:pic>
          <p:nvPicPr>
            <p:cNvPr id="1068" name="Picture 1067">
              <a:extLst>
                <a:ext uri="{FF2B5EF4-FFF2-40B4-BE49-F238E27FC236}">
                  <a16:creationId xmlns:a16="http://schemas.microsoft.com/office/drawing/2014/main" id="{0DA00FB3-39E7-8769-DFED-26615CD8F6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92058" y="1274773"/>
              <a:ext cx="3084843" cy="2054530"/>
            </a:xfrm>
            <a:prstGeom prst="rect">
              <a:avLst/>
            </a:prstGeom>
          </p:spPr>
        </p:pic>
      </p:grpSp>
      <p:sp>
        <p:nvSpPr>
          <p:cNvPr id="1070" name="テキスト ボックス 118">
            <a:extLst>
              <a:ext uri="{FF2B5EF4-FFF2-40B4-BE49-F238E27FC236}">
                <a16:creationId xmlns:a16="http://schemas.microsoft.com/office/drawing/2014/main" id="{F9F91858-E2CC-817A-CC52-92D8D9BD6FEF}"/>
              </a:ext>
            </a:extLst>
          </p:cNvPr>
          <p:cNvSpPr txBox="1"/>
          <p:nvPr/>
        </p:nvSpPr>
        <p:spPr>
          <a:xfrm>
            <a:off x="614472" y="1419479"/>
            <a:ext cx="10048908"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en-US" altLang="ja-JP" sz="1400" dirty="0">
                <a:solidFill>
                  <a:srgbClr val="0070C0"/>
                </a:solidFill>
                <a:latin typeface="Trebuchet MS" panose="020B0603020202020204" pitchFamily="34" charset="0"/>
                <a:ea typeface="Meiryo UI" panose="020B0604030504040204" pitchFamily="50" charset="-128"/>
              </a:rPr>
              <a:t>DX</a:t>
            </a:r>
            <a:r>
              <a:rPr kumimoji="1" lang="ja-JP" altLang="en-US" sz="1400" dirty="0">
                <a:solidFill>
                  <a:srgbClr val="0070C0"/>
                </a:solidFill>
                <a:latin typeface="Trebuchet MS" panose="020B0603020202020204" pitchFamily="34" charset="0"/>
                <a:ea typeface="Meiryo UI" panose="020B0604030504040204" pitchFamily="50" charset="-128"/>
              </a:rPr>
              <a:t>人材のスキル・経歴を共通言語</a:t>
            </a:r>
            <a:r>
              <a:rPr kumimoji="1" lang="en-US" altLang="ja-JP" sz="1400" dirty="0">
                <a:solidFill>
                  <a:srgbClr val="0070C0"/>
                </a:solidFill>
                <a:latin typeface="Trebuchet MS" panose="020B0603020202020204" pitchFamily="34" charset="0"/>
                <a:ea typeface="Meiryo UI" panose="020B0604030504040204" pitchFamily="50" charset="-128"/>
              </a:rPr>
              <a:t>(</a:t>
            </a:r>
            <a:r>
              <a:rPr kumimoji="1" lang="ja-JP" altLang="en-US" sz="1400" dirty="0">
                <a:solidFill>
                  <a:srgbClr val="0070C0"/>
                </a:solidFill>
                <a:latin typeface="Trebuchet MS" panose="020B0603020202020204" pitchFamily="34" charset="0"/>
                <a:ea typeface="Meiryo UI" panose="020B0604030504040204" pitchFamily="50" charset="-128"/>
              </a:rPr>
              <a:t>市場標準</a:t>
            </a:r>
            <a:r>
              <a:rPr kumimoji="1" lang="en-US" altLang="ja-JP" sz="1400" dirty="0">
                <a:solidFill>
                  <a:srgbClr val="0070C0"/>
                </a:solidFill>
                <a:latin typeface="Trebuchet MS" panose="020B0603020202020204" pitchFamily="34" charset="0"/>
                <a:ea typeface="Meiryo UI" panose="020B0604030504040204" pitchFamily="50" charset="-128"/>
              </a:rPr>
              <a:t>)</a:t>
            </a:r>
            <a:r>
              <a:rPr kumimoji="1" lang="ja-JP" altLang="en-US" sz="1400" dirty="0">
                <a:solidFill>
                  <a:srgbClr val="0070C0"/>
                </a:solidFill>
                <a:latin typeface="Trebuchet MS" panose="020B0603020202020204" pitchFamily="34" charset="0"/>
                <a:ea typeface="Meiryo UI" panose="020B0604030504040204" pitchFamily="50" charset="-128"/>
              </a:rPr>
              <a:t>で可視化し、キャリア設計と人材活用を双方向に最適化する</a:t>
            </a:r>
            <a:endParaRPr kumimoji="1" lang="en-US" altLang="ja-JP" sz="1400" dirty="0">
              <a:solidFill>
                <a:srgbClr val="0070C0"/>
              </a:solidFill>
              <a:latin typeface="Trebuchet MS" panose="020B0603020202020204" pitchFamily="34" charset="0"/>
              <a:ea typeface="Meiryo UI" panose="020B0604030504040204" pitchFamily="50" charset="-128"/>
            </a:endParaRPr>
          </a:p>
        </p:txBody>
      </p:sp>
      <p:sp>
        <p:nvSpPr>
          <p:cNvPr id="1071" name="Rectangle: Rounded Corners 1070">
            <a:extLst>
              <a:ext uri="{FF2B5EF4-FFF2-40B4-BE49-F238E27FC236}">
                <a16:creationId xmlns:a16="http://schemas.microsoft.com/office/drawing/2014/main" id="{ADC86892-6D07-6608-0ED5-AC6877D52783}"/>
              </a:ext>
            </a:extLst>
          </p:cNvPr>
          <p:cNvSpPr/>
          <p:nvPr/>
        </p:nvSpPr>
        <p:spPr>
          <a:xfrm>
            <a:off x="7396232" y="1854438"/>
            <a:ext cx="1691063" cy="516123"/>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採用プラットフォーム</a:t>
            </a:r>
            <a:br>
              <a:rPr lang="en-US" altLang="ja-JP" sz="1400" b="1">
                <a:solidFill>
                  <a:srgbClr val="FFFFFF"/>
                </a:solidFill>
                <a:ea typeface="Meiryo UI" panose="020B0604030504040204" pitchFamily="50" charset="-128"/>
              </a:rPr>
            </a:br>
            <a:r>
              <a:rPr lang="en-US" altLang="ja-JP" sz="1400" b="1">
                <a:solidFill>
                  <a:srgbClr val="FFFFFF"/>
                </a:solidFill>
                <a:ea typeface="Meiryo UI" panose="020B0604030504040204" pitchFamily="50" charset="-128"/>
              </a:rPr>
              <a:t>(</a:t>
            </a:r>
            <a:r>
              <a:rPr lang="ja-JP" altLang="en-US" sz="1400" b="1">
                <a:solidFill>
                  <a:srgbClr val="FFFFFF"/>
                </a:solidFill>
                <a:ea typeface="Meiryo UI" panose="020B0604030504040204" pitchFamily="50" charset="-128"/>
              </a:rPr>
              <a:t>就活・転職市場</a:t>
            </a:r>
            <a:r>
              <a:rPr lang="en-US" altLang="ja-JP" sz="1400" b="1">
                <a:solidFill>
                  <a:srgbClr val="FFFFFF"/>
                </a:solidFill>
                <a:ea typeface="Meiryo UI" panose="020B0604030504040204" pitchFamily="50" charset="-128"/>
              </a:rPr>
              <a:t>)</a:t>
            </a:r>
            <a:endParaRPr lang="en-US" sz="1400" b="1">
              <a:solidFill>
                <a:srgbClr val="FFFFFF"/>
              </a:solidFill>
              <a:ea typeface="Meiryo UI" panose="020B0604030504040204" pitchFamily="50" charset="-128"/>
            </a:endParaRPr>
          </a:p>
        </p:txBody>
      </p:sp>
      <p:sp>
        <p:nvSpPr>
          <p:cNvPr id="1073" name="Rectangle: Rounded Corners 1072">
            <a:extLst>
              <a:ext uri="{FF2B5EF4-FFF2-40B4-BE49-F238E27FC236}">
                <a16:creationId xmlns:a16="http://schemas.microsoft.com/office/drawing/2014/main" id="{0A78FB75-6F4F-CA40-6C23-DE29525D6465}"/>
              </a:ext>
            </a:extLst>
          </p:cNvPr>
          <p:cNvSpPr/>
          <p:nvPr/>
        </p:nvSpPr>
        <p:spPr>
          <a:xfrm>
            <a:off x="7437549" y="3884171"/>
            <a:ext cx="1485874" cy="567735"/>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採用時</a:t>
            </a:r>
            <a:br>
              <a:rPr lang="en-US" altLang="ja-JP" sz="1400" b="1">
                <a:solidFill>
                  <a:srgbClr val="FFFFFF"/>
                </a:solidFill>
                <a:ea typeface="Meiryo UI" panose="020B0604030504040204" pitchFamily="50" charset="-128"/>
              </a:rPr>
            </a:br>
            <a:r>
              <a:rPr lang="en-US" altLang="ja-JP" sz="1400" b="1">
                <a:solidFill>
                  <a:srgbClr val="FFFFFF"/>
                </a:solidFill>
                <a:ea typeface="Meiryo UI" panose="020B0604030504040204" pitchFamily="50" charset="-128"/>
              </a:rPr>
              <a:t>(</a:t>
            </a:r>
            <a:r>
              <a:rPr lang="ja-JP" altLang="en-US" sz="1400" b="1">
                <a:solidFill>
                  <a:srgbClr val="FFFFFF"/>
                </a:solidFill>
                <a:ea typeface="Meiryo UI" panose="020B0604030504040204" pitchFamily="50" charset="-128"/>
              </a:rPr>
              <a:t>面接企業</a:t>
            </a:r>
            <a:r>
              <a:rPr lang="en-US" altLang="ja-JP" sz="1400" b="1">
                <a:solidFill>
                  <a:srgbClr val="FFFFFF"/>
                </a:solidFill>
                <a:ea typeface="Meiryo UI" panose="020B0604030504040204" pitchFamily="50" charset="-128"/>
              </a:rPr>
              <a:t>)</a:t>
            </a:r>
            <a:endParaRPr lang="en-US" sz="1400" b="1">
              <a:solidFill>
                <a:srgbClr val="FFFFFF"/>
              </a:solidFill>
              <a:ea typeface="Meiryo UI" panose="020B0604030504040204" pitchFamily="50" charset="-128"/>
            </a:endParaRPr>
          </a:p>
        </p:txBody>
      </p:sp>
      <p:sp>
        <p:nvSpPr>
          <p:cNvPr id="1074" name="Rectangle: Rounded Corners 1073">
            <a:extLst>
              <a:ext uri="{FF2B5EF4-FFF2-40B4-BE49-F238E27FC236}">
                <a16:creationId xmlns:a16="http://schemas.microsoft.com/office/drawing/2014/main" id="{526F2BF4-227F-895C-2B00-330E8C915840}"/>
              </a:ext>
            </a:extLst>
          </p:cNvPr>
          <p:cNvSpPr/>
          <p:nvPr/>
        </p:nvSpPr>
        <p:spPr>
          <a:xfrm>
            <a:off x="2425460" y="3745068"/>
            <a:ext cx="1485874" cy="567735"/>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入社後</a:t>
            </a:r>
            <a:endParaRPr lang="en-US" sz="1400" b="1">
              <a:solidFill>
                <a:srgbClr val="FFFFFF"/>
              </a:solidFill>
              <a:ea typeface="Meiryo UI" panose="020B0604030504040204" pitchFamily="50" charset="-128"/>
            </a:endParaRPr>
          </a:p>
        </p:txBody>
      </p:sp>
      <p:sp>
        <p:nvSpPr>
          <p:cNvPr id="1075" name="Rectangle: Rounded Corners 1074">
            <a:extLst>
              <a:ext uri="{FF2B5EF4-FFF2-40B4-BE49-F238E27FC236}">
                <a16:creationId xmlns:a16="http://schemas.microsoft.com/office/drawing/2014/main" id="{748B63D6-C724-8983-2026-0359DE413F7C}"/>
              </a:ext>
            </a:extLst>
          </p:cNvPr>
          <p:cNvSpPr/>
          <p:nvPr/>
        </p:nvSpPr>
        <p:spPr>
          <a:xfrm>
            <a:off x="2425460" y="2025443"/>
            <a:ext cx="1485874" cy="567735"/>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個人アカウントへ</a:t>
            </a:r>
            <a:br>
              <a:rPr lang="en-US" altLang="ja-JP" sz="1400" b="1">
                <a:solidFill>
                  <a:srgbClr val="FFFFFF"/>
                </a:solidFill>
                <a:ea typeface="Meiryo UI" panose="020B0604030504040204" pitchFamily="50" charset="-128"/>
              </a:rPr>
            </a:br>
            <a:r>
              <a:rPr lang="ja-JP" altLang="en-US" sz="1400" b="1">
                <a:solidFill>
                  <a:srgbClr val="FFFFFF"/>
                </a:solidFill>
                <a:ea typeface="Meiryo UI" panose="020B0604030504040204" pitchFamily="50" charset="-128"/>
              </a:rPr>
              <a:t>紐づけ</a:t>
            </a:r>
            <a:endParaRPr lang="en-US" sz="1400" b="1">
              <a:solidFill>
                <a:srgbClr val="FFFFFF"/>
              </a:solidFill>
              <a:ea typeface="Meiryo UI" panose="020B0604030504040204" pitchFamily="50" charset="-128"/>
            </a:endParaRPr>
          </a:p>
        </p:txBody>
      </p:sp>
      <p:cxnSp>
        <p:nvCxnSpPr>
          <p:cNvPr id="1078" name="Straight Arrow Connector 1077">
            <a:extLst>
              <a:ext uri="{FF2B5EF4-FFF2-40B4-BE49-F238E27FC236}">
                <a16:creationId xmlns:a16="http://schemas.microsoft.com/office/drawing/2014/main" id="{557788C5-D31C-4081-D501-F5B464852F74}"/>
              </a:ext>
            </a:extLst>
          </p:cNvPr>
          <p:cNvCxnSpPr>
            <a:cxnSpLocks/>
            <a:stCxn id="1071" idx="1"/>
          </p:cNvCxnSpPr>
          <p:nvPr/>
        </p:nvCxnSpPr>
        <p:spPr>
          <a:xfrm flipH="1">
            <a:off x="6532735" y="2112500"/>
            <a:ext cx="863497" cy="852292"/>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082" name="テキスト ボックス 118">
            <a:extLst>
              <a:ext uri="{FF2B5EF4-FFF2-40B4-BE49-F238E27FC236}">
                <a16:creationId xmlns:a16="http://schemas.microsoft.com/office/drawing/2014/main" id="{975CB03C-110E-17FF-BD88-99FB6BCCB4D2}"/>
              </a:ext>
            </a:extLst>
          </p:cNvPr>
          <p:cNvSpPr txBox="1"/>
          <p:nvPr/>
        </p:nvSpPr>
        <p:spPr>
          <a:xfrm>
            <a:off x="6532735" y="2422057"/>
            <a:ext cx="755621"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0070C0"/>
                </a:solidFill>
                <a:latin typeface="Trebuchet MS" panose="020B0603020202020204" pitchFamily="34" charset="0"/>
                <a:ea typeface="Meiryo UI" panose="020B0604030504040204" pitchFamily="50" charset="-128"/>
              </a:rPr>
              <a:t>PDF/XML</a:t>
            </a:r>
            <a:r>
              <a:rPr kumimoji="1" lang="ja-JP" altLang="en-US" sz="1050">
                <a:solidFill>
                  <a:srgbClr val="0070C0"/>
                </a:solidFill>
                <a:latin typeface="Trebuchet MS" panose="020B0603020202020204" pitchFamily="34" charset="0"/>
                <a:ea typeface="Meiryo UI" panose="020B0604030504040204" pitchFamily="50" charset="-128"/>
              </a:rPr>
              <a:t>出力・</a:t>
            </a:r>
            <a:br>
              <a:rPr kumimoji="1" lang="en-US" altLang="ja-JP" sz="1050">
                <a:solidFill>
                  <a:srgbClr val="0070C0"/>
                </a:solidFill>
                <a:latin typeface="Trebuchet MS" panose="020B0603020202020204" pitchFamily="34" charset="0"/>
                <a:ea typeface="Meiryo UI" panose="020B0604030504040204" pitchFamily="50" charset="-128"/>
              </a:rPr>
            </a:br>
            <a:r>
              <a:rPr kumimoji="1" lang="ja-JP" altLang="en-US" sz="1050">
                <a:solidFill>
                  <a:srgbClr val="0070C0"/>
                </a:solidFill>
                <a:latin typeface="Trebuchet MS" panose="020B0603020202020204" pitchFamily="34" charset="0"/>
                <a:ea typeface="Meiryo UI" panose="020B0604030504040204" pitchFamily="50" charset="-128"/>
              </a:rPr>
              <a:t>アップロード</a:t>
            </a:r>
            <a:endParaRPr kumimoji="1" lang="en-US" altLang="ja-JP" sz="1050">
              <a:solidFill>
                <a:srgbClr val="0070C0"/>
              </a:solidFill>
              <a:latin typeface="Trebuchet MS" panose="020B0603020202020204" pitchFamily="34" charset="0"/>
              <a:ea typeface="Meiryo UI" panose="020B0604030504040204" pitchFamily="50" charset="-128"/>
            </a:endParaRPr>
          </a:p>
        </p:txBody>
      </p:sp>
      <p:sp>
        <p:nvSpPr>
          <p:cNvPr id="1084" name="テキスト ボックス 118">
            <a:extLst>
              <a:ext uri="{FF2B5EF4-FFF2-40B4-BE49-F238E27FC236}">
                <a16:creationId xmlns:a16="http://schemas.microsoft.com/office/drawing/2014/main" id="{8FECFAAF-F1E2-401C-936A-50657BA831C3}"/>
              </a:ext>
            </a:extLst>
          </p:cNvPr>
          <p:cNvSpPr txBox="1"/>
          <p:nvPr/>
        </p:nvSpPr>
        <p:spPr>
          <a:xfrm>
            <a:off x="7566436" y="2454504"/>
            <a:ext cx="1516690" cy="20790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市場標準での人材マッチング</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1086" name="Straight Arrow Connector 1085">
            <a:extLst>
              <a:ext uri="{FF2B5EF4-FFF2-40B4-BE49-F238E27FC236}">
                <a16:creationId xmlns:a16="http://schemas.microsoft.com/office/drawing/2014/main" id="{46064B87-2AC4-F768-529A-79F7BA59E913}"/>
              </a:ext>
            </a:extLst>
          </p:cNvPr>
          <p:cNvCxnSpPr>
            <a:cxnSpLocks/>
          </p:cNvCxnSpPr>
          <p:nvPr/>
        </p:nvCxnSpPr>
        <p:spPr>
          <a:xfrm flipH="1" flipV="1">
            <a:off x="7186664" y="3570518"/>
            <a:ext cx="283935" cy="279353"/>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087" name="テキスト ボックス 118">
            <a:extLst>
              <a:ext uri="{FF2B5EF4-FFF2-40B4-BE49-F238E27FC236}">
                <a16:creationId xmlns:a16="http://schemas.microsoft.com/office/drawing/2014/main" id="{A7654C03-26B6-E342-A51D-209206C947DA}"/>
              </a:ext>
            </a:extLst>
          </p:cNvPr>
          <p:cNvSpPr txBox="1"/>
          <p:nvPr/>
        </p:nvSpPr>
        <p:spPr>
          <a:xfrm>
            <a:off x="7396232" y="3502290"/>
            <a:ext cx="1301350" cy="20790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0070C0"/>
                </a:solidFill>
                <a:latin typeface="Trebuchet MS" panose="020B0603020202020204" pitchFamily="34" charset="0"/>
                <a:ea typeface="Meiryo UI" panose="020B0604030504040204" pitchFamily="50" charset="-128"/>
              </a:rPr>
              <a:t>XML</a:t>
            </a:r>
            <a:r>
              <a:rPr kumimoji="1" lang="ja-JP" altLang="en-US" sz="1050">
                <a:solidFill>
                  <a:srgbClr val="0070C0"/>
                </a:solidFill>
                <a:latin typeface="Trebuchet MS" panose="020B0603020202020204" pitchFamily="34" charset="0"/>
                <a:ea typeface="Meiryo UI" panose="020B0604030504040204" pitchFamily="50" charset="-128"/>
              </a:rPr>
              <a:t>出力・会社へ提出</a:t>
            </a:r>
            <a:endParaRPr kumimoji="1" lang="en-US" altLang="ja-JP" sz="1050">
              <a:solidFill>
                <a:srgbClr val="0070C0"/>
              </a:solidFill>
              <a:latin typeface="Trebuchet MS" panose="020B0603020202020204" pitchFamily="34" charset="0"/>
              <a:ea typeface="Meiryo UI" panose="020B0604030504040204" pitchFamily="50" charset="-128"/>
            </a:endParaRPr>
          </a:p>
        </p:txBody>
      </p:sp>
      <p:sp>
        <p:nvSpPr>
          <p:cNvPr id="1090" name="テキスト ボックス 118">
            <a:extLst>
              <a:ext uri="{FF2B5EF4-FFF2-40B4-BE49-F238E27FC236}">
                <a16:creationId xmlns:a16="http://schemas.microsoft.com/office/drawing/2014/main" id="{26E77290-21DE-36FD-F0E4-92AC94354835}"/>
              </a:ext>
            </a:extLst>
          </p:cNvPr>
          <p:cNvSpPr txBox="1"/>
          <p:nvPr/>
        </p:nvSpPr>
        <p:spPr>
          <a:xfrm>
            <a:off x="7445462" y="4519770"/>
            <a:ext cx="1516690" cy="20790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市場標準での社員管理</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1091" name="Straight Arrow Connector 1090">
            <a:extLst>
              <a:ext uri="{FF2B5EF4-FFF2-40B4-BE49-F238E27FC236}">
                <a16:creationId xmlns:a16="http://schemas.microsoft.com/office/drawing/2014/main" id="{C1F5B910-6574-5922-24E5-F51858BA250E}"/>
              </a:ext>
            </a:extLst>
          </p:cNvPr>
          <p:cNvCxnSpPr>
            <a:cxnSpLocks/>
          </p:cNvCxnSpPr>
          <p:nvPr/>
        </p:nvCxnSpPr>
        <p:spPr>
          <a:xfrm flipH="1">
            <a:off x="3533538" y="3447607"/>
            <a:ext cx="445252" cy="188023"/>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cxnSp>
        <p:nvCxnSpPr>
          <p:cNvPr id="1094" name="Straight Arrow Connector 1093">
            <a:extLst>
              <a:ext uri="{FF2B5EF4-FFF2-40B4-BE49-F238E27FC236}">
                <a16:creationId xmlns:a16="http://schemas.microsoft.com/office/drawing/2014/main" id="{B84E85D7-C66E-00A9-844C-2A6E8E60AD2A}"/>
              </a:ext>
            </a:extLst>
          </p:cNvPr>
          <p:cNvCxnSpPr>
            <a:cxnSpLocks/>
          </p:cNvCxnSpPr>
          <p:nvPr/>
        </p:nvCxnSpPr>
        <p:spPr>
          <a:xfrm flipV="1">
            <a:off x="4064367" y="3745068"/>
            <a:ext cx="309387" cy="297392"/>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098" name="テキスト ボックス 118">
            <a:extLst>
              <a:ext uri="{FF2B5EF4-FFF2-40B4-BE49-F238E27FC236}">
                <a16:creationId xmlns:a16="http://schemas.microsoft.com/office/drawing/2014/main" id="{B784BD31-60D3-EEAB-5D57-AFEFA98C2D19}"/>
              </a:ext>
            </a:extLst>
          </p:cNvPr>
          <p:cNvSpPr txBox="1"/>
          <p:nvPr/>
        </p:nvSpPr>
        <p:spPr>
          <a:xfrm>
            <a:off x="2408272" y="3348015"/>
            <a:ext cx="1042709"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0070C0"/>
                </a:solidFill>
                <a:latin typeface="Trebuchet MS" panose="020B0603020202020204" pitchFamily="34" charset="0"/>
                <a:ea typeface="Meiryo UI" panose="020B0604030504040204" pitchFamily="50" charset="-128"/>
              </a:rPr>
              <a:t>新たなスキルや</a:t>
            </a:r>
            <a:br>
              <a:rPr kumimoji="1" lang="en-US" altLang="ja-JP" sz="1050">
                <a:solidFill>
                  <a:srgbClr val="0070C0"/>
                </a:solidFill>
                <a:latin typeface="Trebuchet MS" panose="020B0603020202020204" pitchFamily="34" charset="0"/>
                <a:ea typeface="Meiryo UI" panose="020B0604030504040204" pitchFamily="50" charset="-128"/>
              </a:rPr>
            </a:br>
            <a:r>
              <a:rPr kumimoji="1" lang="ja-JP" altLang="en-US" sz="1050">
                <a:solidFill>
                  <a:srgbClr val="0070C0"/>
                </a:solidFill>
                <a:latin typeface="Trebuchet MS" panose="020B0603020202020204" pitchFamily="34" charset="0"/>
                <a:ea typeface="Meiryo UI" panose="020B0604030504040204" pitchFamily="50" charset="-128"/>
              </a:rPr>
              <a:t>資格をアップデート</a:t>
            </a:r>
            <a:endParaRPr kumimoji="1" lang="en-US" altLang="ja-JP" sz="1050">
              <a:solidFill>
                <a:srgbClr val="0070C0"/>
              </a:solidFill>
              <a:latin typeface="Trebuchet MS" panose="020B0603020202020204" pitchFamily="34" charset="0"/>
              <a:ea typeface="Meiryo UI" panose="020B0604030504040204" pitchFamily="50" charset="-128"/>
            </a:endParaRPr>
          </a:p>
        </p:txBody>
      </p:sp>
      <p:sp>
        <p:nvSpPr>
          <p:cNvPr id="1102" name="テキスト ボックス 118">
            <a:extLst>
              <a:ext uri="{FF2B5EF4-FFF2-40B4-BE49-F238E27FC236}">
                <a16:creationId xmlns:a16="http://schemas.microsoft.com/office/drawing/2014/main" id="{8887F59B-BB57-F70B-9FB4-304EDB5795CD}"/>
              </a:ext>
            </a:extLst>
          </p:cNvPr>
          <p:cNvSpPr txBox="1"/>
          <p:nvPr/>
        </p:nvSpPr>
        <p:spPr>
          <a:xfrm>
            <a:off x="3976016" y="4151898"/>
            <a:ext cx="755621"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0070C0"/>
                </a:solidFill>
                <a:latin typeface="Trebuchet MS" panose="020B0603020202020204" pitchFamily="34" charset="0"/>
                <a:ea typeface="Meiryo UI" panose="020B0604030504040204" pitchFamily="50" charset="-128"/>
              </a:rPr>
              <a:t>PDF</a:t>
            </a:r>
            <a:r>
              <a:rPr kumimoji="1" lang="ja-JP" altLang="en-US" sz="1050">
                <a:solidFill>
                  <a:srgbClr val="0070C0"/>
                </a:solidFill>
                <a:latin typeface="Trebuchet MS" panose="020B0603020202020204" pitchFamily="34" charset="0"/>
                <a:ea typeface="Meiryo UI" panose="020B0604030504040204" pitchFamily="50" charset="-128"/>
              </a:rPr>
              <a:t>出力</a:t>
            </a:r>
            <a:br>
              <a:rPr kumimoji="1" lang="en-US" altLang="ja-JP" sz="1050">
                <a:solidFill>
                  <a:srgbClr val="0070C0"/>
                </a:solidFill>
                <a:latin typeface="Trebuchet MS" panose="020B0603020202020204" pitchFamily="34" charset="0"/>
                <a:ea typeface="Meiryo UI" panose="020B0604030504040204" pitchFamily="50" charset="-128"/>
              </a:rPr>
            </a:br>
            <a:r>
              <a:rPr kumimoji="1" lang="en-US" altLang="ja-JP" sz="1050">
                <a:solidFill>
                  <a:srgbClr val="0070C0"/>
                </a:solidFill>
                <a:latin typeface="Trebuchet MS" panose="020B0603020202020204" pitchFamily="34" charset="0"/>
                <a:ea typeface="Meiryo UI" panose="020B0604030504040204" pitchFamily="50" charset="-128"/>
              </a:rPr>
              <a:t>CV</a:t>
            </a:r>
            <a:r>
              <a:rPr kumimoji="1" lang="ja-JP" altLang="en-US" sz="1050">
                <a:solidFill>
                  <a:srgbClr val="0070C0"/>
                </a:solidFill>
                <a:latin typeface="Trebuchet MS" panose="020B0603020202020204" pitchFamily="34" charset="0"/>
                <a:ea typeface="Meiryo UI" panose="020B0604030504040204" pitchFamily="50" charset="-128"/>
              </a:rPr>
              <a:t>として利用</a:t>
            </a:r>
            <a:br>
              <a:rPr kumimoji="1" lang="en-US" altLang="ja-JP" sz="1050">
                <a:solidFill>
                  <a:srgbClr val="0070C0"/>
                </a:solidFill>
                <a:latin typeface="Trebuchet MS" panose="020B0603020202020204" pitchFamily="34" charset="0"/>
                <a:ea typeface="Meiryo UI" panose="020B0604030504040204" pitchFamily="50" charset="-128"/>
              </a:rPr>
            </a:br>
            <a:r>
              <a:rPr kumimoji="1" lang="en-US" altLang="ja-JP" sz="1050">
                <a:solidFill>
                  <a:srgbClr val="0070C0"/>
                </a:solidFill>
                <a:latin typeface="Trebuchet MS" panose="020B0603020202020204" pitchFamily="34" charset="0"/>
                <a:ea typeface="Meiryo UI" panose="020B0604030504040204" pitchFamily="50" charset="-128"/>
              </a:rPr>
              <a:t>(</a:t>
            </a:r>
            <a:r>
              <a:rPr kumimoji="1" lang="ja-JP" altLang="en-US" sz="1050">
                <a:solidFill>
                  <a:srgbClr val="0070C0"/>
                </a:solidFill>
                <a:latin typeface="Trebuchet MS" panose="020B0603020202020204" pitchFamily="34" charset="0"/>
                <a:ea typeface="Meiryo UI" panose="020B0604030504040204" pitchFamily="50" charset="-128"/>
              </a:rPr>
              <a:t>アサイン時</a:t>
            </a:r>
            <a:r>
              <a:rPr kumimoji="1" lang="en-US" altLang="ja-JP" sz="1050">
                <a:solidFill>
                  <a:srgbClr val="0070C0"/>
                </a:solidFill>
                <a:latin typeface="Trebuchet MS" panose="020B0603020202020204" pitchFamily="34" charset="0"/>
                <a:ea typeface="Meiryo UI" panose="020B0604030504040204" pitchFamily="50" charset="-128"/>
              </a:rPr>
              <a:t>)</a:t>
            </a:r>
          </a:p>
        </p:txBody>
      </p:sp>
      <p:cxnSp>
        <p:nvCxnSpPr>
          <p:cNvPr id="1103" name="Straight Arrow Connector 1102">
            <a:extLst>
              <a:ext uri="{FF2B5EF4-FFF2-40B4-BE49-F238E27FC236}">
                <a16:creationId xmlns:a16="http://schemas.microsoft.com/office/drawing/2014/main" id="{F5F961B5-83EE-BFBC-DF7D-F752E81B260B}"/>
              </a:ext>
            </a:extLst>
          </p:cNvPr>
          <p:cNvCxnSpPr>
            <a:cxnSpLocks/>
          </p:cNvCxnSpPr>
          <p:nvPr/>
        </p:nvCxnSpPr>
        <p:spPr>
          <a:xfrm>
            <a:off x="3947697" y="2159342"/>
            <a:ext cx="190102" cy="73017"/>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107" name="テキスト ボックス 118">
            <a:extLst>
              <a:ext uri="{FF2B5EF4-FFF2-40B4-BE49-F238E27FC236}">
                <a16:creationId xmlns:a16="http://schemas.microsoft.com/office/drawing/2014/main" id="{F5F13B3B-EBEF-C7E3-1286-9CEF40A6BF6B}"/>
              </a:ext>
            </a:extLst>
          </p:cNvPr>
          <p:cNvSpPr txBox="1"/>
          <p:nvPr/>
        </p:nvSpPr>
        <p:spPr>
          <a:xfrm>
            <a:off x="2446736" y="2656261"/>
            <a:ext cx="1500961"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法人管理者の許諾があれば</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プライベート個人アカウントへ</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紐づけ可能</a:t>
            </a:r>
            <a:endParaRPr kumimoji="1" lang="en-US" altLang="ja-JP" sz="105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4687717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FE649-74F2-6226-3FE4-445F6E8BBEF9}"/>
            </a:ext>
          </a:extLst>
        </p:cNvPr>
        <p:cNvGrpSpPr/>
        <p:nvPr/>
      </p:nvGrpSpPr>
      <p:grpSpPr>
        <a:xfrm>
          <a:off x="0" y="0"/>
          <a:ext cx="0" cy="0"/>
          <a:chOff x="0" y="0"/>
          <a:chExt cx="0" cy="0"/>
        </a:xfrm>
      </p:grpSpPr>
      <p:sp>
        <p:nvSpPr>
          <p:cNvPr id="15" name="タイトル 140">
            <a:extLst>
              <a:ext uri="{FF2B5EF4-FFF2-40B4-BE49-F238E27FC236}">
                <a16:creationId xmlns:a16="http://schemas.microsoft.com/office/drawing/2014/main" id="{6D2AA6A9-CA80-C0CA-4C85-CABFF1D6061D}"/>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標準履歴書（処理フロー概略）</a:t>
            </a:r>
            <a:endParaRPr lang="en-US" altLang="ja-JP">
              <a:ea typeface="Meiryo UI" panose="020B0604030504040204" pitchFamily="50" charset="-128"/>
            </a:endParaRPr>
          </a:p>
        </p:txBody>
      </p:sp>
      <p:cxnSp>
        <p:nvCxnSpPr>
          <p:cNvPr id="6" name="Straight Arrow Connector 5">
            <a:extLst>
              <a:ext uri="{FF2B5EF4-FFF2-40B4-BE49-F238E27FC236}">
                <a16:creationId xmlns:a16="http://schemas.microsoft.com/office/drawing/2014/main" id="{BFCAB564-2370-CE97-B0CC-7BAD3DC4807A}"/>
              </a:ext>
            </a:extLst>
          </p:cNvPr>
          <p:cNvCxnSpPr>
            <a:cxnSpLocks/>
            <a:stCxn id="9" idx="3"/>
            <a:endCxn id="16" idx="1"/>
          </p:cNvCxnSpPr>
          <p:nvPr/>
        </p:nvCxnSpPr>
        <p:spPr>
          <a:xfrm>
            <a:off x="2784929" y="1686395"/>
            <a:ext cx="227299"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8669F292-BDCD-BDCE-0F4E-F184C7437D8B}"/>
              </a:ext>
            </a:extLst>
          </p:cNvPr>
          <p:cNvSpPr/>
          <p:nvPr/>
        </p:nvSpPr>
        <p:spPr>
          <a:xfrm>
            <a:off x="1894807" y="1526237"/>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直接入力</a:t>
            </a:r>
            <a:endParaRPr lang="en-US" sz="900">
              <a:solidFill>
                <a:srgbClr val="575757"/>
              </a:solidFill>
              <a:ea typeface="Meiryo UI" panose="020B0604030504040204" pitchFamily="50" charset="-128"/>
            </a:endParaRPr>
          </a:p>
        </p:txBody>
      </p:sp>
      <p:sp>
        <p:nvSpPr>
          <p:cNvPr id="14" name="Rectangle 13">
            <a:extLst>
              <a:ext uri="{FF2B5EF4-FFF2-40B4-BE49-F238E27FC236}">
                <a16:creationId xmlns:a16="http://schemas.microsoft.com/office/drawing/2014/main" id="{885FD5C0-564F-34E8-CA86-160B18337EEF}"/>
              </a:ext>
            </a:extLst>
          </p:cNvPr>
          <p:cNvSpPr/>
          <p:nvPr/>
        </p:nvSpPr>
        <p:spPr>
          <a:xfrm>
            <a:off x="1894807" y="1927264"/>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XML</a:t>
            </a:r>
            <a:r>
              <a:rPr lang="ja-JP" altLang="en-US" sz="900">
                <a:solidFill>
                  <a:srgbClr val="575757"/>
                </a:solidFill>
                <a:ea typeface="Meiryo UI" panose="020B0604030504040204" pitchFamily="50" charset="-128"/>
              </a:rPr>
              <a:t>アップロード</a:t>
            </a:r>
            <a:endParaRPr lang="en-US" sz="900">
              <a:solidFill>
                <a:srgbClr val="575757"/>
              </a:solidFill>
              <a:ea typeface="Meiryo UI" panose="020B0604030504040204" pitchFamily="50" charset="-128"/>
            </a:endParaRPr>
          </a:p>
        </p:txBody>
      </p:sp>
      <p:sp>
        <p:nvSpPr>
          <p:cNvPr id="16" name="Rectangle 15">
            <a:extLst>
              <a:ext uri="{FF2B5EF4-FFF2-40B4-BE49-F238E27FC236}">
                <a16:creationId xmlns:a16="http://schemas.microsoft.com/office/drawing/2014/main" id="{9AA91D86-9D38-D3EB-0C67-2FE08CEF38CB}"/>
              </a:ext>
            </a:extLst>
          </p:cNvPr>
          <p:cNvSpPr/>
          <p:nvPr/>
        </p:nvSpPr>
        <p:spPr>
          <a:xfrm>
            <a:off x="3012228" y="152623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履歴書作成</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チェック処理</a:t>
            </a:r>
            <a:endParaRPr lang="en-US" sz="900">
              <a:solidFill>
                <a:srgbClr val="575757"/>
              </a:solidFill>
              <a:ea typeface="Meiryo UI" panose="020B0604030504040204" pitchFamily="50" charset="-128"/>
            </a:endParaRPr>
          </a:p>
        </p:txBody>
      </p:sp>
      <p:sp>
        <p:nvSpPr>
          <p:cNvPr id="17" name="Rectangle 16">
            <a:extLst>
              <a:ext uri="{FF2B5EF4-FFF2-40B4-BE49-F238E27FC236}">
                <a16:creationId xmlns:a16="http://schemas.microsoft.com/office/drawing/2014/main" id="{87AC9255-A604-31C9-ACA4-C33C27C67DC1}"/>
              </a:ext>
            </a:extLst>
          </p:cNvPr>
          <p:cNvSpPr/>
          <p:nvPr/>
        </p:nvSpPr>
        <p:spPr>
          <a:xfrm>
            <a:off x="4120124" y="152623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資格情報の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登録チェック</a:t>
            </a:r>
            <a:endParaRPr lang="en-US" sz="900">
              <a:solidFill>
                <a:srgbClr val="575757"/>
              </a:solidFill>
              <a:ea typeface="Meiryo UI" panose="020B0604030504040204" pitchFamily="50" charset="-128"/>
            </a:endParaRPr>
          </a:p>
        </p:txBody>
      </p:sp>
      <p:sp>
        <p:nvSpPr>
          <p:cNvPr id="18" name="Rectangle 17">
            <a:extLst>
              <a:ext uri="{FF2B5EF4-FFF2-40B4-BE49-F238E27FC236}">
                <a16:creationId xmlns:a16="http://schemas.microsoft.com/office/drawing/2014/main" id="{F05B2A00-AE17-4DF8-CB71-FB318187F851}"/>
              </a:ext>
            </a:extLst>
          </p:cNvPr>
          <p:cNvSpPr/>
          <p:nvPr/>
        </p:nvSpPr>
        <p:spPr>
          <a:xfrm>
            <a:off x="4120124" y="4548809"/>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会社情報の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登録チェック</a:t>
            </a:r>
            <a:endParaRPr lang="en-US" sz="900">
              <a:solidFill>
                <a:srgbClr val="575757"/>
              </a:solidFill>
              <a:ea typeface="Meiryo UI" panose="020B0604030504040204" pitchFamily="50" charset="-128"/>
            </a:endParaRPr>
          </a:p>
        </p:txBody>
      </p:sp>
      <p:grpSp>
        <p:nvGrpSpPr>
          <p:cNvPr id="32" name="Group 31">
            <a:extLst>
              <a:ext uri="{FF2B5EF4-FFF2-40B4-BE49-F238E27FC236}">
                <a16:creationId xmlns:a16="http://schemas.microsoft.com/office/drawing/2014/main" id="{871836E2-9F20-E064-4DFA-ECEC577F76A0}"/>
              </a:ext>
            </a:extLst>
          </p:cNvPr>
          <p:cNvGrpSpPr/>
          <p:nvPr/>
        </p:nvGrpSpPr>
        <p:grpSpPr>
          <a:xfrm>
            <a:off x="5405441" y="1495757"/>
            <a:ext cx="403139" cy="387582"/>
            <a:chOff x="5595257" y="1820226"/>
            <a:chExt cx="403139" cy="320315"/>
          </a:xfrm>
        </p:grpSpPr>
        <p:sp>
          <p:nvSpPr>
            <p:cNvPr id="30" name="Flowchart: Sort 29">
              <a:extLst>
                <a:ext uri="{FF2B5EF4-FFF2-40B4-BE49-F238E27FC236}">
                  <a16:creationId xmlns:a16="http://schemas.microsoft.com/office/drawing/2014/main" id="{768C0F4F-7389-8A67-F161-242FC114B496}"/>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31" name="Flowchart: Sort 30">
              <a:extLst>
                <a:ext uri="{FF2B5EF4-FFF2-40B4-BE49-F238E27FC236}">
                  <a16:creationId xmlns:a16="http://schemas.microsoft.com/office/drawing/2014/main" id="{B26A4FE5-9B63-FC78-27E2-EE4A58DD903D}"/>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33" name="テキスト ボックス 118">
            <a:extLst>
              <a:ext uri="{FF2B5EF4-FFF2-40B4-BE49-F238E27FC236}">
                <a16:creationId xmlns:a16="http://schemas.microsoft.com/office/drawing/2014/main" id="{0B797B54-3696-3646-A82D-BBBAEC7BBDD5}"/>
              </a:ext>
            </a:extLst>
          </p:cNvPr>
          <p:cNvSpPr txBox="1"/>
          <p:nvPr/>
        </p:nvSpPr>
        <p:spPr>
          <a:xfrm>
            <a:off x="5113171" y="1306976"/>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資格登録済み？</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34" name="テキスト ボックス 118">
            <a:extLst>
              <a:ext uri="{FF2B5EF4-FFF2-40B4-BE49-F238E27FC236}">
                <a16:creationId xmlns:a16="http://schemas.microsoft.com/office/drawing/2014/main" id="{94999A7F-7738-CEE4-7793-DE50043364C9}"/>
              </a:ext>
            </a:extLst>
          </p:cNvPr>
          <p:cNvSpPr txBox="1"/>
          <p:nvPr/>
        </p:nvSpPr>
        <p:spPr>
          <a:xfrm>
            <a:off x="5850652" y="1505867"/>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35" name="テキスト ボックス 118">
            <a:extLst>
              <a:ext uri="{FF2B5EF4-FFF2-40B4-BE49-F238E27FC236}">
                <a16:creationId xmlns:a16="http://schemas.microsoft.com/office/drawing/2014/main" id="{C3B8DF3D-349A-79E2-B7A0-588105EFBC9F}"/>
              </a:ext>
            </a:extLst>
          </p:cNvPr>
          <p:cNvSpPr txBox="1"/>
          <p:nvPr/>
        </p:nvSpPr>
        <p:spPr>
          <a:xfrm>
            <a:off x="5424698" y="1892667"/>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grpSp>
        <p:nvGrpSpPr>
          <p:cNvPr id="36" name="Group 35">
            <a:extLst>
              <a:ext uri="{FF2B5EF4-FFF2-40B4-BE49-F238E27FC236}">
                <a16:creationId xmlns:a16="http://schemas.microsoft.com/office/drawing/2014/main" id="{806CAD59-888E-306D-5EB8-1A41FA0A1693}"/>
              </a:ext>
            </a:extLst>
          </p:cNvPr>
          <p:cNvGrpSpPr/>
          <p:nvPr/>
        </p:nvGrpSpPr>
        <p:grpSpPr>
          <a:xfrm>
            <a:off x="5405441" y="4520346"/>
            <a:ext cx="403139" cy="387582"/>
            <a:chOff x="5595257" y="1820226"/>
            <a:chExt cx="403139" cy="320315"/>
          </a:xfrm>
        </p:grpSpPr>
        <p:sp>
          <p:nvSpPr>
            <p:cNvPr id="37" name="Flowchart: Sort 36">
              <a:extLst>
                <a:ext uri="{FF2B5EF4-FFF2-40B4-BE49-F238E27FC236}">
                  <a16:creationId xmlns:a16="http://schemas.microsoft.com/office/drawing/2014/main" id="{4AF2E543-8772-8E1E-F485-BE0A7029C09E}"/>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38" name="Flowchart: Sort 37">
              <a:extLst>
                <a:ext uri="{FF2B5EF4-FFF2-40B4-BE49-F238E27FC236}">
                  <a16:creationId xmlns:a16="http://schemas.microsoft.com/office/drawing/2014/main" id="{3F4496FA-2103-64B1-9874-1EF4A8206EC3}"/>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39" name="テキスト ボックス 118">
            <a:extLst>
              <a:ext uri="{FF2B5EF4-FFF2-40B4-BE49-F238E27FC236}">
                <a16:creationId xmlns:a16="http://schemas.microsoft.com/office/drawing/2014/main" id="{6558F4BC-7415-5FAE-6A58-E4CC76AFAB4F}"/>
              </a:ext>
            </a:extLst>
          </p:cNvPr>
          <p:cNvSpPr txBox="1"/>
          <p:nvPr/>
        </p:nvSpPr>
        <p:spPr>
          <a:xfrm>
            <a:off x="5113171" y="4363009"/>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会社履歴登録済み？</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40" name="テキスト ボックス 118">
            <a:extLst>
              <a:ext uri="{FF2B5EF4-FFF2-40B4-BE49-F238E27FC236}">
                <a16:creationId xmlns:a16="http://schemas.microsoft.com/office/drawing/2014/main" id="{7F84BDE5-CCB7-AD9F-8D4A-057CCA990658}"/>
              </a:ext>
            </a:extLst>
          </p:cNvPr>
          <p:cNvSpPr txBox="1"/>
          <p:nvPr/>
        </p:nvSpPr>
        <p:spPr>
          <a:xfrm>
            <a:off x="5850652" y="4530456"/>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41" name="テキスト ボックス 118">
            <a:extLst>
              <a:ext uri="{FF2B5EF4-FFF2-40B4-BE49-F238E27FC236}">
                <a16:creationId xmlns:a16="http://schemas.microsoft.com/office/drawing/2014/main" id="{3A683A23-6C4E-F99F-FD65-A9DEF7746954}"/>
              </a:ext>
            </a:extLst>
          </p:cNvPr>
          <p:cNvSpPr txBox="1"/>
          <p:nvPr/>
        </p:nvSpPr>
        <p:spPr>
          <a:xfrm>
            <a:off x="5424698" y="4917256"/>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sp>
        <p:nvSpPr>
          <p:cNvPr id="46" name="Rectangle: Rounded Corners 45">
            <a:extLst>
              <a:ext uri="{FF2B5EF4-FFF2-40B4-BE49-F238E27FC236}">
                <a16:creationId xmlns:a16="http://schemas.microsoft.com/office/drawing/2014/main" id="{51A44164-8E52-AE0A-DC8F-ED9E3C222CD6}"/>
              </a:ext>
            </a:extLst>
          </p:cNvPr>
          <p:cNvSpPr/>
          <p:nvPr/>
        </p:nvSpPr>
        <p:spPr>
          <a:xfrm>
            <a:off x="7021287" y="3127215"/>
            <a:ext cx="2035076" cy="1015807"/>
          </a:xfrm>
          <a:prstGeom prst="roundRect">
            <a:avLst>
              <a:gd name="adj" fmla="val 1252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7" name="正方形/長方形 4">
            <a:extLst>
              <a:ext uri="{FF2B5EF4-FFF2-40B4-BE49-F238E27FC236}">
                <a16:creationId xmlns:a16="http://schemas.microsoft.com/office/drawing/2014/main" id="{315622EA-3683-C9F9-4FC9-3CC71D3597C9}"/>
              </a:ext>
            </a:extLst>
          </p:cNvPr>
          <p:cNvSpPr/>
          <p:nvPr/>
        </p:nvSpPr>
        <p:spPr>
          <a:xfrm>
            <a:off x="8082639" y="3630549"/>
            <a:ext cx="918591" cy="145045"/>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外部サービスと連携</a:t>
            </a:r>
            <a:endParaRPr lang="en-US" sz="800">
              <a:solidFill>
                <a:srgbClr val="575757"/>
              </a:solidFill>
              <a:ea typeface="Meiryo UI" panose="020B0604030504040204" pitchFamily="50" charset="-128"/>
            </a:endParaRPr>
          </a:p>
        </p:txBody>
      </p:sp>
      <p:sp>
        <p:nvSpPr>
          <p:cNvPr id="50" name="Flowchart: Magnetic Disk 49">
            <a:extLst>
              <a:ext uri="{FF2B5EF4-FFF2-40B4-BE49-F238E27FC236}">
                <a16:creationId xmlns:a16="http://schemas.microsoft.com/office/drawing/2014/main" id="{897F26FB-93FB-FBCE-3923-58DDDC5AAFFA}"/>
              </a:ext>
            </a:extLst>
          </p:cNvPr>
          <p:cNvSpPr/>
          <p:nvPr/>
        </p:nvSpPr>
        <p:spPr>
          <a:xfrm>
            <a:off x="7180488" y="354615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バッジ管理</a:t>
            </a:r>
            <a:endParaRPr lang="en-US" altLang="ja-JP" sz="900">
              <a:solidFill>
                <a:srgbClr val="575757"/>
              </a:solidFill>
              <a:ea typeface="Meiryo UI" panose="020B0604030504040204" pitchFamily="50" charset="-128"/>
            </a:endParaRPr>
          </a:p>
        </p:txBody>
      </p:sp>
      <p:sp>
        <p:nvSpPr>
          <p:cNvPr id="51" name="Flowchart: Magnetic Disk 50">
            <a:extLst>
              <a:ext uri="{FF2B5EF4-FFF2-40B4-BE49-F238E27FC236}">
                <a16:creationId xmlns:a16="http://schemas.microsoft.com/office/drawing/2014/main" id="{ED602885-CAA7-3CF0-1A7A-7D71147DD8B7}"/>
              </a:ext>
            </a:extLst>
          </p:cNvPr>
          <p:cNvSpPr/>
          <p:nvPr/>
        </p:nvSpPr>
        <p:spPr>
          <a:xfrm>
            <a:off x="7180488" y="3173703"/>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クレデンシャル</a:t>
            </a:r>
            <a:endParaRPr lang="en-US" altLang="ja-JP" sz="900">
              <a:solidFill>
                <a:srgbClr val="575757"/>
              </a:solidFill>
              <a:ea typeface="Meiryo UI" panose="020B0604030504040204" pitchFamily="50" charset="-128"/>
            </a:endParaRPr>
          </a:p>
        </p:txBody>
      </p:sp>
      <p:sp>
        <p:nvSpPr>
          <p:cNvPr id="52" name="Flowchart: Magnetic Disk 51">
            <a:extLst>
              <a:ext uri="{FF2B5EF4-FFF2-40B4-BE49-F238E27FC236}">
                <a16:creationId xmlns:a16="http://schemas.microsoft.com/office/drawing/2014/main" id="{3E94891C-240C-DBB7-7932-E5932603670E}"/>
              </a:ext>
            </a:extLst>
          </p:cNvPr>
          <p:cNvSpPr/>
          <p:nvPr/>
        </p:nvSpPr>
        <p:spPr>
          <a:xfrm>
            <a:off x="7180488" y="2505033"/>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保有資格</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53" name="Rectangle 52">
            <a:extLst>
              <a:ext uri="{FF2B5EF4-FFF2-40B4-BE49-F238E27FC236}">
                <a16:creationId xmlns:a16="http://schemas.microsoft.com/office/drawing/2014/main" id="{49D9EF7E-99CC-618E-AC35-6506BEA2E1F1}"/>
              </a:ext>
            </a:extLst>
          </p:cNvPr>
          <p:cNvSpPr/>
          <p:nvPr/>
        </p:nvSpPr>
        <p:spPr>
          <a:xfrm>
            <a:off x="8263724" y="3791483"/>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バッジ発行</a:t>
            </a:r>
            <a:endParaRPr lang="en-US" sz="900">
              <a:solidFill>
                <a:srgbClr val="575757"/>
              </a:solidFill>
              <a:ea typeface="Meiryo UI" panose="020B0604030504040204" pitchFamily="50" charset="-128"/>
            </a:endParaRPr>
          </a:p>
        </p:txBody>
      </p:sp>
      <p:cxnSp>
        <p:nvCxnSpPr>
          <p:cNvPr id="54" name="Straight Arrow Connector 53">
            <a:extLst>
              <a:ext uri="{FF2B5EF4-FFF2-40B4-BE49-F238E27FC236}">
                <a16:creationId xmlns:a16="http://schemas.microsoft.com/office/drawing/2014/main" id="{BDF61334-B6C9-0472-5DC2-E2295CB4C5EB}"/>
              </a:ext>
            </a:extLst>
          </p:cNvPr>
          <p:cNvCxnSpPr>
            <a:cxnSpLocks/>
          </p:cNvCxnSpPr>
          <p:nvPr/>
        </p:nvCxnSpPr>
        <p:spPr>
          <a:xfrm>
            <a:off x="7927000" y="3881749"/>
            <a:ext cx="336724" cy="2216"/>
          </a:xfrm>
          <a:prstGeom prst="straightConnector1">
            <a:avLst/>
          </a:prstGeom>
          <a:ln w="9525" cap="rnd">
            <a:solidFill>
              <a:srgbClr val="9A9A9A"/>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543AF786-3079-EDC1-E653-4A5583A4C2B4}"/>
              </a:ext>
            </a:extLst>
          </p:cNvPr>
          <p:cNvSpPr/>
          <p:nvPr/>
        </p:nvSpPr>
        <p:spPr>
          <a:xfrm>
            <a:off x="9544414" y="2828558"/>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履歴書作成</a:t>
            </a:r>
            <a:endParaRPr lang="en-US" sz="900">
              <a:solidFill>
                <a:srgbClr val="575757"/>
              </a:solidFill>
              <a:ea typeface="Meiryo UI" panose="020B0604030504040204" pitchFamily="50" charset="-128"/>
            </a:endParaRPr>
          </a:p>
        </p:txBody>
      </p:sp>
      <p:sp>
        <p:nvSpPr>
          <p:cNvPr id="57" name="Rectangle 56">
            <a:extLst>
              <a:ext uri="{FF2B5EF4-FFF2-40B4-BE49-F238E27FC236}">
                <a16:creationId xmlns:a16="http://schemas.microsoft.com/office/drawing/2014/main" id="{F0372346-7289-3AA4-E385-D0D3DF531974}"/>
              </a:ext>
            </a:extLst>
          </p:cNvPr>
          <p:cNvSpPr/>
          <p:nvPr/>
        </p:nvSpPr>
        <p:spPr>
          <a:xfrm>
            <a:off x="5720173" y="225557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資格情報の登録</a:t>
            </a:r>
            <a:endParaRPr lang="en-US" sz="900">
              <a:solidFill>
                <a:srgbClr val="575757"/>
              </a:solidFill>
              <a:ea typeface="Meiryo UI" panose="020B0604030504040204" pitchFamily="50" charset="-128"/>
            </a:endParaRPr>
          </a:p>
        </p:txBody>
      </p:sp>
      <p:sp>
        <p:nvSpPr>
          <p:cNvPr id="58" name="Flowchart: Magnetic Disk 57">
            <a:extLst>
              <a:ext uri="{FF2B5EF4-FFF2-40B4-BE49-F238E27FC236}">
                <a16:creationId xmlns:a16="http://schemas.microsoft.com/office/drawing/2014/main" id="{FD67EF85-321B-586A-D2A3-AA8847C3E66E}"/>
              </a:ext>
            </a:extLst>
          </p:cNvPr>
          <p:cNvSpPr/>
          <p:nvPr/>
        </p:nvSpPr>
        <p:spPr>
          <a:xfrm>
            <a:off x="7180488" y="5366963"/>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会社所属</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履歴テーブル</a:t>
            </a:r>
            <a:endParaRPr lang="en-US" altLang="ja-JP" sz="900">
              <a:solidFill>
                <a:srgbClr val="575757"/>
              </a:solidFill>
              <a:ea typeface="Meiryo UI" panose="020B0604030504040204" pitchFamily="50" charset="-128"/>
            </a:endParaRPr>
          </a:p>
        </p:txBody>
      </p:sp>
      <p:sp>
        <p:nvSpPr>
          <p:cNvPr id="59" name="Rectangle 58">
            <a:extLst>
              <a:ext uri="{FF2B5EF4-FFF2-40B4-BE49-F238E27FC236}">
                <a16:creationId xmlns:a16="http://schemas.microsoft.com/office/drawing/2014/main" id="{94BBFA33-D0C4-3C59-60C9-AE85627C7213}"/>
              </a:ext>
            </a:extLst>
          </p:cNvPr>
          <p:cNvSpPr/>
          <p:nvPr/>
        </p:nvSpPr>
        <p:spPr>
          <a:xfrm>
            <a:off x="5720173" y="5112963"/>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会社履歴情報の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登録</a:t>
            </a:r>
            <a:endParaRPr lang="en-US" sz="900">
              <a:solidFill>
                <a:srgbClr val="575757"/>
              </a:solidFill>
              <a:ea typeface="Meiryo UI" panose="020B0604030504040204" pitchFamily="50" charset="-128"/>
            </a:endParaRPr>
          </a:p>
        </p:txBody>
      </p:sp>
      <p:sp>
        <p:nvSpPr>
          <p:cNvPr id="60" name="Flowchart: Magnetic Disk 59">
            <a:extLst>
              <a:ext uri="{FF2B5EF4-FFF2-40B4-BE49-F238E27FC236}">
                <a16:creationId xmlns:a16="http://schemas.microsoft.com/office/drawing/2014/main" id="{D824467A-8BAF-2221-CAB3-C87423918722}"/>
              </a:ext>
            </a:extLst>
          </p:cNvPr>
          <p:cNvSpPr/>
          <p:nvPr/>
        </p:nvSpPr>
        <p:spPr>
          <a:xfrm>
            <a:off x="10612327" y="273608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履歴書</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67" name="Flowchart: Magnetic Disk 66">
            <a:extLst>
              <a:ext uri="{FF2B5EF4-FFF2-40B4-BE49-F238E27FC236}">
                <a16:creationId xmlns:a16="http://schemas.microsoft.com/office/drawing/2014/main" id="{C4121718-D384-9206-B23D-73BF5596E356}"/>
              </a:ext>
            </a:extLst>
          </p:cNvPr>
          <p:cNvSpPr/>
          <p:nvPr/>
        </p:nvSpPr>
        <p:spPr>
          <a:xfrm>
            <a:off x="330334" y="312711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資格マスタ</a:t>
            </a:r>
            <a:endParaRPr lang="en-US" altLang="ja-JP" sz="900">
              <a:solidFill>
                <a:srgbClr val="575757"/>
              </a:solidFill>
              <a:ea typeface="Meiryo UI" panose="020B0604030504040204" pitchFamily="50" charset="-128"/>
            </a:endParaRPr>
          </a:p>
        </p:txBody>
      </p:sp>
      <p:sp>
        <p:nvSpPr>
          <p:cNvPr id="68" name="Flowchart: Magnetic Disk 67">
            <a:extLst>
              <a:ext uri="{FF2B5EF4-FFF2-40B4-BE49-F238E27FC236}">
                <a16:creationId xmlns:a16="http://schemas.microsoft.com/office/drawing/2014/main" id="{DFA26785-6CFF-5C08-3CE3-14DE9CFA2CE3}"/>
              </a:ext>
            </a:extLst>
          </p:cNvPr>
          <p:cNvSpPr/>
          <p:nvPr/>
        </p:nvSpPr>
        <p:spPr>
          <a:xfrm>
            <a:off x="330334" y="1802054"/>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職種マスタ</a:t>
            </a:r>
            <a:endParaRPr lang="en-US" altLang="ja-JP" sz="900">
              <a:solidFill>
                <a:srgbClr val="575757"/>
              </a:solidFill>
              <a:ea typeface="Meiryo UI" panose="020B0604030504040204" pitchFamily="50" charset="-128"/>
            </a:endParaRPr>
          </a:p>
        </p:txBody>
      </p:sp>
      <p:sp>
        <p:nvSpPr>
          <p:cNvPr id="69" name="Flowchart: Magnetic Disk 68">
            <a:extLst>
              <a:ext uri="{FF2B5EF4-FFF2-40B4-BE49-F238E27FC236}">
                <a16:creationId xmlns:a16="http://schemas.microsoft.com/office/drawing/2014/main" id="{7A10AB9E-6B4F-9E71-E354-55E5191A82B1}"/>
              </a:ext>
            </a:extLst>
          </p:cNvPr>
          <p:cNvSpPr/>
          <p:nvPr/>
        </p:nvSpPr>
        <p:spPr>
          <a:xfrm>
            <a:off x="330334" y="1414190"/>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スキルマスタ</a:t>
            </a:r>
            <a:endParaRPr lang="en-US" altLang="ja-JP" sz="900">
              <a:solidFill>
                <a:srgbClr val="575757"/>
              </a:solidFill>
              <a:ea typeface="Meiryo UI" panose="020B0604030504040204" pitchFamily="50" charset="-128"/>
            </a:endParaRPr>
          </a:p>
        </p:txBody>
      </p:sp>
      <p:sp>
        <p:nvSpPr>
          <p:cNvPr id="70" name="Rectangle: Rounded Corners 69">
            <a:extLst>
              <a:ext uri="{FF2B5EF4-FFF2-40B4-BE49-F238E27FC236}">
                <a16:creationId xmlns:a16="http://schemas.microsoft.com/office/drawing/2014/main" id="{9CB2ECDD-A318-14D7-1352-9CF12B5B6962}"/>
              </a:ext>
            </a:extLst>
          </p:cNvPr>
          <p:cNvSpPr/>
          <p:nvPr/>
        </p:nvSpPr>
        <p:spPr>
          <a:xfrm>
            <a:off x="229126" y="1280608"/>
            <a:ext cx="1005029" cy="1131888"/>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71" name="正方形/長方形 4">
            <a:extLst>
              <a:ext uri="{FF2B5EF4-FFF2-40B4-BE49-F238E27FC236}">
                <a16:creationId xmlns:a16="http://schemas.microsoft.com/office/drawing/2014/main" id="{98069454-B1FF-5A5D-0ABC-DE9C4639D2FE}"/>
              </a:ext>
            </a:extLst>
          </p:cNvPr>
          <p:cNvSpPr/>
          <p:nvPr/>
        </p:nvSpPr>
        <p:spPr>
          <a:xfrm>
            <a:off x="259449" y="1225399"/>
            <a:ext cx="918591" cy="145045"/>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スキル定義</a:t>
            </a:r>
            <a:r>
              <a:rPr lang="en-US" altLang="ja-JP" sz="800">
                <a:solidFill>
                  <a:srgbClr val="575757"/>
                </a:solidFill>
                <a:ea typeface="Meiryo UI" panose="020B0604030504040204" pitchFamily="50" charset="-128"/>
              </a:rPr>
              <a:t>(</a:t>
            </a:r>
            <a:r>
              <a:rPr lang="ja-JP" altLang="en-US" sz="800">
                <a:solidFill>
                  <a:srgbClr val="575757"/>
                </a:solidFill>
                <a:ea typeface="Meiryo UI" panose="020B0604030504040204" pitchFamily="50" charset="-128"/>
              </a:rPr>
              <a:t>タグ</a:t>
            </a:r>
            <a:r>
              <a:rPr lang="en-US" altLang="ja-JP" sz="800">
                <a:solidFill>
                  <a:srgbClr val="575757"/>
                </a:solidFill>
                <a:ea typeface="Meiryo UI" panose="020B0604030504040204" pitchFamily="50" charset="-128"/>
              </a:rPr>
              <a:t>)</a:t>
            </a:r>
            <a:endParaRPr lang="en-US" sz="800">
              <a:solidFill>
                <a:srgbClr val="575757"/>
              </a:solidFill>
              <a:ea typeface="Meiryo UI" panose="020B0604030504040204" pitchFamily="50" charset="-128"/>
            </a:endParaRPr>
          </a:p>
        </p:txBody>
      </p:sp>
      <p:sp>
        <p:nvSpPr>
          <p:cNvPr id="72" name="Rectangle: Rounded Corners 71">
            <a:extLst>
              <a:ext uri="{FF2B5EF4-FFF2-40B4-BE49-F238E27FC236}">
                <a16:creationId xmlns:a16="http://schemas.microsoft.com/office/drawing/2014/main" id="{A4595D0B-7E82-ECE2-A825-63019FBE144D}"/>
              </a:ext>
            </a:extLst>
          </p:cNvPr>
          <p:cNvSpPr/>
          <p:nvPr/>
        </p:nvSpPr>
        <p:spPr>
          <a:xfrm>
            <a:off x="229126" y="2517464"/>
            <a:ext cx="1005029" cy="1282002"/>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74" name="正方形/長方形 4">
            <a:extLst>
              <a:ext uri="{FF2B5EF4-FFF2-40B4-BE49-F238E27FC236}">
                <a16:creationId xmlns:a16="http://schemas.microsoft.com/office/drawing/2014/main" id="{8EEC4B24-03BF-1BDA-E8A5-5CDDEC141870}"/>
              </a:ext>
            </a:extLst>
          </p:cNvPr>
          <p:cNvSpPr/>
          <p:nvPr/>
        </p:nvSpPr>
        <p:spPr>
          <a:xfrm>
            <a:off x="405039" y="2487692"/>
            <a:ext cx="627410" cy="145045"/>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属性系マスタ</a:t>
            </a:r>
            <a:endParaRPr lang="en-US" sz="800">
              <a:solidFill>
                <a:srgbClr val="575757"/>
              </a:solidFill>
              <a:ea typeface="Meiryo UI" panose="020B0604030504040204" pitchFamily="50" charset="-128"/>
            </a:endParaRPr>
          </a:p>
        </p:txBody>
      </p:sp>
      <p:sp>
        <p:nvSpPr>
          <p:cNvPr id="75" name="Flowchart: Magnetic Disk 74">
            <a:extLst>
              <a:ext uri="{FF2B5EF4-FFF2-40B4-BE49-F238E27FC236}">
                <a16:creationId xmlns:a16="http://schemas.microsoft.com/office/drawing/2014/main" id="{6CE71D03-15F0-9109-F4B0-C93941EBD01D}"/>
              </a:ext>
            </a:extLst>
          </p:cNvPr>
          <p:cNvSpPr/>
          <p:nvPr/>
        </p:nvSpPr>
        <p:spPr>
          <a:xfrm>
            <a:off x="330334" y="273770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企業マスタ</a:t>
            </a:r>
            <a:endParaRPr lang="en-US" altLang="ja-JP" sz="900">
              <a:solidFill>
                <a:srgbClr val="575757"/>
              </a:solidFill>
              <a:ea typeface="Meiryo UI" panose="020B0604030504040204" pitchFamily="50" charset="-128"/>
            </a:endParaRPr>
          </a:p>
        </p:txBody>
      </p:sp>
      <p:sp>
        <p:nvSpPr>
          <p:cNvPr id="76" name="Flowchart: Magnetic Disk 75">
            <a:extLst>
              <a:ext uri="{FF2B5EF4-FFF2-40B4-BE49-F238E27FC236}">
                <a16:creationId xmlns:a16="http://schemas.microsoft.com/office/drawing/2014/main" id="{F47C2473-AE0D-9D05-BF59-A2B5AE5830D2}"/>
              </a:ext>
            </a:extLst>
          </p:cNvPr>
          <p:cNvSpPr/>
          <p:nvPr/>
        </p:nvSpPr>
        <p:spPr>
          <a:xfrm>
            <a:off x="330334" y="5212040"/>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学習管理</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テーブル</a:t>
            </a:r>
            <a:endParaRPr lang="en-US" altLang="ja-JP" sz="900">
              <a:solidFill>
                <a:srgbClr val="575757"/>
              </a:solidFill>
              <a:ea typeface="Meiryo UI" panose="020B0604030504040204" pitchFamily="50" charset="-128"/>
            </a:endParaRPr>
          </a:p>
        </p:txBody>
      </p:sp>
      <p:sp>
        <p:nvSpPr>
          <p:cNvPr id="77" name="Rectangle: Rounded Corners 76">
            <a:extLst>
              <a:ext uri="{FF2B5EF4-FFF2-40B4-BE49-F238E27FC236}">
                <a16:creationId xmlns:a16="http://schemas.microsoft.com/office/drawing/2014/main" id="{FAB86CC8-0799-499C-70BD-D8EB87590E57}"/>
              </a:ext>
            </a:extLst>
          </p:cNvPr>
          <p:cNvSpPr/>
          <p:nvPr/>
        </p:nvSpPr>
        <p:spPr>
          <a:xfrm>
            <a:off x="229126" y="4249309"/>
            <a:ext cx="1005029" cy="1635078"/>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78" name="正方形/長方形 4">
            <a:extLst>
              <a:ext uri="{FF2B5EF4-FFF2-40B4-BE49-F238E27FC236}">
                <a16:creationId xmlns:a16="http://schemas.microsoft.com/office/drawing/2014/main" id="{F10ABE22-EAE1-3FFB-D6E7-E9642E5B417B}"/>
              </a:ext>
            </a:extLst>
          </p:cNvPr>
          <p:cNvSpPr/>
          <p:nvPr/>
        </p:nvSpPr>
        <p:spPr>
          <a:xfrm>
            <a:off x="405039" y="4219537"/>
            <a:ext cx="627410" cy="145045"/>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管理テーブル</a:t>
            </a:r>
            <a:endParaRPr lang="en-US" sz="800">
              <a:solidFill>
                <a:srgbClr val="575757"/>
              </a:solidFill>
              <a:ea typeface="Meiryo UI" panose="020B0604030504040204" pitchFamily="50" charset="-128"/>
            </a:endParaRPr>
          </a:p>
        </p:txBody>
      </p:sp>
      <p:sp>
        <p:nvSpPr>
          <p:cNvPr id="79" name="Flowchart: Magnetic Disk 78">
            <a:extLst>
              <a:ext uri="{FF2B5EF4-FFF2-40B4-BE49-F238E27FC236}">
                <a16:creationId xmlns:a16="http://schemas.microsoft.com/office/drawing/2014/main" id="{C152E817-7811-72E6-D4F3-05352482F3CD}"/>
              </a:ext>
            </a:extLst>
          </p:cNvPr>
          <p:cNvSpPr/>
          <p:nvPr/>
        </p:nvSpPr>
        <p:spPr>
          <a:xfrm>
            <a:off x="330334" y="4822626"/>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保有資格</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81" name="Straight Arrow Connector 80">
            <a:extLst>
              <a:ext uri="{FF2B5EF4-FFF2-40B4-BE49-F238E27FC236}">
                <a16:creationId xmlns:a16="http://schemas.microsoft.com/office/drawing/2014/main" id="{9124513B-AE75-F6E4-2C56-4ADF30301AF1}"/>
              </a:ext>
            </a:extLst>
          </p:cNvPr>
          <p:cNvCxnSpPr>
            <a:cxnSpLocks/>
          </p:cNvCxnSpPr>
          <p:nvPr/>
        </p:nvCxnSpPr>
        <p:spPr>
          <a:xfrm flipV="1">
            <a:off x="731641" y="5884387"/>
            <a:ext cx="0" cy="28275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118">
            <a:extLst>
              <a:ext uri="{FF2B5EF4-FFF2-40B4-BE49-F238E27FC236}">
                <a16:creationId xmlns:a16="http://schemas.microsoft.com/office/drawing/2014/main" id="{6105B11A-D4C5-005A-A52D-F7EE238B9181}"/>
              </a:ext>
            </a:extLst>
          </p:cNvPr>
          <p:cNvSpPr txBox="1"/>
          <p:nvPr/>
        </p:nvSpPr>
        <p:spPr>
          <a:xfrm>
            <a:off x="161884" y="6206313"/>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ユーザの活動に</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応じて更新</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88" name="Connector: Elbow 87">
            <a:extLst>
              <a:ext uri="{FF2B5EF4-FFF2-40B4-BE49-F238E27FC236}">
                <a16:creationId xmlns:a16="http://schemas.microsoft.com/office/drawing/2014/main" id="{AD817785-2496-1DAB-2C52-47E1F22791BF}"/>
              </a:ext>
            </a:extLst>
          </p:cNvPr>
          <p:cNvCxnSpPr>
            <a:cxnSpLocks/>
            <a:stCxn id="14" idx="3"/>
            <a:endCxn id="1114" idx="1"/>
          </p:cNvCxnSpPr>
          <p:nvPr/>
        </p:nvCxnSpPr>
        <p:spPr>
          <a:xfrm flipV="1">
            <a:off x="2784929" y="1781922"/>
            <a:ext cx="225069" cy="305500"/>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30E40727-3429-619F-DCC1-CA6BE19841AF}"/>
              </a:ext>
            </a:extLst>
          </p:cNvPr>
          <p:cNvCxnSpPr>
            <a:cxnSpLocks/>
            <a:stCxn id="16" idx="3"/>
          </p:cNvCxnSpPr>
          <p:nvPr/>
        </p:nvCxnSpPr>
        <p:spPr>
          <a:xfrm>
            <a:off x="3902350" y="1686395"/>
            <a:ext cx="21777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15363A26-C3D4-9497-A558-E58C3B5C0F9E}"/>
              </a:ext>
            </a:extLst>
          </p:cNvPr>
          <p:cNvCxnSpPr>
            <a:cxnSpLocks/>
            <a:stCxn id="17" idx="3"/>
          </p:cNvCxnSpPr>
          <p:nvPr/>
        </p:nvCxnSpPr>
        <p:spPr>
          <a:xfrm>
            <a:off x="5010246" y="1686395"/>
            <a:ext cx="413519" cy="315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6" name="Connector: Elbow 95">
            <a:extLst>
              <a:ext uri="{FF2B5EF4-FFF2-40B4-BE49-F238E27FC236}">
                <a16:creationId xmlns:a16="http://schemas.microsoft.com/office/drawing/2014/main" id="{09200889-D099-D4D9-81E6-F6606286DAB8}"/>
              </a:ext>
            </a:extLst>
          </p:cNvPr>
          <p:cNvCxnSpPr>
            <a:cxnSpLocks/>
            <a:endCxn id="57" idx="1"/>
          </p:cNvCxnSpPr>
          <p:nvPr/>
        </p:nvCxnSpPr>
        <p:spPr>
          <a:xfrm rot="16200000" flipH="1">
            <a:off x="5397394" y="2092956"/>
            <a:ext cx="532396" cy="113162"/>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9" name="Connector: Elbow 98">
            <a:extLst>
              <a:ext uri="{FF2B5EF4-FFF2-40B4-BE49-F238E27FC236}">
                <a16:creationId xmlns:a16="http://schemas.microsoft.com/office/drawing/2014/main" id="{74B44ECA-6317-5823-9EF5-12925C66C97F}"/>
              </a:ext>
            </a:extLst>
          </p:cNvPr>
          <p:cNvCxnSpPr>
            <a:cxnSpLocks/>
            <a:endCxn id="104" idx="1"/>
          </p:cNvCxnSpPr>
          <p:nvPr/>
        </p:nvCxnSpPr>
        <p:spPr>
          <a:xfrm>
            <a:off x="5808580" y="1689548"/>
            <a:ext cx="3735834" cy="1241089"/>
          </a:xfrm>
          <a:prstGeom prst="bentConnector3">
            <a:avLst>
              <a:gd name="adj1" fmla="val 89264"/>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DA32AB85-0A41-7C9B-B438-D80BF937AEB6}"/>
              </a:ext>
            </a:extLst>
          </p:cNvPr>
          <p:cNvSpPr/>
          <p:nvPr/>
        </p:nvSpPr>
        <p:spPr>
          <a:xfrm>
            <a:off x="9544414" y="2816462"/>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08" name="Connector: Elbow 107">
            <a:extLst>
              <a:ext uri="{FF2B5EF4-FFF2-40B4-BE49-F238E27FC236}">
                <a16:creationId xmlns:a16="http://schemas.microsoft.com/office/drawing/2014/main" id="{2BCC8465-B60B-2123-4CE7-2E4D9C026550}"/>
              </a:ext>
            </a:extLst>
          </p:cNvPr>
          <p:cNvCxnSpPr>
            <a:cxnSpLocks/>
            <a:stCxn id="57" idx="3"/>
            <a:endCxn id="52" idx="2"/>
          </p:cNvCxnSpPr>
          <p:nvPr/>
        </p:nvCxnSpPr>
        <p:spPr>
          <a:xfrm>
            <a:off x="6610295" y="2415735"/>
            <a:ext cx="570193" cy="343298"/>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9F6FACF8-7018-0C28-D662-1A7718B044CE}"/>
              </a:ext>
            </a:extLst>
          </p:cNvPr>
          <p:cNvCxnSpPr>
            <a:cxnSpLocks/>
            <a:stCxn id="52" idx="3"/>
            <a:endCxn id="51" idx="1"/>
          </p:cNvCxnSpPr>
          <p:nvPr/>
        </p:nvCxnSpPr>
        <p:spPr>
          <a:xfrm>
            <a:off x="7551963" y="3013033"/>
            <a:ext cx="0" cy="160670"/>
          </a:xfrm>
          <a:prstGeom prst="straightConnector1">
            <a:avLst/>
          </a:prstGeom>
          <a:ln w="9525" cap="rnd">
            <a:solidFill>
              <a:srgbClr val="9A9A9A"/>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15" name="正方形/長方形 4">
            <a:extLst>
              <a:ext uri="{FF2B5EF4-FFF2-40B4-BE49-F238E27FC236}">
                <a16:creationId xmlns:a16="http://schemas.microsoft.com/office/drawing/2014/main" id="{293EB562-BE1D-4571-451E-BA67F77986A9}"/>
              </a:ext>
            </a:extLst>
          </p:cNvPr>
          <p:cNvSpPr/>
          <p:nvPr/>
        </p:nvSpPr>
        <p:spPr>
          <a:xfrm>
            <a:off x="4898391" y="3189260"/>
            <a:ext cx="2035076" cy="790080"/>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履歴書にだけ記載されていて、資格情報・バッジ情報の登録・管理漏れがないよう</a:t>
            </a:r>
            <a:endParaRPr lang="en-US" altLang="ja-JP" sz="800">
              <a:solidFill>
                <a:srgbClr val="575757"/>
              </a:solidFill>
              <a:ea typeface="Meiryo UI" panose="020B0604030504040204" pitchFamily="50" charset="-128"/>
            </a:endParaRPr>
          </a:p>
          <a:p>
            <a:r>
              <a:rPr lang="ja-JP" altLang="en-US" sz="800">
                <a:solidFill>
                  <a:srgbClr val="575757"/>
                </a:solidFill>
                <a:ea typeface="Meiryo UI" panose="020B0604030504040204" pitchFamily="50" charset="-128"/>
              </a:rPr>
              <a:t>①管理テーブルへの登録</a:t>
            </a:r>
            <a:endParaRPr lang="en-US" altLang="ja-JP" sz="800">
              <a:solidFill>
                <a:srgbClr val="575757"/>
              </a:solidFill>
              <a:ea typeface="Meiryo UI" panose="020B0604030504040204" pitchFamily="50" charset="-128"/>
            </a:endParaRPr>
          </a:p>
          <a:p>
            <a:r>
              <a:rPr lang="ja-JP" altLang="en-US" sz="800">
                <a:solidFill>
                  <a:srgbClr val="575757"/>
                </a:solidFill>
                <a:ea typeface="Meiryo UI" panose="020B0604030504040204" pitchFamily="50" charset="-128"/>
              </a:rPr>
              <a:t>②バッジ未登録であることが</a:t>
            </a:r>
            <a:br>
              <a:rPr lang="en-US" altLang="ja-JP" sz="800">
                <a:solidFill>
                  <a:srgbClr val="575757"/>
                </a:solidFill>
                <a:ea typeface="Meiryo UI" panose="020B0604030504040204" pitchFamily="50" charset="-128"/>
              </a:rPr>
            </a:br>
            <a:r>
              <a:rPr lang="ja-JP" altLang="en-US" sz="800">
                <a:solidFill>
                  <a:srgbClr val="575757"/>
                </a:solidFill>
                <a:ea typeface="Meiryo UI" panose="020B0604030504040204" pitchFamily="50" charset="-128"/>
              </a:rPr>
              <a:t>　アナリティクス・管理画面で分かるようにする</a:t>
            </a:r>
            <a:endParaRPr lang="en-US" sz="800">
              <a:solidFill>
                <a:srgbClr val="575757"/>
              </a:solidFill>
              <a:ea typeface="Meiryo UI" panose="020B0604030504040204" pitchFamily="50" charset="-128"/>
            </a:endParaRPr>
          </a:p>
        </p:txBody>
      </p:sp>
      <p:cxnSp>
        <p:nvCxnSpPr>
          <p:cNvPr id="116" name="Connector: Elbow 115">
            <a:extLst>
              <a:ext uri="{FF2B5EF4-FFF2-40B4-BE49-F238E27FC236}">
                <a16:creationId xmlns:a16="http://schemas.microsoft.com/office/drawing/2014/main" id="{09441966-4F2F-A500-DBB0-7C92354255D8}"/>
              </a:ext>
            </a:extLst>
          </p:cNvPr>
          <p:cNvCxnSpPr>
            <a:cxnSpLocks/>
            <a:stCxn id="1036" idx="3"/>
            <a:endCxn id="1052" idx="1"/>
          </p:cNvCxnSpPr>
          <p:nvPr/>
        </p:nvCxnSpPr>
        <p:spPr>
          <a:xfrm flipV="1">
            <a:off x="6601133" y="3136632"/>
            <a:ext cx="2943281" cy="2092780"/>
          </a:xfrm>
          <a:prstGeom prst="bentConnector3">
            <a:avLst>
              <a:gd name="adj1" fmla="val 8935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4CE4304D-70CB-63C7-8B52-334FF6C4C097}"/>
              </a:ext>
            </a:extLst>
          </p:cNvPr>
          <p:cNvSpPr/>
          <p:nvPr/>
        </p:nvSpPr>
        <p:spPr>
          <a:xfrm>
            <a:off x="9544414" y="2885440"/>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21" name="Connector: Elbow 120">
            <a:extLst>
              <a:ext uri="{FF2B5EF4-FFF2-40B4-BE49-F238E27FC236}">
                <a16:creationId xmlns:a16="http://schemas.microsoft.com/office/drawing/2014/main" id="{29EB7CFA-A674-8CAE-2C8C-F67505CDA7B7}"/>
              </a:ext>
            </a:extLst>
          </p:cNvPr>
          <p:cNvCxnSpPr>
            <a:cxnSpLocks/>
            <a:stCxn id="124" idx="3"/>
            <a:endCxn id="18" idx="1"/>
          </p:cNvCxnSpPr>
          <p:nvPr/>
        </p:nvCxnSpPr>
        <p:spPr>
          <a:xfrm>
            <a:off x="3900120" y="1781922"/>
            <a:ext cx="220004" cy="292704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24" name="Rectangle 123">
            <a:extLst>
              <a:ext uri="{FF2B5EF4-FFF2-40B4-BE49-F238E27FC236}">
                <a16:creationId xmlns:a16="http://schemas.microsoft.com/office/drawing/2014/main" id="{535121B7-89A6-987E-D349-12E2CEB1B3FA}"/>
              </a:ext>
            </a:extLst>
          </p:cNvPr>
          <p:cNvSpPr/>
          <p:nvPr/>
        </p:nvSpPr>
        <p:spPr>
          <a:xfrm>
            <a:off x="3648440" y="1667747"/>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26" name="Straight Arrow Connector 125">
            <a:extLst>
              <a:ext uri="{FF2B5EF4-FFF2-40B4-BE49-F238E27FC236}">
                <a16:creationId xmlns:a16="http://schemas.microsoft.com/office/drawing/2014/main" id="{B3789A17-7B6B-6591-DC18-F28998141D25}"/>
              </a:ext>
            </a:extLst>
          </p:cNvPr>
          <p:cNvCxnSpPr>
            <a:cxnSpLocks/>
            <a:stCxn id="18" idx="3"/>
          </p:cNvCxnSpPr>
          <p:nvPr/>
        </p:nvCxnSpPr>
        <p:spPr>
          <a:xfrm>
            <a:off x="5010246" y="4708967"/>
            <a:ext cx="413519" cy="5169"/>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25" name="Connector: Elbow 1024">
            <a:extLst>
              <a:ext uri="{FF2B5EF4-FFF2-40B4-BE49-F238E27FC236}">
                <a16:creationId xmlns:a16="http://schemas.microsoft.com/office/drawing/2014/main" id="{42CFF7D1-C1CB-B02B-4493-0222692D2BB1}"/>
              </a:ext>
            </a:extLst>
          </p:cNvPr>
          <p:cNvCxnSpPr>
            <a:cxnSpLocks/>
            <a:endCxn id="1029" idx="1"/>
          </p:cNvCxnSpPr>
          <p:nvPr/>
        </p:nvCxnSpPr>
        <p:spPr>
          <a:xfrm flipV="1">
            <a:off x="5790255" y="3068726"/>
            <a:ext cx="3754159" cy="1645410"/>
          </a:xfrm>
          <a:prstGeom prst="bentConnector3">
            <a:avLst>
              <a:gd name="adj1" fmla="val 89783"/>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29" name="Rectangle 1028">
            <a:extLst>
              <a:ext uri="{FF2B5EF4-FFF2-40B4-BE49-F238E27FC236}">
                <a16:creationId xmlns:a16="http://schemas.microsoft.com/office/drawing/2014/main" id="{694C7AD1-BA39-E8F8-451B-52ED7B7271E7}"/>
              </a:ext>
            </a:extLst>
          </p:cNvPr>
          <p:cNvSpPr/>
          <p:nvPr/>
        </p:nvSpPr>
        <p:spPr>
          <a:xfrm>
            <a:off x="9544414" y="2954551"/>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032" name="Connector: Elbow 1031">
            <a:extLst>
              <a:ext uri="{FF2B5EF4-FFF2-40B4-BE49-F238E27FC236}">
                <a16:creationId xmlns:a16="http://schemas.microsoft.com/office/drawing/2014/main" id="{0BEC291E-B2D8-0809-5B0D-9C29AB74814B}"/>
              </a:ext>
            </a:extLst>
          </p:cNvPr>
          <p:cNvCxnSpPr>
            <a:cxnSpLocks/>
            <a:endCxn id="59" idx="1"/>
          </p:cNvCxnSpPr>
          <p:nvPr/>
        </p:nvCxnSpPr>
        <p:spPr>
          <a:xfrm rot="16200000" flipH="1">
            <a:off x="5472185" y="5025133"/>
            <a:ext cx="382812" cy="113163"/>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36" name="Rectangle 1035">
            <a:extLst>
              <a:ext uri="{FF2B5EF4-FFF2-40B4-BE49-F238E27FC236}">
                <a16:creationId xmlns:a16="http://schemas.microsoft.com/office/drawing/2014/main" id="{B78B1910-0EBD-D897-58B8-86F7EBCEA060}"/>
              </a:ext>
            </a:extLst>
          </p:cNvPr>
          <p:cNvSpPr/>
          <p:nvPr/>
        </p:nvSpPr>
        <p:spPr>
          <a:xfrm>
            <a:off x="6349453" y="5115237"/>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038" name="Connector: Elbow 1037">
            <a:extLst>
              <a:ext uri="{FF2B5EF4-FFF2-40B4-BE49-F238E27FC236}">
                <a16:creationId xmlns:a16="http://schemas.microsoft.com/office/drawing/2014/main" id="{36BE953B-E2A6-CA53-125F-205E4BB31E86}"/>
              </a:ext>
            </a:extLst>
          </p:cNvPr>
          <p:cNvCxnSpPr>
            <a:cxnSpLocks/>
            <a:stCxn id="59" idx="3"/>
            <a:endCxn id="58" idx="2"/>
          </p:cNvCxnSpPr>
          <p:nvPr/>
        </p:nvCxnSpPr>
        <p:spPr>
          <a:xfrm>
            <a:off x="6610295" y="5273121"/>
            <a:ext cx="570193" cy="34784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43" name="Connector: Elbow 1042">
            <a:extLst>
              <a:ext uri="{FF2B5EF4-FFF2-40B4-BE49-F238E27FC236}">
                <a16:creationId xmlns:a16="http://schemas.microsoft.com/office/drawing/2014/main" id="{106AF92C-D157-F9D8-3189-40FEF9D6676C}"/>
              </a:ext>
            </a:extLst>
          </p:cNvPr>
          <p:cNvCxnSpPr>
            <a:cxnSpLocks/>
            <a:stCxn id="1044" idx="3"/>
            <a:endCxn id="1048" idx="1"/>
          </p:cNvCxnSpPr>
          <p:nvPr/>
        </p:nvCxnSpPr>
        <p:spPr>
          <a:xfrm>
            <a:off x="6610658" y="2357035"/>
            <a:ext cx="2933756" cy="642580"/>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44" name="Rectangle 1043">
            <a:extLst>
              <a:ext uri="{FF2B5EF4-FFF2-40B4-BE49-F238E27FC236}">
                <a16:creationId xmlns:a16="http://schemas.microsoft.com/office/drawing/2014/main" id="{A028C951-649E-8779-623E-333FC5F93C44}"/>
              </a:ext>
            </a:extLst>
          </p:cNvPr>
          <p:cNvSpPr/>
          <p:nvPr/>
        </p:nvSpPr>
        <p:spPr>
          <a:xfrm>
            <a:off x="6358978" y="2242860"/>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048" name="Rectangle 1047">
            <a:extLst>
              <a:ext uri="{FF2B5EF4-FFF2-40B4-BE49-F238E27FC236}">
                <a16:creationId xmlns:a16="http://schemas.microsoft.com/office/drawing/2014/main" id="{45A73CE6-BD44-6911-2483-B13989E8A088}"/>
              </a:ext>
            </a:extLst>
          </p:cNvPr>
          <p:cNvSpPr/>
          <p:nvPr/>
        </p:nvSpPr>
        <p:spPr>
          <a:xfrm>
            <a:off x="9544414" y="2885440"/>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052" name="Rectangle 1051">
            <a:extLst>
              <a:ext uri="{FF2B5EF4-FFF2-40B4-BE49-F238E27FC236}">
                <a16:creationId xmlns:a16="http://schemas.microsoft.com/office/drawing/2014/main" id="{251A6D32-49A5-FF23-BFA9-0F5294A3E55F}"/>
              </a:ext>
            </a:extLst>
          </p:cNvPr>
          <p:cNvSpPr/>
          <p:nvPr/>
        </p:nvSpPr>
        <p:spPr>
          <a:xfrm>
            <a:off x="9544414" y="3022457"/>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055" name="Straight Arrow Connector 1054">
            <a:extLst>
              <a:ext uri="{FF2B5EF4-FFF2-40B4-BE49-F238E27FC236}">
                <a16:creationId xmlns:a16="http://schemas.microsoft.com/office/drawing/2014/main" id="{2642942E-D8C9-71E1-C5A1-9E8EE376F732}"/>
              </a:ext>
            </a:extLst>
          </p:cNvPr>
          <p:cNvCxnSpPr>
            <a:cxnSpLocks/>
            <a:stCxn id="56" idx="3"/>
            <a:endCxn id="60" idx="2"/>
          </p:cNvCxnSpPr>
          <p:nvPr/>
        </p:nvCxnSpPr>
        <p:spPr>
          <a:xfrm>
            <a:off x="10434536" y="2988716"/>
            <a:ext cx="177791" cy="1373"/>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58" name="Connector: Elbow 1057">
            <a:extLst>
              <a:ext uri="{FF2B5EF4-FFF2-40B4-BE49-F238E27FC236}">
                <a16:creationId xmlns:a16="http://schemas.microsoft.com/office/drawing/2014/main" id="{C1DABA54-8F60-0B3A-60CB-A59DFDF834A8}"/>
              </a:ext>
            </a:extLst>
          </p:cNvPr>
          <p:cNvCxnSpPr>
            <a:cxnSpLocks/>
            <a:stCxn id="1063" idx="2"/>
            <a:endCxn id="14" idx="2"/>
          </p:cNvCxnSpPr>
          <p:nvPr/>
        </p:nvCxnSpPr>
        <p:spPr>
          <a:xfrm rot="5400000" flipH="1">
            <a:off x="5736098" y="-1148651"/>
            <a:ext cx="2096505" cy="8888966"/>
          </a:xfrm>
          <a:prstGeom prst="bentConnector3">
            <a:avLst>
              <a:gd name="adj1" fmla="val -88847"/>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61" name="Rectangle 1060">
            <a:extLst>
              <a:ext uri="{FF2B5EF4-FFF2-40B4-BE49-F238E27FC236}">
                <a16:creationId xmlns:a16="http://schemas.microsoft.com/office/drawing/2014/main" id="{0A6F9514-60DA-9532-EDA6-C496DDBAF634}"/>
              </a:ext>
            </a:extLst>
          </p:cNvPr>
          <p:cNvSpPr/>
          <p:nvPr/>
        </p:nvSpPr>
        <p:spPr>
          <a:xfrm>
            <a:off x="10537720" y="346671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履歴書出力</a:t>
            </a:r>
            <a:endParaRPr lang="en-US" sz="900">
              <a:solidFill>
                <a:srgbClr val="575757"/>
              </a:solidFill>
              <a:ea typeface="Meiryo UI" panose="020B0604030504040204" pitchFamily="50" charset="-128"/>
            </a:endParaRPr>
          </a:p>
        </p:txBody>
      </p:sp>
      <p:sp>
        <p:nvSpPr>
          <p:cNvPr id="1062" name="Flowchart: Document 1061">
            <a:extLst>
              <a:ext uri="{FF2B5EF4-FFF2-40B4-BE49-F238E27FC236}">
                <a16:creationId xmlns:a16="http://schemas.microsoft.com/office/drawing/2014/main" id="{9FCE35A3-0C42-F1BF-CFA4-B1B47710F373}"/>
              </a:ext>
            </a:extLst>
          </p:cNvPr>
          <p:cNvSpPr/>
          <p:nvPr/>
        </p:nvSpPr>
        <p:spPr>
          <a:xfrm>
            <a:off x="10517717" y="4044945"/>
            <a:ext cx="418677" cy="320315"/>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PDF</a:t>
            </a:r>
            <a:endParaRPr lang="en-US" sz="900">
              <a:solidFill>
                <a:srgbClr val="575757"/>
              </a:solidFill>
              <a:ea typeface="Meiryo UI" panose="020B0604030504040204" pitchFamily="50" charset="-128"/>
            </a:endParaRPr>
          </a:p>
        </p:txBody>
      </p:sp>
      <p:sp>
        <p:nvSpPr>
          <p:cNvPr id="1063" name="Flowchart: Document 1062">
            <a:extLst>
              <a:ext uri="{FF2B5EF4-FFF2-40B4-BE49-F238E27FC236}">
                <a16:creationId xmlns:a16="http://schemas.microsoft.com/office/drawing/2014/main" id="{B79ACFC6-0365-9FF1-A177-035D156C4E2D}"/>
              </a:ext>
            </a:extLst>
          </p:cNvPr>
          <p:cNvSpPr/>
          <p:nvPr/>
        </p:nvSpPr>
        <p:spPr>
          <a:xfrm>
            <a:off x="11019495" y="4044945"/>
            <a:ext cx="418677" cy="320315"/>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XML</a:t>
            </a:r>
            <a:endParaRPr lang="en-US" sz="900">
              <a:solidFill>
                <a:srgbClr val="575757"/>
              </a:solidFill>
              <a:ea typeface="Meiryo UI" panose="020B0604030504040204" pitchFamily="50" charset="-128"/>
            </a:endParaRPr>
          </a:p>
        </p:txBody>
      </p:sp>
      <p:sp>
        <p:nvSpPr>
          <p:cNvPr id="1077" name="Rectangle: Rounded Corners 1076">
            <a:extLst>
              <a:ext uri="{FF2B5EF4-FFF2-40B4-BE49-F238E27FC236}">
                <a16:creationId xmlns:a16="http://schemas.microsoft.com/office/drawing/2014/main" id="{EB2FF870-ADE1-9BCC-7473-3438F295FFD8}"/>
              </a:ext>
            </a:extLst>
          </p:cNvPr>
          <p:cNvSpPr/>
          <p:nvPr/>
        </p:nvSpPr>
        <p:spPr>
          <a:xfrm>
            <a:off x="10420610" y="3976645"/>
            <a:ext cx="1125895" cy="492904"/>
          </a:xfrm>
          <a:prstGeom prst="roundRect">
            <a:avLst>
              <a:gd name="adj" fmla="val 1252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079" name="Straight Arrow Connector 1078">
            <a:extLst>
              <a:ext uri="{FF2B5EF4-FFF2-40B4-BE49-F238E27FC236}">
                <a16:creationId xmlns:a16="http://schemas.microsoft.com/office/drawing/2014/main" id="{3018ECAC-9C17-F89D-B12E-E82DAB748C2C}"/>
              </a:ext>
            </a:extLst>
          </p:cNvPr>
          <p:cNvCxnSpPr>
            <a:cxnSpLocks/>
            <a:stCxn id="1061" idx="2"/>
            <a:endCxn id="1077" idx="0"/>
          </p:cNvCxnSpPr>
          <p:nvPr/>
        </p:nvCxnSpPr>
        <p:spPr>
          <a:xfrm>
            <a:off x="10982781" y="3787032"/>
            <a:ext cx="777" cy="189613"/>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85" name="Straight Arrow Connector 1084">
            <a:extLst>
              <a:ext uri="{FF2B5EF4-FFF2-40B4-BE49-F238E27FC236}">
                <a16:creationId xmlns:a16="http://schemas.microsoft.com/office/drawing/2014/main" id="{3245AFF1-5248-A694-415F-349DA7F7C84F}"/>
              </a:ext>
            </a:extLst>
          </p:cNvPr>
          <p:cNvCxnSpPr>
            <a:cxnSpLocks/>
            <a:stCxn id="60" idx="3"/>
            <a:endCxn id="1061" idx="0"/>
          </p:cNvCxnSpPr>
          <p:nvPr/>
        </p:nvCxnSpPr>
        <p:spPr>
          <a:xfrm flipH="1">
            <a:off x="10982781" y="3244089"/>
            <a:ext cx="1021" cy="222628"/>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95" name="Connector: Elbow 1094">
            <a:extLst>
              <a:ext uri="{FF2B5EF4-FFF2-40B4-BE49-F238E27FC236}">
                <a16:creationId xmlns:a16="http://schemas.microsoft.com/office/drawing/2014/main" id="{50BF7D3D-E8F1-A580-46E6-3A0A457CFDA0}"/>
              </a:ext>
            </a:extLst>
          </p:cNvPr>
          <p:cNvCxnSpPr>
            <a:cxnSpLocks/>
          </p:cNvCxnSpPr>
          <p:nvPr/>
        </p:nvCxnSpPr>
        <p:spPr>
          <a:xfrm rot="5400000" flipH="1" flipV="1">
            <a:off x="-59564" y="3077596"/>
            <a:ext cx="2877761" cy="96280"/>
          </a:xfrm>
          <a:prstGeom prst="bentConnector2">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cxnSp>
      <p:sp>
        <p:nvSpPr>
          <p:cNvPr id="1105" name="Rectangle 1104">
            <a:extLst>
              <a:ext uri="{FF2B5EF4-FFF2-40B4-BE49-F238E27FC236}">
                <a16:creationId xmlns:a16="http://schemas.microsoft.com/office/drawing/2014/main" id="{D5A45741-5F36-4019-B69C-1C1FEA0B9198}"/>
              </a:ext>
            </a:extLst>
          </p:cNvPr>
          <p:cNvSpPr/>
          <p:nvPr/>
        </p:nvSpPr>
        <p:spPr>
          <a:xfrm>
            <a:off x="1150712" y="4573944"/>
            <a:ext cx="668762" cy="686624"/>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情報の更新</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がある場合は</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履歴書更新</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の促し</a:t>
            </a:r>
            <a:endParaRPr lang="en-US" sz="900">
              <a:solidFill>
                <a:srgbClr val="575757"/>
              </a:solidFill>
              <a:ea typeface="Meiryo UI" panose="020B0604030504040204" pitchFamily="50" charset="-128"/>
            </a:endParaRPr>
          </a:p>
        </p:txBody>
      </p:sp>
      <p:grpSp>
        <p:nvGrpSpPr>
          <p:cNvPr id="1106" name="bcgBugs_Gender-neutral Front ">
            <a:extLst>
              <a:ext uri="{FF2B5EF4-FFF2-40B4-BE49-F238E27FC236}">
                <a16:creationId xmlns:a16="http://schemas.microsoft.com/office/drawing/2014/main" id="{83830E25-1515-BAF7-47FD-5002B42D4B13}"/>
              </a:ext>
            </a:extLst>
          </p:cNvPr>
          <p:cNvGrpSpPr>
            <a:grpSpLocks noChangeAspect="1"/>
          </p:cNvGrpSpPr>
          <p:nvPr/>
        </p:nvGrpSpPr>
        <p:grpSpPr bwMode="auto">
          <a:xfrm>
            <a:off x="1427456" y="1557816"/>
            <a:ext cx="258077" cy="258077"/>
            <a:chOff x="2652" y="972"/>
            <a:chExt cx="2376" cy="2376"/>
          </a:xfrm>
        </p:grpSpPr>
        <p:sp>
          <p:nvSpPr>
            <p:cNvPr id="1108" name="AutoShape 3">
              <a:extLst>
                <a:ext uri="{FF2B5EF4-FFF2-40B4-BE49-F238E27FC236}">
                  <a16:creationId xmlns:a16="http://schemas.microsoft.com/office/drawing/2014/main" id="{53DC91B2-9EC3-8866-F1C5-51AD0E1F78F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9" name="Freeform 5">
              <a:extLst>
                <a:ext uri="{FF2B5EF4-FFF2-40B4-BE49-F238E27FC236}">
                  <a16:creationId xmlns:a16="http://schemas.microsoft.com/office/drawing/2014/main" id="{471F6B2D-B1AC-686A-C575-BA72B1A6ADF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1114" name="Rectangle 1113">
            <a:extLst>
              <a:ext uri="{FF2B5EF4-FFF2-40B4-BE49-F238E27FC236}">
                <a16:creationId xmlns:a16="http://schemas.microsoft.com/office/drawing/2014/main" id="{2D9F3574-3CDA-55A0-DB05-60B99E138DD6}"/>
              </a:ext>
            </a:extLst>
          </p:cNvPr>
          <p:cNvSpPr/>
          <p:nvPr/>
        </p:nvSpPr>
        <p:spPr>
          <a:xfrm>
            <a:off x="3009998" y="1667747"/>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116" name="Straight Arrow Connector 1115">
            <a:extLst>
              <a:ext uri="{FF2B5EF4-FFF2-40B4-BE49-F238E27FC236}">
                <a16:creationId xmlns:a16="http://schemas.microsoft.com/office/drawing/2014/main" id="{EC5912D3-5E24-BD1C-C1C7-1F0FB622B10B}"/>
              </a:ext>
            </a:extLst>
          </p:cNvPr>
          <p:cNvCxnSpPr>
            <a:cxnSpLocks/>
            <a:endCxn id="9" idx="1"/>
          </p:cNvCxnSpPr>
          <p:nvPr/>
        </p:nvCxnSpPr>
        <p:spPr>
          <a:xfrm flipV="1">
            <a:off x="1685533" y="1686395"/>
            <a:ext cx="209274" cy="46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120" name="bcgBugs_Gender-neutral Front ">
            <a:extLst>
              <a:ext uri="{FF2B5EF4-FFF2-40B4-BE49-F238E27FC236}">
                <a16:creationId xmlns:a16="http://schemas.microsoft.com/office/drawing/2014/main" id="{8B079C84-5ABB-29AE-9265-9764EED98A38}"/>
              </a:ext>
            </a:extLst>
          </p:cNvPr>
          <p:cNvGrpSpPr>
            <a:grpSpLocks noChangeAspect="1"/>
          </p:cNvGrpSpPr>
          <p:nvPr/>
        </p:nvGrpSpPr>
        <p:grpSpPr bwMode="auto">
          <a:xfrm>
            <a:off x="1427456" y="1958383"/>
            <a:ext cx="258077" cy="258077"/>
            <a:chOff x="2652" y="972"/>
            <a:chExt cx="2376" cy="2376"/>
          </a:xfrm>
        </p:grpSpPr>
        <p:sp>
          <p:nvSpPr>
            <p:cNvPr id="1121" name="AutoShape 3">
              <a:extLst>
                <a:ext uri="{FF2B5EF4-FFF2-40B4-BE49-F238E27FC236}">
                  <a16:creationId xmlns:a16="http://schemas.microsoft.com/office/drawing/2014/main" id="{5D2841AB-2BE7-4E84-3A25-2D9FCAB2A385}"/>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2" name="Freeform 5">
              <a:extLst>
                <a:ext uri="{FF2B5EF4-FFF2-40B4-BE49-F238E27FC236}">
                  <a16:creationId xmlns:a16="http://schemas.microsoft.com/office/drawing/2014/main" id="{2C9BE7C2-DC25-2495-645F-617AB7AD136D}"/>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1123" name="Straight Arrow Connector 1122">
            <a:extLst>
              <a:ext uri="{FF2B5EF4-FFF2-40B4-BE49-F238E27FC236}">
                <a16:creationId xmlns:a16="http://schemas.microsoft.com/office/drawing/2014/main" id="{D6548ECC-DD09-324B-21FA-3C25D366D167}"/>
              </a:ext>
            </a:extLst>
          </p:cNvPr>
          <p:cNvCxnSpPr>
            <a:cxnSpLocks/>
          </p:cNvCxnSpPr>
          <p:nvPr/>
        </p:nvCxnSpPr>
        <p:spPr>
          <a:xfrm flipV="1">
            <a:off x="1685533" y="2086962"/>
            <a:ext cx="209274" cy="46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130" name="グループ化 55">
            <a:extLst>
              <a:ext uri="{FF2B5EF4-FFF2-40B4-BE49-F238E27FC236}">
                <a16:creationId xmlns:a16="http://schemas.microsoft.com/office/drawing/2014/main" id="{B88DEF44-0CCA-7DEC-A31E-EB5EDCD2F19B}"/>
              </a:ext>
            </a:extLst>
          </p:cNvPr>
          <p:cNvGrpSpPr/>
          <p:nvPr/>
        </p:nvGrpSpPr>
        <p:grpSpPr>
          <a:xfrm>
            <a:off x="229126" y="837535"/>
            <a:ext cx="2501870" cy="215444"/>
            <a:chOff x="444138" y="1319029"/>
            <a:chExt cx="3168515" cy="215444"/>
          </a:xfrm>
        </p:grpSpPr>
        <p:sp>
          <p:nvSpPr>
            <p:cNvPr id="1131" name="正方形/長方形 3">
              <a:extLst>
                <a:ext uri="{FF2B5EF4-FFF2-40B4-BE49-F238E27FC236}">
                  <a16:creationId xmlns:a16="http://schemas.microsoft.com/office/drawing/2014/main" id="{A63E02DF-DAB0-1FB1-1216-AF0E3D179E8D}"/>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インプット情報の登録</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132" name="直線コネクタ 5">
              <a:extLst>
                <a:ext uri="{FF2B5EF4-FFF2-40B4-BE49-F238E27FC236}">
                  <a16:creationId xmlns:a16="http://schemas.microsoft.com/office/drawing/2014/main" id="{91D1F658-050C-8416-6D7F-5AEE9FF26233}"/>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33" name="グループ化 55">
            <a:extLst>
              <a:ext uri="{FF2B5EF4-FFF2-40B4-BE49-F238E27FC236}">
                <a16:creationId xmlns:a16="http://schemas.microsoft.com/office/drawing/2014/main" id="{191854F6-AB9E-9EDC-BB8F-88A393FEF536}"/>
              </a:ext>
            </a:extLst>
          </p:cNvPr>
          <p:cNvGrpSpPr/>
          <p:nvPr/>
        </p:nvGrpSpPr>
        <p:grpSpPr>
          <a:xfrm>
            <a:off x="2937661" y="837535"/>
            <a:ext cx="7580055" cy="215444"/>
            <a:chOff x="444138" y="1319029"/>
            <a:chExt cx="3168515" cy="215444"/>
          </a:xfrm>
        </p:grpSpPr>
        <p:sp>
          <p:nvSpPr>
            <p:cNvPr id="1134" name="正方形/長方形 3">
              <a:extLst>
                <a:ext uri="{FF2B5EF4-FFF2-40B4-BE49-F238E27FC236}">
                  <a16:creationId xmlns:a16="http://schemas.microsoft.com/office/drawing/2014/main" id="{F2535C3F-8798-F2C8-B2C8-B387944C073B}"/>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履歴書作成処理</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135" name="直線コネクタ 5">
              <a:extLst>
                <a:ext uri="{FF2B5EF4-FFF2-40B4-BE49-F238E27FC236}">
                  <a16:creationId xmlns:a16="http://schemas.microsoft.com/office/drawing/2014/main" id="{40513873-4723-52CA-791B-E6AFEFA75575}"/>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36" name="グループ化 55">
            <a:extLst>
              <a:ext uri="{FF2B5EF4-FFF2-40B4-BE49-F238E27FC236}">
                <a16:creationId xmlns:a16="http://schemas.microsoft.com/office/drawing/2014/main" id="{D271BA36-8F2D-1E02-73B5-4EED0A90FE2E}"/>
              </a:ext>
            </a:extLst>
          </p:cNvPr>
          <p:cNvGrpSpPr/>
          <p:nvPr/>
        </p:nvGrpSpPr>
        <p:grpSpPr>
          <a:xfrm>
            <a:off x="10612326" y="837535"/>
            <a:ext cx="1343453" cy="215444"/>
            <a:chOff x="444138" y="1319029"/>
            <a:chExt cx="3168515" cy="215444"/>
          </a:xfrm>
        </p:grpSpPr>
        <p:sp>
          <p:nvSpPr>
            <p:cNvPr id="1137" name="正方形/長方形 3">
              <a:extLst>
                <a:ext uri="{FF2B5EF4-FFF2-40B4-BE49-F238E27FC236}">
                  <a16:creationId xmlns:a16="http://schemas.microsoft.com/office/drawing/2014/main" id="{8F856413-DCF6-9F14-4B35-56B4480746EB}"/>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アウトプット出力</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138" name="直線コネクタ 5">
              <a:extLst>
                <a:ext uri="{FF2B5EF4-FFF2-40B4-BE49-F238E27FC236}">
                  <a16:creationId xmlns:a16="http://schemas.microsoft.com/office/drawing/2014/main" id="{58394D75-188F-3028-D040-9847DBA94773}"/>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139" name="テキスト ボックス 118">
            <a:extLst>
              <a:ext uri="{FF2B5EF4-FFF2-40B4-BE49-F238E27FC236}">
                <a16:creationId xmlns:a16="http://schemas.microsoft.com/office/drawing/2014/main" id="{062027DD-796A-7175-819A-107EECB9E1D1}"/>
              </a:ext>
            </a:extLst>
          </p:cNvPr>
          <p:cNvSpPr txBox="1"/>
          <p:nvPr/>
        </p:nvSpPr>
        <p:spPr>
          <a:xfrm>
            <a:off x="3032525" y="1306976"/>
            <a:ext cx="18351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プロファイル属性のチェック・更新</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3" name="Rectangle: Rounded Corners 2">
            <a:extLst>
              <a:ext uri="{FF2B5EF4-FFF2-40B4-BE49-F238E27FC236}">
                <a16:creationId xmlns:a16="http://schemas.microsoft.com/office/drawing/2014/main" id="{30275A61-0F76-2D85-71CF-B445C7265B24}"/>
              </a:ext>
            </a:extLst>
          </p:cNvPr>
          <p:cNvSpPr/>
          <p:nvPr/>
        </p:nvSpPr>
        <p:spPr>
          <a:xfrm>
            <a:off x="10420610" y="2001799"/>
            <a:ext cx="1125895" cy="492904"/>
          </a:xfrm>
          <a:prstGeom prst="roundRect">
            <a:avLst>
              <a:gd name="adj" fmla="val 1252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 name="正方形/長方形 4">
            <a:extLst>
              <a:ext uri="{FF2B5EF4-FFF2-40B4-BE49-F238E27FC236}">
                <a16:creationId xmlns:a16="http://schemas.microsoft.com/office/drawing/2014/main" id="{544583AB-41D6-546C-11AB-6A90CA565FFD}"/>
              </a:ext>
            </a:extLst>
          </p:cNvPr>
          <p:cNvSpPr/>
          <p:nvPr/>
        </p:nvSpPr>
        <p:spPr>
          <a:xfrm>
            <a:off x="10634571" y="1929276"/>
            <a:ext cx="518521" cy="145045"/>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タグ分析</a:t>
            </a:r>
            <a:endParaRPr lang="en-US" sz="800">
              <a:solidFill>
                <a:srgbClr val="575757"/>
              </a:solidFill>
              <a:ea typeface="Meiryo UI" panose="020B0604030504040204" pitchFamily="50" charset="-128"/>
            </a:endParaRPr>
          </a:p>
        </p:txBody>
      </p:sp>
      <p:sp>
        <p:nvSpPr>
          <p:cNvPr id="5" name="正方形/長方形 4">
            <a:extLst>
              <a:ext uri="{FF2B5EF4-FFF2-40B4-BE49-F238E27FC236}">
                <a16:creationId xmlns:a16="http://schemas.microsoft.com/office/drawing/2014/main" id="{598E1451-85BA-B47A-5A04-3AE9D02298AE}"/>
              </a:ext>
            </a:extLst>
          </p:cNvPr>
          <p:cNvSpPr/>
          <p:nvPr/>
        </p:nvSpPr>
        <p:spPr>
          <a:xfrm>
            <a:off x="10523970" y="2149897"/>
            <a:ext cx="793271" cy="230361"/>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en-US" altLang="ja-JP" sz="800">
                <a:solidFill>
                  <a:srgbClr val="575757"/>
                </a:solidFill>
                <a:ea typeface="Meiryo UI" panose="020B0604030504040204" pitchFamily="50" charset="-128"/>
              </a:rPr>
              <a:t>※</a:t>
            </a:r>
            <a:r>
              <a:rPr lang="ja-JP" altLang="en-US" sz="800">
                <a:solidFill>
                  <a:srgbClr val="575757"/>
                </a:solidFill>
                <a:ea typeface="Meiryo UI" panose="020B0604030504040204" pitchFamily="50" charset="-128"/>
              </a:rPr>
              <a:t>データ分析</a:t>
            </a:r>
            <a:br>
              <a:rPr lang="en-US" altLang="ja-JP" sz="800">
                <a:solidFill>
                  <a:srgbClr val="575757"/>
                </a:solidFill>
                <a:ea typeface="Meiryo UI" panose="020B0604030504040204" pitchFamily="50" charset="-128"/>
              </a:rPr>
            </a:br>
            <a:r>
              <a:rPr lang="ja-JP" altLang="en-US" sz="800">
                <a:solidFill>
                  <a:srgbClr val="575757"/>
                </a:solidFill>
                <a:ea typeface="Meiryo UI" panose="020B0604030504040204" pitchFamily="50" charset="-128"/>
              </a:rPr>
              <a:t>　基盤で記載</a:t>
            </a:r>
            <a:endParaRPr lang="en-US" sz="800">
              <a:solidFill>
                <a:srgbClr val="575757"/>
              </a:solidFill>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8E836BD1-5FDF-493E-9E9F-B9EA6D2C8050}"/>
              </a:ext>
            </a:extLst>
          </p:cNvPr>
          <p:cNvCxnSpPr>
            <a:cxnSpLocks/>
          </p:cNvCxnSpPr>
          <p:nvPr/>
        </p:nvCxnSpPr>
        <p:spPr>
          <a:xfrm flipH="1">
            <a:off x="10982781" y="2510847"/>
            <a:ext cx="1021" cy="222628"/>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 name="Flowchart: Magnetic Disk 7">
            <a:extLst>
              <a:ext uri="{FF2B5EF4-FFF2-40B4-BE49-F238E27FC236}">
                <a16:creationId xmlns:a16="http://schemas.microsoft.com/office/drawing/2014/main" id="{0554FCBA-9DD1-11EA-E40E-009F363F413F}"/>
              </a:ext>
            </a:extLst>
          </p:cNvPr>
          <p:cNvSpPr/>
          <p:nvPr/>
        </p:nvSpPr>
        <p:spPr>
          <a:xfrm>
            <a:off x="330334" y="443437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会社所属</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履歴テーブル</a:t>
            </a:r>
            <a:endParaRPr lang="en-US" altLang="ja-JP" sz="900">
              <a:solidFill>
                <a:srgbClr val="575757"/>
              </a:solidFill>
              <a:ea typeface="Meiryo UI" panose="020B0604030504040204" pitchFamily="50" charset="-128"/>
            </a:endParaRPr>
          </a:p>
        </p:txBody>
      </p:sp>
      <p:grpSp>
        <p:nvGrpSpPr>
          <p:cNvPr id="11" name="bcgBugs_Head with gears male ">
            <a:extLst>
              <a:ext uri="{FF2B5EF4-FFF2-40B4-BE49-F238E27FC236}">
                <a16:creationId xmlns:a16="http://schemas.microsoft.com/office/drawing/2014/main" id="{E4F484B1-9EFB-32F0-EF7C-6DE3179689AA}"/>
              </a:ext>
            </a:extLst>
          </p:cNvPr>
          <p:cNvGrpSpPr>
            <a:grpSpLocks noChangeAspect="1"/>
          </p:cNvGrpSpPr>
          <p:nvPr/>
        </p:nvGrpSpPr>
        <p:grpSpPr bwMode="auto">
          <a:xfrm>
            <a:off x="11158581" y="2103909"/>
            <a:ext cx="377851" cy="377851"/>
            <a:chOff x="2652" y="972"/>
            <a:chExt cx="2376" cy="2376"/>
          </a:xfrm>
        </p:grpSpPr>
        <p:sp>
          <p:nvSpPr>
            <p:cNvPr id="12" name="AutoShape 3">
              <a:extLst>
                <a:ext uri="{FF2B5EF4-FFF2-40B4-BE49-F238E27FC236}">
                  <a16:creationId xmlns:a16="http://schemas.microsoft.com/office/drawing/2014/main" id="{55B711C1-0A6C-B1FB-E705-D9013C696D7F}"/>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5">
              <a:extLst>
                <a:ext uri="{FF2B5EF4-FFF2-40B4-BE49-F238E27FC236}">
                  <a16:creationId xmlns:a16="http://schemas.microsoft.com/office/drawing/2014/main" id="{10E48556-92D3-BA71-CF16-BA609C5F2670}"/>
                </a:ext>
              </a:extLst>
            </p:cNvPr>
            <p:cNvSpPr>
              <a:spLocks noEditPoints="1"/>
            </p:cNvSpPr>
            <p:nvPr/>
          </p:nvSpPr>
          <p:spPr bwMode="auto">
            <a:xfrm>
              <a:off x="2880" y="1119"/>
              <a:ext cx="1932" cy="2084"/>
            </a:xfrm>
            <a:custGeom>
              <a:avLst/>
              <a:gdLst>
                <a:gd name="T0" fmla="*/ 740 w 812"/>
                <a:gd name="T1" fmla="*/ 402 h 876"/>
                <a:gd name="T2" fmla="*/ 722 w 812"/>
                <a:gd name="T3" fmla="*/ 269 h 876"/>
                <a:gd name="T4" fmla="*/ 538 w 812"/>
                <a:gd name="T5" fmla="*/ 104 h 876"/>
                <a:gd name="T6" fmla="*/ 512 w 812"/>
                <a:gd name="T7" fmla="*/ 150 h 876"/>
                <a:gd name="T8" fmla="*/ 487 w 812"/>
                <a:gd name="T9" fmla="*/ 195 h 876"/>
                <a:gd name="T10" fmla="*/ 466 w 812"/>
                <a:gd name="T11" fmla="*/ 208 h 876"/>
                <a:gd name="T12" fmla="*/ 418 w 812"/>
                <a:gd name="T13" fmla="*/ 204 h 876"/>
                <a:gd name="T14" fmla="*/ 369 w 812"/>
                <a:gd name="T15" fmla="*/ 206 h 876"/>
                <a:gd name="T16" fmla="*/ 328 w 812"/>
                <a:gd name="T17" fmla="*/ 214 h 876"/>
                <a:gd name="T18" fmla="*/ 328 w 812"/>
                <a:gd name="T19" fmla="*/ 279 h 876"/>
                <a:gd name="T20" fmla="*/ 270 w 812"/>
                <a:gd name="T21" fmla="*/ 310 h 876"/>
                <a:gd name="T22" fmla="*/ 228 w 812"/>
                <a:gd name="T23" fmla="*/ 364 h 876"/>
                <a:gd name="T24" fmla="*/ 164 w 812"/>
                <a:gd name="T25" fmla="*/ 350 h 876"/>
                <a:gd name="T26" fmla="*/ 290 w 812"/>
                <a:gd name="T27" fmla="*/ 660 h 876"/>
                <a:gd name="T28" fmla="*/ 290 w 812"/>
                <a:gd name="T29" fmla="*/ 750 h 876"/>
                <a:gd name="T30" fmla="*/ 567 w 812"/>
                <a:gd name="T31" fmla="*/ 876 h 876"/>
                <a:gd name="T32" fmla="*/ 578 w 812"/>
                <a:gd name="T33" fmla="*/ 740 h 876"/>
                <a:gd name="T34" fmla="*/ 741 w 812"/>
                <a:gd name="T35" fmla="*/ 657 h 876"/>
                <a:gd name="T36" fmla="*/ 807 w 812"/>
                <a:gd name="T37" fmla="*/ 523 h 876"/>
                <a:gd name="T38" fmla="*/ 199 w 812"/>
                <a:gd name="T39" fmla="*/ 352 h 876"/>
                <a:gd name="T40" fmla="*/ 247 w 812"/>
                <a:gd name="T41" fmla="*/ 335 h 876"/>
                <a:gd name="T42" fmla="*/ 267 w 812"/>
                <a:gd name="T43" fmla="*/ 289 h 876"/>
                <a:gd name="T44" fmla="*/ 314 w 812"/>
                <a:gd name="T45" fmla="*/ 271 h 876"/>
                <a:gd name="T46" fmla="*/ 309 w 812"/>
                <a:gd name="T47" fmla="*/ 223 h 876"/>
                <a:gd name="T48" fmla="*/ 337 w 812"/>
                <a:gd name="T49" fmla="*/ 181 h 876"/>
                <a:gd name="T50" fmla="*/ 328 w 812"/>
                <a:gd name="T51" fmla="*/ 134 h 876"/>
                <a:gd name="T52" fmla="*/ 298 w 812"/>
                <a:gd name="T53" fmla="*/ 125 h 876"/>
                <a:gd name="T54" fmla="*/ 293 w 812"/>
                <a:gd name="T55" fmla="*/ 74 h 876"/>
                <a:gd name="T56" fmla="*/ 254 w 812"/>
                <a:gd name="T57" fmla="*/ 43 h 876"/>
                <a:gd name="T58" fmla="*/ 198 w 812"/>
                <a:gd name="T59" fmla="*/ 22 h 876"/>
                <a:gd name="T60" fmla="*/ 146 w 812"/>
                <a:gd name="T61" fmla="*/ 22 h 876"/>
                <a:gd name="T62" fmla="*/ 114 w 812"/>
                <a:gd name="T63" fmla="*/ 59 h 876"/>
                <a:gd name="T64" fmla="*/ 60 w 812"/>
                <a:gd name="T65" fmla="*/ 59 h 876"/>
                <a:gd name="T66" fmla="*/ 50 w 812"/>
                <a:gd name="T67" fmla="*/ 108 h 876"/>
                <a:gd name="T68" fmla="*/ 8 w 812"/>
                <a:gd name="T69" fmla="*/ 137 h 876"/>
                <a:gd name="T70" fmla="*/ 0 w 812"/>
                <a:gd name="T71" fmla="*/ 187 h 876"/>
                <a:gd name="T72" fmla="*/ 10 w 812"/>
                <a:gd name="T73" fmla="*/ 245 h 876"/>
                <a:gd name="T74" fmla="*/ 35 w 812"/>
                <a:gd name="T75" fmla="*/ 289 h 876"/>
                <a:gd name="T76" fmla="*/ 84 w 812"/>
                <a:gd name="T77" fmla="*/ 301 h 876"/>
                <a:gd name="T78" fmla="*/ 111 w 812"/>
                <a:gd name="T79" fmla="*/ 344 h 876"/>
                <a:gd name="T80" fmla="*/ 140 w 812"/>
                <a:gd name="T81" fmla="*/ 351 h 876"/>
                <a:gd name="T82" fmla="*/ 91 w 812"/>
                <a:gd name="T83" fmla="*/ 187 h 876"/>
                <a:gd name="T84" fmla="*/ 247 w 812"/>
                <a:gd name="T85" fmla="*/ 187 h 876"/>
                <a:gd name="T86" fmla="*/ 169 w 812"/>
                <a:gd name="T87" fmla="*/ 265 h 876"/>
                <a:gd name="T88" fmla="*/ 324 w 812"/>
                <a:gd name="T89" fmla="*/ 106 h 876"/>
                <a:gd name="T90" fmla="*/ 342 w 812"/>
                <a:gd name="T91" fmla="*/ 131 h 876"/>
                <a:gd name="T92" fmla="*/ 378 w 812"/>
                <a:gd name="T93" fmla="*/ 186 h 876"/>
                <a:gd name="T94" fmla="*/ 440 w 812"/>
                <a:gd name="T95" fmla="*/ 194 h 876"/>
                <a:gd name="T96" fmla="*/ 476 w 812"/>
                <a:gd name="T97" fmla="*/ 161 h 876"/>
                <a:gd name="T98" fmla="*/ 517 w 812"/>
                <a:gd name="T99" fmla="*/ 102 h 876"/>
                <a:gd name="T100" fmla="*/ 503 w 812"/>
                <a:gd name="T101" fmla="*/ 78 h 876"/>
                <a:gd name="T102" fmla="*/ 492 w 812"/>
                <a:gd name="T103" fmla="*/ 32 h 876"/>
                <a:gd name="T104" fmla="*/ 414 w 812"/>
                <a:gd name="T105" fmla="*/ 11 h 876"/>
                <a:gd name="T106" fmla="*/ 363 w 812"/>
                <a:gd name="T107" fmla="*/ 17 h 876"/>
                <a:gd name="T108" fmla="*/ 328 w 812"/>
                <a:gd name="T109" fmla="*/ 64 h 876"/>
                <a:gd name="T110" fmla="*/ 378 w 812"/>
                <a:gd name="T111" fmla="*/ 88 h 876"/>
                <a:gd name="T112" fmla="*/ 459 w 812"/>
                <a:gd name="T113" fmla="*/ 79 h 876"/>
                <a:gd name="T114" fmla="*/ 438 w 812"/>
                <a:gd name="T115" fmla="*/ 137 h 876"/>
                <a:gd name="T116" fmla="*/ 378 w 812"/>
                <a:gd name="T117" fmla="*/ 88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2" h="876">
                  <a:moveTo>
                    <a:pt x="776" y="468"/>
                  </a:moveTo>
                  <a:cubicBezTo>
                    <a:pt x="774" y="466"/>
                    <a:pt x="772" y="463"/>
                    <a:pt x="770" y="461"/>
                  </a:cubicBezTo>
                  <a:cubicBezTo>
                    <a:pt x="760" y="451"/>
                    <a:pt x="749" y="430"/>
                    <a:pt x="740" y="402"/>
                  </a:cubicBezTo>
                  <a:cubicBezTo>
                    <a:pt x="737" y="396"/>
                    <a:pt x="737" y="385"/>
                    <a:pt x="736" y="374"/>
                  </a:cubicBezTo>
                  <a:cubicBezTo>
                    <a:pt x="734" y="359"/>
                    <a:pt x="733" y="342"/>
                    <a:pt x="729" y="329"/>
                  </a:cubicBezTo>
                  <a:cubicBezTo>
                    <a:pt x="723" y="311"/>
                    <a:pt x="722" y="280"/>
                    <a:pt x="722" y="269"/>
                  </a:cubicBezTo>
                  <a:cubicBezTo>
                    <a:pt x="722" y="237"/>
                    <a:pt x="722" y="237"/>
                    <a:pt x="722" y="237"/>
                  </a:cubicBezTo>
                  <a:cubicBezTo>
                    <a:pt x="734" y="199"/>
                    <a:pt x="782" y="145"/>
                    <a:pt x="764" y="145"/>
                  </a:cubicBezTo>
                  <a:cubicBezTo>
                    <a:pt x="619" y="148"/>
                    <a:pt x="637" y="115"/>
                    <a:pt x="538" y="104"/>
                  </a:cubicBezTo>
                  <a:cubicBezTo>
                    <a:pt x="538" y="114"/>
                    <a:pt x="536" y="124"/>
                    <a:pt x="532" y="134"/>
                  </a:cubicBezTo>
                  <a:cubicBezTo>
                    <a:pt x="529" y="145"/>
                    <a:pt x="529" y="145"/>
                    <a:pt x="529" y="145"/>
                  </a:cubicBezTo>
                  <a:cubicBezTo>
                    <a:pt x="512" y="150"/>
                    <a:pt x="512" y="150"/>
                    <a:pt x="512" y="150"/>
                  </a:cubicBezTo>
                  <a:cubicBezTo>
                    <a:pt x="508" y="157"/>
                    <a:pt x="503" y="163"/>
                    <a:pt x="497" y="170"/>
                  </a:cubicBezTo>
                  <a:cubicBezTo>
                    <a:pt x="497" y="189"/>
                    <a:pt x="497" y="189"/>
                    <a:pt x="497" y="189"/>
                  </a:cubicBezTo>
                  <a:cubicBezTo>
                    <a:pt x="487" y="195"/>
                    <a:pt x="487" y="195"/>
                    <a:pt x="487" y="195"/>
                  </a:cubicBezTo>
                  <a:cubicBezTo>
                    <a:pt x="481" y="200"/>
                    <a:pt x="474" y="204"/>
                    <a:pt x="468" y="207"/>
                  </a:cubicBezTo>
                  <a:cubicBezTo>
                    <a:pt x="467" y="207"/>
                    <a:pt x="467" y="207"/>
                    <a:pt x="467" y="207"/>
                  </a:cubicBezTo>
                  <a:cubicBezTo>
                    <a:pt x="466" y="208"/>
                    <a:pt x="466" y="208"/>
                    <a:pt x="466" y="208"/>
                  </a:cubicBezTo>
                  <a:cubicBezTo>
                    <a:pt x="459" y="210"/>
                    <a:pt x="451" y="213"/>
                    <a:pt x="444" y="214"/>
                  </a:cubicBezTo>
                  <a:cubicBezTo>
                    <a:pt x="433" y="217"/>
                    <a:pt x="433" y="217"/>
                    <a:pt x="433" y="217"/>
                  </a:cubicBezTo>
                  <a:cubicBezTo>
                    <a:pt x="418" y="204"/>
                    <a:pt x="418" y="204"/>
                    <a:pt x="418" y="204"/>
                  </a:cubicBezTo>
                  <a:cubicBezTo>
                    <a:pt x="411" y="204"/>
                    <a:pt x="402" y="203"/>
                    <a:pt x="395" y="201"/>
                  </a:cubicBezTo>
                  <a:cubicBezTo>
                    <a:pt x="379" y="211"/>
                    <a:pt x="379" y="211"/>
                    <a:pt x="379" y="211"/>
                  </a:cubicBezTo>
                  <a:cubicBezTo>
                    <a:pt x="369" y="206"/>
                    <a:pt x="369" y="206"/>
                    <a:pt x="369" y="206"/>
                  </a:cubicBezTo>
                  <a:cubicBezTo>
                    <a:pt x="363" y="203"/>
                    <a:pt x="358" y="199"/>
                    <a:pt x="353" y="196"/>
                  </a:cubicBezTo>
                  <a:cubicBezTo>
                    <a:pt x="328" y="212"/>
                    <a:pt x="328" y="212"/>
                    <a:pt x="328" y="212"/>
                  </a:cubicBezTo>
                  <a:cubicBezTo>
                    <a:pt x="328" y="212"/>
                    <a:pt x="328" y="213"/>
                    <a:pt x="328" y="214"/>
                  </a:cubicBezTo>
                  <a:cubicBezTo>
                    <a:pt x="347" y="238"/>
                    <a:pt x="347" y="238"/>
                    <a:pt x="347" y="238"/>
                  </a:cubicBezTo>
                  <a:cubicBezTo>
                    <a:pt x="339" y="257"/>
                    <a:pt x="339" y="257"/>
                    <a:pt x="339" y="257"/>
                  </a:cubicBezTo>
                  <a:cubicBezTo>
                    <a:pt x="335" y="267"/>
                    <a:pt x="329" y="278"/>
                    <a:pt x="328" y="279"/>
                  </a:cubicBezTo>
                  <a:cubicBezTo>
                    <a:pt x="327" y="281"/>
                    <a:pt x="321" y="291"/>
                    <a:pt x="315" y="300"/>
                  </a:cubicBezTo>
                  <a:cubicBezTo>
                    <a:pt x="302" y="316"/>
                    <a:pt x="302" y="316"/>
                    <a:pt x="302" y="316"/>
                  </a:cubicBezTo>
                  <a:cubicBezTo>
                    <a:pt x="270" y="310"/>
                    <a:pt x="270" y="310"/>
                    <a:pt x="270" y="310"/>
                  </a:cubicBezTo>
                  <a:cubicBezTo>
                    <a:pt x="269" y="344"/>
                    <a:pt x="269" y="344"/>
                    <a:pt x="269" y="344"/>
                  </a:cubicBezTo>
                  <a:cubicBezTo>
                    <a:pt x="251" y="354"/>
                    <a:pt x="251" y="354"/>
                    <a:pt x="251" y="354"/>
                  </a:cubicBezTo>
                  <a:cubicBezTo>
                    <a:pt x="241" y="359"/>
                    <a:pt x="229" y="363"/>
                    <a:pt x="228" y="364"/>
                  </a:cubicBezTo>
                  <a:cubicBezTo>
                    <a:pt x="228" y="364"/>
                    <a:pt x="216" y="368"/>
                    <a:pt x="205" y="371"/>
                  </a:cubicBezTo>
                  <a:cubicBezTo>
                    <a:pt x="185" y="375"/>
                    <a:pt x="185" y="375"/>
                    <a:pt x="185" y="375"/>
                  </a:cubicBezTo>
                  <a:cubicBezTo>
                    <a:pt x="164" y="350"/>
                    <a:pt x="164" y="350"/>
                    <a:pt x="164" y="350"/>
                  </a:cubicBezTo>
                  <a:cubicBezTo>
                    <a:pt x="156" y="358"/>
                    <a:pt x="156" y="358"/>
                    <a:pt x="156" y="358"/>
                  </a:cubicBezTo>
                  <a:cubicBezTo>
                    <a:pt x="141" y="493"/>
                    <a:pt x="246" y="616"/>
                    <a:pt x="290" y="660"/>
                  </a:cubicBezTo>
                  <a:cubicBezTo>
                    <a:pt x="290" y="660"/>
                    <a:pt x="290" y="660"/>
                    <a:pt x="290" y="660"/>
                  </a:cubicBezTo>
                  <a:cubicBezTo>
                    <a:pt x="290" y="684"/>
                    <a:pt x="290" y="684"/>
                    <a:pt x="290" y="684"/>
                  </a:cubicBezTo>
                  <a:cubicBezTo>
                    <a:pt x="290" y="685"/>
                    <a:pt x="290" y="685"/>
                    <a:pt x="290" y="685"/>
                  </a:cubicBezTo>
                  <a:cubicBezTo>
                    <a:pt x="290" y="750"/>
                    <a:pt x="290" y="750"/>
                    <a:pt x="290" y="750"/>
                  </a:cubicBezTo>
                  <a:cubicBezTo>
                    <a:pt x="290" y="819"/>
                    <a:pt x="290" y="819"/>
                    <a:pt x="290" y="819"/>
                  </a:cubicBezTo>
                  <a:cubicBezTo>
                    <a:pt x="290" y="823"/>
                    <a:pt x="293" y="827"/>
                    <a:pt x="297" y="829"/>
                  </a:cubicBezTo>
                  <a:cubicBezTo>
                    <a:pt x="410" y="875"/>
                    <a:pt x="555" y="876"/>
                    <a:pt x="567" y="876"/>
                  </a:cubicBezTo>
                  <a:cubicBezTo>
                    <a:pt x="567" y="876"/>
                    <a:pt x="567" y="876"/>
                    <a:pt x="567" y="876"/>
                  </a:cubicBezTo>
                  <a:cubicBezTo>
                    <a:pt x="573" y="876"/>
                    <a:pt x="578" y="871"/>
                    <a:pt x="578" y="865"/>
                  </a:cubicBezTo>
                  <a:cubicBezTo>
                    <a:pt x="578" y="740"/>
                    <a:pt x="578" y="740"/>
                    <a:pt x="578" y="740"/>
                  </a:cubicBezTo>
                  <a:cubicBezTo>
                    <a:pt x="658" y="749"/>
                    <a:pt x="709" y="739"/>
                    <a:pt x="721" y="733"/>
                  </a:cubicBezTo>
                  <a:cubicBezTo>
                    <a:pt x="736" y="725"/>
                    <a:pt x="738" y="703"/>
                    <a:pt x="740" y="662"/>
                  </a:cubicBezTo>
                  <a:cubicBezTo>
                    <a:pt x="741" y="657"/>
                    <a:pt x="741" y="657"/>
                    <a:pt x="741" y="657"/>
                  </a:cubicBezTo>
                  <a:cubicBezTo>
                    <a:pt x="743" y="627"/>
                    <a:pt x="738" y="580"/>
                    <a:pt x="736" y="558"/>
                  </a:cubicBezTo>
                  <a:cubicBezTo>
                    <a:pt x="738" y="558"/>
                    <a:pt x="738" y="558"/>
                    <a:pt x="738" y="558"/>
                  </a:cubicBezTo>
                  <a:cubicBezTo>
                    <a:pt x="790" y="558"/>
                    <a:pt x="804" y="532"/>
                    <a:pt x="807" y="523"/>
                  </a:cubicBezTo>
                  <a:cubicBezTo>
                    <a:pt x="812" y="508"/>
                    <a:pt x="798" y="492"/>
                    <a:pt x="776" y="468"/>
                  </a:cubicBezTo>
                  <a:close/>
                  <a:moveTo>
                    <a:pt x="176" y="326"/>
                  </a:moveTo>
                  <a:cubicBezTo>
                    <a:pt x="199" y="352"/>
                    <a:pt x="199" y="352"/>
                    <a:pt x="199" y="352"/>
                  </a:cubicBezTo>
                  <a:cubicBezTo>
                    <a:pt x="205" y="351"/>
                    <a:pt x="205" y="351"/>
                    <a:pt x="205" y="351"/>
                  </a:cubicBezTo>
                  <a:cubicBezTo>
                    <a:pt x="215" y="348"/>
                    <a:pt x="226" y="345"/>
                    <a:pt x="226" y="344"/>
                  </a:cubicBezTo>
                  <a:cubicBezTo>
                    <a:pt x="226" y="344"/>
                    <a:pt x="237" y="340"/>
                    <a:pt x="247" y="335"/>
                  </a:cubicBezTo>
                  <a:cubicBezTo>
                    <a:pt x="252" y="332"/>
                    <a:pt x="252" y="332"/>
                    <a:pt x="252" y="332"/>
                  </a:cubicBezTo>
                  <a:cubicBezTo>
                    <a:pt x="253" y="301"/>
                    <a:pt x="253" y="301"/>
                    <a:pt x="253" y="301"/>
                  </a:cubicBezTo>
                  <a:cubicBezTo>
                    <a:pt x="258" y="297"/>
                    <a:pt x="263" y="294"/>
                    <a:pt x="267" y="289"/>
                  </a:cubicBezTo>
                  <a:cubicBezTo>
                    <a:pt x="298" y="294"/>
                    <a:pt x="298" y="294"/>
                    <a:pt x="298" y="294"/>
                  </a:cubicBezTo>
                  <a:cubicBezTo>
                    <a:pt x="302" y="289"/>
                    <a:pt x="302" y="289"/>
                    <a:pt x="302" y="289"/>
                  </a:cubicBezTo>
                  <a:cubicBezTo>
                    <a:pt x="308" y="281"/>
                    <a:pt x="314" y="271"/>
                    <a:pt x="314" y="271"/>
                  </a:cubicBezTo>
                  <a:cubicBezTo>
                    <a:pt x="314" y="270"/>
                    <a:pt x="320" y="260"/>
                    <a:pt x="324" y="251"/>
                  </a:cubicBezTo>
                  <a:cubicBezTo>
                    <a:pt x="327" y="245"/>
                    <a:pt x="327" y="245"/>
                    <a:pt x="327" y="245"/>
                  </a:cubicBezTo>
                  <a:cubicBezTo>
                    <a:pt x="309" y="223"/>
                    <a:pt x="309" y="223"/>
                    <a:pt x="309" y="223"/>
                  </a:cubicBezTo>
                  <a:cubicBezTo>
                    <a:pt x="311" y="216"/>
                    <a:pt x="312" y="209"/>
                    <a:pt x="313" y="201"/>
                  </a:cubicBezTo>
                  <a:cubicBezTo>
                    <a:pt x="337" y="187"/>
                    <a:pt x="337" y="187"/>
                    <a:pt x="337" y="187"/>
                  </a:cubicBezTo>
                  <a:cubicBezTo>
                    <a:pt x="337" y="181"/>
                    <a:pt x="337" y="181"/>
                    <a:pt x="337" y="181"/>
                  </a:cubicBezTo>
                  <a:cubicBezTo>
                    <a:pt x="336" y="171"/>
                    <a:pt x="334" y="159"/>
                    <a:pt x="334" y="159"/>
                  </a:cubicBezTo>
                  <a:cubicBezTo>
                    <a:pt x="334" y="158"/>
                    <a:pt x="332" y="147"/>
                    <a:pt x="329" y="138"/>
                  </a:cubicBezTo>
                  <a:cubicBezTo>
                    <a:pt x="328" y="134"/>
                    <a:pt x="328" y="134"/>
                    <a:pt x="328" y="134"/>
                  </a:cubicBezTo>
                  <a:cubicBezTo>
                    <a:pt x="327" y="131"/>
                    <a:pt x="327" y="131"/>
                    <a:pt x="327" y="131"/>
                  </a:cubicBezTo>
                  <a:cubicBezTo>
                    <a:pt x="298" y="125"/>
                    <a:pt x="298" y="125"/>
                    <a:pt x="298" y="125"/>
                  </a:cubicBezTo>
                  <a:cubicBezTo>
                    <a:pt x="298" y="125"/>
                    <a:pt x="298" y="125"/>
                    <a:pt x="298" y="125"/>
                  </a:cubicBezTo>
                  <a:cubicBezTo>
                    <a:pt x="295" y="119"/>
                    <a:pt x="291" y="113"/>
                    <a:pt x="287" y="108"/>
                  </a:cubicBezTo>
                  <a:cubicBezTo>
                    <a:pt x="298" y="79"/>
                    <a:pt x="298" y="79"/>
                    <a:pt x="298" y="79"/>
                  </a:cubicBezTo>
                  <a:cubicBezTo>
                    <a:pt x="293" y="74"/>
                    <a:pt x="293" y="74"/>
                    <a:pt x="293" y="74"/>
                  </a:cubicBezTo>
                  <a:cubicBezTo>
                    <a:pt x="286" y="67"/>
                    <a:pt x="277" y="60"/>
                    <a:pt x="277" y="59"/>
                  </a:cubicBezTo>
                  <a:cubicBezTo>
                    <a:pt x="276" y="59"/>
                    <a:pt x="267" y="52"/>
                    <a:pt x="259" y="46"/>
                  </a:cubicBezTo>
                  <a:cubicBezTo>
                    <a:pt x="254" y="43"/>
                    <a:pt x="254" y="43"/>
                    <a:pt x="254" y="43"/>
                  </a:cubicBezTo>
                  <a:cubicBezTo>
                    <a:pt x="223" y="59"/>
                    <a:pt x="223" y="59"/>
                    <a:pt x="223" y="59"/>
                  </a:cubicBezTo>
                  <a:cubicBezTo>
                    <a:pt x="219" y="58"/>
                    <a:pt x="214" y="56"/>
                    <a:pt x="210" y="55"/>
                  </a:cubicBezTo>
                  <a:cubicBezTo>
                    <a:pt x="198" y="22"/>
                    <a:pt x="198" y="22"/>
                    <a:pt x="198" y="22"/>
                  </a:cubicBezTo>
                  <a:cubicBezTo>
                    <a:pt x="191" y="22"/>
                    <a:pt x="191" y="22"/>
                    <a:pt x="191" y="22"/>
                  </a:cubicBezTo>
                  <a:cubicBezTo>
                    <a:pt x="180" y="20"/>
                    <a:pt x="169" y="20"/>
                    <a:pt x="168" y="20"/>
                  </a:cubicBezTo>
                  <a:cubicBezTo>
                    <a:pt x="168" y="20"/>
                    <a:pt x="156" y="20"/>
                    <a:pt x="146" y="22"/>
                  </a:cubicBezTo>
                  <a:cubicBezTo>
                    <a:pt x="139" y="22"/>
                    <a:pt x="139" y="22"/>
                    <a:pt x="139" y="22"/>
                  </a:cubicBezTo>
                  <a:cubicBezTo>
                    <a:pt x="127" y="55"/>
                    <a:pt x="127" y="55"/>
                    <a:pt x="127" y="55"/>
                  </a:cubicBezTo>
                  <a:cubicBezTo>
                    <a:pt x="123" y="56"/>
                    <a:pt x="118" y="58"/>
                    <a:pt x="114" y="59"/>
                  </a:cubicBezTo>
                  <a:cubicBezTo>
                    <a:pt x="83" y="43"/>
                    <a:pt x="83" y="43"/>
                    <a:pt x="83" y="43"/>
                  </a:cubicBezTo>
                  <a:cubicBezTo>
                    <a:pt x="78" y="46"/>
                    <a:pt x="78" y="46"/>
                    <a:pt x="78" y="46"/>
                  </a:cubicBezTo>
                  <a:cubicBezTo>
                    <a:pt x="70" y="52"/>
                    <a:pt x="61" y="59"/>
                    <a:pt x="60" y="59"/>
                  </a:cubicBezTo>
                  <a:cubicBezTo>
                    <a:pt x="60" y="60"/>
                    <a:pt x="51" y="67"/>
                    <a:pt x="44" y="74"/>
                  </a:cubicBezTo>
                  <a:cubicBezTo>
                    <a:pt x="39" y="79"/>
                    <a:pt x="39" y="79"/>
                    <a:pt x="39" y="79"/>
                  </a:cubicBezTo>
                  <a:cubicBezTo>
                    <a:pt x="50" y="108"/>
                    <a:pt x="50" y="108"/>
                    <a:pt x="50" y="108"/>
                  </a:cubicBezTo>
                  <a:cubicBezTo>
                    <a:pt x="46" y="113"/>
                    <a:pt x="42" y="119"/>
                    <a:pt x="39" y="125"/>
                  </a:cubicBezTo>
                  <a:cubicBezTo>
                    <a:pt x="10" y="131"/>
                    <a:pt x="10" y="131"/>
                    <a:pt x="10" y="131"/>
                  </a:cubicBezTo>
                  <a:cubicBezTo>
                    <a:pt x="8" y="137"/>
                    <a:pt x="8" y="137"/>
                    <a:pt x="8" y="137"/>
                  </a:cubicBezTo>
                  <a:cubicBezTo>
                    <a:pt x="5" y="147"/>
                    <a:pt x="3" y="158"/>
                    <a:pt x="3" y="159"/>
                  </a:cubicBezTo>
                  <a:cubicBezTo>
                    <a:pt x="3" y="159"/>
                    <a:pt x="0" y="170"/>
                    <a:pt x="0" y="180"/>
                  </a:cubicBezTo>
                  <a:cubicBezTo>
                    <a:pt x="0" y="187"/>
                    <a:pt x="0" y="187"/>
                    <a:pt x="0" y="187"/>
                  </a:cubicBezTo>
                  <a:cubicBezTo>
                    <a:pt x="24" y="201"/>
                    <a:pt x="24" y="201"/>
                    <a:pt x="24" y="201"/>
                  </a:cubicBezTo>
                  <a:cubicBezTo>
                    <a:pt x="25" y="209"/>
                    <a:pt x="26" y="216"/>
                    <a:pt x="28" y="223"/>
                  </a:cubicBezTo>
                  <a:cubicBezTo>
                    <a:pt x="10" y="245"/>
                    <a:pt x="10" y="245"/>
                    <a:pt x="10" y="245"/>
                  </a:cubicBezTo>
                  <a:cubicBezTo>
                    <a:pt x="13" y="251"/>
                    <a:pt x="13" y="251"/>
                    <a:pt x="13" y="251"/>
                  </a:cubicBezTo>
                  <a:cubicBezTo>
                    <a:pt x="17" y="260"/>
                    <a:pt x="22" y="270"/>
                    <a:pt x="23" y="271"/>
                  </a:cubicBezTo>
                  <a:cubicBezTo>
                    <a:pt x="23" y="271"/>
                    <a:pt x="29" y="281"/>
                    <a:pt x="35" y="289"/>
                  </a:cubicBezTo>
                  <a:cubicBezTo>
                    <a:pt x="39" y="294"/>
                    <a:pt x="39" y="294"/>
                    <a:pt x="39" y="294"/>
                  </a:cubicBezTo>
                  <a:cubicBezTo>
                    <a:pt x="70" y="289"/>
                    <a:pt x="70" y="289"/>
                    <a:pt x="70" y="289"/>
                  </a:cubicBezTo>
                  <a:cubicBezTo>
                    <a:pt x="74" y="293"/>
                    <a:pt x="79" y="297"/>
                    <a:pt x="84" y="301"/>
                  </a:cubicBezTo>
                  <a:cubicBezTo>
                    <a:pt x="84" y="332"/>
                    <a:pt x="84" y="332"/>
                    <a:pt x="84" y="332"/>
                  </a:cubicBezTo>
                  <a:cubicBezTo>
                    <a:pt x="90" y="335"/>
                    <a:pt x="90" y="335"/>
                    <a:pt x="90" y="335"/>
                  </a:cubicBezTo>
                  <a:cubicBezTo>
                    <a:pt x="100" y="340"/>
                    <a:pt x="110" y="344"/>
                    <a:pt x="111" y="344"/>
                  </a:cubicBezTo>
                  <a:cubicBezTo>
                    <a:pt x="111" y="344"/>
                    <a:pt x="122" y="348"/>
                    <a:pt x="132" y="351"/>
                  </a:cubicBezTo>
                  <a:cubicBezTo>
                    <a:pt x="138" y="352"/>
                    <a:pt x="138" y="352"/>
                    <a:pt x="138" y="352"/>
                  </a:cubicBezTo>
                  <a:cubicBezTo>
                    <a:pt x="140" y="351"/>
                    <a:pt x="140" y="351"/>
                    <a:pt x="140" y="351"/>
                  </a:cubicBezTo>
                  <a:cubicBezTo>
                    <a:pt x="160" y="326"/>
                    <a:pt x="160" y="326"/>
                    <a:pt x="160" y="326"/>
                  </a:cubicBezTo>
                  <a:lnTo>
                    <a:pt x="176" y="326"/>
                  </a:lnTo>
                  <a:close/>
                  <a:moveTo>
                    <a:pt x="91" y="187"/>
                  </a:moveTo>
                  <a:cubicBezTo>
                    <a:pt x="91" y="144"/>
                    <a:pt x="126" y="108"/>
                    <a:pt x="169" y="108"/>
                  </a:cubicBezTo>
                  <a:cubicBezTo>
                    <a:pt x="204" y="108"/>
                    <a:pt x="234" y="132"/>
                    <a:pt x="244" y="164"/>
                  </a:cubicBezTo>
                  <a:cubicBezTo>
                    <a:pt x="246" y="171"/>
                    <a:pt x="247" y="179"/>
                    <a:pt x="247" y="187"/>
                  </a:cubicBezTo>
                  <a:cubicBezTo>
                    <a:pt x="247" y="191"/>
                    <a:pt x="247" y="191"/>
                    <a:pt x="247" y="191"/>
                  </a:cubicBezTo>
                  <a:cubicBezTo>
                    <a:pt x="246" y="223"/>
                    <a:pt x="224" y="250"/>
                    <a:pt x="196" y="260"/>
                  </a:cubicBezTo>
                  <a:cubicBezTo>
                    <a:pt x="187" y="263"/>
                    <a:pt x="178" y="265"/>
                    <a:pt x="169" y="265"/>
                  </a:cubicBezTo>
                  <a:cubicBezTo>
                    <a:pt x="168" y="265"/>
                    <a:pt x="168" y="265"/>
                    <a:pt x="168" y="265"/>
                  </a:cubicBezTo>
                  <a:cubicBezTo>
                    <a:pt x="125" y="264"/>
                    <a:pt x="91" y="230"/>
                    <a:pt x="91" y="187"/>
                  </a:cubicBezTo>
                  <a:close/>
                  <a:moveTo>
                    <a:pt x="324" y="106"/>
                  </a:moveTo>
                  <a:cubicBezTo>
                    <a:pt x="337" y="114"/>
                    <a:pt x="337" y="114"/>
                    <a:pt x="337" y="114"/>
                  </a:cubicBezTo>
                  <a:cubicBezTo>
                    <a:pt x="337" y="117"/>
                    <a:pt x="338" y="121"/>
                    <a:pt x="339" y="124"/>
                  </a:cubicBezTo>
                  <a:cubicBezTo>
                    <a:pt x="340" y="126"/>
                    <a:pt x="341" y="128"/>
                    <a:pt x="342" y="131"/>
                  </a:cubicBezTo>
                  <a:cubicBezTo>
                    <a:pt x="344" y="136"/>
                    <a:pt x="347" y="141"/>
                    <a:pt x="350" y="145"/>
                  </a:cubicBezTo>
                  <a:cubicBezTo>
                    <a:pt x="346" y="161"/>
                    <a:pt x="346" y="161"/>
                    <a:pt x="346" y="161"/>
                  </a:cubicBezTo>
                  <a:cubicBezTo>
                    <a:pt x="356" y="172"/>
                    <a:pt x="366" y="180"/>
                    <a:pt x="378" y="186"/>
                  </a:cubicBezTo>
                  <a:cubicBezTo>
                    <a:pt x="392" y="178"/>
                    <a:pt x="392" y="178"/>
                    <a:pt x="392" y="178"/>
                  </a:cubicBezTo>
                  <a:cubicBezTo>
                    <a:pt x="403" y="182"/>
                    <a:pt x="416" y="184"/>
                    <a:pt x="428" y="183"/>
                  </a:cubicBezTo>
                  <a:cubicBezTo>
                    <a:pt x="440" y="194"/>
                    <a:pt x="440" y="194"/>
                    <a:pt x="440" y="194"/>
                  </a:cubicBezTo>
                  <a:cubicBezTo>
                    <a:pt x="446" y="192"/>
                    <a:pt x="452" y="190"/>
                    <a:pt x="458" y="188"/>
                  </a:cubicBezTo>
                  <a:cubicBezTo>
                    <a:pt x="464" y="185"/>
                    <a:pt x="470" y="181"/>
                    <a:pt x="476" y="178"/>
                  </a:cubicBezTo>
                  <a:cubicBezTo>
                    <a:pt x="476" y="161"/>
                    <a:pt x="476" y="161"/>
                    <a:pt x="476" y="161"/>
                  </a:cubicBezTo>
                  <a:cubicBezTo>
                    <a:pt x="485" y="153"/>
                    <a:pt x="492" y="143"/>
                    <a:pt x="497" y="132"/>
                  </a:cubicBezTo>
                  <a:cubicBezTo>
                    <a:pt x="512" y="127"/>
                    <a:pt x="512" y="127"/>
                    <a:pt x="512" y="127"/>
                  </a:cubicBezTo>
                  <a:cubicBezTo>
                    <a:pt x="515" y="120"/>
                    <a:pt x="516" y="111"/>
                    <a:pt x="517" y="102"/>
                  </a:cubicBezTo>
                  <a:cubicBezTo>
                    <a:pt x="517" y="97"/>
                    <a:pt x="517" y="92"/>
                    <a:pt x="516" y="86"/>
                  </a:cubicBezTo>
                  <a:cubicBezTo>
                    <a:pt x="510" y="82"/>
                    <a:pt x="507" y="80"/>
                    <a:pt x="505" y="79"/>
                  </a:cubicBezTo>
                  <a:cubicBezTo>
                    <a:pt x="503" y="78"/>
                    <a:pt x="503" y="78"/>
                    <a:pt x="503" y="78"/>
                  </a:cubicBezTo>
                  <a:cubicBezTo>
                    <a:pt x="501" y="73"/>
                    <a:pt x="500" y="68"/>
                    <a:pt x="498" y="63"/>
                  </a:cubicBezTo>
                  <a:cubicBezTo>
                    <a:pt x="495" y="57"/>
                    <a:pt x="492" y="52"/>
                    <a:pt x="489" y="47"/>
                  </a:cubicBezTo>
                  <a:cubicBezTo>
                    <a:pt x="492" y="32"/>
                    <a:pt x="492" y="32"/>
                    <a:pt x="492" y="32"/>
                  </a:cubicBezTo>
                  <a:cubicBezTo>
                    <a:pt x="483" y="21"/>
                    <a:pt x="471" y="12"/>
                    <a:pt x="459" y="7"/>
                  </a:cubicBezTo>
                  <a:cubicBezTo>
                    <a:pt x="445" y="15"/>
                    <a:pt x="445" y="15"/>
                    <a:pt x="445" y="15"/>
                  </a:cubicBezTo>
                  <a:cubicBezTo>
                    <a:pt x="435" y="12"/>
                    <a:pt x="425" y="11"/>
                    <a:pt x="414" y="11"/>
                  </a:cubicBezTo>
                  <a:cubicBezTo>
                    <a:pt x="401" y="0"/>
                    <a:pt x="401" y="0"/>
                    <a:pt x="401" y="0"/>
                  </a:cubicBezTo>
                  <a:cubicBezTo>
                    <a:pt x="395" y="2"/>
                    <a:pt x="388" y="4"/>
                    <a:pt x="381" y="7"/>
                  </a:cubicBezTo>
                  <a:cubicBezTo>
                    <a:pt x="375" y="9"/>
                    <a:pt x="369" y="13"/>
                    <a:pt x="363" y="17"/>
                  </a:cubicBezTo>
                  <a:cubicBezTo>
                    <a:pt x="363" y="34"/>
                    <a:pt x="363" y="34"/>
                    <a:pt x="363" y="34"/>
                  </a:cubicBezTo>
                  <a:cubicBezTo>
                    <a:pt x="355" y="41"/>
                    <a:pt x="349" y="49"/>
                    <a:pt x="344" y="58"/>
                  </a:cubicBezTo>
                  <a:cubicBezTo>
                    <a:pt x="328" y="64"/>
                    <a:pt x="328" y="64"/>
                    <a:pt x="328" y="64"/>
                  </a:cubicBezTo>
                  <a:cubicBezTo>
                    <a:pt x="324" y="77"/>
                    <a:pt x="322" y="91"/>
                    <a:pt x="323" y="106"/>
                  </a:cubicBezTo>
                  <a:cubicBezTo>
                    <a:pt x="323" y="106"/>
                    <a:pt x="323" y="106"/>
                    <a:pt x="324" y="106"/>
                  </a:cubicBezTo>
                  <a:close/>
                  <a:moveTo>
                    <a:pt x="378" y="88"/>
                  </a:moveTo>
                  <a:cubicBezTo>
                    <a:pt x="381" y="75"/>
                    <a:pt x="390" y="63"/>
                    <a:pt x="403" y="57"/>
                  </a:cubicBezTo>
                  <a:cubicBezTo>
                    <a:pt x="408" y="55"/>
                    <a:pt x="414" y="54"/>
                    <a:pt x="419" y="54"/>
                  </a:cubicBezTo>
                  <a:cubicBezTo>
                    <a:pt x="436" y="54"/>
                    <a:pt x="452" y="63"/>
                    <a:pt x="459" y="79"/>
                  </a:cubicBezTo>
                  <a:cubicBezTo>
                    <a:pt x="459" y="79"/>
                    <a:pt x="459" y="80"/>
                    <a:pt x="459" y="80"/>
                  </a:cubicBezTo>
                  <a:cubicBezTo>
                    <a:pt x="462" y="87"/>
                    <a:pt x="463" y="94"/>
                    <a:pt x="463" y="101"/>
                  </a:cubicBezTo>
                  <a:cubicBezTo>
                    <a:pt x="461" y="116"/>
                    <a:pt x="452" y="131"/>
                    <a:pt x="438" y="137"/>
                  </a:cubicBezTo>
                  <a:cubicBezTo>
                    <a:pt x="416" y="146"/>
                    <a:pt x="390" y="136"/>
                    <a:pt x="381" y="114"/>
                  </a:cubicBezTo>
                  <a:cubicBezTo>
                    <a:pt x="380" y="113"/>
                    <a:pt x="380" y="112"/>
                    <a:pt x="380" y="111"/>
                  </a:cubicBezTo>
                  <a:cubicBezTo>
                    <a:pt x="377" y="104"/>
                    <a:pt x="377" y="95"/>
                    <a:pt x="378" y="8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10" name="Group 9">
            <a:extLst>
              <a:ext uri="{FF2B5EF4-FFF2-40B4-BE49-F238E27FC236}">
                <a16:creationId xmlns:a16="http://schemas.microsoft.com/office/drawing/2014/main" id="{EC703158-6B61-F550-FDCD-BCC70346F621}"/>
              </a:ext>
            </a:extLst>
          </p:cNvPr>
          <p:cNvGrpSpPr/>
          <p:nvPr/>
        </p:nvGrpSpPr>
        <p:grpSpPr>
          <a:xfrm>
            <a:off x="8764945" y="6397719"/>
            <a:ext cx="2736744" cy="387580"/>
            <a:chOff x="8764945" y="6397719"/>
            <a:chExt cx="2736744" cy="387580"/>
          </a:xfrm>
        </p:grpSpPr>
        <p:sp>
          <p:nvSpPr>
            <p:cNvPr id="19" name="Rectangle 18">
              <a:extLst>
                <a:ext uri="{FF2B5EF4-FFF2-40B4-BE49-F238E27FC236}">
                  <a16:creationId xmlns:a16="http://schemas.microsoft.com/office/drawing/2014/main" id="{63883318-3764-0726-CCDB-F922686821A2}"/>
                </a:ext>
              </a:extLst>
            </p:cNvPr>
            <p:cNvSpPr/>
            <p:nvPr/>
          </p:nvSpPr>
          <p:spPr>
            <a:xfrm>
              <a:off x="8764945" y="6397719"/>
              <a:ext cx="2736744" cy="38758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0" name="Rectangle 19">
              <a:extLst>
                <a:ext uri="{FF2B5EF4-FFF2-40B4-BE49-F238E27FC236}">
                  <a16:creationId xmlns:a16="http://schemas.microsoft.com/office/drawing/2014/main" id="{4AD33EC7-55D9-F75E-C08C-465B16CD85A3}"/>
                </a:ext>
              </a:extLst>
            </p:cNvPr>
            <p:cNvSpPr/>
            <p:nvPr/>
          </p:nvSpPr>
          <p:spPr>
            <a:xfrm>
              <a:off x="9462002" y="6485957"/>
              <a:ext cx="607965" cy="19889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endParaRPr lang="en-US" sz="900">
                <a:solidFill>
                  <a:srgbClr val="575757"/>
                </a:solidFill>
                <a:ea typeface="Meiryo UI" panose="020B0604030504040204" pitchFamily="50" charset="-128"/>
              </a:endParaRPr>
            </a:p>
          </p:txBody>
        </p:sp>
        <p:sp>
          <p:nvSpPr>
            <p:cNvPr id="21" name="Rectangle 20">
              <a:extLst>
                <a:ext uri="{FF2B5EF4-FFF2-40B4-BE49-F238E27FC236}">
                  <a16:creationId xmlns:a16="http://schemas.microsoft.com/office/drawing/2014/main" id="{84030A09-4885-8D4B-EBD1-8AB3F6506EFF}"/>
                </a:ext>
              </a:extLst>
            </p:cNvPr>
            <p:cNvSpPr/>
            <p:nvPr/>
          </p:nvSpPr>
          <p:spPr>
            <a:xfrm>
              <a:off x="10159135" y="6485957"/>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処理</a:t>
              </a:r>
              <a:endParaRPr lang="en-US" sz="900">
                <a:solidFill>
                  <a:srgbClr val="575757"/>
                </a:solidFill>
                <a:ea typeface="Meiryo UI" panose="020B0604030504040204" pitchFamily="50" charset="-128"/>
              </a:endParaRPr>
            </a:p>
          </p:txBody>
        </p:sp>
        <p:sp>
          <p:nvSpPr>
            <p:cNvPr id="22" name="Flowchart: Magnetic Disk 21">
              <a:extLst>
                <a:ext uri="{FF2B5EF4-FFF2-40B4-BE49-F238E27FC236}">
                  <a16:creationId xmlns:a16="http://schemas.microsoft.com/office/drawing/2014/main" id="{6ECA1553-6A2E-F388-C32F-BBBFBE9454F5}"/>
                </a:ext>
              </a:extLst>
            </p:cNvPr>
            <p:cNvSpPr/>
            <p:nvPr/>
          </p:nvSpPr>
          <p:spPr>
            <a:xfrm>
              <a:off x="10849572" y="6455060"/>
              <a:ext cx="507445" cy="26068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データ</a:t>
              </a:r>
              <a:endParaRPr lang="en-US" altLang="ja-JP" sz="900">
                <a:solidFill>
                  <a:srgbClr val="575757"/>
                </a:solidFill>
                <a:ea typeface="Meiryo UI" panose="020B0604030504040204" pitchFamily="50" charset="-128"/>
              </a:endParaRPr>
            </a:p>
          </p:txBody>
        </p:sp>
        <p:sp>
          <p:nvSpPr>
            <p:cNvPr id="23" name="テキスト ボックス 118">
              <a:extLst>
                <a:ext uri="{FF2B5EF4-FFF2-40B4-BE49-F238E27FC236}">
                  <a16:creationId xmlns:a16="http://schemas.microsoft.com/office/drawing/2014/main" id="{8F5B3D95-A2F3-0CEC-7785-32BB6A3AC03B}"/>
                </a:ext>
              </a:extLst>
            </p:cNvPr>
            <p:cNvSpPr txBox="1"/>
            <p:nvPr/>
          </p:nvSpPr>
          <p:spPr>
            <a:xfrm>
              <a:off x="8918688" y="650730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Tree>
    <p:extLst>
      <p:ext uri="{BB962C8B-B14F-4D97-AF65-F5344CB8AC3E}">
        <p14:creationId xmlns:p14="http://schemas.microsoft.com/office/powerpoint/2010/main" val="17358623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6EC1D-FAA0-ECD7-2349-A9EC022A72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26A7B3-764C-E13C-5325-280F0F65B2CA}"/>
              </a:ext>
            </a:extLst>
          </p:cNvPr>
          <p:cNvSpPr>
            <a:spLocks noGrp="1"/>
          </p:cNvSpPr>
          <p:nvPr>
            <p:ph type="title"/>
          </p:nvPr>
        </p:nvSpPr>
        <p:spPr/>
        <p:txBody>
          <a:bodyPr vert="horz"/>
          <a:lstStyle/>
          <a:p>
            <a:r>
              <a:rPr lang="ja-JP" altLang="en-US">
                <a:ea typeface="Meiryo UI" panose="020B0604030504040204" pitchFamily="50" charset="-128"/>
              </a:rPr>
              <a:t>背景・目的</a:t>
            </a:r>
          </a:p>
        </p:txBody>
      </p:sp>
    </p:spTree>
    <p:extLst>
      <p:ext uri="{BB962C8B-B14F-4D97-AF65-F5344CB8AC3E}">
        <p14:creationId xmlns:p14="http://schemas.microsoft.com/office/powerpoint/2010/main" val="38796819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407CC-F630-56EC-8C7B-93108362FBAD}"/>
            </a:ext>
          </a:extLst>
        </p:cNvPr>
        <p:cNvGrpSpPr/>
        <p:nvPr/>
      </p:nvGrpSpPr>
      <p:grpSpPr>
        <a:xfrm>
          <a:off x="0" y="0"/>
          <a:ext cx="0" cy="0"/>
          <a:chOff x="0" y="0"/>
          <a:chExt cx="0" cy="0"/>
        </a:xfrm>
      </p:grpSpPr>
      <p:sp>
        <p:nvSpPr>
          <p:cNvPr id="7" name="テキスト ボックス 27">
            <a:extLst>
              <a:ext uri="{FF2B5EF4-FFF2-40B4-BE49-F238E27FC236}">
                <a16:creationId xmlns:a16="http://schemas.microsoft.com/office/drawing/2014/main" id="{33B2CE0C-7C41-E37F-22CF-411C4A9768BA}"/>
              </a:ext>
            </a:extLst>
          </p:cNvPr>
          <p:cNvSpPr txBox="1"/>
          <p:nvPr/>
        </p:nvSpPr>
        <p:spPr>
          <a:xfrm>
            <a:off x="8079132" y="1065652"/>
            <a:ext cx="352047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システム要求事項</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8" name="直線コネクタ 28">
            <a:extLst>
              <a:ext uri="{FF2B5EF4-FFF2-40B4-BE49-F238E27FC236}">
                <a16:creationId xmlns:a16="http://schemas.microsoft.com/office/drawing/2014/main" id="{B5EB6205-4C18-EC01-CE1A-0F90E4CEE455}"/>
              </a:ext>
            </a:extLst>
          </p:cNvPr>
          <p:cNvCxnSpPr/>
          <p:nvPr/>
        </p:nvCxnSpPr>
        <p:spPr>
          <a:xfrm>
            <a:off x="8110472" y="1344950"/>
            <a:ext cx="352047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5" name="タイトル 140">
            <a:extLst>
              <a:ext uri="{FF2B5EF4-FFF2-40B4-BE49-F238E27FC236}">
                <a16:creationId xmlns:a16="http://schemas.microsoft.com/office/drawing/2014/main" id="{9A8207C8-E35E-30B6-14BB-5722CF28D6BB}"/>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標準履歴書 （要求事項）</a:t>
            </a:r>
            <a:endParaRPr lang="en-US" altLang="ja-JP">
              <a:ea typeface="Meiryo UI" panose="020B0604030504040204" pitchFamily="50" charset="-128"/>
            </a:endParaRPr>
          </a:p>
        </p:txBody>
      </p:sp>
      <p:sp>
        <p:nvSpPr>
          <p:cNvPr id="2" name="TextBox 1">
            <a:extLst>
              <a:ext uri="{FF2B5EF4-FFF2-40B4-BE49-F238E27FC236}">
                <a16:creationId xmlns:a16="http://schemas.microsoft.com/office/drawing/2014/main" id="{57AD74D8-4A34-7818-6502-88FA75512DEE}"/>
              </a:ext>
            </a:extLst>
          </p:cNvPr>
          <p:cNvSpPr txBox="1"/>
          <p:nvPr/>
        </p:nvSpPr>
        <p:spPr>
          <a:xfrm>
            <a:off x="8110471" y="1419479"/>
            <a:ext cx="3489135"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ja-JP" altLang="en-US" sz="1300">
                <a:solidFill>
                  <a:schemeClr val="accent3"/>
                </a:solidFill>
                <a:ea typeface="Meiryo UI" panose="020B0604030504040204" pitchFamily="50" charset="-128"/>
              </a:rPr>
              <a:t>データ管理要求</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予め体系化されたジョブ定義・スキル指標を基盤に、個人の履歴データ（スキル・職種経験・資格など）を構造化して蓄積できること</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バージョン管理が可能であること</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取得済みのクレデンシャル情報（資格・試験など）を履歴データにユーザー同意に基づき反映できること</a:t>
            </a:r>
            <a:endParaRPr lang="en-US" altLang="ja-JP" sz="1300">
              <a:solidFill>
                <a:srgbClr val="575757"/>
              </a:solidFill>
              <a:ea typeface="Meiryo UI" panose="020B0604030504040204" pitchFamily="50" charset="-128"/>
            </a:endParaRPr>
          </a:p>
          <a:p>
            <a:pPr marL="108000" lvl="1">
              <a:buClr>
                <a:schemeClr val="tx2"/>
              </a:buClr>
            </a:pPr>
            <a:r>
              <a:rPr lang="ja-JP" altLang="en-US" sz="1300">
                <a:solidFill>
                  <a:schemeClr val="accent3"/>
                </a:solidFill>
                <a:ea typeface="Meiryo UI" panose="020B0604030504040204" pitchFamily="50" charset="-128"/>
              </a:rPr>
              <a:t>ロジック要求</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ユーザーの任意の入力情報に加えて、体系化されたタグ情報を入力またはバックエンド処理により付与できること（</a:t>
            </a:r>
            <a:r>
              <a:rPr lang="en-US" altLang="ja-JP" sz="1300">
                <a:solidFill>
                  <a:srgbClr val="575757"/>
                </a:solidFill>
                <a:ea typeface="Meiryo UI" panose="020B0604030504040204" pitchFamily="50" charset="-128"/>
              </a:rPr>
              <a:t>LLM</a:t>
            </a:r>
            <a:r>
              <a:rPr lang="ja-JP" altLang="en-US" sz="1300">
                <a:solidFill>
                  <a:srgbClr val="575757"/>
                </a:solidFill>
                <a:ea typeface="Meiryo UI" panose="020B0604030504040204" pitchFamily="50" charset="-128"/>
              </a:rPr>
              <a:t>等を用いた自動付与も含む）</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業界・役職ベンチマーク等と比較し、強み／ギャップが視覚的にわかること</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法人</a:t>
            </a:r>
            <a:r>
              <a:rPr lang="en-US" altLang="ja-JP" sz="1300">
                <a:solidFill>
                  <a:srgbClr val="575757"/>
                </a:solidFill>
                <a:ea typeface="Meiryo UI" panose="020B0604030504040204" pitchFamily="50" charset="-128"/>
              </a:rPr>
              <a:t>ID</a:t>
            </a:r>
            <a:r>
              <a:rPr lang="ja-JP" altLang="en-US" sz="1300">
                <a:solidFill>
                  <a:srgbClr val="575757"/>
                </a:solidFill>
                <a:ea typeface="Meiryo UI" panose="020B0604030504040204" pitchFamily="50" charset="-128"/>
              </a:rPr>
              <a:t>と連携することで、法人管理者が所属ユーザーのジョブ</a:t>
            </a:r>
            <a:r>
              <a:rPr lang="en-US" altLang="ja-JP" sz="1300">
                <a:solidFill>
                  <a:srgbClr val="575757"/>
                </a:solidFill>
                <a:ea typeface="Meiryo UI" panose="020B0604030504040204" pitchFamily="50" charset="-128"/>
              </a:rPr>
              <a:t>FMT</a:t>
            </a:r>
            <a:r>
              <a:rPr lang="ja-JP" altLang="en-US" sz="1300">
                <a:solidFill>
                  <a:srgbClr val="575757"/>
                </a:solidFill>
                <a:ea typeface="Meiryo UI" panose="020B0604030504040204" pitchFamily="50" charset="-128"/>
              </a:rPr>
              <a:t>データを閲覧・管理できること</a:t>
            </a:r>
            <a:endParaRPr lang="en-US" altLang="ja-JP" sz="13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en-US" altLang="ja-JP" sz="1300">
                <a:solidFill>
                  <a:srgbClr val="575757"/>
                </a:solidFill>
                <a:ea typeface="Meiryo UI" panose="020B0604030504040204" pitchFamily="50" charset="-128"/>
              </a:rPr>
              <a:t>DSS</a:t>
            </a:r>
            <a:r>
              <a:rPr lang="ja-JP" altLang="en-US" sz="1300">
                <a:solidFill>
                  <a:srgbClr val="575757"/>
                </a:solidFill>
                <a:ea typeface="Meiryo UI" panose="020B0604030504040204" pitchFamily="50" charset="-128"/>
              </a:rPr>
              <a:t>やスキル定義が更新された際や、ユーザのコンテンツ利用状況に応じて最新化を促すこと</a:t>
            </a:r>
            <a:r>
              <a:rPr lang="en-US" altLang="ja-JP" sz="1300">
                <a:solidFill>
                  <a:srgbClr val="575757"/>
                </a:solidFill>
                <a:ea typeface="Meiryo UI" panose="020B0604030504040204" pitchFamily="50" charset="-128"/>
              </a:rPr>
              <a:t>(</a:t>
            </a:r>
            <a:r>
              <a:rPr lang="ja-JP" altLang="en-US" sz="1300">
                <a:solidFill>
                  <a:srgbClr val="575757"/>
                </a:solidFill>
                <a:ea typeface="Meiryo UI" panose="020B0604030504040204" pitchFamily="50" charset="-128"/>
              </a:rPr>
              <a:t>自動アップデートは禁止</a:t>
            </a:r>
            <a:r>
              <a:rPr lang="en-US" altLang="ja-JP" sz="1300">
                <a:solidFill>
                  <a:srgbClr val="575757"/>
                </a:solidFill>
                <a:ea typeface="Meiryo UI" panose="020B0604030504040204" pitchFamily="50" charset="-128"/>
              </a:rPr>
              <a:t>)</a:t>
            </a:r>
          </a:p>
          <a:p>
            <a:pPr marL="108000" lvl="1">
              <a:buClr>
                <a:schemeClr val="tx2"/>
              </a:buClr>
            </a:pPr>
            <a:r>
              <a:rPr lang="en-US" altLang="ja-JP" sz="1300">
                <a:solidFill>
                  <a:schemeClr val="accent3"/>
                </a:solidFill>
                <a:ea typeface="Meiryo UI" panose="020B0604030504040204" pitchFamily="50" charset="-128"/>
              </a:rPr>
              <a:t>UI/</a:t>
            </a:r>
            <a:r>
              <a:rPr lang="en-US" altLang="ja-JP" sz="1300" err="1">
                <a:solidFill>
                  <a:schemeClr val="accent3"/>
                </a:solidFill>
                <a:ea typeface="Meiryo UI" panose="020B0604030504040204" pitchFamily="50" charset="-128"/>
              </a:rPr>
              <a:t>UX</a:t>
            </a:r>
            <a:r>
              <a:rPr lang="ja-JP" altLang="en-US" sz="1300">
                <a:solidFill>
                  <a:schemeClr val="accent3"/>
                </a:solidFill>
                <a:ea typeface="Meiryo UI" panose="020B0604030504040204" pitchFamily="50" charset="-128"/>
              </a:rPr>
              <a:t>・表示出力要求</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履歴書形式で出力可能（</a:t>
            </a:r>
            <a:r>
              <a:rPr lang="en-US" altLang="ja-JP" sz="1300">
                <a:solidFill>
                  <a:srgbClr val="575757"/>
                </a:solidFill>
                <a:ea typeface="Meiryo UI" panose="020B0604030504040204" pitchFamily="50" charset="-128"/>
              </a:rPr>
              <a:t>Word, PDF, JSON, XML</a:t>
            </a:r>
            <a:r>
              <a:rPr lang="ja-JP" altLang="en-US" sz="1300">
                <a:solidFill>
                  <a:srgbClr val="575757"/>
                </a:solidFill>
                <a:ea typeface="Meiryo UI" panose="020B0604030504040204" pitchFamily="50" charset="-128"/>
              </a:rPr>
              <a:t>等）とし外部サービス（採用</a:t>
            </a:r>
            <a:r>
              <a:rPr lang="en-US" altLang="ja-JP" sz="1300">
                <a:solidFill>
                  <a:srgbClr val="575757"/>
                </a:solidFill>
                <a:ea typeface="Meiryo UI" panose="020B0604030504040204" pitchFamily="50" charset="-128"/>
              </a:rPr>
              <a:t>PF</a:t>
            </a:r>
            <a:r>
              <a:rPr lang="ja-JP" altLang="en-US" sz="1300">
                <a:solidFill>
                  <a:srgbClr val="575757"/>
                </a:solidFill>
                <a:ea typeface="Meiryo UI" panose="020B0604030504040204" pitchFamily="50" charset="-128"/>
              </a:rPr>
              <a:t>等）へのアップロードが可能なこと</a:t>
            </a:r>
          </a:p>
        </p:txBody>
      </p:sp>
      <p:grpSp>
        <p:nvGrpSpPr>
          <p:cNvPr id="28" name="Group 27">
            <a:extLst>
              <a:ext uri="{FF2B5EF4-FFF2-40B4-BE49-F238E27FC236}">
                <a16:creationId xmlns:a16="http://schemas.microsoft.com/office/drawing/2014/main" id="{56F0F4D5-2920-F62D-35C4-DA695DE9BDBF}"/>
              </a:ext>
            </a:extLst>
          </p:cNvPr>
          <p:cNvGrpSpPr/>
          <p:nvPr/>
        </p:nvGrpSpPr>
        <p:grpSpPr>
          <a:xfrm>
            <a:off x="372826" y="1065652"/>
            <a:ext cx="2669138" cy="279298"/>
            <a:chOff x="372826" y="1065652"/>
            <a:chExt cx="2437928" cy="279298"/>
          </a:xfrm>
        </p:grpSpPr>
        <p:sp>
          <p:nvSpPr>
            <p:cNvPr id="3" name="テキスト ボックス 27">
              <a:extLst>
                <a:ext uri="{FF2B5EF4-FFF2-40B4-BE49-F238E27FC236}">
                  <a16:creationId xmlns:a16="http://schemas.microsoft.com/office/drawing/2014/main" id="{97EE9EAB-8ED3-8230-F7A5-A7B377161B3B}"/>
                </a:ext>
              </a:extLst>
            </p:cNvPr>
            <p:cNvSpPr txBox="1"/>
            <p:nvPr/>
          </p:nvSpPr>
          <p:spPr>
            <a:xfrm>
              <a:off x="372826" y="1065652"/>
              <a:ext cx="240658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取り扱うデータ</a:t>
              </a:r>
              <a:r>
                <a:rPr kumimoji="1" lang="en-US" altLang="ja-JP" sz="1600">
                  <a:solidFill>
                    <a:srgbClr val="295E7E"/>
                  </a:solidFill>
                  <a:latin typeface="Trebuchet MS" panose="020B0603020202020204" pitchFamily="34" charset="0"/>
                  <a:ea typeface="Meiryo UI" panose="020B0604030504040204" pitchFamily="50" charset="-128"/>
                </a:rPr>
                <a:t>(</a:t>
              </a:r>
              <a:r>
                <a:rPr kumimoji="1" lang="ja-JP" altLang="en-US" sz="1600">
                  <a:solidFill>
                    <a:srgbClr val="295E7E"/>
                  </a:solidFill>
                  <a:latin typeface="Trebuchet MS" panose="020B0603020202020204" pitchFamily="34" charset="0"/>
                  <a:ea typeface="Meiryo UI" panose="020B0604030504040204" pitchFamily="50" charset="-128"/>
                </a:rPr>
                <a:t>仮称</a:t>
              </a:r>
              <a:r>
                <a:rPr kumimoji="1" lang="en-US" altLang="ja-JP" sz="1600">
                  <a:solidFill>
                    <a:srgbClr val="295E7E"/>
                  </a:solidFill>
                  <a:latin typeface="Trebuchet MS" panose="020B0603020202020204" pitchFamily="34" charset="0"/>
                  <a:ea typeface="Meiryo UI" panose="020B0604030504040204" pitchFamily="50" charset="-128"/>
                </a:rPr>
                <a:t>)</a:t>
              </a:r>
            </a:p>
          </p:txBody>
        </p:sp>
        <p:cxnSp>
          <p:nvCxnSpPr>
            <p:cNvPr id="6" name="直線コネクタ 28">
              <a:extLst>
                <a:ext uri="{FF2B5EF4-FFF2-40B4-BE49-F238E27FC236}">
                  <a16:creationId xmlns:a16="http://schemas.microsoft.com/office/drawing/2014/main" id="{4F369C5F-4190-CDF9-A49F-CFDD0B845B4B}"/>
                </a:ext>
              </a:extLst>
            </p:cNvPr>
            <p:cNvCxnSpPr/>
            <p:nvPr/>
          </p:nvCxnSpPr>
          <p:spPr>
            <a:xfrm>
              <a:off x="404166" y="1344950"/>
              <a:ext cx="240658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51AD2697-8915-CCC9-73D5-88A950CBA44B}"/>
              </a:ext>
            </a:extLst>
          </p:cNvPr>
          <p:cNvGrpSpPr/>
          <p:nvPr/>
        </p:nvGrpSpPr>
        <p:grpSpPr>
          <a:xfrm>
            <a:off x="3261676" y="1065652"/>
            <a:ext cx="4346620" cy="279298"/>
            <a:chOff x="3387630" y="1065652"/>
            <a:chExt cx="4094712" cy="279298"/>
          </a:xfrm>
        </p:grpSpPr>
        <p:sp>
          <p:nvSpPr>
            <p:cNvPr id="14" name="テキスト ボックス 27">
              <a:extLst>
                <a:ext uri="{FF2B5EF4-FFF2-40B4-BE49-F238E27FC236}">
                  <a16:creationId xmlns:a16="http://schemas.microsoft.com/office/drawing/2014/main" id="{DD7AE457-DA0A-DD30-1CF8-4F8C46D3E54C}"/>
                </a:ext>
              </a:extLst>
            </p:cNvPr>
            <p:cNvSpPr txBox="1"/>
            <p:nvPr/>
          </p:nvSpPr>
          <p:spPr>
            <a:xfrm>
              <a:off x="3387630" y="1065652"/>
              <a:ext cx="4063372"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機能</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16" name="直線コネクタ 28">
              <a:extLst>
                <a:ext uri="{FF2B5EF4-FFF2-40B4-BE49-F238E27FC236}">
                  <a16:creationId xmlns:a16="http://schemas.microsoft.com/office/drawing/2014/main" id="{E558C418-51E9-98E5-CEF0-83E274338FE6}"/>
                </a:ext>
              </a:extLst>
            </p:cNvPr>
            <p:cNvCxnSpPr/>
            <p:nvPr/>
          </p:nvCxnSpPr>
          <p:spPr>
            <a:xfrm>
              <a:off x="3418970" y="1344950"/>
              <a:ext cx="4063372"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EB83855E-7692-0C3D-0D0A-031A2DC6AAC2}"/>
              </a:ext>
            </a:extLst>
          </p:cNvPr>
          <p:cNvSpPr txBox="1"/>
          <p:nvPr/>
        </p:nvSpPr>
        <p:spPr>
          <a:xfrm>
            <a:off x="372827" y="1419479"/>
            <a:ext cx="2669138"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en-US" altLang="ja-JP" sz="1300" dirty="0">
                <a:solidFill>
                  <a:srgbClr val="575757"/>
                </a:solidFill>
                <a:ea typeface="Meiryo UI" panose="020B0604030504040204" pitchFamily="50" charset="-128"/>
              </a:rPr>
              <a:t>&lt;</a:t>
            </a:r>
            <a:r>
              <a:rPr lang="ja-JP" altLang="en-US" sz="1300" dirty="0">
                <a:solidFill>
                  <a:srgbClr val="575757"/>
                </a:solidFill>
                <a:ea typeface="Meiryo UI" panose="020B0604030504040204" pitchFamily="50" charset="-128"/>
              </a:rPr>
              <a:t>インプット情報</a:t>
            </a:r>
            <a:r>
              <a:rPr lang="en-US" altLang="ja-JP" sz="1300" dirty="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スキルマスタ</a:t>
            </a:r>
            <a:endParaRPr lang="en-US" altLang="ja-JP" sz="1300" dirty="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職種マスタ</a:t>
            </a:r>
            <a:endParaRPr lang="en-US" altLang="ja-JP" sz="1300" dirty="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企業マスタ</a:t>
            </a:r>
            <a:endParaRPr lang="en-US" altLang="ja-JP" sz="1300" dirty="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資格マスタ</a:t>
            </a:r>
            <a:endParaRPr lang="en-US" altLang="ja-JP" sz="1300" dirty="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会社所属履歴テーブル</a:t>
            </a:r>
            <a:endParaRPr lang="en-US" altLang="ja-JP" sz="1300" dirty="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保有資格管理テーブル</a:t>
            </a:r>
            <a:endParaRPr lang="en-US" altLang="ja-JP" sz="1300" dirty="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学習管理テーブル</a:t>
            </a:r>
            <a:endParaRPr lang="en-US" altLang="ja-JP" sz="1300" dirty="0">
              <a:solidFill>
                <a:srgbClr val="1B72B8"/>
              </a:solidFill>
              <a:ea typeface="Meiryo UI" panose="020B0604030504040204" pitchFamily="50" charset="-128"/>
            </a:endParaRPr>
          </a:p>
          <a:p>
            <a:pPr marL="108000" lvl="1">
              <a:buClr>
                <a:schemeClr val="tx2"/>
              </a:buClr>
            </a:pPr>
            <a:r>
              <a:rPr lang="ja-JP" altLang="en-US" sz="1200" dirty="0">
                <a:solidFill>
                  <a:srgbClr val="575757"/>
                </a:solidFill>
                <a:latin typeface="+mj-lt"/>
                <a:ea typeface="Meiryo UI" panose="020B0604030504040204" pitchFamily="50" charset="-128"/>
              </a:rPr>
              <a:t>マスタ情報からの選択・ユーザ入力だけでなく、マナビ内のユーザの登録情報・活動履歴を反映できるようにする</a:t>
            </a:r>
            <a:endParaRPr lang="en-US" altLang="ja-JP" sz="1200" dirty="0">
              <a:solidFill>
                <a:srgbClr val="575757"/>
              </a:solidFill>
              <a:latin typeface="+mj-lt"/>
              <a:ea typeface="Meiryo UI" panose="020B0604030504040204" pitchFamily="50" charset="-128"/>
            </a:endParaRPr>
          </a:p>
          <a:p>
            <a:pPr marL="108000" lvl="1">
              <a:buClr>
                <a:schemeClr val="tx2"/>
              </a:buClr>
            </a:pPr>
            <a:endParaRPr lang="en-US" altLang="ja-JP" sz="1200" dirty="0">
              <a:solidFill>
                <a:srgbClr val="575757"/>
              </a:solidFill>
              <a:latin typeface="+mj-lt"/>
              <a:ea typeface="Meiryo UI" panose="020B0604030504040204" pitchFamily="50" charset="-128"/>
            </a:endParaRPr>
          </a:p>
          <a:p>
            <a:pPr marL="108000" lvl="1">
              <a:buClr>
                <a:schemeClr val="tx2"/>
              </a:buClr>
            </a:pPr>
            <a:r>
              <a:rPr lang="en-US" altLang="ja-JP" sz="1300" dirty="0">
                <a:solidFill>
                  <a:srgbClr val="575757"/>
                </a:solidFill>
                <a:ea typeface="Meiryo UI" panose="020B0604030504040204" pitchFamily="50" charset="-128"/>
              </a:rPr>
              <a:t>&lt;</a:t>
            </a:r>
            <a:r>
              <a:rPr lang="ja-JP" altLang="en-US" sz="1300" dirty="0">
                <a:solidFill>
                  <a:srgbClr val="575757"/>
                </a:solidFill>
                <a:ea typeface="Meiryo UI" panose="020B0604030504040204" pitchFamily="50" charset="-128"/>
              </a:rPr>
              <a:t>処理情報</a:t>
            </a:r>
            <a:r>
              <a:rPr lang="en-US" altLang="ja-JP" sz="1300" dirty="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会社所属履歴テーブル</a:t>
            </a:r>
            <a:endParaRPr lang="en-US" altLang="ja-JP" sz="1300" dirty="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保有資格管理テーブル</a:t>
            </a:r>
            <a:endParaRPr lang="en-US" altLang="ja-JP" sz="1300" dirty="0">
              <a:solidFill>
                <a:srgbClr val="1B72B8"/>
              </a:solidFill>
              <a:ea typeface="Meiryo UI" panose="020B0604030504040204" pitchFamily="50" charset="-128"/>
            </a:endParaRPr>
          </a:p>
          <a:p>
            <a:pPr marL="108000" lvl="1">
              <a:buClr>
                <a:schemeClr val="tx2"/>
              </a:buClr>
            </a:pPr>
            <a:endParaRPr lang="en-US" altLang="ja-JP" sz="1300" dirty="0">
              <a:solidFill>
                <a:schemeClr val="accent3"/>
              </a:solidFill>
              <a:ea typeface="Meiryo UI" panose="020B0604030504040204" pitchFamily="50" charset="-128"/>
            </a:endParaRPr>
          </a:p>
          <a:p>
            <a:pPr marL="108000" lvl="1">
              <a:buClr>
                <a:schemeClr val="tx2"/>
              </a:buClr>
            </a:pPr>
            <a:r>
              <a:rPr lang="en-US" altLang="ja-JP" sz="1300" dirty="0">
                <a:solidFill>
                  <a:srgbClr val="575757"/>
                </a:solidFill>
                <a:ea typeface="Meiryo UI" panose="020B0604030504040204" pitchFamily="50" charset="-128"/>
              </a:rPr>
              <a:t>&lt;</a:t>
            </a:r>
            <a:r>
              <a:rPr lang="ja-JP" altLang="en-US" sz="1300" dirty="0">
                <a:solidFill>
                  <a:srgbClr val="575757"/>
                </a:solidFill>
                <a:ea typeface="Meiryo UI" panose="020B0604030504040204" pitchFamily="50" charset="-128"/>
              </a:rPr>
              <a:t>アウトプット処理情報</a:t>
            </a:r>
            <a:r>
              <a:rPr lang="en-US" altLang="ja-JP" sz="1300" dirty="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履歴書管理テーブル</a:t>
            </a:r>
          </a:p>
          <a:p>
            <a:pPr marL="324000" lvl="1" indent="-216000">
              <a:buClr>
                <a:schemeClr val="tx2"/>
              </a:buClr>
              <a:buFont typeface="Trebuchet MS" panose="020B0603020202020204" pitchFamily="34" charset="0"/>
              <a:buChar char="•"/>
            </a:pPr>
            <a:r>
              <a:rPr lang="ja-JP" altLang="en-US" sz="1300" dirty="0">
                <a:solidFill>
                  <a:srgbClr val="1B72B8"/>
                </a:solidFill>
                <a:ea typeface="Meiryo UI" panose="020B0604030504040204" pitchFamily="50" charset="-128"/>
              </a:rPr>
              <a:t>履歴書データ</a:t>
            </a:r>
            <a:endParaRPr lang="en-US" altLang="ja-JP" sz="1300" dirty="0">
              <a:solidFill>
                <a:srgbClr val="1B72B8"/>
              </a:solidFill>
              <a:ea typeface="Meiryo UI" panose="020B0604030504040204" pitchFamily="50" charset="-128"/>
            </a:endParaRPr>
          </a:p>
          <a:p>
            <a:pPr marL="648000" lvl="2" indent="-216000">
              <a:buClr>
                <a:schemeClr val="tx2"/>
              </a:buClr>
              <a:buFont typeface="Trebuchet MS" panose="020B0603020202020204" pitchFamily="34" charset="0"/>
              <a:buChar char="–"/>
            </a:pPr>
            <a:r>
              <a:rPr lang="ja-JP" altLang="en-US" sz="1300" dirty="0">
                <a:solidFill>
                  <a:srgbClr val="575757"/>
                </a:solidFill>
                <a:latin typeface="+mj-lt"/>
                <a:ea typeface="Meiryo UI" panose="020B0604030504040204" pitchFamily="50" charset="-128"/>
              </a:rPr>
              <a:t>履歴書</a:t>
            </a:r>
            <a:r>
              <a:rPr lang="en-US" altLang="ja-JP" sz="1300" dirty="0">
                <a:solidFill>
                  <a:srgbClr val="575757"/>
                </a:solidFill>
                <a:latin typeface="+mj-lt"/>
                <a:ea typeface="Meiryo UI" panose="020B0604030504040204" pitchFamily="50" charset="-128"/>
              </a:rPr>
              <a:t>(PDF)</a:t>
            </a:r>
          </a:p>
          <a:p>
            <a:pPr marL="648000" lvl="2" indent="-216000">
              <a:buClr>
                <a:schemeClr val="tx2"/>
              </a:buClr>
              <a:buFont typeface="Trebuchet MS" panose="020B0603020202020204" pitchFamily="34" charset="0"/>
              <a:buChar char="–"/>
            </a:pPr>
            <a:r>
              <a:rPr lang="ja-JP" altLang="en-US" sz="1300" dirty="0">
                <a:solidFill>
                  <a:srgbClr val="575757"/>
                </a:solidFill>
                <a:latin typeface="+mj-lt"/>
                <a:ea typeface="Meiryo UI" panose="020B0604030504040204" pitchFamily="50" charset="-128"/>
              </a:rPr>
              <a:t>履歴書</a:t>
            </a:r>
            <a:r>
              <a:rPr lang="en-US" altLang="ja-JP" sz="1300" dirty="0">
                <a:solidFill>
                  <a:srgbClr val="575757"/>
                </a:solidFill>
                <a:latin typeface="+mj-lt"/>
                <a:ea typeface="Meiryo UI" panose="020B0604030504040204" pitchFamily="50" charset="-128"/>
              </a:rPr>
              <a:t>(XML)</a:t>
            </a:r>
            <a:endParaRPr lang="en-US" altLang="ja-JP" sz="1300" dirty="0">
              <a:solidFill>
                <a:srgbClr val="1B72B8"/>
              </a:solidFill>
              <a:ea typeface="Meiryo UI" panose="020B0604030504040204" pitchFamily="50" charset="-128"/>
            </a:endParaRPr>
          </a:p>
          <a:p>
            <a:pPr marL="565200" lvl="2">
              <a:buClr>
                <a:schemeClr val="tx2"/>
              </a:buClr>
            </a:pPr>
            <a:endParaRPr lang="en-US" altLang="ja-JP" sz="1300" dirty="0">
              <a:solidFill>
                <a:srgbClr val="575757"/>
              </a:solidFill>
              <a:ea typeface="Meiryo UI" panose="020B0604030504040204" pitchFamily="50" charset="-128"/>
            </a:endParaRPr>
          </a:p>
        </p:txBody>
      </p:sp>
      <p:sp>
        <p:nvSpPr>
          <p:cNvPr id="36" name="TextBox 35">
            <a:extLst>
              <a:ext uri="{FF2B5EF4-FFF2-40B4-BE49-F238E27FC236}">
                <a16:creationId xmlns:a16="http://schemas.microsoft.com/office/drawing/2014/main" id="{E0ABBACC-DC79-28F1-DED4-827DBED0115D}"/>
              </a:ext>
            </a:extLst>
          </p:cNvPr>
          <p:cNvSpPr txBox="1"/>
          <p:nvPr/>
        </p:nvSpPr>
        <p:spPr>
          <a:xfrm>
            <a:off x="3296846" y="1419479"/>
            <a:ext cx="4311450"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300">
                <a:solidFill>
                  <a:srgbClr val="1B72B8"/>
                </a:solidFill>
                <a:ea typeface="Meiryo UI" panose="020B0604030504040204" pitchFamily="50" charset="-128"/>
              </a:rPr>
              <a:t>履歴書作成チェック処理</a:t>
            </a:r>
            <a:endParaRPr lang="en-US" altLang="ja-JP" sz="1300">
              <a:solidFill>
                <a:srgbClr val="575757"/>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ユーザが入力した情報が入力済みプロファイル情報</a:t>
            </a:r>
            <a:r>
              <a:rPr kumimoji="0" lang="en-US" altLang="ja-JP"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会社情報、資格情報等</a:t>
            </a:r>
            <a:r>
              <a:rPr kumimoji="0" lang="en-US" altLang="ja-JP"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rPr>
              <a:t>と差分がないかチェック</a:t>
            </a:r>
            <a:endParaRPr lang="en-US" altLang="ja-JP" sz="1300">
              <a:solidFill>
                <a:srgbClr val="575757"/>
              </a:solidFill>
              <a:latin typeface="Meiryo UI" panose="020B0604030504040204" pitchFamily="50" charset="-128"/>
              <a:ea typeface="Meiryo UI" panose="020B0604030504040204" pitchFamily="50" charset="-128"/>
            </a:endParaRPr>
          </a:p>
          <a:p>
            <a:pPr marL="1105200" lvl="3" indent="-216000">
              <a:buClr>
                <a:srgbClr val="000000"/>
              </a:buClr>
              <a:buFont typeface="Trebuchet MS" panose="020B0603020202020204" pitchFamily="34" charset="0"/>
              <a:buChar char="–"/>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会社情報の登録チェック</a:t>
            </a:r>
            <a:endParaRPr kumimoji="0" lang="en-US" altLang="ja-JP"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1105200" lvl="3" indent="-216000">
              <a:buClr>
                <a:srgbClr val="000000"/>
              </a:buClr>
              <a:buFont typeface="Trebuchet MS" panose="020B0603020202020204" pitchFamily="34" charset="0"/>
              <a:buChar char="–"/>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資格情報の登録チェック</a:t>
            </a:r>
            <a:endParaRPr kumimoji="0" lang="en-US" altLang="ja-JP" sz="13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lang="ja-JP" altLang="en-US" sz="1300">
                <a:solidFill>
                  <a:srgbClr val="1B72B8"/>
                </a:solidFill>
                <a:ea typeface="Meiryo UI" panose="020B0604030504040204" pitchFamily="50" charset="-128"/>
              </a:rPr>
              <a:t>会社情報の登録処理</a:t>
            </a:r>
            <a:endParaRPr lang="en-US" altLang="ja-JP" sz="13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会社情報の登録チェックの結果、未登録の場合は登録する</a:t>
            </a:r>
            <a:endParaRPr kumimoji="0" lang="en-US" altLang="ja-JP"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lang="ja-JP" altLang="en-US" sz="1300">
                <a:solidFill>
                  <a:srgbClr val="1B72B8"/>
                </a:solidFill>
                <a:ea typeface="Meiryo UI" panose="020B0604030504040204" pitchFamily="50" charset="-128"/>
              </a:rPr>
              <a:t>資格情報の登録処理</a:t>
            </a:r>
            <a:endParaRPr lang="en-US" altLang="ja-JP" sz="13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rPr>
              <a:t>資格情報の登録チェックの結果、未登録の場合は登録する</a:t>
            </a:r>
            <a:endParaRPr lang="en-US" altLang="ja-JP" sz="1300">
              <a:solidFill>
                <a:srgbClr val="575757"/>
              </a:solidFill>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1B72B8"/>
                </a:solidFill>
                <a:ea typeface="Meiryo UI" panose="020B0604030504040204" pitchFamily="50" charset="-128"/>
              </a:rPr>
              <a:t>履歴書作成</a:t>
            </a:r>
            <a:endParaRPr lang="en-US" altLang="ja-JP" sz="13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rPr>
              <a:t>ユーザが入力した情報を履歴書管理テーブルへ登録する</a:t>
            </a:r>
            <a:endParaRPr lang="en-US" altLang="ja-JP" sz="13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1B72B8"/>
                </a:solidFill>
                <a:ea typeface="Meiryo UI" panose="020B0604030504040204" pitchFamily="50" charset="-128"/>
              </a:rPr>
              <a:t>履歴書出力</a:t>
            </a:r>
            <a:endParaRPr lang="en-US" altLang="ja-JP" sz="13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作成済みの履歴書をファイル出力する（</a:t>
            </a:r>
            <a:r>
              <a:rPr kumimoji="0" lang="en-US" altLang="ja-JP"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PDF</a:t>
            </a: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en-US" altLang="ja-JP" sz="13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XML</a:t>
            </a:r>
            <a:r>
              <a:rPr kumimoji="0" lang="ja-JP" altLang="en-US" sz="1300" b="0" i="0" u="none" strike="noStrike" kern="1200" cap="none" spc="0" normalizeH="0" baseline="0" noProof="0">
                <a:ln>
                  <a:noFill/>
                </a:ln>
                <a:solidFill>
                  <a:srgbClr val="575757"/>
                </a:solidFill>
                <a:effectLst/>
                <a:uLnTx/>
                <a:uFillTx/>
                <a:latin typeface="Meiryo UI"/>
                <a:ea typeface="Meiryo UI" panose="020B0604030504040204" pitchFamily="50" charset="-128"/>
              </a:rPr>
              <a:t>ファイルなど）</a:t>
            </a:r>
            <a:endParaRPr lang="en-US" altLang="ja-JP" sz="1300">
              <a:solidFill>
                <a:srgbClr val="1B72B8"/>
              </a:solidFill>
              <a:ea typeface="Meiryo UI" panose="020B0604030504040204" pitchFamily="50" charset="-128"/>
            </a:endParaRPr>
          </a:p>
        </p:txBody>
      </p:sp>
    </p:spTree>
    <p:extLst>
      <p:ext uri="{BB962C8B-B14F-4D97-AF65-F5344CB8AC3E}">
        <p14:creationId xmlns:p14="http://schemas.microsoft.com/office/powerpoint/2010/main" val="24419800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C7B0A-11ED-057B-9FC8-BF407A24CAF8}"/>
            </a:ext>
          </a:extLst>
        </p:cNvPr>
        <p:cNvGrpSpPr/>
        <p:nvPr/>
      </p:nvGrpSpPr>
      <p:grpSpPr>
        <a:xfrm>
          <a:off x="0" y="0"/>
          <a:ext cx="0" cy="0"/>
          <a:chOff x="0" y="0"/>
          <a:chExt cx="0" cy="0"/>
        </a:xfrm>
      </p:grpSpPr>
      <p:sp>
        <p:nvSpPr>
          <p:cNvPr id="15" name="タイトル 140">
            <a:extLst>
              <a:ext uri="{FF2B5EF4-FFF2-40B4-BE49-F238E27FC236}">
                <a16:creationId xmlns:a16="http://schemas.microsoft.com/office/drawing/2014/main" id="{194673CB-3156-1632-D311-E7CE2D736F0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標準履歴書 （ソリューション概要）</a:t>
            </a:r>
            <a:endParaRPr lang="en-US" altLang="ja-JP">
              <a:ea typeface="Meiryo UI" panose="020B0604030504040204" pitchFamily="50" charset="-128"/>
            </a:endParaRPr>
          </a:p>
        </p:txBody>
      </p:sp>
      <p:grpSp>
        <p:nvGrpSpPr>
          <p:cNvPr id="13" name="Group 12">
            <a:extLst>
              <a:ext uri="{FF2B5EF4-FFF2-40B4-BE49-F238E27FC236}">
                <a16:creationId xmlns:a16="http://schemas.microsoft.com/office/drawing/2014/main" id="{3B021CF5-3941-DE32-B4A3-41A4FACF8434}"/>
              </a:ext>
            </a:extLst>
          </p:cNvPr>
          <p:cNvGrpSpPr/>
          <p:nvPr/>
        </p:nvGrpSpPr>
        <p:grpSpPr>
          <a:xfrm>
            <a:off x="450429" y="904751"/>
            <a:ext cx="10791877" cy="279298"/>
            <a:chOff x="1706672" y="7583753"/>
            <a:chExt cx="7349658" cy="279298"/>
          </a:xfrm>
        </p:grpSpPr>
        <p:sp>
          <p:nvSpPr>
            <p:cNvPr id="14" name="テキスト ボックス 22">
              <a:extLst>
                <a:ext uri="{FF2B5EF4-FFF2-40B4-BE49-F238E27FC236}">
                  <a16:creationId xmlns:a16="http://schemas.microsoft.com/office/drawing/2014/main" id="{35FD1671-76DC-31E2-B2F2-1CC82BAB9083}"/>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b="0" i="0" u="none" strike="noStrike" kern="1200" cap="none" spc="0" normalizeH="0" baseline="0" noProof="0">
                  <a:ln>
                    <a:noFill/>
                  </a:ln>
                  <a:solidFill>
                    <a:srgbClr val="295E7E"/>
                  </a:solidFill>
                  <a:effectLst/>
                  <a:uLnTx/>
                  <a:uFillTx/>
                  <a:latin typeface="Trebuchet MS"/>
                  <a:ea typeface="Meiryo UI" panose="020B0604030504040204" pitchFamily="50" charset="-128"/>
                </a:rPr>
                <a:t>ジョブ標準履歴フォーマット 帳票出力に関する仕様</a:t>
              </a:r>
              <a:r>
                <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rPr>
                <a:t>(</a:t>
              </a:r>
              <a:r>
                <a:rPr kumimoji="1" lang="ja-JP" altLang="en-US" sz="1400" b="0" i="0" u="none" strike="noStrike" kern="1200" cap="none" spc="0" normalizeH="0" baseline="0" noProof="0">
                  <a:ln>
                    <a:noFill/>
                  </a:ln>
                  <a:solidFill>
                    <a:srgbClr val="295E7E"/>
                  </a:solidFill>
                  <a:effectLst/>
                  <a:uLnTx/>
                  <a:uFillTx/>
                  <a:latin typeface="Trebuchet MS"/>
                  <a:ea typeface="Meiryo UI" panose="020B0604030504040204" pitchFamily="50" charset="-128"/>
                </a:rPr>
                <a:t>方針案</a:t>
              </a:r>
              <a:r>
                <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rPr>
                <a:t>)</a:t>
              </a:r>
            </a:p>
          </p:txBody>
        </p:sp>
        <p:cxnSp>
          <p:nvCxnSpPr>
            <p:cNvPr id="16" name="直線コネクタ 24">
              <a:extLst>
                <a:ext uri="{FF2B5EF4-FFF2-40B4-BE49-F238E27FC236}">
                  <a16:creationId xmlns:a16="http://schemas.microsoft.com/office/drawing/2014/main" id="{F3394A7F-BC4A-0D37-00F5-AF657F984193}"/>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3D0A99FA-B774-E3A0-0718-4751F3AF3AEE}"/>
              </a:ext>
            </a:extLst>
          </p:cNvPr>
          <p:cNvGrpSpPr/>
          <p:nvPr/>
        </p:nvGrpSpPr>
        <p:grpSpPr>
          <a:xfrm>
            <a:off x="450429" y="1288804"/>
            <a:ext cx="1212634" cy="1329285"/>
            <a:chOff x="622626" y="4053999"/>
            <a:chExt cx="1326724" cy="912879"/>
          </a:xfrm>
        </p:grpSpPr>
        <p:sp>
          <p:nvSpPr>
            <p:cNvPr id="10" name="Rectangle 6">
              <a:extLst>
                <a:ext uri="{FF2B5EF4-FFF2-40B4-BE49-F238E27FC236}">
                  <a16:creationId xmlns:a16="http://schemas.microsoft.com/office/drawing/2014/main" id="{9CCFF6F5-F7FA-6935-4578-775712D6BF6B}"/>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インプット情報</a:t>
              </a:r>
            </a:p>
          </p:txBody>
        </p:sp>
        <p:cxnSp>
          <p:nvCxnSpPr>
            <p:cNvPr id="11" name="Straight Connector 256">
              <a:extLst>
                <a:ext uri="{FF2B5EF4-FFF2-40B4-BE49-F238E27FC236}">
                  <a16:creationId xmlns:a16="http://schemas.microsoft.com/office/drawing/2014/main" id="{74181857-14B8-2412-22A6-B83E370F7DEB}"/>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22" name="Group 21">
            <a:extLst>
              <a:ext uri="{FF2B5EF4-FFF2-40B4-BE49-F238E27FC236}">
                <a16:creationId xmlns:a16="http://schemas.microsoft.com/office/drawing/2014/main" id="{BFDD5EED-BC8E-A154-8100-73E0BFC29ABE}"/>
              </a:ext>
            </a:extLst>
          </p:cNvPr>
          <p:cNvGrpSpPr/>
          <p:nvPr/>
        </p:nvGrpSpPr>
        <p:grpSpPr>
          <a:xfrm>
            <a:off x="1742661" y="1288805"/>
            <a:ext cx="900808" cy="1329283"/>
            <a:chOff x="622626" y="4053999"/>
            <a:chExt cx="1326724" cy="912879"/>
          </a:xfrm>
        </p:grpSpPr>
        <p:sp>
          <p:nvSpPr>
            <p:cNvPr id="28" name="Rectangle 6">
              <a:extLst>
                <a:ext uri="{FF2B5EF4-FFF2-40B4-BE49-F238E27FC236}">
                  <a16:creationId xmlns:a16="http://schemas.microsoft.com/office/drawing/2014/main" id="{E77FAA4E-3F1E-FD8C-15DF-331C43552482}"/>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データ</a:t>
              </a:r>
            </a:p>
          </p:txBody>
        </p:sp>
        <p:cxnSp>
          <p:nvCxnSpPr>
            <p:cNvPr id="29" name="Straight Connector 256">
              <a:extLst>
                <a:ext uri="{FF2B5EF4-FFF2-40B4-BE49-F238E27FC236}">
                  <a16:creationId xmlns:a16="http://schemas.microsoft.com/office/drawing/2014/main" id="{C2255AA6-261D-9E48-586E-B0A5913A6110}"/>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33" name="Group 32">
            <a:extLst>
              <a:ext uri="{FF2B5EF4-FFF2-40B4-BE49-F238E27FC236}">
                <a16:creationId xmlns:a16="http://schemas.microsoft.com/office/drawing/2014/main" id="{A62DF07B-E302-2D8A-665A-06C2B98D5720}"/>
              </a:ext>
            </a:extLst>
          </p:cNvPr>
          <p:cNvGrpSpPr/>
          <p:nvPr/>
        </p:nvGrpSpPr>
        <p:grpSpPr>
          <a:xfrm>
            <a:off x="450429" y="2756755"/>
            <a:ext cx="1212634" cy="3755979"/>
            <a:chOff x="622626" y="4053999"/>
            <a:chExt cx="1326724" cy="912879"/>
          </a:xfrm>
        </p:grpSpPr>
        <p:sp>
          <p:nvSpPr>
            <p:cNvPr id="34" name="Rectangle 6">
              <a:extLst>
                <a:ext uri="{FF2B5EF4-FFF2-40B4-BE49-F238E27FC236}">
                  <a16:creationId xmlns:a16="http://schemas.microsoft.com/office/drawing/2014/main" id="{74768095-C20B-20EC-8325-42A315915866}"/>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アウトプット情報</a:t>
              </a:r>
            </a:p>
          </p:txBody>
        </p:sp>
        <p:cxnSp>
          <p:nvCxnSpPr>
            <p:cNvPr id="35" name="Straight Connector 256">
              <a:extLst>
                <a:ext uri="{FF2B5EF4-FFF2-40B4-BE49-F238E27FC236}">
                  <a16:creationId xmlns:a16="http://schemas.microsoft.com/office/drawing/2014/main" id="{BD971BEB-6CE8-4F98-DC40-33BB8C9199DB}"/>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36" name="Group 35">
            <a:extLst>
              <a:ext uri="{FF2B5EF4-FFF2-40B4-BE49-F238E27FC236}">
                <a16:creationId xmlns:a16="http://schemas.microsoft.com/office/drawing/2014/main" id="{C373029D-7925-138E-FFBE-3604B61E68F2}"/>
              </a:ext>
            </a:extLst>
          </p:cNvPr>
          <p:cNvGrpSpPr/>
          <p:nvPr/>
        </p:nvGrpSpPr>
        <p:grpSpPr>
          <a:xfrm>
            <a:off x="1742661" y="2756757"/>
            <a:ext cx="900808" cy="1239006"/>
            <a:chOff x="622626" y="4053999"/>
            <a:chExt cx="1326724" cy="912879"/>
          </a:xfrm>
        </p:grpSpPr>
        <p:sp>
          <p:nvSpPr>
            <p:cNvPr id="37" name="Rectangle 6">
              <a:extLst>
                <a:ext uri="{FF2B5EF4-FFF2-40B4-BE49-F238E27FC236}">
                  <a16:creationId xmlns:a16="http://schemas.microsoft.com/office/drawing/2014/main" id="{1BE63F0D-4F9D-A4BB-DA72-2D9B3435B369}"/>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データ</a:t>
              </a:r>
            </a:p>
          </p:txBody>
        </p:sp>
        <p:cxnSp>
          <p:nvCxnSpPr>
            <p:cNvPr id="38" name="Straight Connector 256">
              <a:extLst>
                <a:ext uri="{FF2B5EF4-FFF2-40B4-BE49-F238E27FC236}">
                  <a16:creationId xmlns:a16="http://schemas.microsoft.com/office/drawing/2014/main" id="{47E59D7E-3B1F-A258-7E6C-DABA07EBEECE}"/>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42" name="Group 41">
            <a:extLst>
              <a:ext uri="{FF2B5EF4-FFF2-40B4-BE49-F238E27FC236}">
                <a16:creationId xmlns:a16="http://schemas.microsoft.com/office/drawing/2014/main" id="{00760F48-46F0-F540-0DDC-32F0801C78E5}"/>
              </a:ext>
            </a:extLst>
          </p:cNvPr>
          <p:cNvGrpSpPr/>
          <p:nvPr/>
        </p:nvGrpSpPr>
        <p:grpSpPr>
          <a:xfrm>
            <a:off x="2775595" y="1288805"/>
            <a:ext cx="1212634" cy="598835"/>
            <a:chOff x="622626" y="4053999"/>
            <a:chExt cx="1326724" cy="912879"/>
          </a:xfrm>
        </p:grpSpPr>
        <p:sp>
          <p:nvSpPr>
            <p:cNvPr id="43" name="Rectangle 6">
              <a:extLst>
                <a:ext uri="{FF2B5EF4-FFF2-40B4-BE49-F238E27FC236}">
                  <a16:creationId xmlns:a16="http://schemas.microsoft.com/office/drawing/2014/main" id="{6A1998C3-5FFB-1E48-3407-A4A292DFB689}"/>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インプット項目</a:t>
              </a:r>
            </a:p>
          </p:txBody>
        </p:sp>
        <p:cxnSp>
          <p:nvCxnSpPr>
            <p:cNvPr id="44" name="Straight Connector 256">
              <a:extLst>
                <a:ext uri="{FF2B5EF4-FFF2-40B4-BE49-F238E27FC236}">
                  <a16:creationId xmlns:a16="http://schemas.microsoft.com/office/drawing/2014/main" id="{CD415D37-945D-6765-A153-C0163F2CF3CD}"/>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45" name="Group 44">
            <a:extLst>
              <a:ext uri="{FF2B5EF4-FFF2-40B4-BE49-F238E27FC236}">
                <a16:creationId xmlns:a16="http://schemas.microsoft.com/office/drawing/2014/main" id="{BFEE29D4-45DA-2B0B-E2A2-99CB14CFD241}"/>
              </a:ext>
            </a:extLst>
          </p:cNvPr>
          <p:cNvGrpSpPr/>
          <p:nvPr/>
        </p:nvGrpSpPr>
        <p:grpSpPr>
          <a:xfrm>
            <a:off x="2775595" y="2096467"/>
            <a:ext cx="1212634" cy="521621"/>
            <a:chOff x="622626" y="4053999"/>
            <a:chExt cx="1326724" cy="912879"/>
          </a:xfrm>
        </p:grpSpPr>
        <p:sp>
          <p:nvSpPr>
            <p:cNvPr id="46" name="Rectangle 6">
              <a:extLst>
                <a:ext uri="{FF2B5EF4-FFF2-40B4-BE49-F238E27FC236}">
                  <a16:creationId xmlns:a16="http://schemas.microsoft.com/office/drawing/2014/main" id="{D45865D4-D370-FC79-B31A-0CE3CD91FEF1}"/>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データ取得方法</a:t>
              </a:r>
            </a:p>
          </p:txBody>
        </p:sp>
        <p:cxnSp>
          <p:nvCxnSpPr>
            <p:cNvPr id="47" name="Straight Connector 256">
              <a:extLst>
                <a:ext uri="{FF2B5EF4-FFF2-40B4-BE49-F238E27FC236}">
                  <a16:creationId xmlns:a16="http://schemas.microsoft.com/office/drawing/2014/main" id="{23D93C46-F0BF-D2AB-F7CB-EDFC43368E0F}"/>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48" name="Group 47">
            <a:extLst>
              <a:ext uri="{FF2B5EF4-FFF2-40B4-BE49-F238E27FC236}">
                <a16:creationId xmlns:a16="http://schemas.microsoft.com/office/drawing/2014/main" id="{B7E675B5-0FA1-D7C1-005A-A8BEB5DE0E0C}"/>
              </a:ext>
            </a:extLst>
          </p:cNvPr>
          <p:cNvGrpSpPr/>
          <p:nvPr/>
        </p:nvGrpSpPr>
        <p:grpSpPr>
          <a:xfrm>
            <a:off x="2775595" y="2756757"/>
            <a:ext cx="1212634" cy="527594"/>
            <a:chOff x="622626" y="4053999"/>
            <a:chExt cx="1326724" cy="912879"/>
          </a:xfrm>
        </p:grpSpPr>
        <p:sp>
          <p:nvSpPr>
            <p:cNvPr id="49" name="Rectangle 6">
              <a:extLst>
                <a:ext uri="{FF2B5EF4-FFF2-40B4-BE49-F238E27FC236}">
                  <a16:creationId xmlns:a16="http://schemas.microsoft.com/office/drawing/2014/main" id="{396E5B50-BF27-3716-3EDF-0818EE3989D9}"/>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アウトプット項目</a:t>
              </a:r>
            </a:p>
          </p:txBody>
        </p:sp>
        <p:cxnSp>
          <p:nvCxnSpPr>
            <p:cNvPr id="50" name="Straight Connector 256">
              <a:extLst>
                <a:ext uri="{FF2B5EF4-FFF2-40B4-BE49-F238E27FC236}">
                  <a16:creationId xmlns:a16="http://schemas.microsoft.com/office/drawing/2014/main" id="{0B48440F-1B54-9773-7BC3-D90223189CD8}"/>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51" name="Group 50">
            <a:extLst>
              <a:ext uri="{FF2B5EF4-FFF2-40B4-BE49-F238E27FC236}">
                <a16:creationId xmlns:a16="http://schemas.microsoft.com/office/drawing/2014/main" id="{6E0412F8-9997-9C21-BF80-4B4A584276D4}"/>
              </a:ext>
            </a:extLst>
          </p:cNvPr>
          <p:cNvGrpSpPr/>
          <p:nvPr/>
        </p:nvGrpSpPr>
        <p:grpSpPr>
          <a:xfrm>
            <a:off x="2775595" y="3468168"/>
            <a:ext cx="1212634" cy="527594"/>
            <a:chOff x="622626" y="4053999"/>
            <a:chExt cx="1326724" cy="912879"/>
          </a:xfrm>
        </p:grpSpPr>
        <p:sp>
          <p:nvSpPr>
            <p:cNvPr id="52" name="Rectangle 6">
              <a:extLst>
                <a:ext uri="{FF2B5EF4-FFF2-40B4-BE49-F238E27FC236}">
                  <a16:creationId xmlns:a16="http://schemas.microsoft.com/office/drawing/2014/main" id="{64FF938C-22BC-BE7F-ACF4-961F8B5FB5B6}"/>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メタデータ項目</a:t>
              </a:r>
            </a:p>
          </p:txBody>
        </p:sp>
        <p:cxnSp>
          <p:nvCxnSpPr>
            <p:cNvPr id="53" name="Straight Connector 256">
              <a:extLst>
                <a:ext uri="{FF2B5EF4-FFF2-40B4-BE49-F238E27FC236}">
                  <a16:creationId xmlns:a16="http://schemas.microsoft.com/office/drawing/2014/main" id="{2D2F6E4B-A2E9-EF8D-C223-2A5049C8BD15}"/>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54" name="Group 53">
            <a:extLst>
              <a:ext uri="{FF2B5EF4-FFF2-40B4-BE49-F238E27FC236}">
                <a16:creationId xmlns:a16="http://schemas.microsoft.com/office/drawing/2014/main" id="{AB1747F3-81FE-1AED-3AEA-AAAFDB5990EA}"/>
              </a:ext>
            </a:extLst>
          </p:cNvPr>
          <p:cNvGrpSpPr/>
          <p:nvPr/>
        </p:nvGrpSpPr>
        <p:grpSpPr>
          <a:xfrm>
            <a:off x="1742661" y="4137326"/>
            <a:ext cx="900808" cy="2482478"/>
            <a:chOff x="622626" y="4053999"/>
            <a:chExt cx="1326724" cy="912879"/>
          </a:xfrm>
        </p:grpSpPr>
        <p:sp>
          <p:nvSpPr>
            <p:cNvPr id="55" name="Rectangle 6">
              <a:extLst>
                <a:ext uri="{FF2B5EF4-FFF2-40B4-BE49-F238E27FC236}">
                  <a16:creationId xmlns:a16="http://schemas.microsoft.com/office/drawing/2014/main" id="{CD27ECC9-ACA5-AFE9-BFEA-1DC8B596FD2B}"/>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出力方法</a:t>
              </a:r>
            </a:p>
          </p:txBody>
        </p:sp>
        <p:cxnSp>
          <p:nvCxnSpPr>
            <p:cNvPr id="56" name="Straight Connector 256">
              <a:extLst>
                <a:ext uri="{FF2B5EF4-FFF2-40B4-BE49-F238E27FC236}">
                  <a16:creationId xmlns:a16="http://schemas.microsoft.com/office/drawing/2014/main" id="{4D125FF0-060E-5F1A-D6A6-3972F6CFDA1D}"/>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57" name="Group 56">
            <a:extLst>
              <a:ext uri="{FF2B5EF4-FFF2-40B4-BE49-F238E27FC236}">
                <a16:creationId xmlns:a16="http://schemas.microsoft.com/office/drawing/2014/main" id="{A2C25CB4-4610-3EA4-1A50-8D14A6016804}"/>
              </a:ext>
            </a:extLst>
          </p:cNvPr>
          <p:cNvGrpSpPr/>
          <p:nvPr/>
        </p:nvGrpSpPr>
        <p:grpSpPr>
          <a:xfrm>
            <a:off x="2775595" y="4137326"/>
            <a:ext cx="1212634" cy="872216"/>
            <a:chOff x="622626" y="4053999"/>
            <a:chExt cx="1326724" cy="912879"/>
          </a:xfrm>
        </p:grpSpPr>
        <p:sp>
          <p:nvSpPr>
            <p:cNvPr id="58" name="Rectangle 6">
              <a:extLst>
                <a:ext uri="{FF2B5EF4-FFF2-40B4-BE49-F238E27FC236}">
                  <a16:creationId xmlns:a16="http://schemas.microsoft.com/office/drawing/2014/main" id="{A160470B-894D-8EB8-F5A2-56E6B9C337FD}"/>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形式</a:t>
              </a:r>
            </a:p>
          </p:txBody>
        </p:sp>
        <p:cxnSp>
          <p:nvCxnSpPr>
            <p:cNvPr id="59" name="Straight Connector 256">
              <a:extLst>
                <a:ext uri="{FF2B5EF4-FFF2-40B4-BE49-F238E27FC236}">
                  <a16:creationId xmlns:a16="http://schemas.microsoft.com/office/drawing/2014/main" id="{DAE52099-987F-E759-CF8A-1C65AED6E512}"/>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60" name="Group 59">
            <a:extLst>
              <a:ext uri="{FF2B5EF4-FFF2-40B4-BE49-F238E27FC236}">
                <a16:creationId xmlns:a16="http://schemas.microsoft.com/office/drawing/2014/main" id="{3CE138CE-5CC2-89AA-7E50-11F542C761B2}"/>
              </a:ext>
            </a:extLst>
          </p:cNvPr>
          <p:cNvGrpSpPr/>
          <p:nvPr/>
        </p:nvGrpSpPr>
        <p:grpSpPr>
          <a:xfrm>
            <a:off x="2775595" y="5128136"/>
            <a:ext cx="1212634" cy="737177"/>
            <a:chOff x="622626" y="4053999"/>
            <a:chExt cx="1326724" cy="912879"/>
          </a:xfrm>
        </p:grpSpPr>
        <p:sp>
          <p:nvSpPr>
            <p:cNvPr id="61" name="Rectangle 6">
              <a:extLst>
                <a:ext uri="{FF2B5EF4-FFF2-40B4-BE49-F238E27FC236}">
                  <a16:creationId xmlns:a16="http://schemas.microsoft.com/office/drawing/2014/main" id="{23A5F55F-CDBB-FD4E-5233-231B4F2B972D}"/>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出力タイミング</a:t>
              </a:r>
            </a:p>
          </p:txBody>
        </p:sp>
        <p:cxnSp>
          <p:nvCxnSpPr>
            <p:cNvPr id="62" name="Straight Connector 256">
              <a:extLst>
                <a:ext uri="{FF2B5EF4-FFF2-40B4-BE49-F238E27FC236}">
                  <a16:creationId xmlns:a16="http://schemas.microsoft.com/office/drawing/2014/main" id="{4655D9BF-0C0C-7BE3-64CE-A4D03F0B63A8}"/>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63" name="Group 62">
            <a:extLst>
              <a:ext uri="{FF2B5EF4-FFF2-40B4-BE49-F238E27FC236}">
                <a16:creationId xmlns:a16="http://schemas.microsoft.com/office/drawing/2014/main" id="{F045A62E-0B37-D50F-01BC-C13630BDE546}"/>
              </a:ext>
            </a:extLst>
          </p:cNvPr>
          <p:cNvGrpSpPr/>
          <p:nvPr/>
        </p:nvGrpSpPr>
        <p:grpSpPr>
          <a:xfrm>
            <a:off x="2775595" y="5985140"/>
            <a:ext cx="1212634" cy="527594"/>
            <a:chOff x="622626" y="4053999"/>
            <a:chExt cx="1326724" cy="912879"/>
          </a:xfrm>
        </p:grpSpPr>
        <p:sp>
          <p:nvSpPr>
            <p:cNvPr id="64" name="Rectangle 6">
              <a:extLst>
                <a:ext uri="{FF2B5EF4-FFF2-40B4-BE49-F238E27FC236}">
                  <a16:creationId xmlns:a16="http://schemas.microsoft.com/office/drawing/2014/main" id="{A4EF462F-FB72-F4A4-84D6-72B409EEB507}"/>
                </a:ext>
              </a:extLst>
            </p:cNvPr>
            <p:cNvSpPr/>
            <p:nvPr/>
          </p:nvSpPr>
          <p:spPr>
            <a:xfrm>
              <a:off x="622626" y="4053999"/>
              <a:ext cx="1326719"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履歴管理方法</a:t>
              </a:r>
            </a:p>
          </p:txBody>
        </p:sp>
        <p:cxnSp>
          <p:nvCxnSpPr>
            <p:cNvPr id="66" name="Straight Connector 256">
              <a:extLst>
                <a:ext uri="{FF2B5EF4-FFF2-40B4-BE49-F238E27FC236}">
                  <a16:creationId xmlns:a16="http://schemas.microsoft.com/office/drawing/2014/main" id="{26CC6EFF-08A3-04EB-248B-CD52D1A7482A}"/>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cxnSp>
        <p:nvCxnSpPr>
          <p:cNvPr id="68" name="直線コネクタ 272">
            <a:extLst>
              <a:ext uri="{FF2B5EF4-FFF2-40B4-BE49-F238E27FC236}">
                <a16:creationId xmlns:a16="http://schemas.microsoft.com/office/drawing/2014/main" id="{971B281E-AB40-C261-6164-AB4C93E8B5C3}"/>
              </a:ext>
            </a:extLst>
          </p:cNvPr>
          <p:cNvCxnSpPr>
            <a:cxnSpLocks/>
          </p:cNvCxnSpPr>
          <p:nvPr/>
        </p:nvCxnSpPr>
        <p:spPr>
          <a:xfrm>
            <a:off x="2775595" y="1983890"/>
            <a:ext cx="8466711" cy="0"/>
          </a:xfrm>
          <a:prstGeom prst="line">
            <a:avLst/>
          </a:prstGeom>
          <a:noFill/>
          <a:ln w="9525" cap="rnd" cmpd="sng" algn="ctr">
            <a:solidFill>
              <a:srgbClr val="9A9A9A"/>
            </a:solidFill>
            <a:prstDash val="sysDot"/>
          </a:ln>
          <a:effectLst/>
        </p:spPr>
      </p:cxnSp>
      <p:cxnSp>
        <p:nvCxnSpPr>
          <p:cNvPr id="70" name="直線コネクタ 272">
            <a:extLst>
              <a:ext uri="{FF2B5EF4-FFF2-40B4-BE49-F238E27FC236}">
                <a16:creationId xmlns:a16="http://schemas.microsoft.com/office/drawing/2014/main" id="{9E5BB251-C040-8F4F-A8F2-6E886784C695}"/>
              </a:ext>
            </a:extLst>
          </p:cNvPr>
          <p:cNvCxnSpPr>
            <a:cxnSpLocks/>
          </p:cNvCxnSpPr>
          <p:nvPr/>
        </p:nvCxnSpPr>
        <p:spPr>
          <a:xfrm>
            <a:off x="450429" y="2670249"/>
            <a:ext cx="10791877" cy="0"/>
          </a:xfrm>
          <a:prstGeom prst="line">
            <a:avLst/>
          </a:prstGeom>
          <a:noFill/>
          <a:ln w="9525" cap="rnd" cmpd="sng" algn="ctr">
            <a:solidFill>
              <a:srgbClr val="9A9A9A"/>
            </a:solidFill>
            <a:prstDash val="sysDot"/>
          </a:ln>
          <a:effectLst/>
        </p:spPr>
      </p:cxnSp>
      <p:cxnSp>
        <p:nvCxnSpPr>
          <p:cNvPr id="71" name="直線コネクタ 272">
            <a:extLst>
              <a:ext uri="{FF2B5EF4-FFF2-40B4-BE49-F238E27FC236}">
                <a16:creationId xmlns:a16="http://schemas.microsoft.com/office/drawing/2014/main" id="{CC41EB95-5D98-6D36-3685-F355BA369610}"/>
              </a:ext>
            </a:extLst>
          </p:cNvPr>
          <p:cNvCxnSpPr>
            <a:cxnSpLocks/>
          </p:cNvCxnSpPr>
          <p:nvPr/>
        </p:nvCxnSpPr>
        <p:spPr>
          <a:xfrm>
            <a:off x="2775595" y="3358255"/>
            <a:ext cx="8466711" cy="0"/>
          </a:xfrm>
          <a:prstGeom prst="line">
            <a:avLst/>
          </a:prstGeom>
          <a:noFill/>
          <a:ln w="9525" cap="rnd" cmpd="sng" algn="ctr">
            <a:solidFill>
              <a:srgbClr val="9A9A9A"/>
            </a:solidFill>
            <a:prstDash val="sysDot"/>
          </a:ln>
          <a:effectLst/>
        </p:spPr>
      </p:cxnSp>
      <p:cxnSp>
        <p:nvCxnSpPr>
          <p:cNvPr id="72" name="直線コネクタ 272">
            <a:extLst>
              <a:ext uri="{FF2B5EF4-FFF2-40B4-BE49-F238E27FC236}">
                <a16:creationId xmlns:a16="http://schemas.microsoft.com/office/drawing/2014/main" id="{AB3F31CA-2CEE-ACDD-445E-BAF739C016FE}"/>
              </a:ext>
            </a:extLst>
          </p:cNvPr>
          <p:cNvCxnSpPr>
            <a:cxnSpLocks/>
          </p:cNvCxnSpPr>
          <p:nvPr/>
        </p:nvCxnSpPr>
        <p:spPr>
          <a:xfrm>
            <a:off x="2775595" y="5043120"/>
            <a:ext cx="8466711" cy="0"/>
          </a:xfrm>
          <a:prstGeom prst="line">
            <a:avLst/>
          </a:prstGeom>
          <a:noFill/>
          <a:ln w="9525" cap="rnd" cmpd="sng" algn="ctr">
            <a:solidFill>
              <a:srgbClr val="9A9A9A"/>
            </a:solidFill>
            <a:prstDash val="sysDot"/>
          </a:ln>
          <a:effectLst/>
        </p:spPr>
      </p:cxnSp>
      <p:cxnSp>
        <p:nvCxnSpPr>
          <p:cNvPr id="73" name="直線コネクタ 272">
            <a:extLst>
              <a:ext uri="{FF2B5EF4-FFF2-40B4-BE49-F238E27FC236}">
                <a16:creationId xmlns:a16="http://schemas.microsoft.com/office/drawing/2014/main" id="{C3B67351-4598-3CCA-6C3E-709760AF7879}"/>
              </a:ext>
            </a:extLst>
          </p:cNvPr>
          <p:cNvCxnSpPr>
            <a:cxnSpLocks/>
          </p:cNvCxnSpPr>
          <p:nvPr/>
        </p:nvCxnSpPr>
        <p:spPr>
          <a:xfrm>
            <a:off x="2775595" y="5928657"/>
            <a:ext cx="8466711" cy="0"/>
          </a:xfrm>
          <a:prstGeom prst="line">
            <a:avLst/>
          </a:prstGeom>
          <a:noFill/>
          <a:ln w="9525" cap="rnd" cmpd="sng" algn="ctr">
            <a:solidFill>
              <a:srgbClr val="9A9A9A"/>
            </a:solidFill>
            <a:prstDash val="sysDot"/>
          </a:ln>
          <a:effectLst/>
        </p:spPr>
      </p:cxnSp>
      <p:cxnSp>
        <p:nvCxnSpPr>
          <p:cNvPr id="74" name="直線コネクタ 272">
            <a:extLst>
              <a:ext uri="{FF2B5EF4-FFF2-40B4-BE49-F238E27FC236}">
                <a16:creationId xmlns:a16="http://schemas.microsoft.com/office/drawing/2014/main" id="{E5C52ABB-3F9C-DDFF-0197-3D137462A5D6}"/>
              </a:ext>
            </a:extLst>
          </p:cNvPr>
          <p:cNvCxnSpPr>
            <a:cxnSpLocks/>
          </p:cNvCxnSpPr>
          <p:nvPr/>
        </p:nvCxnSpPr>
        <p:spPr>
          <a:xfrm>
            <a:off x="1742661" y="4038674"/>
            <a:ext cx="9499645" cy="0"/>
          </a:xfrm>
          <a:prstGeom prst="line">
            <a:avLst/>
          </a:prstGeom>
          <a:noFill/>
          <a:ln w="9525" cap="rnd" cmpd="sng" algn="ctr">
            <a:solidFill>
              <a:srgbClr val="9A9A9A"/>
            </a:solidFill>
            <a:prstDash val="sysDot"/>
          </a:ln>
          <a:effectLst/>
        </p:spPr>
      </p:cxnSp>
      <p:cxnSp>
        <p:nvCxnSpPr>
          <p:cNvPr id="75" name="直線コネクタ 272">
            <a:extLst>
              <a:ext uri="{FF2B5EF4-FFF2-40B4-BE49-F238E27FC236}">
                <a16:creationId xmlns:a16="http://schemas.microsoft.com/office/drawing/2014/main" id="{E7437958-5AA1-D9A6-FB9E-0078914AAACD}"/>
              </a:ext>
            </a:extLst>
          </p:cNvPr>
          <p:cNvCxnSpPr>
            <a:cxnSpLocks/>
          </p:cNvCxnSpPr>
          <p:nvPr/>
        </p:nvCxnSpPr>
        <p:spPr>
          <a:xfrm>
            <a:off x="450429" y="6662718"/>
            <a:ext cx="10791877" cy="0"/>
          </a:xfrm>
          <a:prstGeom prst="line">
            <a:avLst/>
          </a:prstGeom>
          <a:noFill/>
          <a:ln w="9525" cap="rnd" cmpd="sng" algn="ctr">
            <a:solidFill>
              <a:srgbClr val="9A9A9A"/>
            </a:solidFill>
            <a:prstDash val="sysDot"/>
          </a:ln>
          <a:effectLst/>
        </p:spPr>
      </p:cxnSp>
      <p:sp>
        <p:nvSpPr>
          <p:cNvPr id="76" name="テキスト ボックス 118">
            <a:extLst>
              <a:ext uri="{FF2B5EF4-FFF2-40B4-BE49-F238E27FC236}">
                <a16:creationId xmlns:a16="http://schemas.microsoft.com/office/drawing/2014/main" id="{8384E038-0836-DAA9-BA95-7A09CE76BED0}"/>
              </a:ext>
            </a:extLst>
          </p:cNvPr>
          <p:cNvSpPr txBox="1"/>
          <p:nvPr/>
        </p:nvSpPr>
        <p:spPr>
          <a:xfrm>
            <a:off x="3988223" y="1254577"/>
            <a:ext cx="7254083"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①基本情報</a:t>
            </a:r>
            <a:r>
              <a:rPr kumimoji="1" lang="ja-JP" altLang="en-US" sz="1200">
                <a:solidFill>
                  <a:srgbClr val="575757"/>
                </a:solidFill>
                <a:latin typeface="Trebuchet MS" panose="020B0603020202020204" pitchFamily="34" charset="0"/>
                <a:ea typeface="Meiryo UI" panose="020B0604030504040204" pitchFamily="50" charset="-128"/>
              </a:rPr>
              <a:t>：氏名、所属、連絡先など、個人を識別するための基礎情報</a:t>
            </a: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②属性情報</a:t>
            </a:r>
            <a:r>
              <a:rPr kumimoji="1" lang="ja-JP" altLang="en-US" sz="1200">
                <a:solidFill>
                  <a:srgbClr val="575757"/>
                </a:solidFill>
                <a:latin typeface="Trebuchet MS" panose="020B0603020202020204" pitchFamily="34" charset="0"/>
                <a:ea typeface="Meiryo UI" panose="020B0604030504040204" pitchFamily="50" charset="-128"/>
              </a:rPr>
              <a:t>：保有資格など、蓄積され続ける能力・特性に関する情報</a:t>
            </a:r>
            <a:r>
              <a:rPr kumimoji="1" lang="ja-JP" altLang="en-US" sz="1200">
                <a:solidFill>
                  <a:srgbClr val="295E7E"/>
                </a:solidFill>
                <a:latin typeface="Trebuchet MS" panose="020B0603020202020204" pitchFamily="34" charset="0"/>
                <a:ea typeface="Meiryo UI" panose="020B0604030504040204" pitchFamily="50" charset="-128"/>
              </a:rPr>
              <a:t>（常に最新有効情報を参照）</a:t>
            </a:r>
            <a:endParaRPr kumimoji="1" lang="en-US" altLang="ja-JP" sz="1200">
              <a:solidFill>
                <a:srgbClr val="295E7E"/>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③経験情報</a:t>
            </a:r>
            <a:r>
              <a:rPr kumimoji="1" lang="ja-JP" altLang="en-US" sz="1200">
                <a:solidFill>
                  <a:srgbClr val="575757"/>
                </a:solidFill>
                <a:latin typeface="Trebuchet MS" panose="020B0603020202020204" pitchFamily="34" charset="0"/>
                <a:ea typeface="Meiryo UI" panose="020B0604030504040204" pitchFamily="50" charset="-128"/>
              </a:rPr>
              <a:t>：プロジェクト参画歴や業務経験など。目的に応じた表現バージョンを都度作成・管理することが可能な</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　　　　　　　　　設計とする。</a:t>
            </a:r>
            <a:r>
              <a:rPr kumimoji="1" lang="en-US" altLang="ja-JP" sz="1200">
                <a:solidFill>
                  <a:srgbClr val="295E7E"/>
                </a:solidFill>
                <a:latin typeface="Trebuchet MS" panose="020B0603020202020204" pitchFamily="34" charset="0"/>
                <a:ea typeface="Meiryo UI" panose="020B0604030504040204" pitchFamily="50" charset="-128"/>
              </a:rPr>
              <a:t>(</a:t>
            </a:r>
            <a:r>
              <a:rPr kumimoji="1" lang="ja-JP" altLang="en-US" sz="1200">
                <a:solidFill>
                  <a:srgbClr val="295E7E"/>
                </a:solidFill>
                <a:latin typeface="Trebuchet MS" panose="020B0603020202020204" pitchFamily="34" charset="0"/>
                <a:ea typeface="Meiryo UI" panose="020B0604030504040204" pitchFamily="50" charset="-128"/>
              </a:rPr>
              <a:t>作成時点でのバージョンで履歴管理</a:t>
            </a:r>
            <a:r>
              <a:rPr kumimoji="1" lang="en-US" altLang="ja-JP" sz="1200">
                <a:solidFill>
                  <a:srgbClr val="295E7E"/>
                </a:solidFill>
                <a:latin typeface="Trebuchet MS" panose="020B0603020202020204" pitchFamily="34" charset="0"/>
                <a:ea typeface="Meiryo UI" panose="020B0604030504040204" pitchFamily="50" charset="-128"/>
              </a:rPr>
              <a:t>)</a:t>
            </a:r>
          </a:p>
        </p:txBody>
      </p:sp>
      <p:sp>
        <p:nvSpPr>
          <p:cNvPr id="77" name="テキスト ボックス 118">
            <a:extLst>
              <a:ext uri="{FF2B5EF4-FFF2-40B4-BE49-F238E27FC236}">
                <a16:creationId xmlns:a16="http://schemas.microsoft.com/office/drawing/2014/main" id="{C14A6ED3-10E7-6578-FF51-84E5193E52CE}"/>
              </a:ext>
            </a:extLst>
          </p:cNvPr>
          <p:cNvSpPr txBox="1"/>
          <p:nvPr/>
        </p:nvSpPr>
        <p:spPr>
          <a:xfrm>
            <a:off x="3988223" y="2031246"/>
            <a:ext cx="7254083" cy="58684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属性情報（例</a:t>
            </a:r>
            <a:r>
              <a:rPr kumimoji="1" lang="en-US" altLang="ja-JP" sz="1200" b="1">
                <a:solidFill>
                  <a:srgbClr val="575757"/>
                </a:solidFill>
                <a:latin typeface="Trebuchet MS" panose="020B0603020202020204" pitchFamily="34" charset="0"/>
                <a:ea typeface="Meiryo UI" panose="020B0604030504040204" pitchFamily="50" charset="-128"/>
              </a:rPr>
              <a:t>:</a:t>
            </a:r>
            <a:r>
              <a:rPr kumimoji="1" lang="ja-JP" altLang="en-US" sz="1200" b="1">
                <a:solidFill>
                  <a:srgbClr val="575757"/>
                </a:solidFill>
                <a:latin typeface="Trebuchet MS" panose="020B0603020202020204" pitchFamily="34" charset="0"/>
                <a:ea typeface="Meiryo UI" panose="020B0604030504040204" pitchFamily="50" charset="-128"/>
              </a:rPr>
              <a:t>資格・スキル等）</a:t>
            </a:r>
            <a:r>
              <a:rPr kumimoji="1" lang="ja-JP" altLang="en-US"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295E7E"/>
                </a:solidFill>
                <a:latin typeface="Trebuchet MS" panose="020B0603020202020204" pitchFamily="34" charset="0"/>
                <a:ea typeface="Meiryo UI" panose="020B0604030504040204" pitchFamily="50" charset="-128"/>
              </a:rPr>
              <a:t>作成時点で最新かつ有効な資格・スキルテーブル情報を参照する。</a:t>
            </a:r>
            <a:br>
              <a:rPr kumimoji="1" lang="en-US" altLang="ja-JP" sz="1200">
                <a:solidFill>
                  <a:srgbClr val="295E7E"/>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　　　　　　　　　　　　　　　　　　　　　未登録の属性情報</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資格等</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が入力された場合はテーブル更新を行う。</a:t>
            </a: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経験情報</a:t>
            </a:r>
            <a:r>
              <a:rPr kumimoji="1" lang="ja-JP" altLang="en-US" sz="1200">
                <a:solidFill>
                  <a:srgbClr val="575757"/>
                </a:solidFill>
                <a:latin typeface="Trebuchet MS" panose="020B0603020202020204" pitchFamily="34" charset="0"/>
                <a:ea typeface="Meiryo UI" panose="020B0604030504040204" pitchFamily="50" charset="-128"/>
              </a:rPr>
              <a:t>：都度入力が可能。</a:t>
            </a:r>
            <a:r>
              <a:rPr kumimoji="1" lang="ja-JP" altLang="en-US" sz="1200">
                <a:solidFill>
                  <a:srgbClr val="295E7E"/>
                </a:solidFill>
                <a:latin typeface="Trebuchet MS" panose="020B0603020202020204" pitchFamily="34" charset="0"/>
                <a:ea typeface="Meiryo UI" panose="020B0604030504040204" pitchFamily="50" charset="-128"/>
              </a:rPr>
              <a:t>記入時点の履歴を保持</a:t>
            </a:r>
            <a:r>
              <a:rPr kumimoji="1" lang="ja-JP" altLang="en-US" sz="1200">
                <a:solidFill>
                  <a:srgbClr val="575757"/>
                </a:solidFill>
                <a:latin typeface="Trebuchet MS" panose="020B0603020202020204" pitchFamily="34" charset="0"/>
                <a:ea typeface="Meiryo UI" panose="020B0604030504040204" pitchFamily="50" charset="-128"/>
              </a:rPr>
              <a:t>し、過去記入情報も含めて引用可能。</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78" name="テキスト ボックス 118">
            <a:extLst>
              <a:ext uri="{FF2B5EF4-FFF2-40B4-BE49-F238E27FC236}">
                <a16:creationId xmlns:a16="http://schemas.microsoft.com/office/drawing/2014/main" id="{0488517A-735F-7977-DB47-576D29A04593}"/>
              </a:ext>
            </a:extLst>
          </p:cNvPr>
          <p:cNvSpPr txBox="1"/>
          <p:nvPr/>
        </p:nvSpPr>
        <p:spPr>
          <a:xfrm>
            <a:off x="3988223" y="4120747"/>
            <a:ext cx="7254083" cy="888795"/>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一般的な履歴書・職務経歴書スタイル</a:t>
            </a:r>
            <a:r>
              <a:rPr kumimoji="1" lang="ja-JP" altLang="en-US" sz="1200">
                <a:solidFill>
                  <a:srgbClr val="575757"/>
                </a:solidFill>
                <a:latin typeface="Trebuchet MS" panose="020B0603020202020204" pitchFamily="34" charset="0"/>
                <a:ea typeface="Meiryo UI" panose="020B0604030504040204" pitchFamily="50" charset="-128"/>
              </a:rPr>
              <a:t>：</a:t>
            </a:r>
            <a:r>
              <a:rPr kumimoji="1" lang="en-US" altLang="ja-JP" sz="1200">
                <a:solidFill>
                  <a:srgbClr val="575757"/>
                </a:solidFill>
                <a:latin typeface="Trebuchet MS" panose="020B0603020202020204" pitchFamily="34" charset="0"/>
                <a:ea typeface="Meiryo UI" panose="020B0604030504040204" pitchFamily="50" charset="-128"/>
              </a:rPr>
              <a:t>PDF</a:t>
            </a:r>
            <a:r>
              <a:rPr kumimoji="1" lang="ja-JP" altLang="en-US" sz="1200">
                <a:solidFill>
                  <a:srgbClr val="575757"/>
                </a:solidFill>
                <a:latin typeface="Trebuchet MS" panose="020B0603020202020204" pitchFamily="34" charset="0"/>
                <a:ea typeface="Meiryo UI" panose="020B0604030504040204" pitchFamily="50" charset="-128"/>
              </a:rPr>
              <a:t>、</a:t>
            </a:r>
            <a:r>
              <a:rPr kumimoji="1" lang="en-US" altLang="ja-JP" sz="1200">
                <a:solidFill>
                  <a:srgbClr val="575757"/>
                </a:solidFill>
                <a:latin typeface="Trebuchet MS" panose="020B0603020202020204" pitchFamily="34" charset="0"/>
                <a:ea typeface="Meiryo UI" panose="020B0604030504040204" pitchFamily="50" charset="-128"/>
              </a:rPr>
              <a:t>XML</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 業務経歴の網羅性や正確性を重視したフォーマルな形式</a:t>
            </a: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プロフェッショナル</a:t>
            </a:r>
            <a:r>
              <a:rPr kumimoji="1" lang="en-US" altLang="ja-JP" sz="1200" b="1">
                <a:solidFill>
                  <a:srgbClr val="575757"/>
                </a:solidFill>
                <a:latin typeface="Trebuchet MS" panose="020B0603020202020204" pitchFamily="34" charset="0"/>
                <a:ea typeface="Meiryo UI" panose="020B0604030504040204" pitchFamily="50" charset="-128"/>
              </a:rPr>
              <a:t>CV</a:t>
            </a:r>
            <a:r>
              <a:rPr kumimoji="1" lang="ja-JP" altLang="en-US" sz="1200" b="1">
                <a:solidFill>
                  <a:srgbClr val="575757"/>
                </a:solidFill>
                <a:latin typeface="Trebuchet MS" panose="020B0603020202020204" pitchFamily="34" charset="0"/>
                <a:ea typeface="Meiryo UI" panose="020B0604030504040204" pitchFamily="50" charset="-128"/>
              </a:rPr>
              <a:t>としてのプレゼンテーションスタイル</a:t>
            </a:r>
            <a:r>
              <a:rPr kumimoji="1" lang="ja-JP" altLang="en-US" sz="1200">
                <a:solidFill>
                  <a:srgbClr val="575757"/>
                </a:solidFill>
                <a:latin typeface="Trebuchet MS" panose="020B0603020202020204" pitchFamily="34" charset="0"/>
                <a:ea typeface="Meiryo UI" panose="020B0604030504040204" pitchFamily="50" charset="-128"/>
              </a:rPr>
              <a:t>：</a:t>
            </a:r>
            <a:r>
              <a:rPr kumimoji="1" lang="en-US" altLang="ja-JP" sz="1200">
                <a:solidFill>
                  <a:srgbClr val="575757"/>
                </a:solidFill>
                <a:latin typeface="Trebuchet MS" panose="020B0603020202020204" pitchFamily="34" charset="0"/>
                <a:ea typeface="Meiryo UI" panose="020B0604030504040204" pitchFamily="50" charset="-128"/>
              </a:rPr>
              <a:t>PDF</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：アサイン検討やプレゼンテーションなど実務での活用を想定。読み手の負荷を抑えつつ、要点を強調した項目構成・</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　レイアウトに最適化。</a:t>
            </a:r>
          </a:p>
        </p:txBody>
      </p:sp>
      <p:sp>
        <p:nvSpPr>
          <p:cNvPr id="79" name="テキスト ボックス 118">
            <a:extLst>
              <a:ext uri="{FF2B5EF4-FFF2-40B4-BE49-F238E27FC236}">
                <a16:creationId xmlns:a16="http://schemas.microsoft.com/office/drawing/2014/main" id="{FDAFDD53-31EA-7DFF-3517-30F23B1A23E4}"/>
              </a:ext>
            </a:extLst>
          </p:cNvPr>
          <p:cNvSpPr txBox="1"/>
          <p:nvPr/>
        </p:nvSpPr>
        <p:spPr>
          <a:xfrm>
            <a:off x="3988223" y="5085172"/>
            <a:ext cx="7254083" cy="776851"/>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a:solidFill>
                  <a:srgbClr val="575757"/>
                </a:solidFill>
                <a:latin typeface="Trebuchet MS" panose="020B0603020202020204" pitchFamily="34" charset="0"/>
                <a:ea typeface="Meiryo UI" panose="020B0604030504040204" pitchFamily="50" charset="-128"/>
              </a:rPr>
              <a:t>ユーザーによる任意のタイミングでの手動出力</a:t>
            </a:r>
            <a:r>
              <a:rPr kumimoji="1" lang="en-US" altLang="ja-JP" sz="1200">
                <a:solidFill>
                  <a:srgbClr val="575757"/>
                </a:solidFill>
                <a:latin typeface="Trebuchet MS" panose="020B0603020202020204" pitchFamily="34" charset="0"/>
                <a:ea typeface="Meiryo UI" panose="020B0604030504040204" pitchFamily="50" charset="-128"/>
              </a:rPr>
              <a:t>(DL)</a:t>
            </a:r>
            <a:r>
              <a:rPr kumimoji="1" lang="ja-JP" altLang="en-US" sz="1200">
                <a:solidFill>
                  <a:srgbClr val="575757"/>
                </a:solidFill>
                <a:latin typeface="Trebuchet MS" panose="020B0603020202020204" pitchFamily="34" charset="0"/>
                <a:ea typeface="Meiryo UI" panose="020B0604030504040204" pitchFamily="50" charset="-128"/>
              </a:rPr>
              <a:t>に対応する。出力内容は、作成時点での情報のスナップショット（断面）となる。</a:t>
            </a: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a:solidFill>
                  <a:srgbClr val="575757"/>
                </a:solidFill>
                <a:latin typeface="Trebuchet MS" panose="020B0603020202020204" pitchFamily="34" charset="0"/>
                <a:ea typeface="Meiryo UI" panose="020B0604030504040204" pitchFamily="50" charset="-128"/>
              </a:rPr>
              <a:t>過去の履歴を指定して出力する場合は、当該時点に有効な資格情報および、当該時点に記入された経験情報のバージョンが出力される。</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81" name="テキスト ボックス 118">
            <a:extLst>
              <a:ext uri="{FF2B5EF4-FFF2-40B4-BE49-F238E27FC236}">
                <a16:creationId xmlns:a16="http://schemas.microsoft.com/office/drawing/2014/main" id="{E716620A-9179-AB82-91D9-2C179713A9EE}"/>
              </a:ext>
            </a:extLst>
          </p:cNvPr>
          <p:cNvSpPr txBox="1"/>
          <p:nvPr/>
        </p:nvSpPr>
        <p:spPr>
          <a:xfrm>
            <a:off x="3988223" y="3380872"/>
            <a:ext cx="7254083"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①</a:t>
            </a:r>
            <a:r>
              <a:rPr kumimoji="1" lang="en-US" altLang="ja-JP" sz="1200" b="1">
                <a:solidFill>
                  <a:srgbClr val="575757"/>
                </a:solidFill>
                <a:latin typeface="Trebuchet MS" panose="020B0603020202020204" pitchFamily="34" charset="0"/>
                <a:ea typeface="Meiryo UI" panose="020B0604030504040204" pitchFamily="50" charset="-128"/>
              </a:rPr>
              <a:t>DSS-5</a:t>
            </a:r>
            <a:r>
              <a:rPr kumimoji="1" lang="ja-JP" altLang="en-US" sz="1200" b="1">
                <a:solidFill>
                  <a:srgbClr val="575757"/>
                </a:solidFill>
                <a:latin typeface="Trebuchet MS" panose="020B0603020202020204" pitchFamily="34" charset="0"/>
                <a:ea typeface="Meiryo UI" panose="020B0604030504040204" pitchFamily="50" charset="-128"/>
              </a:rPr>
              <a:t>類型（人物傾向）②スキルタグ（専門領域、技術カテゴリ等）③関連ジョブタイトルタグ（職種・ロールとの紐付け）等：</a:t>
            </a:r>
            <a:r>
              <a:rPr kumimoji="1" lang="ja-JP" altLang="en-US" sz="1200">
                <a:solidFill>
                  <a:srgbClr val="575757"/>
                </a:solidFill>
                <a:latin typeface="Trebuchet MS" panose="020B0603020202020204" pitchFamily="34" charset="0"/>
                <a:ea typeface="Meiryo UI" panose="020B0604030504040204" pitchFamily="50" charset="-128"/>
              </a:rPr>
              <a:t>検索・フィルタリング・推薦（レコメンド）等の機能での活用を想定し、帳票出力時にも任意で含めることが可能な設計とする。</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82" name="テキスト ボックス 118">
            <a:extLst>
              <a:ext uri="{FF2B5EF4-FFF2-40B4-BE49-F238E27FC236}">
                <a16:creationId xmlns:a16="http://schemas.microsoft.com/office/drawing/2014/main" id="{09D7FDFC-5AD1-0312-451B-94C60AAB518F}"/>
              </a:ext>
            </a:extLst>
          </p:cNvPr>
          <p:cNvSpPr txBox="1"/>
          <p:nvPr/>
        </p:nvSpPr>
        <p:spPr>
          <a:xfrm>
            <a:off x="3988223" y="2717387"/>
            <a:ext cx="7254083"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入力情報の反映項目：</a:t>
            </a:r>
            <a:r>
              <a:rPr kumimoji="1" lang="ja-JP" altLang="en-US" sz="1200">
                <a:solidFill>
                  <a:srgbClr val="575757"/>
                </a:solidFill>
                <a:latin typeface="Trebuchet MS" panose="020B0603020202020204" pitchFamily="34" charset="0"/>
                <a:ea typeface="Meiryo UI" panose="020B0604030504040204" pitchFamily="50" charset="-128"/>
              </a:rPr>
              <a:t>ユーザーが登録・編集した①基本情報や②属性情報、③経験情報等</a:t>
            </a: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付加情報（システム側で補完・付与可能な項目）</a:t>
            </a:r>
            <a:r>
              <a:rPr kumimoji="1" lang="ja-JP" altLang="en-US" sz="1200">
                <a:solidFill>
                  <a:srgbClr val="575757"/>
                </a:solidFill>
                <a:latin typeface="Trebuchet MS" panose="020B0603020202020204" pitchFamily="34" charset="0"/>
                <a:ea typeface="Meiryo UI" panose="020B0604030504040204" pitchFamily="50" charset="-128"/>
              </a:rPr>
              <a:t>：アセスメント結果やスキル傾向、</a:t>
            </a:r>
            <a:r>
              <a:rPr kumimoji="1" lang="en-US" altLang="ja-JP" sz="1200">
                <a:solidFill>
                  <a:srgbClr val="575757"/>
                </a:solidFill>
                <a:latin typeface="Trebuchet MS" panose="020B0603020202020204" pitchFamily="34" charset="0"/>
                <a:ea typeface="Meiryo UI" panose="020B0604030504040204" pitchFamily="50" charset="-128"/>
              </a:rPr>
              <a:t>DSS-5</a:t>
            </a:r>
            <a:r>
              <a:rPr kumimoji="1" lang="ja-JP" altLang="en-US" sz="1200">
                <a:solidFill>
                  <a:srgbClr val="575757"/>
                </a:solidFill>
                <a:latin typeface="Trebuchet MS" panose="020B0603020202020204" pitchFamily="34" charset="0"/>
                <a:ea typeface="Meiryo UI" panose="020B0604030504040204" pitchFamily="50" charset="-128"/>
              </a:rPr>
              <a:t>類型などの強み情報などを、出力対象として選択・付与が可能</a:t>
            </a:r>
          </a:p>
        </p:txBody>
      </p:sp>
      <p:sp>
        <p:nvSpPr>
          <p:cNvPr id="84" name="テキスト ボックス 118">
            <a:extLst>
              <a:ext uri="{FF2B5EF4-FFF2-40B4-BE49-F238E27FC236}">
                <a16:creationId xmlns:a16="http://schemas.microsoft.com/office/drawing/2014/main" id="{8995431A-09D7-CD44-B52E-B48521FD9421}"/>
              </a:ext>
            </a:extLst>
          </p:cNvPr>
          <p:cNvSpPr txBox="1"/>
          <p:nvPr/>
        </p:nvSpPr>
        <p:spPr>
          <a:xfrm>
            <a:off x="3988223" y="6009066"/>
            <a:ext cx="7254083" cy="610738"/>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a:solidFill>
                  <a:srgbClr val="575757"/>
                </a:solidFill>
                <a:latin typeface="Trebuchet MS" panose="020B0603020202020204" pitchFamily="34" charset="0"/>
                <a:ea typeface="Meiryo UI" panose="020B0604030504040204" pitchFamily="50" charset="-128"/>
              </a:rPr>
              <a:t>ユーザーによる作成／更新時点でスナップショットとして記録される。</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出力時は履歴更新しない</a:t>
            </a:r>
            <a:r>
              <a:rPr kumimoji="1" lang="en-US" altLang="ja-JP" sz="1200">
                <a:solidFill>
                  <a:srgbClr val="575757"/>
                </a:solidFill>
                <a:latin typeface="Trebuchet MS" panose="020B0603020202020204" pitchFamily="34" charset="0"/>
                <a:ea typeface="Meiryo UI" panose="020B0604030504040204" pitchFamily="50" charset="-128"/>
              </a:rPr>
              <a:t>)</a:t>
            </a:r>
          </a:p>
          <a:p>
            <a:pPr marL="324000" lvl="1" indent="-216000">
              <a:buClr>
                <a:schemeClr val="tx2"/>
              </a:buClr>
              <a:buFont typeface="Trebuchet MS" panose="020B0603020202020204" pitchFamily="34" charset="0"/>
              <a:buChar char="•"/>
            </a:pPr>
            <a:r>
              <a:rPr kumimoji="1" lang="ja-JP" altLang="en-US" sz="1200">
                <a:solidFill>
                  <a:srgbClr val="575757"/>
                </a:solidFill>
                <a:latin typeface="Trebuchet MS" panose="020B0603020202020204" pitchFamily="34" charset="0"/>
                <a:ea typeface="Meiryo UI" panose="020B0604030504040204" pitchFamily="50" charset="-128"/>
              </a:rPr>
              <a:t>各履歴には、作成日時、作成時の入力内容（基本情報、経験）のバージョン情報を保持。</a:t>
            </a: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a:solidFill>
                  <a:srgbClr val="295E7E"/>
                </a:solidFill>
                <a:latin typeface="Trebuchet MS" panose="020B0603020202020204" pitchFamily="34" charset="0"/>
                <a:ea typeface="Meiryo UI" panose="020B0604030504040204" pitchFamily="50" charset="-128"/>
              </a:rPr>
              <a:t>属性情報</a:t>
            </a:r>
            <a:r>
              <a:rPr kumimoji="1" lang="en-US" altLang="ja-JP" sz="1200">
                <a:solidFill>
                  <a:srgbClr val="295E7E"/>
                </a:solidFill>
                <a:latin typeface="Trebuchet MS" panose="020B0603020202020204" pitchFamily="34" charset="0"/>
                <a:ea typeface="Meiryo UI" panose="020B0604030504040204" pitchFamily="50" charset="-128"/>
              </a:rPr>
              <a:t>(</a:t>
            </a:r>
            <a:r>
              <a:rPr kumimoji="1" lang="ja-JP" altLang="en-US" sz="1200">
                <a:solidFill>
                  <a:srgbClr val="295E7E"/>
                </a:solidFill>
                <a:latin typeface="Trebuchet MS" panose="020B0603020202020204" pitchFamily="34" charset="0"/>
                <a:ea typeface="Meiryo UI" panose="020B0604030504040204" pitchFamily="50" charset="-128"/>
              </a:rPr>
              <a:t>資格・スキル</a:t>
            </a:r>
            <a:r>
              <a:rPr kumimoji="1" lang="en-US" altLang="ja-JP" sz="1200">
                <a:solidFill>
                  <a:srgbClr val="295E7E"/>
                </a:solidFill>
                <a:latin typeface="Trebuchet MS" panose="020B0603020202020204" pitchFamily="34" charset="0"/>
                <a:ea typeface="Meiryo UI" panose="020B0604030504040204" pitchFamily="50" charset="-128"/>
              </a:rPr>
              <a:t>)</a:t>
            </a:r>
            <a:r>
              <a:rPr kumimoji="1" lang="ja-JP" altLang="en-US" sz="1200">
                <a:solidFill>
                  <a:srgbClr val="295E7E"/>
                </a:solidFill>
                <a:latin typeface="Trebuchet MS" panose="020B0603020202020204" pitchFamily="34" charset="0"/>
                <a:ea typeface="Meiryo UI" panose="020B0604030504040204" pitchFamily="50" charset="-128"/>
              </a:rPr>
              <a:t>は、履歴書作成時に履歴管理は行わず、作成時点での最新有効情報を参照。</a:t>
            </a:r>
            <a:endParaRPr kumimoji="1" lang="en-US" altLang="ja-JP" sz="1200">
              <a:solidFill>
                <a:srgbClr val="295E7E"/>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677386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FCA7C-B3DF-204A-0F77-2EC497E501A0}"/>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2C9A6B41-B357-5C74-11F6-07989F174BE7}"/>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DSS</a:t>
            </a:r>
            <a:r>
              <a:rPr lang="ja-JP" altLang="en-US">
                <a:ea typeface="Meiryo UI" panose="020B0604030504040204" pitchFamily="50" charset="-128"/>
              </a:rPr>
              <a:t>アセスメント（ソリューション概要）</a:t>
            </a:r>
            <a:endParaRPr lang="en-US" altLang="ja-JP">
              <a:ea typeface="Meiryo UI" panose="020B0604030504040204" pitchFamily="50" charset="-128"/>
            </a:endParaRPr>
          </a:p>
        </p:txBody>
      </p:sp>
      <p:sp>
        <p:nvSpPr>
          <p:cNvPr id="13" name="テキスト ボックス 22">
            <a:extLst>
              <a:ext uri="{FF2B5EF4-FFF2-40B4-BE49-F238E27FC236}">
                <a16:creationId xmlns:a16="http://schemas.microsoft.com/office/drawing/2014/main" id="{79E07D50-A57D-6403-4799-D087B6EFC981}"/>
              </a:ext>
            </a:extLst>
          </p:cNvPr>
          <p:cNvSpPr txBox="1"/>
          <p:nvPr/>
        </p:nvSpPr>
        <p:spPr>
          <a:xfrm>
            <a:off x="614472" y="1068653"/>
            <a:ext cx="10141045"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a:ea typeface="Meiryo UI" panose="020B0604030504040204" pitchFamily="50" charset="-128"/>
              </a:rPr>
              <a:t>本ソリューションの目的・体験価値</a:t>
            </a:r>
            <a:endParaRPr kumimoji="1" lang="en-US" altLang="ja-JP" sz="1600">
              <a:solidFill>
                <a:srgbClr val="295E7E"/>
              </a:solidFill>
              <a:latin typeface="Trebuchet MS"/>
              <a:ea typeface="Meiryo UI" panose="020B0604030504040204" pitchFamily="50" charset="-128"/>
            </a:endParaRPr>
          </a:p>
        </p:txBody>
      </p:sp>
      <p:cxnSp>
        <p:nvCxnSpPr>
          <p:cNvPr id="14" name="直線コネクタ 24">
            <a:extLst>
              <a:ext uri="{FF2B5EF4-FFF2-40B4-BE49-F238E27FC236}">
                <a16:creationId xmlns:a16="http://schemas.microsoft.com/office/drawing/2014/main" id="{73A60603-7A51-AFFF-5D93-ADB3BF18781B}"/>
              </a:ext>
            </a:extLst>
          </p:cNvPr>
          <p:cNvCxnSpPr/>
          <p:nvPr/>
        </p:nvCxnSpPr>
        <p:spPr>
          <a:xfrm>
            <a:off x="676239" y="1347951"/>
            <a:ext cx="1004890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0E624102-30E0-F783-60C4-6F31AEA0393C}"/>
              </a:ext>
            </a:extLst>
          </p:cNvPr>
          <p:cNvGrpSpPr/>
          <p:nvPr/>
        </p:nvGrpSpPr>
        <p:grpSpPr>
          <a:xfrm>
            <a:off x="614471" y="4793857"/>
            <a:ext cx="10141044" cy="1282477"/>
            <a:chOff x="614472" y="4793857"/>
            <a:chExt cx="6798358" cy="1282477"/>
          </a:xfrm>
        </p:grpSpPr>
        <p:grpSp>
          <p:nvGrpSpPr>
            <p:cNvPr id="26" name="Group 25">
              <a:extLst>
                <a:ext uri="{FF2B5EF4-FFF2-40B4-BE49-F238E27FC236}">
                  <a16:creationId xmlns:a16="http://schemas.microsoft.com/office/drawing/2014/main" id="{28079D24-F7FB-8B8B-1410-3DA7B585F13F}"/>
                </a:ext>
              </a:extLst>
            </p:cNvPr>
            <p:cNvGrpSpPr/>
            <p:nvPr/>
          </p:nvGrpSpPr>
          <p:grpSpPr>
            <a:xfrm>
              <a:off x="614472" y="4793857"/>
              <a:ext cx="3270976" cy="279298"/>
              <a:chOff x="766872" y="1432807"/>
              <a:chExt cx="6798357" cy="279298"/>
            </a:xfrm>
          </p:grpSpPr>
          <p:sp>
            <p:nvSpPr>
              <p:cNvPr id="41" name="テキスト ボックス 22">
                <a:extLst>
                  <a:ext uri="{FF2B5EF4-FFF2-40B4-BE49-F238E27FC236}">
                    <a16:creationId xmlns:a16="http://schemas.microsoft.com/office/drawing/2014/main" id="{9521F52E-1DA6-BBFE-08B5-1E657D53C8DA}"/>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個人向けサービスへの活用方針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42" name="直線コネクタ 24">
                <a:extLst>
                  <a:ext uri="{FF2B5EF4-FFF2-40B4-BE49-F238E27FC236}">
                    <a16:creationId xmlns:a16="http://schemas.microsoft.com/office/drawing/2014/main" id="{8F44DED3-5900-70B4-FF83-DF0F48093884}"/>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0BA507A4-3CD2-99F9-1026-2C820E7E9BB7}"/>
                </a:ext>
              </a:extLst>
            </p:cNvPr>
            <p:cNvGrpSpPr/>
            <p:nvPr/>
          </p:nvGrpSpPr>
          <p:grpSpPr>
            <a:xfrm>
              <a:off x="4141853" y="4793857"/>
              <a:ext cx="3270976" cy="279298"/>
              <a:chOff x="766872" y="1432807"/>
              <a:chExt cx="6798357" cy="279298"/>
            </a:xfrm>
          </p:grpSpPr>
          <p:sp>
            <p:nvSpPr>
              <p:cNvPr id="39" name="テキスト ボックス 22">
                <a:extLst>
                  <a:ext uri="{FF2B5EF4-FFF2-40B4-BE49-F238E27FC236}">
                    <a16:creationId xmlns:a16="http://schemas.microsoft.com/office/drawing/2014/main" id="{01664376-F128-1A82-C526-B25F72B92F7B}"/>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法人向けサービスへの活用方針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40" name="直線コネクタ 24">
                <a:extLst>
                  <a:ext uri="{FF2B5EF4-FFF2-40B4-BE49-F238E27FC236}">
                    <a16:creationId xmlns:a16="http://schemas.microsoft.com/office/drawing/2014/main" id="{C4D10820-019D-E868-4A37-F85B80B18C9F}"/>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8CF5CEEE-4EB7-4E05-E905-34036A5C6409}"/>
                </a:ext>
              </a:extLst>
            </p:cNvPr>
            <p:cNvSpPr txBox="1"/>
            <p:nvPr/>
          </p:nvSpPr>
          <p:spPr>
            <a:xfrm>
              <a:off x="620285"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自分のスキルや志向を可視化することで、現在の強みと目標とのギャップが明らかになり、最適な学習・キャリアステップが自然に導き出される</a:t>
              </a:r>
            </a:p>
          </p:txBody>
        </p:sp>
        <p:sp>
          <p:nvSpPr>
            <p:cNvPr id="35" name="TextBox 34">
              <a:extLst>
                <a:ext uri="{FF2B5EF4-FFF2-40B4-BE49-F238E27FC236}">
                  <a16:creationId xmlns:a16="http://schemas.microsoft.com/office/drawing/2014/main" id="{0B1A993E-6806-0B96-A361-F128FFEF771C}"/>
                </a:ext>
              </a:extLst>
            </p:cNvPr>
            <p:cNvSpPr txBox="1"/>
            <p:nvPr/>
          </p:nvSpPr>
          <p:spPr>
            <a:xfrm>
              <a:off x="4171572"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社員のスキル傾向や強みを可視化し、配置・育成・獲得戦略の仮説立案に活用できる</a:t>
              </a:r>
              <a:endParaRPr lang="en-US" sz="1400">
                <a:solidFill>
                  <a:srgbClr val="575757"/>
                </a:solidFill>
                <a:ea typeface="Meiryo UI" panose="020B0604030504040204" pitchFamily="50" charset="-128"/>
              </a:endParaRPr>
            </a:p>
          </p:txBody>
        </p:sp>
      </p:grpSp>
      <p:sp>
        <p:nvSpPr>
          <p:cNvPr id="43" name="テキスト ボックス 118">
            <a:extLst>
              <a:ext uri="{FF2B5EF4-FFF2-40B4-BE49-F238E27FC236}">
                <a16:creationId xmlns:a16="http://schemas.microsoft.com/office/drawing/2014/main" id="{06F9092F-E1B7-F491-99CE-762934773595}"/>
              </a:ext>
            </a:extLst>
          </p:cNvPr>
          <p:cNvSpPr txBox="1"/>
          <p:nvPr/>
        </p:nvSpPr>
        <p:spPr>
          <a:xfrm>
            <a:off x="614472" y="1419479"/>
            <a:ext cx="10048908" cy="52322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ja-JP" altLang="en-US" sz="1400">
                <a:solidFill>
                  <a:srgbClr val="0070C0"/>
                </a:solidFill>
                <a:latin typeface="Trebuchet MS" panose="020B0603020202020204" pitchFamily="34" charset="0"/>
                <a:ea typeface="Meiryo UI" panose="020B0604030504040204" pitchFamily="50" charset="-128"/>
              </a:rPr>
              <a:t>スキル・志向・実績等の多面的アセスメントにより、個人の自律的な成長経路を支援するとともに、組織内の</a:t>
            </a:r>
            <a:r>
              <a:rPr kumimoji="1" lang="en-US" altLang="ja-JP" sz="1400">
                <a:solidFill>
                  <a:srgbClr val="0070C0"/>
                </a:solidFill>
                <a:latin typeface="Trebuchet MS" panose="020B0603020202020204" pitchFamily="34" charset="0"/>
                <a:ea typeface="Meiryo UI" panose="020B0604030504040204" pitchFamily="50" charset="-128"/>
              </a:rPr>
              <a:t>DX</a:t>
            </a:r>
            <a:r>
              <a:rPr kumimoji="1" lang="ja-JP" altLang="en-US" sz="1400">
                <a:solidFill>
                  <a:srgbClr val="0070C0"/>
                </a:solidFill>
                <a:latin typeface="Trebuchet MS" panose="020B0603020202020204" pitchFamily="34" charset="0"/>
                <a:ea typeface="Meiryo UI" panose="020B0604030504040204" pitchFamily="50" charset="-128"/>
              </a:rPr>
              <a:t>素養のある人材を可視化し、</a:t>
            </a:r>
            <a:br>
              <a:rPr kumimoji="1" lang="en-US" altLang="ja-JP" sz="1400">
                <a:solidFill>
                  <a:srgbClr val="0070C0"/>
                </a:solidFill>
                <a:latin typeface="Trebuchet MS" panose="020B0603020202020204" pitchFamily="34" charset="0"/>
                <a:ea typeface="Meiryo UI" panose="020B0604030504040204" pitchFamily="50" charset="-128"/>
              </a:rPr>
            </a:br>
            <a:r>
              <a:rPr kumimoji="1" lang="ja-JP" altLang="en-US" sz="1400">
                <a:solidFill>
                  <a:srgbClr val="0070C0"/>
                </a:solidFill>
                <a:latin typeface="Trebuchet MS" panose="020B0603020202020204" pitchFamily="34" charset="0"/>
                <a:ea typeface="Meiryo UI" panose="020B0604030504040204" pitchFamily="50" charset="-128"/>
              </a:rPr>
              <a:t>最適な成長機会とポジション配置を促進する</a:t>
            </a:r>
          </a:p>
        </p:txBody>
      </p:sp>
      <p:pic>
        <p:nvPicPr>
          <p:cNvPr id="44" name="Picture 4" descr="Generated image">
            <a:extLst>
              <a:ext uri="{FF2B5EF4-FFF2-40B4-BE49-F238E27FC236}">
                <a16:creationId xmlns:a16="http://schemas.microsoft.com/office/drawing/2014/main" id="{5D841218-4791-ABE9-08A3-6C035C03B0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0095"/>
          <a:stretch/>
        </p:blipFill>
        <p:spPr bwMode="auto">
          <a:xfrm>
            <a:off x="2116249" y="2272324"/>
            <a:ext cx="5671131" cy="2313351"/>
          </a:xfrm>
          <a:prstGeom prst="rect">
            <a:avLst/>
          </a:prstGeom>
          <a:noFill/>
          <a:extLst>
            <a:ext uri="{909E8E84-426E-40DD-AFC4-6F175D3DCCD1}">
              <a14:hiddenFill xmlns:a14="http://schemas.microsoft.com/office/drawing/2010/main">
                <a:solidFill>
                  <a:srgbClr val="FFFFFF"/>
                </a:solidFill>
              </a14:hiddenFill>
            </a:ext>
          </a:extLst>
        </p:spPr>
      </p:pic>
      <p:sp>
        <p:nvSpPr>
          <p:cNvPr id="45" name="Rectangle: Rounded Corners 44">
            <a:extLst>
              <a:ext uri="{FF2B5EF4-FFF2-40B4-BE49-F238E27FC236}">
                <a16:creationId xmlns:a16="http://schemas.microsoft.com/office/drawing/2014/main" id="{122E6FE8-1A53-EF53-480E-9E4C728946F7}"/>
              </a:ext>
            </a:extLst>
          </p:cNvPr>
          <p:cNvSpPr/>
          <p:nvPr/>
        </p:nvSpPr>
        <p:spPr>
          <a:xfrm>
            <a:off x="2098730" y="4083064"/>
            <a:ext cx="2190486" cy="352519"/>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rgbClr val="FFFFFF"/>
                </a:solidFill>
                <a:ea typeface="Meiryo UI" panose="020B0604030504040204" pitchFamily="50" charset="-128"/>
              </a:rPr>
              <a:t>過去との比較</a:t>
            </a:r>
            <a:r>
              <a:rPr lang="en-US" altLang="ja-JP" sz="1400">
                <a:solidFill>
                  <a:srgbClr val="FFFFFF"/>
                </a:solidFill>
                <a:ea typeface="Meiryo UI" panose="020B0604030504040204" pitchFamily="50" charset="-128"/>
              </a:rPr>
              <a:t>(</a:t>
            </a:r>
            <a:r>
              <a:rPr lang="ja-JP" altLang="en-US" sz="1400">
                <a:solidFill>
                  <a:srgbClr val="FFFFFF"/>
                </a:solidFill>
                <a:ea typeface="Meiryo UI" panose="020B0604030504040204" pitchFamily="50" charset="-128"/>
              </a:rPr>
              <a:t>成長実感</a:t>
            </a:r>
            <a:r>
              <a:rPr lang="en-US" altLang="ja-JP" sz="1400">
                <a:solidFill>
                  <a:srgbClr val="FFFFFF"/>
                </a:solidFill>
                <a:ea typeface="Meiryo UI" panose="020B0604030504040204" pitchFamily="50" charset="-128"/>
              </a:rPr>
              <a:t>)</a:t>
            </a:r>
            <a:endParaRPr lang="en-US" sz="1400">
              <a:solidFill>
                <a:srgbClr val="FFFFFF"/>
              </a:solidFill>
              <a:ea typeface="Meiryo UI" panose="020B0604030504040204" pitchFamily="50" charset="-128"/>
            </a:endParaRPr>
          </a:p>
        </p:txBody>
      </p:sp>
      <p:sp>
        <p:nvSpPr>
          <p:cNvPr id="46" name="Rectangle: Rounded Corners 45">
            <a:extLst>
              <a:ext uri="{FF2B5EF4-FFF2-40B4-BE49-F238E27FC236}">
                <a16:creationId xmlns:a16="http://schemas.microsoft.com/office/drawing/2014/main" id="{310D9C4F-93D3-7ABC-AAAD-4C8EC4A948C5}"/>
              </a:ext>
            </a:extLst>
          </p:cNvPr>
          <p:cNvSpPr/>
          <p:nvPr/>
        </p:nvSpPr>
        <p:spPr>
          <a:xfrm>
            <a:off x="6935594" y="2873817"/>
            <a:ext cx="1691063" cy="426548"/>
          </a:xfrm>
          <a:prstGeom prst="roundRect">
            <a:avLst/>
          </a:prstGeom>
          <a:solidFill>
            <a:srgbClr val="F2F2F2"/>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rgbClr val="575757"/>
                </a:solidFill>
                <a:ea typeface="Meiryo UI" panose="020B0604030504040204" pitchFamily="50" charset="-128"/>
              </a:rPr>
              <a:t>キャリアパスの提案</a:t>
            </a:r>
            <a:endParaRPr lang="en-US" sz="1400">
              <a:solidFill>
                <a:srgbClr val="575757"/>
              </a:solidFill>
              <a:ea typeface="Meiryo UI" panose="020B0604030504040204" pitchFamily="50" charset="-128"/>
            </a:endParaRPr>
          </a:p>
        </p:txBody>
      </p:sp>
      <p:sp>
        <p:nvSpPr>
          <p:cNvPr id="47" name="Rectangle: Rounded Corners 46">
            <a:extLst>
              <a:ext uri="{FF2B5EF4-FFF2-40B4-BE49-F238E27FC236}">
                <a16:creationId xmlns:a16="http://schemas.microsoft.com/office/drawing/2014/main" id="{FED2E852-3D13-69EC-A3A9-FC3F2EB44BA1}"/>
              </a:ext>
            </a:extLst>
          </p:cNvPr>
          <p:cNvSpPr/>
          <p:nvPr/>
        </p:nvSpPr>
        <p:spPr>
          <a:xfrm>
            <a:off x="6935594" y="3401549"/>
            <a:ext cx="1691063" cy="426548"/>
          </a:xfrm>
          <a:prstGeom prst="roundRect">
            <a:avLst/>
          </a:prstGeom>
          <a:solidFill>
            <a:srgbClr val="F2F2F2"/>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rgbClr val="575757"/>
                </a:solidFill>
                <a:ea typeface="Meiryo UI" panose="020B0604030504040204" pitchFamily="50" charset="-128"/>
              </a:rPr>
              <a:t>資格取得の提案</a:t>
            </a:r>
            <a:endParaRPr lang="en-US" sz="1400">
              <a:solidFill>
                <a:srgbClr val="575757"/>
              </a:solidFill>
              <a:ea typeface="Meiryo UI" panose="020B0604030504040204" pitchFamily="50" charset="-128"/>
            </a:endParaRPr>
          </a:p>
        </p:txBody>
      </p:sp>
      <p:sp>
        <p:nvSpPr>
          <p:cNvPr id="48" name="Rectangle: Rounded Corners 47">
            <a:extLst>
              <a:ext uri="{FF2B5EF4-FFF2-40B4-BE49-F238E27FC236}">
                <a16:creationId xmlns:a16="http://schemas.microsoft.com/office/drawing/2014/main" id="{9B478189-6FA3-7551-4F5A-A92061E57DC7}"/>
              </a:ext>
            </a:extLst>
          </p:cNvPr>
          <p:cNvSpPr/>
          <p:nvPr/>
        </p:nvSpPr>
        <p:spPr>
          <a:xfrm>
            <a:off x="6427947" y="1988662"/>
            <a:ext cx="2238313" cy="348482"/>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err="1">
                <a:solidFill>
                  <a:srgbClr val="FFFFFF"/>
                </a:solidFill>
                <a:ea typeface="Meiryo UI" panose="020B0604030504040204" pitchFamily="50" charset="-128"/>
              </a:rPr>
              <a:t>ToBe</a:t>
            </a:r>
            <a:r>
              <a:rPr lang="ja-JP" altLang="en-US" sz="1400">
                <a:solidFill>
                  <a:srgbClr val="FFFFFF"/>
                </a:solidFill>
                <a:ea typeface="Meiryo UI" panose="020B0604030504040204" pitchFamily="50" charset="-128"/>
              </a:rPr>
              <a:t>とのギャップ把握</a:t>
            </a:r>
            <a:endParaRPr lang="en-US" sz="1400">
              <a:solidFill>
                <a:srgbClr val="FFFFFF"/>
              </a:solidFill>
              <a:ea typeface="Meiryo UI" panose="020B0604030504040204" pitchFamily="50" charset="-128"/>
            </a:endParaRPr>
          </a:p>
        </p:txBody>
      </p:sp>
      <p:sp>
        <p:nvSpPr>
          <p:cNvPr id="49" name="Rectangle: Rounded Corners 48">
            <a:extLst>
              <a:ext uri="{FF2B5EF4-FFF2-40B4-BE49-F238E27FC236}">
                <a16:creationId xmlns:a16="http://schemas.microsoft.com/office/drawing/2014/main" id="{11A517D3-C152-5A61-586C-FEFDBABB713F}"/>
              </a:ext>
            </a:extLst>
          </p:cNvPr>
          <p:cNvSpPr/>
          <p:nvPr/>
        </p:nvSpPr>
        <p:spPr>
          <a:xfrm>
            <a:off x="6935594" y="3929282"/>
            <a:ext cx="1691063" cy="426548"/>
          </a:xfrm>
          <a:prstGeom prst="roundRect">
            <a:avLst/>
          </a:prstGeom>
          <a:solidFill>
            <a:srgbClr val="F2F2F2"/>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rgbClr val="575757"/>
                </a:solidFill>
                <a:ea typeface="Meiryo UI" panose="020B0604030504040204" pitchFamily="50" charset="-128"/>
              </a:rPr>
              <a:t>学習コンテンツの提案</a:t>
            </a:r>
            <a:endParaRPr lang="en-US" sz="1400">
              <a:solidFill>
                <a:srgbClr val="575757"/>
              </a:solidFill>
              <a:ea typeface="Meiryo UI" panose="020B0604030504040204" pitchFamily="50" charset="-128"/>
            </a:endParaRPr>
          </a:p>
        </p:txBody>
      </p:sp>
      <p:grpSp>
        <p:nvGrpSpPr>
          <p:cNvPr id="50" name="Group 49">
            <a:extLst>
              <a:ext uri="{FF2B5EF4-FFF2-40B4-BE49-F238E27FC236}">
                <a16:creationId xmlns:a16="http://schemas.microsoft.com/office/drawing/2014/main" id="{81427553-D136-E84B-3ECE-57D1BA6EBC0C}"/>
              </a:ext>
            </a:extLst>
          </p:cNvPr>
          <p:cNvGrpSpPr/>
          <p:nvPr/>
        </p:nvGrpSpPr>
        <p:grpSpPr>
          <a:xfrm>
            <a:off x="2573529" y="2853160"/>
            <a:ext cx="1270521" cy="974937"/>
            <a:chOff x="1942589" y="3079201"/>
            <a:chExt cx="1270521" cy="807781"/>
          </a:xfrm>
          <a:effectLst>
            <a:outerShdw blurRad="50800" dist="38100" dir="2700000" algn="tl" rotWithShape="0">
              <a:prstClr val="black">
                <a:alpha val="40000"/>
              </a:prstClr>
            </a:outerShdw>
          </a:effectLst>
        </p:grpSpPr>
        <p:sp>
          <p:nvSpPr>
            <p:cNvPr id="51" name="Rectangle: Rounded Corners 50">
              <a:extLst>
                <a:ext uri="{FF2B5EF4-FFF2-40B4-BE49-F238E27FC236}">
                  <a16:creationId xmlns:a16="http://schemas.microsoft.com/office/drawing/2014/main" id="{ADE79A74-CD40-A77F-26D0-D0E946F2043D}"/>
                </a:ext>
              </a:extLst>
            </p:cNvPr>
            <p:cNvSpPr/>
            <p:nvPr/>
          </p:nvSpPr>
          <p:spPr>
            <a:xfrm>
              <a:off x="1942589" y="3079201"/>
              <a:ext cx="1270521" cy="320472"/>
            </a:xfrm>
            <a:prstGeom prst="roundRect">
              <a:avLst/>
            </a:prstGeom>
            <a:solidFill>
              <a:srgbClr val="30C1D7"/>
            </a:solidFill>
            <a:ln w="9525"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rgbClr val="FFFFFF"/>
                  </a:solidFill>
                  <a:ea typeface="Meiryo UI" panose="020B0604030504040204" pitchFamily="50" charset="-128"/>
                </a:rPr>
                <a:t>アセスメント</a:t>
              </a:r>
              <a:endParaRPr lang="en-US" sz="1400">
                <a:solidFill>
                  <a:srgbClr val="FFFFFF"/>
                </a:solidFill>
                <a:ea typeface="Meiryo UI" panose="020B0604030504040204" pitchFamily="50" charset="-128"/>
              </a:endParaRPr>
            </a:p>
          </p:txBody>
        </p:sp>
        <p:cxnSp>
          <p:nvCxnSpPr>
            <p:cNvPr id="52" name="Straight Connector 51">
              <a:extLst>
                <a:ext uri="{FF2B5EF4-FFF2-40B4-BE49-F238E27FC236}">
                  <a16:creationId xmlns:a16="http://schemas.microsoft.com/office/drawing/2014/main" id="{AD279E94-742B-1B5A-89B2-0BC5323927A0}"/>
                </a:ext>
              </a:extLst>
            </p:cNvPr>
            <p:cNvCxnSpPr/>
            <p:nvPr/>
          </p:nvCxnSpPr>
          <p:spPr>
            <a:xfrm>
              <a:off x="2577850" y="3399673"/>
              <a:ext cx="0" cy="487309"/>
            </a:xfrm>
            <a:prstGeom prst="line">
              <a:avLst/>
            </a:prstGeom>
            <a:ln w="19050" cap="rnd" cmpd="sng" algn="ctr">
              <a:solidFill>
                <a:srgbClr val="30C1D7"/>
              </a:solidFill>
              <a:prstDash val="solid"/>
              <a:round/>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53" name="Rectangle: Rounded Corners 52">
            <a:extLst>
              <a:ext uri="{FF2B5EF4-FFF2-40B4-BE49-F238E27FC236}">
                <a16:creationId xmlns:a16="http://schemas.microsoft.com/office/drawing/2014/main" id="{F99FBBEF-AD93-F0DD-5858-8CE2F2D027F4}"/>
              </a:ext>
            </a:extLst>
          </p:cNvPr>
          <p:cNvSpPr/>
          <p:nvPr/>
        </p:nvSpPr>
        <p:spPr>
          <a:xfrm>
            <a:off x="2504019" y="2325801"/>
            <a:ext cx="1474855" cy="469203"/>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rgbClr val="FFFFFF"/>
                </a:solidFill>
                <a:ea typeface="Meiryo UI" panose="020B0604030504040204" pitchFamily="50" charset="-128"/>
              </a:rPr>
              <a:t>現在のスキル・</a:t>
            </a:r>
            <a:br>
              <a:rPr lang="en-US" altLang="ja-JP" sz="1400">
                <a:solidFill>
                  <a:srgbClr val="FFFFFF"/>
                </a:solidFill>
                <a:ea typeface="Meiryo UI" panose="020B0604030504040204" pitchFamily="50" charset="-128"/>
              </a:rPr>
            </a:br>
            <a:r>
              <a:rPr lang="ja-JP" altLang="en-US" sz="1400">
                <a:solidFill>
                  <a:srgbClr val="FFFFFF"/>
                </a:solidFill>
                <a:ea typeface="Meiryo UI" panose="020B0604030504040204" pitchFamily="50" charset="-128"/>
              </a:rPr>
              <a:t>志向の可視化</a:t>
            </a:r>
            <a:endParaRPr lang="en-US" sz="1400">
              <a:solidFill>
                <a:srgbClr val="FFFFFF"/>
              </a:solidFill>
              <a:ea typeface="Meiryo UI" panose="020B0604030504040204" pitchFamily="50" charset="-128"/>
            </a:endParaRPr>
          </a:p>
        </p:txBody>
      </p:sp>
    </p:spTree>
    <p:extLst>
      <p:ext uri="{BB962C8B-B14F-4D97-AF65-F5344CB8AC3E}">
        <p14:creationId xmlns:p14="http://schemas.microsoft.com/office/powerpoint/2010/main" val="5302358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58C357-02B6-93D1-04E5-35474D9713CC}"/>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AE7D7E8B-9E64-1A12-C070-75561CD681CD}"/>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DSS</a:t>
            </a:r>
            <a:r>
              <a:rPr lang="ja-JP" altLang="en-US">
                <a:ea typeface="Meiryo UI" panose="020B0604030504040204" pitchFamily="50" charset="-128"/>
              </a:rPr>
              <a:t>アセスメント（処理フロー概略）</a:t>
            </a:r>
            <a:endParaRPr lang="en-US" altLang="ja-JP">
              <a:ea typeface="Meiryo UI" panose="020B0604030504040204" pitchFamily="50" charset="-128"/>
            </a:endParaRPr>
          </a:p>
        </p:txBody>
      </p:sp>
      <p:grpSp>
        <p:nvGrpSpPr>
          <p:cNvPr id="5" name="グループ化 55">
            <a:extLst>
              <a:ext uri="{FF2B5EF4-FFF2-40B4-BE49-F238E27FC236}">
                <a16:creationId xmlns:a16="http://schemas.microsoft.com/office/drawing/2014/main" id="{35A8D25E-DA06-2F35-638B-FCD4DEE373C7}"/>
              </a:ext>
            </a:extLst>
          </p:cNvPr>
          <p:cNvGrpSpPr/>
          <p:nvPr/>
        </p:nvGrpSpPr>
        <p:grpSpPr>
          <a:xfrm>
            <a:off x="229124" y="837535"/>
            <a:ext cx="11707194" cy="215444"/>
            <a:chOff x="444138" y="1319029"/>
            <a:chExt cx="3168515" cy="215444"/>
          </a:xfrm>
        </p:grpSpPr>
        <p:sp>
          <p:nvSpPr>
            <p:cNvPr id="6" name="正方形/長方形 3">
              <a:extLst>
                <a:ext uri="{FF2B5EF4-FFF2-40B4-BE49-F238E27FC236}">
                  <a16:creationId xmlns:a16="http://schemas.microsoft.com/office/drawing/2014/main" id="{E9D753C4-ED54-65B1-8464-2A32496DB5C4}"/>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アセスメント評価</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 name="直線コネクタ 5">
              <a:extLst>
                <a:ext uri="{FF2B5EF4-FFF2-40B4-BE49-F238E27FC236}">
                  <a16:creationId xmlns:a16="http://schemas.microsoft.com/office/drawing/2014/main" id="{F0D5A61A-AAD5-CA24-C1C0-CD051F3DA783}"/>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8" name="Rectangle 7">
            <a:extLst>
              <a:ext uri="{FF2B5EF4-FFF2-40B4-BE49-F238E27FC236}">
                <a16:creationId xmlns:a16="http://schemas.microsoft.com/office/drawing/2014/main" id="{015B1E65-BC1E-DF0D-D191-5EE3F310A0F9}"/>
              </a:ext>
            </a:extLst>
          </p:cNvPr>
          <p:cNvSpPr/>
          <p:nvPr/>
        </p:nvSpPr>
        <p:spPr>
          <a:xfrm>
            <a:off x="5303563" y="1655560"/>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アセスメント</a:t>
            </a:r>
          </a:p>
        </p:txBody>
      </p:sp>
      <p:grpSp>
        <p:nvGrpSpPr>
          <p:cNvPr id="9" name="Group 8">
            <a:extLst>
              <a:ext uri="{FF2B5EF4-FFF2-40B4-BE49-F238E27FC236}">
                <a16:creationId xmlns:a16="http://schemas.microsoft.com/office/drawing/2014/main" id="{74781AB5-13C0-7651-063C-E28B9758B66C}"/>
              </a:ext>
            </a:extLst>
          </p:cNvPr>
          <p:cNvGrpSpPr/>
          <p:nvPr/>
        </p:nvGrpSpPr>
        <p:grpSpPr>
          <a:xfrm>
            <a:off x="8764945" y="6397719"/>
            <a:ext cx="2736744" cy="387580"/>
            <a:chOff x="8764945" y="6397719"/>
            <a:chExt cx="2736744" cy="387580"/>
          </a:xfrm>
        </p:grpSpPr>
        <p:sp>
          <p:nvSpPr>
            <p:cNvPr id="10" name="Rectangle 9">
              <a:extLst>
                <a:ext uri="{FF2B5EF4-FFF2-40B4-BE49-F238E27FC236}">
                  <a16:creationId xmlns:a16="http://schemas.microsoft.com/office/drawing/2014/main" id="{4D1CD155-90B7-9025-401E-A5779DFBBF90}"/>
                </a:ext>
              </a:extLst>
            </p:cNvPr>
            <p:cNvSpPr/>
            <p:nvPr/>
          </p:nvSpPr>
          <p:spPr>
            <a:xfrm>
              <a:off x="8764945" y="6397719"/>
              <a:ext cx="2736744" cy="38758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11" name="Rectangle 10">
              <a:extLst>
                <a:ext uri="{FF2B5EF4-FFF2-40B4-BE49-F238E27FC236}">
                  <a16:creationId xmlns:a16="http://schemas.microsoft.com/office/drawing/2014/main" id="{5B41F1AC-2CB2-9028-E583-9E7A76077046}"/>
                </a:ext>
              </a:extLst>
            </p:cNvPr>
            <p:cNvSpPr/>
            <p:nvPr/>
          </p:nvSpPr>
          <p:spPr>
            <a:xfrm>
              <a:off x="9462002" y="6485957"/>
              <a:ext cx="607965" cy="19889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endParaRPr lang="en-US" sz="900">
                <a:solidFill>
                  <a:srgbClr val="575757"/>
                </a:solidFill>
                <a:ea typeface="Meiryo UI" panose="020B0604030504040204" pitchFamily="50" charset="-128"/>
              </a:endParaRPr>
            </a:p>
          </p:txBody>
        </p:sp>
        <p:sp>
          <p:nvSpPr>
            <p:cNvPr id="12" name="Rectangle 11">
              <a:extLst>
                <a:ext uri="{FF2B5EF4-FFF2-40B4-BE49-F238E27FC236}">
                  <a16:creationId xmlns:a16="http://schemas.microsoft.com/office/drawing/2014/main" id="{CDB74B2A-B934-F314-7438-2EEFA77BBA2F}"/>
                </a:ext>
              </a:extLst>
            </p:cNvPr>
            <p:cNvSpPr/>
            <p:nvPr/>
          </p:nvSpPr>
          <p:spPr>
            <a:xfrm>
              <a:off x="10159135" y="6485957"/>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処理</a:t>
              </a:r>
              <a:endParaRPr lang="en-US" sz="900">
                <a:solidFill>
                  <a:srgbClr val="575757"/>
                </a:solidFill>
                <a:ea typeface="Meiryo UI" panose="020B0604030504040204" pitchFamily="50" charset="-128"/>
              </a:endParaRPr>
            </a:p>
          </p:txBody>
        </p:sp>
        <p:sp>
          <p:nvSpPr>
            <p:cNvPr id="13" name="Flowchart: Magnetic Disk 12">
              <a:extLst>
                <a:ext uri="{FF2B5EF4-FFF2-40B4-BE49-F238E27FC236}">
                  <a16:creationId xmlns:a16="http://schemas.microsoft.com/office/drawing/2014/main" id="{3BC3B225-1506-6EC2-BF86-782414AB2BAB}"/>
                </a:ext>
              </a:extLst>
            </p:cNvPr>
            <p:cNvSpPr/>
            <p:nvPr/>
          </p:nvSpPr>
          <p:spPr>
            <a:xfrm>
              <a:off x="10849572" y="6455060"/>
              <a:ext cx="507445" cy="26068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データ</a:t>
              </a:r>
              <a:endParaRPr lang="en-US" altLang="ja-JP" sz="900">
                <a:solidFill>
                  <a:srgbClr val="575757"/>
                </a:solidFill>
                <a:ea typeface="Meiryo UI" panose="020B0604030504040204" pitchFamily="50" charset="-128"/>
              </a:endParaRPr>
            </a:p>
          </p:txBody>
        </p:sp>
        <p:sp>
          <p:nvSpPr>
            <p:cNvPr id="14" name="テキスト ボックス 118">
              <a:extLst>
                <a:ext uri="{FF2B5EF4-FFF2-40B4-BE49-F238E27FC236}">
                  <a16:creationId xmlns:a16="http://schemas.microsoft.com/office/drawing/2014/main" id="{E8158CFA-5232-60E4-4A23-52AC019640A6}"/>
                </a:ext>
              </a:extLst>
            </p:cNvPr>
            <p:cNvSpPr txBox="1"/>
            <p:nvPr/>
          </p:nvSpPr>
          <p:spPr>
            <a:xfrm>
              <a:off x="8918688" y="650730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19" name="Flowchart: Magnetic Disk 18">
            <a:extLst>
              <a:ext uri="{FF2B5EF4-FFF2-40B4-BE49-F238E27FC236}">
                <a16:creationId xmlns:a16="http://schemas.microsoft.com/office/drawing/2014/main" id="{0C4543CA-9FEC-0AAA-5FD4-A25A846F853A}"/>
              </a:ext>
            </a:extLst>
          </p:cNvPr>
          <p:cNvSpPr/>
          <p:nvPr/>
        </p:nvSpPr>
        <p:spPr>
          <a:xfrm>
            <a:off x="7156199" y="5656976"/>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保有資格</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20" name="Flowchart: Magnetic Disk 19">
            <a:extLst>
              <a:ext uri="{FF2B5EF4-FFF2-40B4-BE49-F238E27FC236}">
                <a16:creationId xmlns:a16="http://schemas.microsoft.com/office/drawing/2014/main" id="{5772CBAD-71E8-5144-5D52-C0983C329528}"/>
              </a:ext>
            </a:extLst>
          </p:cNvPr>
          <p:cNvSpPr/>
          <p:nvPr/>
        </p:nvSpPr>
        <p:spPr>
          <a:xfrm>
            <a:off x="7156199" y="5247580"/>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経験業務</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テーブル</a:t>
            </a:r>
            <a:endParaRPr lang="en-US" altLang="ja-JP" sz="900">
              <a:solidFill>
                <a:srgbClr val="575757"/>
              </a:solidFill>
              <a:ea typeface="Meiryo UI" panose="020B0604030504040204" pitchFamily="50" charset="-128"/>
            </a:endParaRPr>
          </a:p>
        </p:txBody>
      </p:sp>
      <p:sp>
        <p:nvSpPr>
          <p:cNvPr id="21" name="Flowchart: Magnetic Disk 20">
            <a:extLst>
              <a:ext uri="{FF2B5EF4-FFF2-40B4-BE49-F238E27FC236}">
                <a16:creationId xmlns:a16="http://schemas.microsoft.com/office/drawing/2014/main" id="{3DAC6556-5F20-2C4F-6D84-C552C0E99D12}"/>
              </a:ext>
            </a:extLst>
          </p:cNvPr>
          <p:cNvSpPr/>
          <p:nvPr/>
        </p:nvSpPr>
        <p:spPr>
          <a:xfrm>
            <a:off x="7156199" y="4857228"/>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経験ロール</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テーブル</a:t>
            </a:r>
            <a:endParaRPr lang="en-US" altLang="ja-JP" sz="900">
              <a:solidFill>
                <a:srgbClr val="575757"/>
              </a:solidFill>
              <a:ea typeface="Meiryo UI" panose="020B0604030504040204" pitchFamily="50" charset="-128"/>
            </a:endParaRPr>
          </a:p>
        </p:txBody>
      </p:sp>
      <p:sp>
        <p:nvSpPr>
          <p:cNvPr id="22" name="Flowchart: Magnetic Disk 21">
            <a:extLst>
              <a:ext uri="{FF2B5EF4-FFF2-40B4-BE49-F238E27FC236}">
                <a16:creationId xmlns:a16="http://schemas.microsoft.com/office/drawing/2014/main" id="{2FA1551E-0BEA-C55B-7F36-C017E78CD5AF}"/>
              </a:ext>
            </a:extLst>
          </p:cNvPr>
          <p:cNvSpPr/>
          <p:nvPr/>
        </p:nvSpPr>
        <p:spPr>
          <a:xfrm>
            <a:off x="7156199" y="444446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経験職種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テーブル</a:t>
            </a:r>
            <a:endParaRPr lang="en-US" altLang="ja-JP" sz="900">
              <a:solidFill>
                <a:srgbClr val="575757"/>
              </a:solidFill>
              <a:ea typeface="Meiryo UI" panose="020B0604030504040204" pitchFamily="50" charset="-128"/>
            </a:endParaRPr>
          </a:p>
        </p:txBody>
      </p:sp>
      <p:sp>
        <p:nvSpPr>
          <p:cNvPr id="23" name="Flowchart: Magnetic Disk 22">
            <a:extLst>
              <a:ext uri="{FF2B5EF4-FFF2-40B4-BE49-F238E27FC236}">
                <a16:creationId xmlns:a16="http://schemas.microsoft.com/office/drawing/2014/main" id="{75D3492B-D962-1AF1-CB59-5CB4341D4870}"/>
              </a:ext>
            </a:extLst>
          </p:cNvPr>
          <p:cNvSpPr/>
          <p:nvPr/>
        </p:nvSpPr>
        <p:spPr>
          <a:xfrm>
            <a:off x="7156199" y="400168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保有スキル・</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レベルテーブル</a:t>
            </a:r>
            <a:endParaRPr lang="en-US" altLang="ja-JP" sz="900">
              <a:solidFill>
                <a:srgbClr val="575757"/>
              </a:solidFill>
              <a:ea typeface="Meiryo UI" panose="020B0604030504040204" pitchFamily="50" charset="-128"/>
            </a:endParaRPr>
          </a:p>
        </p:txBody>
      </p:sp>
      <p:sp>
        <p:nvSpPr>
          <p:cNvPr id="24" name="Flowchart: Magnetic Disk 23">
            <a:extLst>
              <a:ext uri="{FF2B5EF4-FFF2-40B4-BE49-F238E27FC236}">
                <a16:creationId xmlns:a16="http://schemas.microsoft.com/office/drawing/2014/main" id="{7FD5537A-D2C4-1855-0FAE-A9B3B586D4AA}"/>
              </a:ext>
            </a:extLst>
          </p:cNvPr>
          <p:cNvSpPr/>
          <p:nvPr/>
        </p:nvSpPr>
        <p:spPr>
          <a:xfrm>
            <a:off x="3778897" y="5656976"/>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資格マスタ</a:t>
            </a:r>
            <a:endParaRPr lang="en-US" altLang="ja-JP" sz="900">
              <a:solidFill>
                <a:srgbClr val="575757"/>
              </a:solidFill>
              <a:ea typeface="Meiryo UI" panose="020B0604030504040204" pitchFamily="50" charset="-128"/>
            </a:endParaRPr>
          </a:p>
        </p:txBody>
      </p:sp>
      <p:sp>
        <p:nvSpPr>
          <p:cNvPr id="25" name="Flowchart: Magnetic Disk 24">
            <a:extLst>
              <a:ext uri="{FF2B5EF4-FFF2-40B4-BE49-F238E27FC236}">
                <a16:creationId xmlns:a16="http://schemas.microsoft.com/office/drawing/2014/main" id="{074046E0-F542-410E-E6BE-DB110A328674}"/>
              </a:ext>
            </a:extLst>
          </p:cNvPr>
          <p:cNvSpPr/>
          <p:nvPr/>
        </p:nvSpPr>
        <p:spPr>
          <a:xfrm>
            <a:off x="3778897" y="5247580"/>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ﾃﾞｨｽｸﾘﾌﾟｼｮﾝ</a:t>
            </a:r>
            <a:endParaRPr lang="en-US" altLang="ja-JP" sz="900">
              <a:solidFill>
                <a:srgbClr val="575757"/>
              </a:solidFill>
              <a:ea typeface="Meiryo UI" panose="020B0604030504040204" pitchFamily="50" charset="-128"/>
            </a:endParaRPr>
          </a:p>
        </p:txBody>
      </p:sp>
      <p:sp>
        <p:nvSpPr>
          <p:cNvPr id="26" name="Flowchart: Magnetic Disk 25">
            <a:extLst>
              <a:ext uri="{FF2B5EF4-FFF2-40B4-BE49-F238E27FC236}">
                <a16:creationId xmlns:a16="http://schemas.microsoft.com/office/drawing/2014/main" id="{2B8DB4F7-E9ED-4C68-6AB3-A4D993743648}"/>
              </a:ext>
            </a:extLst>
          </p:cNvPr>
          <p:cNvSpPr/>
          <p:nvPr/>
        </p:nvSpPr>
        <p:spPr>
          <a:xfrm>
            <a:off x="3778897" y="4857228"/>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ロール</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ﾃﾞｨｽｸﾘﾌﾟｼｮﾝ</a:t>
            </a:r>
            <a:endParaRPr lang="en-US" altLang="ja-JP" sz="900">
              <a:solidFill>
                <a:srgbClr val="575757"/>
              </a:solidFill>
              <a:ea typeface="Meiryo UI" panose="020B0604030504040204" pitchFamily="50" charset="-128"/>
            </a:endParaRPr>
          </a:p>
        </p:txBody>
      </p:sp>
      <p:sp>
        <p:nvSpPr>
          <p:cNvPr id="27" name="Flowchart: Magnetic Disk 26">
            <a:extLst>
              <a:ext uri="{FF2B5EF4-FFF2-40B4-BE49-F238E27FC236}">
                <a16:creationId xmlns:a16="http://schemas.microsoft.com/office/drawing/2014/main" id="{C12A61FC-3CDC-0DA6-8F00-69DA0A8A2841}"/>
              </a:ext>
            </a:extLst>
          </p:cNvPr>
          <p:cNvSpPr/>
          <p:nvPr/>
        </p:nvSpPr>
        <p:spPr>
          <a:xfrm>
            <a:off x="3778897" y="444446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職種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ﾃﾞｨｽｸﾘﾌﾟｼｮﾝ</a:t>
            </a:r>
            <a:endParaRPr lang="en-US" altLang="ja-JP" sz="900">
              <a:solidFill>
                <a:srgbClr val="575757"/>
              </a:solidFill>
              <a:ea typeface="Meiryo UI" panose="020B0604030504040204" pitchFamily="50" charset="-128"/>
            </a:endParaRPr>
          </a:p>
        </p:txBody>
      </p:sp>
      <p:sp>
        <p:nvSpPr>
          <p:cNvPr id="28" name="Flowchart: Magnetic Disk 27">
            <a:extLst>
              <a:ext uri="{FF2B5EF4-FFF2-40B4-BE49-F238E27FC236}">
                <a16:creationId xmlns:a16="http://schemas.microsoft.com/office/drawing/2014/main" id="{4171D251-2068-38C2-31B5-A8B6234D0C8C}"/>
              </a:ext>
            </a:extLst>
          </p:cNvPr>
          <p:cNvSpPr/>
          <p:nvPr/>
        </p:nvSpPr>
        <p:spPr>
          <a:xfrm>
            <a:off x="3778897" y="400168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スキル・</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レベルマスタ</a:t>
            </a:r>
            <a:endParaRPr lang="en-US" altLang="ja-JP" sz="900">
              <a:solidFill>
                <a:srgbClr val="575757"/>
              </a:solidFill>
              <a:ea typeface="Meiryo UI" panose="020B0604030504040204" pitchFamily="50" charset="-128"/>
            </a:endParaRPr>
          </a:p>
        </p:txBody>
      </p:sp>
      <p:sp>
        <p:nvSpPr>
          <p:cNvPr id="29" name="Flowchart: Magnetic Disk 28">
            <a:extLst>
              <a:ext uri="{FF2B5EF4-FFF2-40B4-BE49-F238E27FC236}">
                <a16:creationId xmlns:a16="http://schemas.microsoft.com/office/drawing/2014/main" id="{EDAAE2CC-B372-95A5-924E-11CCD7B1D44F}"/>
              </a:ext>
            </a:extLst>
          </p:cNvPr>
          <p:cNvSpPr/>
          <p:nvPr/>
        </p:nvSpPr>
        <p:spPr>
          <a:xfrm>
            <a:off x="3778897" y="3561091"/>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DSS</a:t>
            </a:r>
          </a:p>
        </p:txBody>
      </p:sp>
      <p:cxnSp>
        <p:nvCxnSpPr>
          <p:cNvPr id="30" name="Connector: Elbow 29">
            <a:extLst>
              <a:ext uri="{FF2B5EF4-FFF2-40B4-BE49-F238E27FC236}">
                <a16:creationId xmlns:a16="http://schemas.microsoft.com/office/drawing/2014/main" id="{D890F7E0-1300-1057-DF45-DD582E1A91DB}"/>
              </a:ext>
            </a:extLst>
          </p:cNvPr>
          <p:cNvCxnSpPr>
            <a:cxnSpLocks/>
            <a:endCxn id="34" idx="1"/>
          </p:cNvCxnSpPr>
          <p:nvPr/>
        </p:nvCxnSpPr>
        <p:spPr>
          <a:xfrm flipV="1">
            <a:off x="2704699" y="1678404"/>
            <a:ext cx="2598864" cy="137314"/>
          </a:xfrm>
          <a:prstGeom prst="bentConnector3">
            <a:avLst>
              <a:gd name="adj1" fmla="val 1115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6F3E7393-CC3C-7BE2-91A1-908F7037B2C1}"/>
              </a:ext>
            </a:extLst>
          </p:cNvPr>
          <p:cNvCxnSpPr>
            <a:cxnSpLocks/>
            <a:endCxn id="35" idx="1"/>
          </p:cNvCxnSpPr>
          <p:nvPr/>
        </p:nvCxnSpPr>
        <p:spPr>
          <a:xfrm flipV="1">
            <a:off x="2704699" y="1744170"/>
            <a:ext cx="2598864" cy="1274238"/>
          </a:xfrm>
          <a:prstGeom prst="bentConnector3">
            <a:avLst>
              <a:gd name="adj1" fmla="val 12616"/>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2" name="Connector: Elbow 31">
            <a:extLst>
              <a:ext uri="{FF2B5EF4-FFF2-40B4-BE49-F238E27FC236}">
                <a16:creationId xmlns:a16="http://schemas.microsoft.com/office/drawing/2014/main" id="{F8D2AE4F-B13B-F6D1-C7DD-9C351BF12B01}"/>
              </a:ext>
            </a:extLst>
          </p:cNvPr>
          <p:cNvCxnSpPr>
            <a:cxnSpLocks/>
            <a:endCxn id="36" idx="1"/>
          </p:cNvCxnSpPr>
          <p:nvPr/>
        </p:nvCxnSpPr>
        <p:spPr>
          <a:xfrm flipV="1">
            <a:off x="2704699" y="1809936"/>
            <a:ext cx="2598864" cy="2411162"/>
          </a:xfrm>
          <a:prstGeom prst="bentConnector3">
            <a:avLst>
              <a:gd name="adj1" fmla="val 1457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3" name="Connector: Elbow 32">
            <a:extLst>
              <a:ext uri="{FF2B5EF4-FFF2-40B4-BE49-F238E27FC236}">
                <a16:creationId xmlns:a16="http://schemas.microsoft.com/office/drawing/2014/main" id="{B3158E49-60DD-86C0-667B-AA99AB6C2899}"/>
              </a:ext>
            </a:extLst>
          </p:cNvPr>
          <p:cNvCxnSpPr>
            <a:cxnSpLocks/>
            <a:endCxn id="37" idx="1"/>
          </p:cNvCxnSpPr>
          <p:nvPr/>
        </p:nvCxnSpPr>
        <p:spPr>
          <a:xfrm flipV="1">
            <a:off x="2704699" y="1875702"/>
            <a:ext cx="2598864" cy="3548085"/>
          </a:xfrm>
          <a:prstGeom prst="bentConnector3">
            <a:avLst>
              <a:gd name="adj1" fmla="val 16526"/>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22D4288A-FDB7-F931-4780-B416DD394634}"/>
              </a:ext>
            </a:extLst>
          </p:cNvPr>
          <p:cNvSpPr/>
          <p:nvPr/>
        </p:nvSpPr>
        <p:spPr>
          <a:xfrm>
            <a:off x="5303563" y="1636493"/>
            <a:ext cx="173212" cy="8382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5" name="Rectangle 34">
            <a:extLst>
              <a:ext uri="{FF2B5EF4-FFF2-40B4-BE49-F238E27FC236}">
                <a16:creationId xmlns:a16="http://schemas.microsoft.com/office/drawing/2014/main" id="{7B382C32-4BC8-2A2A-B530-4184476FA2F1}"/>
              </a:ext>
            </a:extLst>
          </p:cNvPr>
          <p:cNvSpPr/>
          <p:nvPr/>
        </p:nvSpPr>
        <p:spPr>
          <a:xfrm>
            <a:off x="5303563" y="1702259"/>
            <a:ext cx="173212" cy="8382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6" name="Rectangle 35">
            <a:extLst>
              <a:ext uri="{FF2B5EF4-FFF2-40B4-BE49-F238E27FC236}">
                <a16:creationId xmlns:a16="http://schemas.microsoft.com/office/drawing/2014/main" id="{B16ACDCC-B195-EA34-29D4-FAA009270C23}"/>
              </a:ext>
            </a:extLst>
          </p:cNvPr>
          <p:cNvSpPr/>
          <p:nvPr/>
        </p:nvSpPr>
        <p:spPr>
          <a:xfrm>
            <a:off x="5303563" y="1768025"/>
            <a:ext cx="173212" cy="8382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7" name="Rectangle 36">
            <a:extLst>
              <a:ext uri="{FF2B5EF4-FFF2-40B4-BE49-F238E27FC236}">
                <a16:creationId xmlns:a16="http://schemas.microsoft.com/office/drawing/2014/main" id="{89080887-733F-BF28-B5D2-2C6A0A2292C5}"/>
              </a:ext>
            </a:extLst>
          </p:cNvPr>
          <p:cNvSpPr/>
          <p:nvPr/>
        </p:nvSpPr>
        <p:spPr>
          <a:xfrm>
            <a:off x="5303563" y="1833791"/>
            <a:ext cx="173212" cy="8382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8" name="Rectangle 37">
            <a:extLst>
              <a:ext uri="{FF2B5EF4-FFF2-40B4-BE49-F238E27FC236}">
                <a16:creationId xmlns:a16="http://schemas.microsoft.com/office/drawing/2014/main" id="{CF105F47-14E2-B6D2-11C1-1BC49DEF2EC8}"/>
              </a:ext>
            </a:extLst>
          </p:cNvPr>
          <p:cNvSpPr/>
          <p:nvPr/>
        </p:nvSpPr>
        <p:spPr>
          <a:xfrm>
            <a:off x="5303563" y="1899556"/>
            <a:ext cx="173212" cy="8382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39" name="Connector: Elbow 38">
            <a:extLst>
              <a:ext uri="{FF2B5EF4-FFF2-40B4-BE49-F238E27FC236}">
                <a16:creationId xmlns:a16="http://schemas.microsoft.com/office/drawing/2014/main" id="{FE0C0353-3F8C-C039-478A-C2163FC65DC7}"/>
              </a:ext>
            </a:extLst>
          </p:cNvPr>
          <p:cNvCxnSpPr>
            <a:cxnSpLocks/>
            <a:stCxn id="41" idx="0"/>
            <a:endCxn id="38" idx="1"/>
          </p:cNvCxnSpPr>
          <p:nvPr/>
        </p:nvCxnSpPr>
        <p:spPr>
          <a:xfrm rot="5400000" flipH="1" flipV="1">
            <a:off x="4151967" y="1939872"/>
            <a:ext cx="1150000" cy="1153191"/>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0" name="Rectangle: Rounded Corners 39">
            <a:extLst>
              <a:ext uri="{FF2B5EF4-FFF2-40B4-BE49-F238E27FC236}">
                <a16:creationId xmlns:a16="http://schemas.microsoft.com/office/drawing/2014/main" id="{18B9475F-6D62-7072-DD51-A1DAA818356A}"/>
              </a:ext>
            </a:extLst>
          </p:cNvPr>
          <p:cNvSpPr/>
          <p:nvPr/>
        </p:nvSpPr>
        <p:spPr>
          <a:xfrm>
            <a:off x="3416968" y="3251625"/>
            <a:ext cx="1511841" cy="3028036"/>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1" name="テキスト ボックス 118">
            <a:extLst>
              <a:ext uri="{FF2B5EF4-FFF2-40B4-BE49-F238E27FC236}">
                <a16:creationId xmlns:a16="http://schemas.microsoft.com/office/drawing/2014/main" id="{94109540-FB98-293F-7C19-4B566BBD02C5}"/>
              </a:ext>
            </a:extLst>
          </p:cNvPr>
          <p:cNvSpPr txBox="1"/>
          <p:nvPr/>
        </p:nvSpPr>
        <p:spPr>
          <a:xfrm>
            <a:off x="3515122" y="3091467"/>
            <a:ext cx="1270500" cy="1746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ｽｷﾙﾀｷｿﾉﾐｰ･ﾏｽﾀ情報</a:t>
            </a:r>
            <a:br>
              <a:rPr kumimoji="1" lang="en-US" altLang="ja-JP" sz="1050">
                <a:solidFill>
                  <a:srgbClr val="575757"/>
                </a:solidFill>
                <a:latin typeface="Trebuchet MS" panose="020B0603020202020204" pitchFamily="34" charset="0"/>
                <a:ea typeface="Meiryo UI" panose="020B0604030504040204" pitchFamily="50" charset="-128"/>
              </a:rPr>
            </a:b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例</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42" name="Rectangle: Rounded Corners 41">
            <a:extLst>
              <a:ext uri="{FF2B5EF4-FFF2-40B4-BE49-F238E27FC236}">
                <a16:creationId xmlns:a16="http://schemas.microsoft.com/office/drawing/2014/main" id="{12222467-C694-D778-E5E2-5C8D7078414B}"/>
              </a:ext>
            </a:extLst>
          </p:cNvPr>
          <p:cNvSpPr/>
          <p:nvPr/>
        </p:nvSpPr>
        <p:spPr>
          <a:xfrm>
            <a:off x="6771753" y="3251625"/>
            <a:ext cx="1511841" cy="3028036"/>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3" name="テキスト ボックス 118">
            <a:extLst>
              <a:ext uri="{FF2B5EF4-FFF2-40B4-BE49-F238E27FC236}">
                <a16:creationId xmlns:a16="http://schemas.microsoft.com/office/drawing/2014/main" id="{6F5AD475-DA14-F8F6-2EF8-6D5896CEC6B1}"/>
              </a:ext>
            </a:extLst>
          </p:cNvPr>
          <p:cNvSpPr txBox="1"/>
          <p:nvPr/>
        </p:nvSpPr>
        <p:spPr>
          <a:xfrm>
            <a:off x="6888439" y="3091467"/>
            <a:ext cx="1270500" cy="1746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現在のスキル情報</a:t>
            </a:r>
            <a:endParaRPr kumimoji="1" lang="en-US" altLang="ja-JP" sz="1050">
              <a:solidFill>
                <a:srgbClr val="575757"/>
              </a:solidFill>
              <a:latin typeface="Trebuchet MS" panose="020B0603020202020204" pitchFamily="34" charset="0"/>
              <a:ea typeface="Meiryo UI" panose="020B0604030504040204" pitchFamily="50" charset="-128"/>
            </a:endParaRPr>
          </a:p>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例</a:t>
            </a:r>
            <a:r>
              <a:rPr kumimoji="1" lang="en-US" altLang="ja-JP" sz="1050">
                <a:solidFill>
                  <a:srgbClr val="575757"/>
                </a:solidFill>
                <a:latin typeface="Trebuchet MS" panose="020B0603020202020204" pitchFamily="34" charset="0"/>
                <a:ea typeface="Meiryo UI" panose="020B0604030504040204" pitchFamily="50" charset="-128"/>
              </a:rPr>
              <a:t>)</a:t>
            </a:r>
          </a:p>
          <a:p>
            <a:pPr algn="ct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44" name="Connector: Elbow 43">
            <a:extLst>
              <a:ext uri="{FF2B5EF4-FFF2-40B4-BE49-F238E27FC236}">
                <a16:creationId xmlns:a16="http://schemas.microsoft.com/office/drawing/2014/main" id="{73D6459F-26D2-BE24-A298-9D75571D6EB5}"/>
              </a:ext>
            </a:extLst>
          </p:cNvPr>
          <p:cNvCxnSpPr>
            <a:cxnSpLocks/>
            <a:stCxn id="8" idx="3"/>
            <a:endCxn id="48" idx="0"/>
          </p:cNvCxnSpPr>
          <p:nvPr/>
        </p:nvCxnSpPr>
        <p:spPr>
          <a:xfrm>
            <a:off x="6488315" y="1815718"/>
            <a:ext cx="903343" cy="1291891"/>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FC499D9A-D2A8-3C41-F83B-21300D889209}"/>
              </a:ext>
            </a:extLst>
          </p:cNvPr>
          <p:cNvSpPr/>
          <p:nvPr/>
        </p:nvSpPr>
        <p:spPr>
          <a:xfrm>
            <a:off x="7305052" y="3107609"/>
            <a:ext cx="173212" cy="23384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9" name="Rectangle 48">
            <a:extLst>
              <a:ext uri="{FF2B5EF4-FFF2-40B4-BE49-F238E27FC236}">
                <a16:creationId xmlns:a16="http://schemas.microsoft.com/office/drawing/2014/main" id="{8605C678-8909-37DD-1292-FB24F4FB768F}"/>
              </a:ext>
            </a:extLst>
          </p:cNvPr>
          <p:cNvSpPr/>
          <p:nvPr/>
        </p:nvSpPr>
        <p:spPr>
          <a:xfrm>
            <a:off x="7545165" y="3107609"/>
            <a:ext cx="173212" cy="23384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 name="Rectangle: Rounded Corners 1">
            <a:extLst>
              <a:ext uri="{FF2B5EF4-FFF2-40B4-BE49-F238E27FC236}">
                <a16:creationId xmlns:a16="http://schemas.microsoft.com/office/drawing/2014/main" id="{25EDDED1-165B-6BDE-7ED6-399800F90263}"/>
              </a:ext>
            </a:extLst>
          </p:cNvPr>
          <p:cNvSpPr/>
          <p:nvPr/>
        </p:nvSpPr>
        <p:spPr>
          <a:xfrm>
            <a:off x="337401" y="1178592"/>
            <a:ext cx="4812655" cy="5276468"/>
          </a:xfrm>
          <a:prstGeom prst="roundRect">
            <a:avLst>
              <a:gd name="adj" fmla="val 2693"/>
            </a:avLst>
          </a:prstGeom>
          <a:solidFill>
            <a:schemeClr val="accent3">
              <a:alpha val="3000"/>
            </a:schemeClr>
          </a:solidFill>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57" name="テキスト ボックス 118">
            <a:extLst>
              <a:ext uri="{FF2B5EF4-FFF2-40B4-BE49-F238E27FC236}">
                <a16:creationId xmlns:a16="http://schemas.microsoft.com/office/drawing/2014/main" id="{6BC1C2B4-542E-5E5E-EC3C-E6BC621096EB}"/>
              </a:ext>
            </a:extLst>
          </p:cNvPr>
          <p:cNvSpPr txBox="1"/>
          <p:nvPr/>
        </p:nvSpPr>
        <p:spPr>
          <a:xfrm>
            <a:off x="4457559" y="1234538"/>
            <a:ext cx="538815" cy="174630"/>
          </a:xfrm>
          <a:prstGeom prst="rect">
            <a:avLst/>
          </a:prstGeom>
          <a:no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b="1">
                <a:solidFill>
                  <a:srgbClr val="575757"/>
                </a:solidFill>
                <a:latin typeface="Trebuchet MS" panose="020B0603020202020204" pitchFamily="34" charset="0"/>
                <a:ea typeface="Meiryo UI" panose="020B0604030504040204" pitchFamily="50" charset="-128"/>
              </a:rPr>
              <a:t>仮案</a:t>
            </a:r>
            <a:endParaRPr kumimoji="1" lang="en-US" altLang="ja-JP" sz="1050" b="1">
              <a:solidFill>
                <a:srgbClr val="575757"/>
              </a:solidFill>
              <a:latin typeface="Trebuchet MS" panose="020B0603020202020204" pitchFamily="34" charset="0"/>
              <a:ea typeface="Meiryo UI" panose="020B0604030504040204" pitchFamily="50" charset="-128"/>
            </a:endParaRPr>
          </a:p>
        </p:txBody>
      </p:sp>
      <p:sp>
        <p:nvSpPr>
          <p:cNvPr id="58" name="Flowchart: Document 57">
            <a:extLst>
              <a:ext uri="{FF2B5EF4-FFF2-40B4-BE49-F238E27FC236}">
                <a16:creationId xmlns:a16="http://schemas.microsoft.com/office/drawing/2014/main" id="{64F7F1AA-9212-BDA2-F738-8BB50EE4F193}"/>
              </a:ext>
            </a:extLst>
          </p:cNvPr>
          <p:cNvSpPr/>
          <p:nvPr/>
        </p:nvSpPr>
        <p:spPr>
          <a:xfrm>
            <a:off x="480588" y="1275718"/>
            <a:ext cx="2224111" cy="1080000"/>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r>
              <a:rPr lang="ja-JP" altLang="en-US" sz="1050">
                <a:solidFill>
                  <a:srgbClr val="575757"/>
                </a:solidFill>
                <a:latin typeface="+mj-lt"/>
                <a:ea typeface="Meiryo UI" panose="020B0604030504040204" pitchFamily="50" charset="-128"/>
              </a:rPr>
              <a:t>スキル情報</a:t>
            </a:r>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保有スキル</a:t>
            </a:r>
            <a:endParaRPr lang="en-US" altLang="ja-JP" sz="1050">
              <a:solidFill>
                <a:srgbClr val="575757"/>
              </a:solidFill>
              <a:latin typeface="+mj-lt"/>
              <a:ea typeface="Meiryo UI" panose="020B0604030504040204" pitchFamily="50" charset="-128"/>
            </a:endParaRPr>
          </a:p>
          <a:p>
            <a:pPr marL="648000" lvl="2"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言語、バージョン</a:t>
            </a:r>
            <a:endParaRPr lang="en-US" altLang="ja-JP" sz="105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スキル成熟度</a:t>
            </a:r>
            <a:endParaRPr lang="en-US" altLang="ja-JP" sz="1050">
              <a:solidFill>
                <a:srgbClr val="575757"/>
              </a:solidFill>
              <a:latin typeface="+mj-lt"/>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経験年数、テスト</a:t>
            </a:r>
            <a:r>
              <a:rPr kumimoji="0" lang="en-US" altLang="ja-JP"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ja-JP" altLang="en-US"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仮</a:t>
            </a:r>
            <a:r>
              <a:rPr kumimoji="0" lang="en-US" altLang="ja-JP"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スキル使用頻度・活用領域</a:t>
            </a:r>
            <a:endParaRPr lang="en-US" altLang="ja-JP" sz="1050">
              <a:solidFill>
                <a:srgbClr val="575757"/>
              </a:solidFill>
              <a:latin typeface="+mj-lt"/>
              <a:ea typeface="Meiryo UI" panose="020B0604030504040204" pitchFamily="50" charset="-128"/>
            </a:endParaRPr>
          </a:p>
          <a:p>
            <a:endParaRPr lang="en-US" sz="1050">
              <a:solidFill>
                <a:srgbClr val="575757"/>
              </a:solidFill>
              <a:latin typeface="+mj-lt"/>
              <a:ea typeface="Meiryo UI" panose="020B0604030504040204" pitchFamily="50" charset="-128"/>
            </a:endParaRPr>
          </a:p>
        </p:txBody>
      </p:sp>
      <p:sp>
        <p:nvSpPr>
          <p:cNvPr id="59" name="Flowchart: Document 58">
            <a:extLst>
              <a:ext uri="{FF2B5EF4-FFF2-40B4-BE49-F238E27FC236}">
                <a16:creationId xmlns:a16="http://schemas.microsoft.com/office/drawing/2014/main" id="{0CC53594-9D27-600B-36B1-14C43663C269}"/>
              </a:ext>
            </a:extLst>
          </p:cNvPr>
          <p:cNvSpPr/>
          <p:nvPr/>
        </p:nvSpPr>
        <p:spPr>
          <a:xfrm>
            <a:off x="480588" y="2478408"/>
            <a:ext cx="2224111" cy="1080000"/>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r>
              <a:rPr lang="ja-JP" altLang="en-US" sz="1050">
                <a:solidFill>
                  <a:srgbClr val="575757"/>
                </a:solidFill>
                <a:latin typeface="+mj-lt"/>
                <a:ea typeface="Meiryo UI" panose="020B0604030504040204" pitchFamily="50" charset="-128"/>
              </a:rPr>
              <a:t>職種・ロール情報</a:t>
            </a:r>
            <a:endParaRPr lang="en-US" altLang="ja-JP" sz="1050">
              <a:solidFill>
                <a:srgbClr val="575757"/>
              </a:solidFill>
              <a:latin typeface="+mj-lt"/>
              <a:ea typeface="Meiryo UI" panose="020B0604030504040204" pitchFamily="50" charset="-128"/>
            </a:endParaRPr>
          </a:p>
          <a:p>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現在・過去に従事した職種</a:t>
            </a:r>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経験年数</a:t>
            </a:r>
            <a:endParaRPr lang="en-US" altLang="ja-JP" sz="1050">
              <a:solidFill>
                <a:srgbClr val="575757"/>
              </a:solidFill>
              <a:latin typeface="+mj-lt"/>
              <a:ea typeface="Meiryo UI" panose="020B0604030504040204" pitchFamily="50" charset="-128"/>
            </a:endParaRPr>
          </a:p>
        </p:txBody>
      </p:sp>
      <p:sp>
        <p:nvSpPr>
          <p:cNvPr id="60" name="Flowchart: Document 59">
            <a:extLst>
              <a:ext uri="{FF2B5EF4-FFF2-40B4-BE49-F238E27FC236}">
                <a16:creationId xmlns:a16="http://schemas.microsoft.com/office/drawing/2014/main" id="{8C7CC212-C326-2890-73DE-F65371DACB45}"/>
              </a:ext>
            </a:extLst>
          </p:cNvPr>
          <p:cNvSpPr/>
          <p:nvPr/>
        </p:nvSpPr>
        <p:spPr>
          <a:xfrm>
            <a:off x="480588" y="3681098"/>
            <a:ext cx="2224111" cy="1080000"/>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r>
              <a:rPr lang="ja-JP" altLang="en-US" sz="1050">
                <a:solidFill>
                  <a:srgbClr val="575757"/>
                </a:solidFill>
                <a:latin typeface="+mj-lt"/>
                <a:ea typeface="Meiryo UI" panose="020B0604030504040204" pitchFamily="50" charset="-128"/>
              </a:rPr>
              <a:t>実務経験</a:t>
            </a:r>
            <a:r>
              <a:rPr lang="en-US" altLang="ja-JP" sz="1050">
                <a:solidFill>
                  <a:srgbClr val="575757"/>
                </a:solidFill>
                <a:latin typeface="+mj-lt"/>
                <a:ea typeface="Meiryo UI" panose="020B0604030504040204" pitchFamily="50" charset="-128"/>
              </a:rPr>
              <a:t>(</a:t>
            </a:r>
            <a:r>
              <a:rPr lang="ja-JP" altLang="en-US" sz="1050">
                <a:solidFill>
                  <a:srgbClr val="575757"/>
                </a:solidFill>
                <a:latin typeface="+mj-lt"/>
                <a:ea typeface="Meiryo UI" panose="020B0604030504040204" pitchFamily="50" charset="-128"/>
              </a:rPr>
              <a:t>業務</a:t>
            </a:r>
            <a:r>
              <a:rPr lang="en-US" altLang="ja-JP" sz="1050">
                <a:solidFill>
                  <a:srgbClr val="575757"/>
                </a:solidFill>
                <a:latin typeface="+mj-lt"/>
                <a:ea typeface="Meiryo UI" panose="020B0604030504040204" pitchFamily="50" charset="-128"/>
              </a:rPr>
              <a:t>)</a:t>
            </a:r>
            <a:r>
              <a:rPr lang="ja-JP" altLang="en-US" sz="1050">
                <a:solidFill>
                  <a:srgbClr val="575757"/>
                </a:solidFill>
                <a:latin typeface="+mj-lt"/>
                <a:ea typeface="Meiryo UI" panose="020B0604030504040204" pitchFamily="50" charset="-128"/>
              </a:rPr>
              <a:t>情報</a:t>
            </a:r>
            <a:endParaRPr lang="en-US" altLang="ja-JP" sz="1050">
              <a:solidFill>
                <a:srgbClr val="575757"/>
              </a:solidFill>
              <a:latin typeface="+mj-lt"/>
              <a:ea typeface="Meiryo UI" panose="020B0604030504040204" pitchFamily="50" charset="-128"/>
            </a:endParaRPr>
          </a:p>
          <a:p>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実務経験の内容</a:t>
            </a:r>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050">
                <a:solidFill>
                  <a:srgbClr val="575757"/>
                </a:solidFill>
                <a:latin typeface="+mj-lt"/>
                <a:ea typeface="Meiryo UI" panose="020B0604030504040204" pitchFamily="50" charset="-128"/>
              </a:rPr>
              <a:t>経験フェーズ</a:t>
            </a:r>
            <a:endParaRPr lang="en-US" altLang="ja-JP" sz="1050">
              <a:solidFill>
                <a:srgbClr val="575757"/>
              </a:solidFill>
              <a:latin typeface="+mj-lt"/>
              <a:ea typeface="Meiryo UI" panose="020B0604030504040204" pitchFamily="50" charset="-128"/>
            </a:endParaRPr>
          </a:p>
        </p:txBody>
      </p:sp>
      <p:sp>
        <p:nvSpPr>
          <p:cNvPr id="61" name="Flowchart: Document 60">
            <a:extLst>
              <a:ext uri="{FF2B5EF4-FFF2-40B4-BE49-F238E27FC236}">
                <a16:creationId xmlns:a16="http://schemas.microsoft.com/office/drawing/2014/main" id="{5A239D7C-0D55-62E8-7052-5D51884E4948}"/>
              </a:ext>
            </a:extLst>
          </p:cNvPr>
          <p:cNvSpPr/>
          <p:nvPr/>
        </p:nvSpPr>
        <p:spPr>
          <a:xfrm>
            <a:off x="480588" y="4883787"/>
            <a:ext cx="2224111" cy="1080000"/>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t" anchorCtr="0" forceAA="0" compatLnSpc="1">
            <a:prstTxWarp prst="textNoShape">
              <a:avLst/>
            </a:prstTxWarp>
            <a:noAutofit/>
          </a:bodyPr>
          <a:lstStyle/>
          <a:p>
            <a:r>
              <a:rPr lang="ja-JP" altLang="en-US" sz="1050">
                <a:solidFill>
                  <a:srgbClr val="575757"/>
                </a:solidFill>
                <a:latin typeface="+mj-lt"/>
                <a:ea typeface="Meiryo UI" panose="020B0604030504040204" pitchFamily="50" charset="-128"/>
              </a:rPr>
              <a:t>保有資格</a:t>
            </a:r>
            <a:endParaRPr lang="en-US" altLang="ja-JP" sz="1050">
              <a:solidFill>
                <a:srgbClr val="575757"/>
              </a:solidFill>
              <a:latin typeface="+mj-lt"/>
              <a:ea typeface="Meiryo UI" panose="020B0604030504040204" pitchFamily="50" charset="-128"/>
            </a:endParaRPr>
          </a:p>
          <a:p>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en-US" altLang="ja-JP" sz="1050">
                <a:solidFill>
                  <a:srgbClr val="575757"/>
                </a:solidFill>
                <a:latin typeface="+mj-lt"/>
                <a:ea typeface="Meiryo UI" panose="020B0604030504040204" pitchFamily="50" charset="-128"/>
              </a:rPr>
              <a:t>IPA</a:t>
            </a:r>
            <a:r>
              <a:rPr lang="ja-JP" altLang="en-US" sz="1050">
                <a:solidFill>
                  <a:srgbClr val="575757"/>
                </a:solidFill>
                <a:latin typeface="+mj-lt"/>
                <a:ea typeface="Meiryo UI" panose="020B0604030504040204" pitchFamily="50" charset="-128"/>
              </a:rPr>
              <a:t>資格試験</a:t>
            </a:r>
            <a:endParaRPr lang="en-US" altLang="ja-JP" sz="1050">
              <a:solidFill>
                <a:srgbClr val="575757"/>
              </a:solidFill>
              <a:latin typeface="+mj-lt"/>
              <a:ea typeface="Meiryo UI" panose="020B0604030504040204" pitchFamily="50" charset="-128"/>
            </a:endParaRPr>
          </a:p>
          <a:p>
            <a:pPr marL="324000" lvl="1" indent="-216000">
              <a:buClr>
                <a:schemeClr val="tx2"/>
              </a:buClr>
              <a:buFont typeface="Trebuchet MS" panose="020B0603020202020204" pitchFamily="34" charset="0"/>
              <a:buChar char="•"/>
            </a:pPr>
            <a:r>
              <a:rPr lang="en-US" altLang="ja-JP" sz="1050">
                <a:solidFill>
                  <a:srgbClr val="575757"/>
                </a:solidFill>
                <a:latin typeface="+mj-lt"/>
                <a:ea typeface="Meiryo UI" panose="020B0604030504040204" pitchFamily="50" charset="-128"/>
              </a:rPr>
              <a:t>DX</a:t>
            </a:r>
            <a:r>
              <a:rPr lang="ja-JP" altLang="en-US" sz="1050">
                <a:solidFill>
                  <a:srgbClr val="575757"/>
                </a:solidFill>
                <a:latin typeface="+mj-lt"/>
                <a:ea typeface="Meiryo UI" panose="020B0604030504040204" pitchFamily="50" charset="-128"/>
              </a:rPr>
              <a:t>関連資格試験</a:t>
            </a:r>
            <a:endParaRPr lang="en-US" altLang="ja-JP" sz="1050">
              <a:solidFill>
                <a:srgbClr val="575757"/>
              </a:solidFill>
              <a:latin typeface="+mj-lt"/>
              <a:ea typeface="Meiryo UI" panose="020B0604030504040204" pitchFamily="50" charset="-128"/>
            </a:endParaRPr>
          </a:p>
        </p:txBody>
      </p:sp>
      <p:sp>
        <p:nvSpPr>
          <p:cNvPr id="64" name="Rectangle 63">
            <a:extLst>
              <a:ext uri="{FF2B5EF4-FFF2-40B4-BE49-F238E27FC236}">
                <a16:creationId xmlns:a16="http://schemas.microsoft.com/office/drawing/2014/main" id="{08B98344-9DF2-91F6-E271-BF0EE7ADB959}"/>
              </a:ext>
            </a:extLst>
          </p:cNvPr>
          <p:cNvSpPr/>
          <p:nvPr/>
        </p:nvSpPr>
        <p:spPr>
          <a:xfrm>
            <a:off x="4651949" y="5742352"/>
            <a:ext cx="1303227" cy="403343"/>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r>
              <a:rPr lang="ja-JP" altLang="en-US" sz="900">
                <a:solidFill>
                  <a:srgbClr val="575757"/>
                </a:solidFill>
                <a:ea typeface="Meiryo UI" panose="020B0604030504040204" pitchFamily="50" charset="-128"/>
              </a:rPr>
              <a:t>データの関連性を</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データモデルとして定義</a:t>
            </a:r>
          </a:p>
        </p:txBody>
      </p:sp>
      <p:sp>
        <p:nvSpPr>
          <p:cNvPr id="15" name="Flowchart: Magnetic Disk 14">
            <a:extLst>
              <a:ext uri="{FF2B5EF4-FFF2-40B4-BE49-F238E27FC236}">
                <a16:creationId xmlns:a16="http://schemas.microsoft.com/office/drawing/2014/main" id="{51223992-8979-F162-BBF7-E84ACBD30BE0}"/>
              </a:ext>
            </a:extLst>
          </p:cNvPr>
          <p:cNvSpPr/>
          <p:nvPr/>
        </p:nvSpPr>
        <p:spPr>
          <a:xfrm>
            <a:off x="7156199" y="3561091"/>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DSS</a:t>
            </a:r>
            <a:br>
              <a:rPr lang="en-US" altLang="ja-JP" sz="900">
                <a:solidFill>
                  <a:srgbClr val="575757"/>
                </a:solidFill>
                <a:ea typeface="Meiryo UI" panose="020B0604030504040204" pitchFamily="50" charset="-128"/>
              </a:rPr>
            </a:br>
            <a:r>
              <a:rPr lang="en-US" altLang="ja-JP" sz="900">
                <a:solidFill>
                  <a:srgbClr val="575757"/>
                </a:solidFill>
                <a:ea typeface="Meiryo UI" panose="020B0604030504040204" pitchFamily="50" charset="-128"/>
              </a:rPr>
              <a:t>5</a:t>
            </a:r>
            <a:r>
              <a:rPr lang="ja-JP" altLang="en-US" sz="900">
                <a:solidFill>
                  <a:srgbClr val="575757"/>
                </a:solidFill>
                <a:ea typeface="Meiryo UI" panose="020B0604030504040204" pitchFamily="50" charset="-128"/>
              </a:rPr>
              <a:t>類型タイプ</a:t>
            </a:r>
            <a:endParaRPr lang="en-US" altLang="ja-JP" sz="900">
              <a:solidFill>
                <a:srgbClr val="575757"/>
              </a:solidFill>
              <a:ea typeface="Meiryo UI" panose="020B0604030504040204" pitchFamily="50" charset="-128"/>
            </a:endParaRPr>
          </a:p>
        </p:txBody>
      </p:sp>
      <p:sp>
        <p:nvSpPr>
          <p:cNvPr id="17" name="Callout: Bent Line with Border and Accent Bar 16">
            <a:extLst>
              <a:ext uri="{FF2B5EF4-FFF2-40B4-BE49-F238E27FC236}">
                <a16:creationId xmlns:a16="http://schemas.microsoft.com/office/drawing/2014/main" id="{FA3546A7-1D73-04FF-A9B6-58146FA09C69}"/>
              </a:ext>
            </a:extLst>
          </p:cNvPr>
          <p:cNvSpPr/>
          <p:nvPr/>
        </p:nvSpPr>
        <p:spPr>
          <a:xfrm>
            <a:off x="8646392" y="4228885"/>
            <a:ext cx="3135860" cy="1576136"/>
          </a:xfrm>
          <a:prstGeom prst="accentBorderCallout2">
            <a:avLst>
              <a:gd name="adj1" fmla="val 22219"/>
              <a:gd name="adj2" fmla="val -3729"/>
              <a:gd name="adj3" fmla="val 10807"/>
              <a:gd name="adj4" fmla="val -12677"/>
              <a:gd name="adj5" fmla="val -25056"/>
              <a:gd name="adj6" fmla="val -25756"/>
            </a:avLst>
          </a:prstGeom>
          <a:solidFill>
            <a:srgbClr val="FFFFFF"/>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a:t>
            </a:r>
            <a:r>
              <a:rPr lang="en-US" altLang="ja-JP" sz="1200">
                <a:solidFill>
                  <a:schemeClr val="tx2"/>
                </a:solidFill>
                <a:ea typeface="Meiryo UI" panose="020B0604030504040204" pitchFamily="50" charset="-128"/>
              </a:rPr>
              <a:t>DSS5</a:t>
            </a:r>
            <a:r>
              <a:rPr lang="ja-JP" altLang="en-US" sz="1200">
                <a:solidFill>
                  <a:schemeClr val="tx2"/>
                </a:solidFill>
                <a:ea typeface="Meiryo UI" panose="020B0604030504040204" pitchFamily="50" charset="-128"/>
              </a:rPr>
              <a:t>類型のうち、各類型の詳細項目に対して</a:t>
            </a:r>
            <a:r>
              <a:rPr lang="en-US" altLang="ja-JP" sz="1200">
                <a:solidFill>
                  <a:schemeClr val="tx2"/>
                </a:solidFill>
                <a:ea typeface="Meiryo UI" panose="020B0604030504040204" pitchFamily="50" charset="-128"/>
              </a:rPr>
              <a:t>A</a:t>
            </a:r>
            <a:r>
              <a:rPr lang="ja-JP" altLang="en-US" sz="1200">
                <a:solidFill>
                  <a:schemeClr val="tx2"/>
                </a:solidFill>
                <a:ea typeface="Meiryo UI" panose="020B0604030504040204" pitchFamily="50" charset="-128"/>
              </a:rPr>
              <a:t>～</a:t>
            </a:r>
            <a:r>
              <a:rPr lang="en-US" altLang="ja-JP" sz="1200">
                <a:solidFill>
                  <a:schemeClr val="tx2"/>
                </a:solidFill>
                <a:ea typeface="Meiryo UI" panose="020B0604030504040204" pitchFamily="50" charset="-128"/>
              </a:rPr>
              <a:t>E</a:t>
            </a:r>
            <a:r>
              <a:rPr lang="ja-JP" altLang="en-US" sz="1200">
                <a:solidFill>
                  <a:schemeClr val="tx2"/>
                </a:solidFill>
                <a:ea typeface="Meiryo UI" panose="020B0604030504040204" pitchFamily="50" charset="-128"/>
              </a:rPr>
              <a:t>の評価結果が入るものとする。</a:t>
            </a:r>
            <a:endParaRPr lang="en-US" altLang="ja-JP" sz="1200">
              <a:solidFill>
                <a:schemeClr val="tx2"/>
              </a:solidFill>
              <a:ea typeface="Meiryo UI" panose="020B0604030504040204" pitchFamily="50" charset="-128"/>
            </a:endParaRPr>
          </a:p>
          <a:p>
            <a:endParaRPr lang="en-US" altLang="ja-JP" sz="1200">
              <a:solidFill>
                <a:schemeClr val="tx2"/>
              </a:solidFill>
              <a:ea typeface="Meiryo UI" panose="020B0604030504040204" pitchFamily="50" charset="-128"/>
            </a:endParaRPr>
          </a:p>
          <a:p>
            <a:r>
              <a:rPr lang="ja-JP" altLang="en-US" sz="1200">
                <a:solidFill>
                  <a:schemeClr val="tx2"/>
                </a:solidFill>
                <a:ea typeface="Meiryo UI" panose="020B0604030504040204" pitchFamily="50" charset="-128"/>
              </a:rPr>
              <a:t>・</a:t>
            </a:r>
            <a:r>
              <a:rPr lang="en-US" altLang="ja-JP" sz="1200">
                <a:solidFill>
                  <a:schemeClr val="tx2"/>
                </a:solidFill>
                <a:ea typeface="Meiryo UI" panose="020B0604030504040204" pitchFamily="50" charset="-128"/>
              </a:rPr>
              <a:t>5</a:t>
            </a:r>
            <a:r>
              <a:rPr lang="ja-JP" altLang="en-US" sz="1200">
                <a:solidFill>
                  <a:schemeClr val="tx2"/>
                </a:solidFill>
                <a:ea typeface="Meiryo UI" panose="020B0604030504040204" pitchFamily="50" charset="-128"/>
              </a:rPr>
              <a:t>類型のうち、最も近しいタイプが提示される。</a:t>
            </a:r>
            <a:endParaRPr lang="en-US" altLang="ja-JP" sz="1200">
              <a:solidFill>
                <a:schemeClr val="tx2"/>
              </a:solidFill>
              <a:ea typeface="Meiryo UI" panose="020B0604030504040204" pitchFamily="50" charset="-128"/>
            </a:endParaRPr>
          </a:p>
          <a:p>
            <a:endParaRPr lang="en-US" sz="1200">
              <a:solidFill>
                <a:schemeClr val="tx2"/>
              </a:solidFill>
              <a:ea typeface="Meiryo UI" panose="020B0604030504040204" pitchFamily="50" charset="-128"/>
            </a:endParaRPr>
          </a:p>
          <a:p>
            <a:r>
              <a:rPr lang="ja-JP" altLang="en-US" sz="1200">
                <a:solidFill>
                  <a:schemeClr val="tx2"/>
                </a:solidFill>
                <a:ea typeface="Meiryo UI" panose="020B0604030504040204" pitchFamily="50" charset="-128"/>
              </a:rPr>
              <a:t>・最も近しいタイプ以外にも、素養のある他類型の領域についても示唆を行う</a:t>
            </a:r>
            <a:endParaRPr lang="en-US" sz="1200">
              <a:solidFill>
                <a:schemeClr val="tx2"/>
              </a:solidFill>
              <a:ea typeface="Meiryo UI" panose="020B0604030504040204" pitchFamily="50" charset="-128"/>
            </a:endParaRPr>
          </a:p>
        </p:txBody>
      </p:sp>
      <p:cxnSp>
        <p:nvCxnSpPr>
          <p:cNvPr id="18" name="Straight Arrow Connector 17">
            <a:extLst>
              <a:ext uri="{FF2B5EF4-FFF2-40B4-BE49-F238E27FC236}">
                <a16:creationId xmlns:a16="http://schemas.microsoft.com/office/drawing/2014/main" id="{FC7D66C3-E0D0-12DD-E9A6-A8F66F0ABA09}"/>
              </a:ext>
            </a:extLst>
          </p:cNvPr>
          <p:cNvCxnSpPr>
            <a:cxnSpLocks/>
          </p:cNvCxnSpPr>
          <p:nvPr/>
        </p:nvCxnSpPr>
        <p:spPr>
          <a:xfrm flipV="1">
            <a:off x="6488315" y="1720315"/>
            <a:ext cx="2087237"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67" name="bcgBugs_PC Monitor Microsite ">
            <a:extLst>
              <a:ext uri="{FF2B5EF4-FFF2-40B4-BE49-F238E27FC236}">
                <a16:creationId xmlns:a16="http://schemas.microsoft.com/office/drawing/2014/main" id="{4CC60458-AD80-0268-A375-63E5F4B93D2A}"/>
              </a:ext>
            </a:extLst>
          </p:cNvPr>
          <p:cNvGrpSpPr>
            <a:grpSpLocks noChangeAspect="1"/>
          </p:cNvGrpSpPr>
          <p:nvPr/>
        </p:nvGrpSpPr>
        <p:grpSpPr bwMode="auto">
          <a:xfrm>
            <a:off x="8557585" y="1576565"/>
            <a:ext cx="415231" cy="415636"/>
            <a:chOff x="2818" y="1137"/>
            <a:chExt cx="2044" cy="2046"/>
          </a:xfrm>
        </p:grpSpPr>
        <p:sp>
          <p:nvSpPr>
            <p:cNvPr id="68" name="AutoShape 7">
              <a:extLst>
                <a:ext uri="{FF2B5EF4-FFF2-40B4-BE49-F238E27FC236}">
                  <a16:creationId xmlns:a16="http://schemas.microsoft.com/office/drawing/2014/main" id="{DD933458-2225-9DD7-8AC8-656BAB010595}"/>
                </a:ext>
              </a:extLst>
            </p:cNvPr>
            <p:cNvSpPr>
              <a:spLocks noChangeAspect="1" noChangeArrowheads="1" noTextEdit="1"/>
            </p:cNvSpPr>
            <p:nvPr/>
          </p:nvSpPr>
          <p:spPr bwMode="auto">
            <a:xfrm>
              <a:off x="2818" y="1137"/>
              <a:ext cx="2044"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9">
              <a:extLst>
                <a:ext uri="{FF2B5EF4-FFF2-40B4-BE49-F238E27FC236}">
                  <a16:creationId xmlns:a16="http://schemas.microsoft.com/office/drawing/2014/main" id="{3E432FA9-6F0E-8226-FF07-94D6A6786EBD}"/>
                </a:ext>
              </a:extLst>
            </p:cNvPr>
            <p:cNvSpPr>
              <a:spLocks noEditPoints="1"/>
            </p:cNvSpPr>
            <p:nvPr/>
          </p:nvSpPr>
          <p:spPr bwMode="auto">
            <a:xfrm>
              <a:off x="2941" y="1381"/>
              <a:ext cx="1800" cy="1573"/>
            </a:xfrm>
            <a:custGeom>
              <a:avLst/>
              <a:gdLst>
                <a:gd name="T0" fmla="*/ 858 w 880"/>
                <a:gd name="T1" fmla="*/ 0 h 768"/>
                <a:gd name="T2" fmla="*/ 22 w 880"/>
                <a:gd name="T3" fmla="*/ 0 h 768"/>
                <a:gd name="T4" fmla="*/ 0 w 880"/>
                <a:gd name="T5" fmla="*/ 22 h 768"/>
                <a:gd name="T6" fmla="*/ 0 w 880"/>
                <a:gd name="T7" fmla="*/ 617 h 768"/>
                <a:gd name="T8" fmla="*/ 22 w 880"/>
                <a:gd name="T9" fmla="*/ 639 h 768"/>
                <a:gd name="T10" fmla="*/ 337 w 880"/>
                <a:gd name="T11" fmla="*/ 639 h 768"/>
                <a:gd name="T12" fmla="*/ 337 w 880"/>
                <a:gd name="T13" fmla="*/ 724 h 768"/>
                <a:gd name="T14" fmla="*/ 276 w 880"/>
                <a:gd name="T15" fmla="*/ 724 h 768"/>
                <a:gd name="T16" fmla="*/ 254 w 880"/>
                <a:gd name="T17" fmla="*/ 746 h 768"/>
                <a:gd name="T18" fmla="*/ 276 w 880"/>
                <a:gd name="T19" fmla="*/ 768 h 768"/>
                <a:gd name="T20" fmla="*/ 604 w 880"/>
                <a:gd name="T21" fmla="*/ 768 h 768"/>
                <a:gd name="T22" fmla="*/ 626 w 880"/>
                <a:gd name="T23" fmla="*/ 746 h 768"/>
                <a:gd name="T24" fmla="*/ 604 w 880"/>
                <a:gd name="T25" fmla="*/ 724 h 768"/>
                <a:gd name="T26" fmla="*/ 543 w 880"/>
                <a:gd name="T27" fmla="*/ 724 h 768"/>
                <a:gd name="T28" fmla="*/ 543 w 880"/>
                <a:gd name="T29" fmla="*/ 639 h 768"/>
                <a:gd name="T30" fmla="*/ 858 w 880"/>
                <a:gd name="T31" fmla="*/ 639 h 768"/>
                <a:gd name="T32" fmla="*/ 880 w 880"/>
                <a:gd name="T33" fmla="*/ 617 h 768"/>
                <a:gd name="T34" fmla="*/ 880 w 880"/>
                <a:gd name="T35" fmla="*/ 22 h 768"/>
                <a:gd name="T36" fmla="*/ 858 w 880"/>
                <a:gd name="T37" fmla="*/ 0 h 768"/>
                <a:gd name="T38" fmla="*/ 440 w 880"/>
                <a:gd name="T39" fmla="*/ 597 h 768"/>
                <a:gd name="T40" fmla="*/ 405 w 880"/>
                <a:gd name="T41" fmla="*/ 562 h 768"/>
                <a:gd name="T42" fmla="*/ 440 w 880"/>
                <a:gd name="T43" fmla="*/ 526 h 768"/>
                <a:gd name="T44" fmla="*/ 475 w 880"/>
                <a:gd name="T45" fmla="*/ 562 h 768"/>
                <a:gd name="T46" fmla="*/ 440 w 880"/>
                <a:gd name="T47" fmla="*/ 597 h 768"/>
                <a:gd name="T48" fmla="*/ 820 w 880"/>
                <a:gd name="T49" fmla="*/ 487 h 768"/>
                <a:gd name="T50" fmla="*/ 810 w 880"/>
                <a:gd name="T51" fmla="*/ 497 h 768"/>
                <a:gd name="T52" fmla="*/ 70 w 880"/>
                <a:gd name="T53" fmla="*/ 497 h 768"/>
                <a:gd name="T54" fmla="*/ 60 w 880"/>
                <a:gd name="T55" fmla="*/ 487 h 768"/>
                <a:gd name="T56" fmla="*/ 60 w 880"/>
                <a:gd name="T57" fmla="*/ 72 h 768"/>
                <a:gd name="T58" fmla="*/ 70 w 880"/>
                <a:gd name="T59" fmla="*/ 62 h 768"/>
                <a:gd name="T60" fmla="*/ 810 w 880"/>
                <a:gd name="T61" fmla="*/ 62 h 768"/>
                <a:gd name="T62" fmla="*/ 820 w 880"/>
                <a:gd name="T63" fmla="*/ 72 h 768"/>
                <a:gd name="T64" fmla="*/ 820 w 880"/>
                <a:gd name="T65" fmla="*/ 487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0" h="768">
                  <a:moveTo>
                    <a:pt x="858" y="0"/>
                  </a:moveTo>
                  <a:cubicBezTo>
                    <a:pt x="22" y="0"/>
                    <a:pt x="22" y="0"/>
                    <a:pt x="22" y="0"/>
                  </a:cubicBezTo>
                  <a:cubicBezTo>
                    <a:pt x="10" y="0"/>
                    <a:pt x="0" y="10"/>
                    <a:pt x="0" y="22"/>
                  </a:cubicBezTo>
                  <a:cubicBezTo>
                    <a:pt x="0" y="617"/>
                    <a:pt x="0" y="617"/>
                    <a:pt x="0" y="617"/>
                  </a:cubicBezTo>
                  <a:cubicBezTo>
                    <a:pt x="0" y="629"/>
                    <a:pt x="10" y="639"/>
                    <a:pt x="22" y="639"/>
                  </a:cubicBezTo>
                  <a:cubicBezTo>
                    <a:pt x="337" y="639"/>
                    <a:pt x="337" y="639"/>
                    <a:pt x="337" y="639"/>
                  </a:cubicBezTo>
                  <a:cubicBezTo>
                    <a:pt x="337" y="724"/>
                    <a:pt x="337" y="724"/>
                    <a:pt x="337" y="724"/>
                  </a:cubicBezTo>
                  <a:cubicBezTo>
                    <a:pt x="276" y="724"/>
                    <a:pt x="276" y="724"/>
                    <a:pt x="276" y="724"/>
                  </a:cubicBezTo>
                  <a:cubicBezTo>
                    <a:pt x="264" y="724"/>
                    <a:pt x="254" y="733"/>
                    <a:pt x="254" y="746"/>
                  </a:cubicBezTo>
                  <a:cubicBezTo>
                    <a:pt x="254" y="758"/>
                    <a:pt x="264" y="768"/>
                    <a:pt x="276" y="768"/>
                  </a:cubicBezTo>
                  <a:cubicBezTo>
                    <a:pt x="604" y="768"/>
                    <a:pt x="604" y="768"/>
                    <a:pt x="604" y="768"/>
                  </a:cubicBezTo>
                  <a:cubicBezTo>
                    <a:pt x="616" y="768"/>
                    <a:pt x="626" y="758"/>
                    <a:pt x="626" y="746"/>
                  </a:cubicBezTo>
                  <a:cubicBezTo>
                    <a:pt x="626" y="733"/>
                    <a:pt x="616" y="724"/>
                    <a:pt x="604" y="724"/>
                  </a:cubicBezTo>
                  <a:cubicBezTo>
                    <a:pt x="543" y="724"/>
                    <a:pt x="543" y="724"/>
                    <a:pt x="543" y="724"/>
                  </a:cubicBezTo>
                  <a:cubicBezTo>
                    <a:pt x="543" y="639"/>
                    <a:pt x="543" y="639"/>
                    <a:pt x="543" y="639"/>
                  </a:cubicBezTo>
                  <a:cubicBezTo>
                    <a:pt x="858" y="639"/>
                    <a:pt x="858" y="639"/>
                    <a:pt x="858" y="639"/>
                  </a:cubicBezTo>
                  <a:cubicBezTo>
                    <a:pt x="870" y="639"/>
                    <a:pt x="880" y="629"/>
                    <a:pt x="880" y="617"/>
                  </a:cubicBezTo>
                  <a:cubicBezTo>
                    <a:pt x="880" y="22"/>
                    <a:pt x="880" y="22"/>
                    <a:pt x="880" y="22"/>
                  </a:cubicBezTo>
                  <a:cubicBezTo>
                    <a:pt x="880" y="10"/>
                    <a:pt x="870" y="0"/>
                    <a:pt x="858" y="0"/>
                  </a:cubicBezTo>
                  <a:close/>
                  <a:moveTo>
                    <a:pt x="440" y="597"/>
                  </a:moveTo>
                  <a:cubicBezTo>
                    <a:pt x="421" y="597"/>
                    <a:pt x="405" y="581"/>
                    <a:pt x="405" y="562"/>
                  </a:cubicBezTo>
                  <a:cubicBezTo>
                    <a:pt x="405" y="542"/>
                    <a:pt x="421" y="526"/>
                    <a:pt x="440" y="526"/>
                  </a:cubicBezTo>
                  <a:cubicBezTo>
                    <a:pt x="459" y="526"/>
                    <a:pt x="475" y="542"/>
                    <a:pt x="475" y="562"/>
                  </a:cubicBezTo>
                  <a:cubicBezTo>
                    <a:pt x="475" y="581"/>
                    <a:pt x="459" y="597"/>
                    <a:pt x="440" y="597"/>
                  </a:cubicBezTo>
                  <a:close/>
                  <a:moveTo>
                    <a:pt x="820" y="487"/>
                  </a:moveTo>
                  <a:cubicBezTo>
                    <a:pt x="820" y="492"/>
                    <a:pt x="816" y="497"/>
                    <a:pt x="810" y="497"/>
                  </a:cubicBezTo>
                  <a:cubicBezTo>
                    <a:pt x="70" y="497"/>
                    <a:pt x="70" y="497"/>
                    <a:pt x="70" y="497"/>
                  </a:cubicBezTo>
                  <a:cubicBezTo>
                    <a:pt x="64" y="497"/>
                    <a:pt x="60" y="492"/>
                    <a:pt x="60" y="487"/>
                  </a:cubicBezTo>
                  <a:cubicBezTo>
                    <a:pt x="60" y="72"/>
                    <a:pt x="60" y="72"/>
                    <a:pt x="60" y="72"/>
                  </a:cubicBezTo>
                  <a:cubicBezTo>
                    <a:pt x="60" y="67"/>
                    <a:pt x="64" y="62"/>
                    <a:pt x="70" y="62"/>
                  </a:cubicBezTo>
                  <a:cubicBezTo>
                    <a:pt x="810" y="62"/>
                    <a:pt x="810" y="62"/>
                    <a:pt x="810" y="62"/>
                  </a:cubicBezTo>
                  <a:cubicBezTo>
                    <a:pt x="816" y="62"/>
                    <a:pt x="820" y="67"/>
                    <a:pt x="820" y="72"/>
                  </a:cubicBezTo>
                  <a:lnTo>
                    <a:pt x="820" y="48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70" name="Straight Arrow Connector 69">
            <a:extLst>
              <a:ext uri="{FF2B5EF4-FFF2-40B4-BE49-F238E27FC236}">
                <a16:creationId xmlns:a16="http://schemas.microsoft.com/office/drawing/2014/main" id="{1754693C-F5AC-B677-8D3A-EBCCA3AED797}"/>
              </a:ext>
            </a:extLst>
          </p:cNvPr>
          <p:cNvCxnSpPr>
            <a:cxnSpLocks/>
          </p:cNvCxnSpPr>
          <p:nvPr/>
        </p:nvCxnSpPr>
        <p:spPr>
          <a:xfrm>
            <a:off x="8972816" y="1780190"/>
            <a:ext cx="74268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Rectangle: Rounded Corners 70">
            <a:extLst>
              <a:ext uri="{FF2B5EF4-FFF2-40B4-BE49-F238E27FC236}">
                <a16:creationId xmlns:a16="http://schemas.microsoft.com/office/drawing/2014/main" id="{1B34ACA9-F419-7B73-654D-0087F589947B}"/>
              </a:ext>
            </a:extLst>
          </p:cNvPr>
          <p:cNvSpPr/>
          <p:nvPr/>
        </p:nvSpPr>
        <p:spPr>
          <a:xfrm>
            <a:off x="9498321" y="1256655"/>
            <a:ext cx="2090496" cy="1389545"/>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73" name="Rectangle 72">
            <a:extLst>
              <a:ext uri="{FF2B5EF4-FFF2-40B4-BE49-F238E27FC236}">
                <a16:creationId xmlns:a16="http://schemas.microsoft.com/office/drawing/2014/main" id="{F460C294-F203-73D2-7EE8-8D772AABF20D}"/>
              </a:ext>
            </a:extLst>
          </p:cNvPr>
          <p:cNvSpPr/>
          <p:nvPr/>
        </p:nvSpPr>
        <p:spPr>
          <a:xfrm>
            <a:off x="9714074" y="1655560"/>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志向性入力</a:t>
            </a:r>
            <a:endParaRPr lang="en-US" sz="900">
              <a:solidFill>
                <a:srgbClr val="575757"/>
              </a:solidFill>
              <a:ea typeface="Meiryo UI" panose="020B0604030504040204" pitchFamily="50" charset="-128"/>
            </a:endParaRPr>
          </a:p>
        </p:txBody>
      </p:sp>
      <p:sp>
        <p:nvSpPr>
          <p:cNvPr id="74" name="テキスト ボックス 118">
            <a:extLst>
              <a:ext uri="{FF2B5EF4-FFF2-40B4-BE49-F238E27FC236}">
                <a16:creationId xmlns:a16="http://schemas.microsoft.com/office/drawing/2014/main" id="{60309474-B022-1E6A-9F6D-FEBEDA5DAE3E}"/>
              </a:ext>
            </a:extLst>
          </p:cNvPr>
          <p:cNvSpPr txBox="1"/>
          <p:nvPr/>
        </p:nvSpPr>
        <p:spPr>
          <a:xfrm>
            <a:off x="9498321" y="1180456"/>
            <a:ext cx="890122" cy="1746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レコメンド機能</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75" name="正方形/長方形 4">
            <a:extLst>
              <a:ext uri="{FF2B5EF4-FFF2-40B4-BE49-F238E27FC236}">
                <a16:creationId xmlns:a16="http://schemas.microsoft.com/office/drawing/2014/main" id="{883D7688-32AE-1AD4-FFCE-1B3C4ABFF071}"/>
              </a:ext>
            </a:extLst>
          </p:cNvPr>
          <p:cNvSpPr/>
          <p:nvPr/>
        </p:nvSpPr>
        <p:spPr>
          <a:xfrm>
            <a:off x="9730508" y="2000254"/>
            <a:ext cx="987294" cy="610477"/>
          </a:xfrm>
          <a:prstGeom prst="rect">
            <a:avLst/>
          </a:prstGeom>
          <a:solidFill>
            <a:srgbClr val="FFFFFF"/>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・ユーザ入力</a:t>
            </a:r>
            <a:endParaRPr lang="en-US" altLang="ja-JP" sz="800">
              <a:solidFill>
                <a:srgbClr val="575757"/>
              </a:solidFill>
              <a:ea typeface="Meiryo UI" panose="020B0604030504040204" pitchFamily="50" charset="-128"/>
            </a:endParaRPr>
          </a:p>
          <a:p>
            <a:pPr marL="88900" indent="-88900"/>
            <a:r>
              <a:rPr lang="ja-JP" altLang="en-US" sz="800">
                <a:solidFill>
                  <a:srgbClr val="575757"/>
                </a:solidFill>
                <a:ea typeface="Meiryo UI" panose="020B0604030504040204" pitchFamily="50" charset="-128"/>
              </a:rPr>
              <a:t>・</a:t>
            </a:r>
            <a:r>
              <a:rPr lang="en-US" altLang="ja-JP" sz="800">
                <a:solidFill>
                  <a:srgbClr val="575757"/>
                </a:solidFill>
                <a:ea typeface="Meiryo UI" panose="020B0604030504040204" pitchFamily="50" charset="-128"/>
              </a:rPr>
              <a:t>AI</a:t>
            </a:r>
            <a:r>
              <a:rPr lang="ja-JP" altLang="en-US" sz="800">
                <a:solidFill>
                  <a:srgbClr val="575757"/>
                </a:solidFill>
                <a:ea typeface="Meiryo UI" panose="020B0604030504040204" pitchFamily="50" charset="-128"/>
              </a:rPr>
              <a:t>チャット</a:t>
            </a:r>
            <a:r>
              <a:rPr lang="en-US" altLang="ja-JP" sz="800">
                <a:solidFill>
                  <a:srgbClr val="575757"/>
                </a:solidFill>
                <a:ea typeface="Meiryo UI" panose="020B0604030504040204" pitchFamily="50" charset="-128"/>
              </a:rPr>
              <a:t>bot</a:t>
            </a:r>
            <a:br>
              <a:rPr lang="en-US" altLang="ja-JP" sz="800">
                <a:solidFill>
                  <a:srgbClr val="575757"/>
                </a:solidFill>
                <a:ea typeface="Meiryo UI" panose="020B0604030504040204" pitchFamily="50" charset="-128"/>
              </a:rPr>
            </a:br>
            <a:r>
              <a:rPr lang="ja-JP" altLang="en-US" sz="800">
                <a:solidFill>
                  <a:srgbClr val="575757"/>
                </a:solidFill>
                <a:ea typeface="Meiryo UI" panose="020B0604030504040204" pitchFamily="50" charset="-128"/>
              </a:rPr>
              <a:t>によるインタラクティブなコミュニケーション</a:t>
            </a:r>
            <a:endParaRPr lang="en-US" sz="800">
              <a:solidFill>
                <a:srgbClr val="575757"/>
              </a:solidFill>
              <a:ea typeface="Meiryo UI" panose="020B0604030504040204" pitchFamily="50" charset="-128"/>
            </a:endParaRPr>
          </a:p>
        </p:txBody>
      </p:sp>
      <p:grpSp>
        <p:nvGrpSpPr>
          <p:cNvPr id="76" name="bcgBugs_Head with gears male ">
            <a:extLst>
              <a:ext uri="{FF2B5EF4-FFF2-40B4-BE49-F238E27FC236}">
                <a16:creationId xmlns:a16="http://schemas.microsoft.com/office/drawing/2014/main" id="{5729EA7D-C8D0-A494-F3B7-21020B549015}"/>
              </a:ext>
            </a:extLst>
          </p:cNvPr>
          <p:cNvGrpSpPr>
            <a:grpSpLocks noChangeAspect="1"/>
          </p:cNvGrpSpPr>
          <p:nvPr/>
        </p:nvGrpSpPr>
        <p:grpSpPr bwMode="auto">
          <a:xfrm>
            <a:off x="11130903" y="2166792"/>
            <a:ext cx="377851" cy="377851"/>
            <a:chOff x="2652" y="972"/>
            <a:chExt cx="2376" cy="2376"/>
          </a:xfrm>
        </p:grpSpPr>
        <p:sp>
          <p:nvSpPr>
            <p:cNvPr id="77" name="AutoShape 3">
              <a:extLst>
                <a:ext uri="{FF2B5EF4-FFF2-40B4-BE49-F238E27FC236}">
                  <a16:creationId xmlns:a16="http://schemas.microsoft.com/office/drawing/2014/main" id="{D9634B1B-C229-474A-B0B3-3EA806205C6A}"/>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
              <a:extLst>
                <a:ext uri="{FF2B5EF4-FFF2-40B4-BE49-F238E27FC236}">
                  <a16:creationId xmlns:a16="http://schemas.microsoft.com/office/drawing/2014/main" id="{21BDF9C7-4D86-B851-1A96-9496A3E5D894}"/>
                </a:ext>
              </a:extLst>
            </p:cNvPr>
            <p:cNvSpPr>
              <a:spLocks noEditPoints="1"/>
            </p:cNvSpPr>
            <p:nvPr/>
          </p:nvSpPr>
          <p:spPr bwMode="auto">
            <a:xfrm>
              <a:off x="2880" y="1119"/>
              <a:ext cx="1932" cy="2084"/>
            </a:xfrm>
            <a:custGeom>
              <a:avLst/>
              <a:gdLst>
                <a:gd name="T0" fmla="*/ 740 w 812"/>
                <a:gd name="T1" fmla="*/ 402 h 876"/>
                <a:gd name="T2" fmla="*/ 722 w 812"/>
                <a:gd name="T3" fmla="*/ 269 h 876"/>
                <a:gd name="T4" fmla="*/ 538 w 812"/>
                <a:gd name="T5" fmla="*/ 104 h 876"/>
                <a:gd name="T6" fmla="*/ 512 w 812"/>
                <a:gd name="T7" fmla="*/ 150 h 876"/>
                <a:gd name="T8" fmla="*/ 487 w 812"/>
                <a:gd name="T9" fmla="*/ 195 h 876"/>
                <a:gd name="T10" fmla="*/ 466 w 812"/>
                <a:gd name="T11" fmla="*/ 208 h 876"/>
                <a:gd name="T12" fmla="*/ 418 w 812"/>
                <a:gd name="T13" fmla="*/ 204 h 876"/>
                <a:gd name="T14" fmla="*/ 369 w 812"/>
                <a:gd name="T15" fmla="*/ 206 h 876"/>
                <a:gd name="T16" fmla="*/ 328 w 812"/>
                <a:gd name="T17" fmla="*/ 214 h 876"/>
                <a:gd name="T18" fmla="*/ 328 w 812"/>
                <a:gd name="T19" fmla="*/ 279 h 876"/>
                <a:gd name="T20" fmla="*/ 270 w 812"/>
                <a:gd name="T21" fmla="*/ 310 h 876"/>
                <a:gd name="T22" fmla="*/ 228 w 812"/>
                <a:gd name="T23" fmla="*/ 364 h 876"/>
                <a:gd name="T24" fmla="*/ 164 w 812"/>
                <a:gd name="T25" fmla="*/ 350 h 876"/>
                <a:gd name="T26" fmla="*/ 290 w 812"/>
                <a:gd name="T27" fmla="*/ 660 h 876"/>
                <a:gd name="T28" fmla="*/ 290 w 812"/>
                <a:gd name="T29" fmla="*/ 750 h 876"/>
                <a:gd name="T30" fmla="*/ 567 w 812"/>
                <a:gd name="T31" fmla="*/ 876 h 876"/>
                <a:gd name="T32" fmla="*/ 578 w 812"/>
                <a:gd name="T33" fmla="*/ 740 h 876"/>
                <a:gd name="T34" fmla="*/ 741 w 812"/>
                <a:gd name="T35" fmla="*/ 657 h 876"/>
                <a:gd name="T36" fmla="*/ 807 w 812"/>
                <a:gd name="T37" fmla="*/ 523 h 876"/>
                <a:gd name="T38" fmla="*/ 199 w 812"/>
                <a:gd name="T39" fmla="*/ 352 h 876"/>
                <a:gd name="T40" fmla="*/ 247 w 812"/>
                <a:gd name="T41" fmla="*/ 335 h 876"/>
                <a:gd name="T42" fmla="*/ 267 w 812"/>
                <a:gd name="T43" fmla="*/ 289 h 876"/>
                <a:gd name="T44" fmla="*/ 314 w 812"/>
                <a:gd name="T45" fmla="*/ 271 h 876"/>
                <a:gd name="T46" fmla="*/ 309 w 812"/>
                <a:gd name="T47" fmla="*/ 223 h 876"/>
                <a:gd name="T48" fmla="*/ 337 w 812"/>
                <a:gd name="T49" fmla="*/ 181 h 876"/>
                <a:gd name="T50" fmla="*/ 328 w 812"/>
                <a:gd name="T51" fmla="*/ 134 h 876"/>
                <a:gd name="T52" fmla="*/ 298 w 812"/>
                <a:gd name="T53" fmla="*/ 125 h 876"/>
                <a:gd name="T54" fmla="*/ 293 w 812"/>
                <a:gd name="T55" fmla="*/ 74 h 876"/>
                <a:gd name="T56" fmla="*/ 254 w 812"/>
                <a:gd name="T57" fmla="*/ 43 h 876"/>
                <a:gd name="T58" fmla="*/ 198 w 812"/>
                <a:gd name="T59" fmla="*/ 22 h 876"/>
                <a:gd name="T60" fmla="*/ 146 w 812"/>
                <a:gd name="T61" fmla="*/ 22 h 876"/>
                <a:gd name="T62" fmla="*/ 114 w 812"/>
                <a:gd name="T63" fmla="*/ 59 h 876"/>
                <a:gd name="T64" fmla="*/ 60 w 812"/>
                <a:gd name="T65" fmla="*/ 59 h 876"/>
                <a:gd name="T66" fmla="*/ 50 w 812"/>
                <a:gd name="T67" fmla="*/ 108 h 876"/>
                <a:gd name="T68" fmla="*/ 8 w 812"/>
                <a:gd name="T69" fmla="*/ 137 h 876"/>
                <a:gd name="T70" fmla="*/ 0 w 812"/>
                <a:gd name="T71" fmla="*/ 187 h 876"/>
                <a:gd name="T72" fmla="*/ 10 w 812"/>
                <a:gd name="T73" fmla="*/ 245 h 876"/>
                <a:gd name="T74" fmla="*/ 35 w 812"/>
                <a:gd name="T75" fmla="*/ 289 h 876"/>
                <a:gd name="T76" fmla="*/ 84 w 812"/>
                <a:gd name="T77" fmla="*/ 301 h 876"/>
                <a:gd name="T78" fmla="*/ 111 w 812"/>
                <a:gd name="T79" fmla="*/ 344 h 876"/>
                <a:gd name="T80" fmla="*/ 140 w 812"/>
                <a:gd name="T81" fmla="*/ 351 h 876"/>
                <a:gd name="T82" fmla="*/ 91 w 812"/>
                <a:gd name="T83" fmla="*/ 187 h 876"/>
                <a:gd name="T84" fmla="*/ 247 w 812"/>
                <a:gd name="T85" fmla="*/ 187 h 876"/>
                <a:gd name="T86" fmla="*/ 169 w 812"/>
                <a:gd name="T87" fmla="*/ 265 h 876"/>
                <a:gd name="T88" fmla="*/ 324 w 812"/>
                <a:gd name="T89" fmla="*/ 106 h 876"/>
                <a:gd name="T90" fmla="*/ 342 w 812"/>
                <a:gd name="T91" fmla="*/ 131 h 876"/>
                <a:gd name="T92" fmla="*/ 378 w 812"/>
                <a:gd name="T93" fmla="*/ 186 h 876"/>
                <a:gd name="T94" fmla="*/ 440 w 812"/>
                <a:gd name="T95" fmla="*/ 194 h 876"/>
                <a:gd name="T96" fmla="*/ 476 w 812"/>
                <a:gd name="T97" fmla="*/ 161 h 876"/>
                <a:gd name="T98" fmla="*/ 517 w 812"/>
                <a:gd name="T99" fmla="*/ 102 h 876"/>
                <a:gd name="T100" fmla="*/ 503 w 812"/>
                <a:gd name="T101" fmla="*/ 78 h 876"/>
                <a:gd name="T102" fmla="*/ 492 w 812"/>
                <a:gd name="T103" fmla="*/ 32 h 876"/>
                <a:gd name="T104" fmla="*/ 414 w 812"/>
                <a:gd name="T105" fmla="*/ 11 h 876"/>
                <a:gd name="T106" fmla="*/ 363 w 812"/>
                <a:gd name="T107" fmla="*/ 17 h 876"/>
                <a:gd name="T108" fmla="*/ 328 w 812"/>
                <a:gd name="T109" fmla="*/ 64 h 876"/>
                <a:gd name="T110" fmla="*/ 378 w 812"/>
                <a:gd name="T111" fmla="*/ 88 h 876"/>
                <a:gd name="T112" fmla="*/ 459 w 812"/>
                <a:gd name="T113" fmla="*/ 79 h 876"/>
                <a:gd name="T114" fmla="*/ 438 w 812"/>
                <a:gd name="T115" fmla="*/ 137 h 876"/>
                <a:gd name="T116" fmla="*/ 378 w 812"/>
                <a:gd name="T117" fmla="*/ 88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12" h="876">
                  <a:moveTo>
                    <a:pt x="776" y="468"/>
                  </a:moveTo>
                  <a:cubicBezTo>
                    <a:pt x="774" y="466"/>
                    <a:pt x="772" y="463"/>
                    <a:pt x="770" y="461"/>
                  </a:cubicBezTo>
                  <a:cubicBezTo>
                    <a:pt x="760" y="451"/>
                    <a:pt x="749" y="430"/>
                    <a:pt x="740" y="402"/>
                  </a:cubicBezTo>
                  <a:cubicBezTo>
                    <a:pt x="737" y="396"/>
                    <a:pt x="737" y="385"/>
                    <a:pt x="736" y="374"/>
                  </a:cubicBezTo>
                  <a:cubicBezTo>
                    <a:pt x="734" y="359"/>
                    <a:pt x="733" y="342"/>
                    <a:pt x="729" y="329"/>
                  </a:cubicBezTo>
                  <a:cubicBezTo>
                    <a:pt x="723" y="311"/>
                    <a:pt x="722" y="280"/>
                    <a:pt x="722" y="269"/>
                  </a:cubicBezTo>
                  <a:cubicBezTo>
                    <a:pt x="722" y="237"/>
                    <a:pt x="722" y="237"/>
                    <a:pt x="722" y="237"/>
                  </a:cubicBezTo>
                  <a:cubicBezTo>
                    <a:pt x="734" y="199"/>
                    <a:pt x="782" y="145"/>
                    <a:pt x="764" y="145"/>
                  </a:cubicBezTo>
                  <a:cubicBezTo>
                    <a:pt x="619" y="148"/>
                    <a:pt x="637" y="115"/>
                    <a:pt x="538" y="104"/>
                  </a:cubicBezTo>
                  <a:cubicBezTo>
                    <a:pt x="538" y="114"/>
                    <a:pt x="536" y="124"/>
                    <a:pt x="532" y="134"/>
                  </a:cubicBezTo>
                  <a:cubicBezTo>
                    <a:pt x="529" y="145"/>
                    <a:pt x="529" y="145"/>
                    <a:pt x="529" y="145"/>
                  </a:cubicBezTo>
                  <a:cubicBezTo>
                    <a:pt x="512" y="150"/>
                    <a:pt x="512" y="150"/>
                    <a:pt x="512" y="150"/>
                  </a:cubicBezTo>
                  <a:cubicBezTo>
                    <a:pt x="508" y="157"/>
                    <a:pt x="503" y="163"/>
                    <a:pt x="497" y="170"/>
                  </a:cubicBezTo>
                  <a:cubicBezTo>
                    <a:pt x="497" y="189"/>
                    <a:pt x="497" y="189"/>
                    <a:pt x="497" y="189"/>
                  </a:cubicBezTo>
                  <a:cubicBezTo>
                    <a:pt x="487" y="195"/>
                    <a:pt x="487" y="195"/>
                    <a:pt x="487" y="195"/>
                  </a:cubicBezTo>
                  <a:cubicBezTo>
                    <a:pt x="481" y="200"/>
                    <a:pt x="474" y="204"/>
                    <a:pt x="468" y="207"/>
                  </a:cubicBezTo>
                  <a:cubicBezTo>
                    <a:pt x="467" y="207"/>
                    <a:pt x="467" y="207"/>
                    <a:pt x="467" y="207"/>
                  </a:cubicBezTo>
                  <a:cubicBezTo>
                    <a:pt x="466" y="208"/>
                    <a:pt x="466" y="208"/>
                    <a:pt x="466" y="208"/>
                  </a:cubicBezTo>
                  <a:cubicBezTo>
                    <a:pt x="459" y="210"/>
                    <a:pt x="451" y="213"/>
                    <a:pt x="444" y="214"/>
                  </a:cubicBezTo>
                  <a:cubicBezTo>
                    <a:pt x="433" y="217"/>
                    <a:pt x="433" y="217"/>
                    <a:pt x="433" y="217"/>
                  </a:cubicBezTo>
                  <a:cubicBezTo>
                    <a:pt x="418" y="204"/>
                    <a:pt x="418" y="204"/>
                    <a:pt x="418" y="204"/>
                  </a:cubicBezTo>
                  <a:cubicBezTo>
                    <a:pt x="411" y="204"/>
                    <a:pt x="402" y="203"/>
                    <a:pt x="395" y="201"/>
                  </a:cubicBezTo>
                  <a:cubicBezTo>
                    <a:pt x="379" y="211"/>
                    <a:pt x="379" y="211"/>
                    <a:pt x="379" y="211"/>
                  </a:cubicBezTo>
                  <a:cubicBezTo>
                    <a:pt x="369" y="206"/>
                    <a:pt x="369" y="206"/>
                    <a:pt x="369" y="206"/>
                  </a:cubicBezTo>
                  <a:cubicBezTo>
                    <a:pt x="363" y="203"/>
                    <a:pt x="358" y="199"/>
                    <a:pt x="353" y="196"/>
                  </a:cubicBezTo>
                  <a:cubicBezTo>
                    <a:pt x="328" y="212"/>
                    <a:pt x="328" y="212"/>
                    <a:pt x="328" y="212"/>
                  </a:cubicBezTo>
                  <a:cubicBezTo>
                    <a:pt x="328" y="212"/>
                    <a:pt x="328" y="213"/>
                    <a:pt x="328" y="214"/>
                  </a:cubicBezTo>
                  <a:cubicBezTo>
                    <a:pt x="347" y="238"/>
                    <a:pt x="347" y="238"/>
                    <a:pt x="347" y="238"/>
                  </a:cubicBezTo>
                  <a:cubicBezTo>
                    <a:pt x="339" y="257"/>
                    <a:pt x="339" y="257"/>
                    <a:pt x="339" y="257"/>
                  </a:cubicBezTo>
                  <a:cubicBezTo>
                    <a:pt x="335" y="267"/>
                    <a:pt x="329" y="278"/>
                    <a:pt x="328" y="279"/>
                  </a:cubicBezTo>
                  <a:cubicBezTo>
                    <a:pt x="327" y="281"/>
                    <a:pt x="321" y="291"/>
                    <a:pt x="315" y="300"/>
                  </a:cubicBezTo>
                  <a:cubicBezTo>
                    <a:pt x="302" y="316"/>
                    <a:pt x="302" y="316"/>
                    <a:pt x="302" y="316"/>
                  </a:cubicBezTo>
                  <a:cubicBezTo>
                    <a:pt x="270" y="310"/>
                    <a:pt x="270" y="310"/>
                    <a:pt x="270" y="310"/>
                  </a:cubicBezTo>
                  <a:cubicBezTo>
                    <a:pt x="269" y="344"/>
                    <a:pt x="269" y="344"/>
                    <a:pt x="269" y="344"/>
                  </a:cubicBezTo>
                  <a:cubicBezTo>
                    <a:pt x="251" y="354"/>
                    <a:pt x="251" y="354"/>
                    <a:pt x="251" y="354"/>
                  </a:cubicBezTo>
                  <a:cubicBezTo>
                    <a:pt x="241" y="359"/>
                    <a:pt x="229" y="363"/>
                    <a:pt x="228" y="364"/>
                  </a:cubicBezTo>
                  <a:cubicBezTo>
                    <a:pt x="228" y="364"/>
                    <a:pt x="216" y="368"/>
                    <a:pt x="205" y="371"/>
                  </a:cubicBezTo>
                  <a:cubicBezTo>
                    <a:pt x="185" y="375"/>
                    <a:pt x="185" y="375"/>
                    <a:pt x="185" y="375"/>
                  </a:cubicBezTo>
                  <a:cubicBezTo>
                    <a:pt x="164" y="350"/>
                    <a:pt x="164" y="350"/>
                    <a:pt x="164" y="350"/>
                  </a:cubicBezTo>
                  <a:cubicBezTo>
                    <a:pt x="156" y="358"/>
                    <a:pt x="156" y="358"/>
                    <a:pt x="156" y="358"/>
                  </a:cubicBezTo>
                  <a:cubicBezTo>
                    <a:pt x="141" y="493"/>
                    <a:pt x="246" y="616"/>
                    <a:pt x="290" y="660"/>
                  </a:cubicBezTo>
                  <a:cubicBezTo>
                    <a:pt x="290" y="660"/>
                    <a:pt x="290" y="660"/>
                    <a:pt x="290" y="660"/>
                  </a:cubicBezTo>
                  <a:cubicBezTo>
                    <a:pt x="290" y="684"/>
                    <a:pt x="290" y="684"/>
                    <a:pt x="290" y="684"/>
                  </a:cubicBezTo>
                  <a:cubicBezTo>
                    <a:pt x="290" y="685"/>
                    <a:pt x="290" y="685"/>
                    <a:pt x="290" y="685"/>
                  </a:cubicBezTo>
                  <a:cubicBezTo>
                    <a:pt x="290" y="750"/>
                    <a:pt x="290" y="750"/>
                    <a:pt x="290" y="750"/>
                  </a:cubicBezTo>
                  <a:cubicBezTo>
                    <a:pt x="290" y="819"/>
                    <a:pt x="290" y="819"/>
                    <a:pt x="290" y="819"/>
                  </a:cubicBezTo>
                  <a:cubicBezTo>
                    <a:pt x="290" y="823"/>
                    <a:pt x="293" y="827"/>
                    <a:pt x="297" y="829"/>
                  </a:cubicBezTo>
                  <a:cubicBezTo>
                    <a:pt x="410" y="875"/>
                    <a:pt x="555" y="876"/>
                    <a:pt x="567" y="876"/>
                  </a:cubicBezTo>
                  <a:cubicBezTo>
                    <a:pt x="567" y="876"/>
                    <a:pt x="567" y="876"/>
                    <a:pt x="567" y="876"/>
                  </a:cubicBezTo>
                  <a:cubicBezTo>
                    <a:pt x="573" y="876"/>
                    <a:pt x="578" y="871"/>
                    <a:pt x="578" y="865"/>
                  </a:cubicBezTo>
                  <a:cubicBezTo>
                    <a:pt x="578" y="740"/>
                    <a:pt x="578" y="740"/>
                    <a:pt x="578" y="740"/>
                  </a:cubicBezTo>
                  <a:cubicBezTo>
                    <a:pt x="658" y="749"/>
                    <a:pt x="709" y="739"/>
                    <a:pt x="721" y="733"/>
                  </a:cubicBezTo>
                  <a:cubicBezTo>
                    <a:pt x="736" y="725"/>
                    <a:pt x="738" y="703"/>
                    <a:pt x="740" y="662"/>
                  </a:cubicBezTo>
                  <a:cubicBezTo>
                    <a:pt x="741" y="657"/>
                    <a:pt x="741" y="657"/>
                    <a:pt x="741" y="657"/>
                  </a:cubicBezTo>
                  <a:cubicBezTo>
                    <a:pt x="743" y="627"/>
                    <a:pt x="738" y="580"/>
                    <a:pt x="736" y="558"/>
                  </a:cubicBezTo>
                  <a:cubicBezTo>
                    <a:pt x="738" y="558"/>
                    <a:pt x="738" y="558"/>
                    <a:pt x="738" y="558"/>
                  </a:cubicBezTo>
                  <a:cubicBezTo>
                    <a:pt x="790" y="558"/>
                    <a:pt x="804" y="532"/>
                    <a:pt x="807" y="523"/>
                  </a:cubicBezTo>
                  <a:cubicBezTo>
                    <a:pt x="812" y="508"/>
                    <a:pt x="798" y="492"/>
                    <a:pt x="776" y="468"/>
                  </a:cubicBezTo>
                  <a:close/>
                  <a:moveTo>
                    <a:pt x="176" y="326"/>
                  </a:moveTo>
                  <a:cubicBezTo>
                    <a:pt x="199" y="352"/>
                    <a:pt x="199" y="352"/>
                    <a:pt x="199" y="352"/>
                  </a:cubicBezTo>
                  <a:cubicBezTo>
                    <a:pt x="205" y="351"/>
                    <a:pt x="205" y="351"/>
                    <a:pt x="205" y="351"/>
                  </a:cubicBezTo>
                  <a:cubicBezTo>
                    <a:pt x="215" y="348"/>
                    <a:pt x="226" y="345"/>
                    <a:pt x="226" y="344"/>
                  </a:cubicBezTo>
                  <a:cubicBezTo>
                    <a:pt x="226" y="344"/>
                    <a:pt x="237" y="340"/>
                    <a:pt x="247" y="335"/>
                  </a:cubicBezTo>
                  <a:cubicBezTo>
                    <a:pt x="252" y="332"/>
                    <a:pt x="252" y="332"/>
                    <a:pt x="252" y="332"/>
                  </a:cubicBezTo>
                  <a:cubicBezTo>
                    <a:pt x="253" y="301"/>
                    <a:pt x="253" y="301"/>
                    <a:pt x="253" y="301"/>
                  </a:cubicBezTo>
                  <a:cubicBezTo>
                    <a:pt x="258" y="297"/>
                    <a:pt x="263" y="294"/>
                    <a:pt x="267" y="289"/>
                  </a:cubicBezTo>
                  <a:cubicBezTo>
                    <a:pt x="298" y="294"/>
                    <a:pt x="298" y="294"/>
                    <a:pt x="298" y="294"/>
                  </a:cubicBezTo>
                  <a:cubicBezTo>
                    <a:pt x="302" y="289"/>
                    <a:pt x="302" y="289"/>
                    <a:pt x="302" y="289"/>
                  </a:cubicBezTo>
                  <a:cubicBezTo>
                    <a:pt x="308" y="281"/>
                    <a:pt x="314" y="271"/>
                    <a:pt x="314" y="271"/>
                  </a:cubicBezTo>
                  <a:cubicBezTo>
                    <a:pt x="314" y="270"/>
                    <a:pt x="320" y="260"/>
                    <a:pt x="324" y="251"/>
                  </a:cubicBezTo>
                  <a:cubicBezTo>
                    <a:pt x="327" y="245"/>
                    <a:pt x="327" y="245"/>
                    <a:pt x="327" y="245"/>
                  </a:cubicBezTo>
                  <a:cubicBezTo>
                    <a:pt x="309" y="223"/>
                    <a:pt x="309" y="223"/>
                    <a:pt x="309" y="223"/>
                  </a:cubicBezTo>
                  <a:cubicBezTo>
                    <a:pt x="311" y="216"/>
                    <a:pt x="312" y="209"/>
                    <a:pt x="313" y="201"/>
                  </a:cubicBezTo>
                  <a:cubicBezTo>
                    <a:pt x="337" y="187"/>
                    <a:pt x="337" y="187"/>
                    <a:pt x="337" y="187"/>
                  </a:cubicBezTo>
                  <a:cubicBezTo>
                    <a:pt x="337" y="181"/>
                    <a:pt x="337" y="181"/>
                    <a:pt x="337" y="181"/>
                  </a:cubicBezTo>
                  <a:cubicBezTo>
                    <a:pt x="336" y="171"/>
                    <a:pt x="334" y="159"/>
                    <a:pt x="334" y="159"/>
                  </a:cubicBezTo>
                  <a:cubicBezTo>
                    <a:pt x="334" y="158"/>
                    <a:pt x="332" y="147"/>
                    <a:pt x="329" y="138"/>
                  </a:cubicBezTo>
                  <a:cubicBezTo>
                    <a:pt x="328" y="134"/>
                    <a:pt x="328" y="134"/>
                    <a:pt x="328" y="134"/>
                  </a:cubicBezTo>
                  <a:cubicBezTo>
                    <a:pt x="327" y="131"/>
                    <a:pt x="327" y="131"/>
                    <a:pt x="327" y="131"/>
                  </a:cubicBezTo>
                  <a:cubicBezTo>
                    <a:pt x="298" y="125"/>
                    <a:pt x="298" y="125"/>
                    <a:pt x="298" y="125"/>
                  </a:cubicBezTo>
                  <a:cubicBezTo>
                    <a:pt x="298" y="125"/>
                    <a:pt x="298" y="125"/>
                    <a:pt x="298" y="125"/>
                  </a:cubicBezTo>
                  <a:cubicBezTo>
                    <a:pt x="295" y="119"/>
                    <a:pt x="291" y="113"/>
                    <a:pt x="287" y="108"/>
                  </a:cubicBezTo>
                  <a:cubicBezTo>
                    <a:pt x="298" y="79"/>
                    <a:pt x="298" y="79"/>
                    <a:pt x="298" y="79"/>
                  </a:cubicBezTo>
                  <a:cubicBezTo>
                    <a:pt x="293" y="74"/>
                    <a:pt x="293" y="74"/>
                    <a:pt x="293" y="74"/>
                  </a:cubicBezTo>
                  <a:cubicBezTo>
                    <a:pt x="286" y="67"/>
                    <a:pt x="277" y="60"/>
                    <a:pt x="277" y="59"/>
                  </a:cubicBezTo>
                  <a:cubicBezTo>
                    <a:pt x="276" y="59"/>
                    <a:pt x="267" y="52"/>
                    <a:pt x="259" y="46"/>
                  </a:cubicBezTo>
                  <a:cubicBezTo>
                    <a:pt x="254" y="43"/>
                    <a:pt x="254" y="43"/>
                    <a:pt x="254" y="43"/>
                  </a:cubicBezTo>
                  <a:cubicBezTo>
                    <a:pt x="223" y="59"/>
                    <a:pt x="223" y="59"/>
                    <a:pt x="223" y="59"/>
                  </a:cubicBezTo>
                  <a:cubicBezTo>
                    <a:pt x="219" y="58"/>
                    <a:pt x="214" y="56"/>
                    <a:pt x="210" y="55"/>
                  </a:cubicBezTo>
                  <a:cubicBezTo>
                    <a:pt x="198" y="22"/>
                    <a:pt x="198" y="22"/>
                    <a:pt x="198" y="22"/>
                  </a:cubicBezTo>
                  <a:cubicBezTo>
                    <a:pt x="191" y="22"/>
                    <a:pt x="191" y="22"/>
                    <a:pt x="191" y="22"/>
                  </a:cubicBezTo>
                  <a:cubicBezTo>
                    <a:pt x="180" y="20"/>
                    <a:pt x="169" y="20"/>
                    <a:pt x="168" y="20"/>
                  </a:cubicBezTo>
                  <a:cubicBezTo>
                    <a:pt x="168" y="20"/>
                    <a:pt x="156" y="20"/>
                    <a:pt x="146" y="22"/>
                  </a:cubicBezTo>
                  <a:cubicBezTo>
                    <a:pt x="139" y="22"/>
                    <a:pt x="139" y="22"/>
                    <a:pt x="139" y="22"/>
                  </a:cubicBezTo>
                  <a:cubicBezTo>
                    <a:pt x="127" y="55"/>
                    <a:pt x="127" y="55"/>
                    <a:pt x="127" y="55"/>
                  </a:cubicBezTo>
                  <a:cubicBezTo>
                    <a:pt x="123" y="56"/>
                    <a:pt x="118" y="58"/>
                    <a:pt x="114" y="59"/>
                  </a:cubicBezTo>
                  <a:cubicBezTo>
                    <a:pt x="83" y="43"/>
                    <a:pt x="83" y="43"/>
                    <a:pt x="83" y="43"/>
                  </a:cubicBezTo>
                  <a:cubicBezTo>
                    <a:pt x="78" y="46"/>
                    <a:pt x="78" y="46"/>
                    <a:pt x="78" y="46"/>
                  </a:cubicBezTo>
                  <a:cubicBezTo>
                    <a:pt x="70" y="52"/>
                    <a:pt x="61" y="59"/>
                    <a:pt x="60" y="59"/>
                  </a:cubicBezTo>
                  <a:cubicBezTo>
                    <a:pt x="60" y="60"/>
                    <a:pt x="51" y="67"/>
                    <a:pt x="44" y="74"/>
                  </a:cubicBezTo>
                  <a:cubicBezTo>
                    <a:pt x="39" y="79"/>
                    <a:pt x="39" y="79"/>
                    <a:pt x="39" y="79"/>
                  </a:cubicBezTo>
                  <a:cubicBezTo>
                    <a:pt x="50" y="108"/>
                    <a:pt x="50" y="108"/>
                    <a:pt x="50" y="108"/>
                  </a:cubicBezTo>
                  <a:cubicBezTo>
                    <a:pt x="46" y="113"/>
                    <a:pt x="42" y="119"/>
                    <a:pt x="39" y="125"/>
                  </a:cubicBezTo>
                  <a:cubicBezTo>
                    <a:pt x="10" y="131"/>
                    <a:pt x="10" y="131"/>
                    <a:pt x="10" y="131"/>
                  </a:cubicBezTo>
                  <a:cubicBezTo>
                    <a:pt x="8" y="137"/>
                    <a:pt x="8" y="137"/>
                    <a:pt x="8" y="137"/>
                  </a:cubicBezTo>
                  <a:cubicBezTo>
                    <a:pt x="5" y="147"/>
                    <a:pt x="3" y="158"/>
                    <a:pt x="3" y="159"/>
                  </a:cubicBezTo>
                  <a:cubicBezTo>
                    <a:pt x="3" y="159"/>
                    <a:pt x="0" y="170"/>
                    <a:pt x="0" y="180"/>
                  </a:cubicBezTo>
                  <a:cubicBezTo>
                    <a:pt x="0" y="187"/>
                    <a:pt x="0" y="187"/>
                    <a:pt x="0" y="187"/>
                  </a:cubicBezTo>
                  <a:cubicBezTo>
                    <a:pt x="24" y="201"/>
                    <a:pt x="24" y="201"/>
                    <a:pt x="24" y="201"/>
                  </a:cubicBezTo>
                  <a:cubicBezTo>
                    <a:pt x="25" y="209"/>
                    <a:pt x="26" y="216"/>
                    <a:pt x="28" y="223"/>
                  </a:cubicBezTo>
                  <a:cubicBezTo>
                    <a:pt x="10" y="245"/>
                    <a:pt x="10" y="245"/>
                    <a:pt x="10" y="245"/>
                  </a:cubicBezTo>
                  <a:cubicBezTo>
                    <a:pt x="13" y="251"/>
                    <a:pt x="13" y="251"/>
                    <a:pt x="13" y="251"/>
                  </a:cubicBezTo>
                  <a:cubicBezTo>
                    <a:pt x="17" y="260"/>
                    <a:pt x="22" y="270"/>
                    <a:pt x="23" y="271"/>
                  </a:cubicBezTo>
                  <a:cubicBezTo>
                    <a:pt x="23" y="271"/>
                    <a:pt x="29" y="281"/>
                    <a:pt x="35" y="289"/>
                  </a:cubicBezTo>
                  <a:cubicBezTo>
                    <a:pt x="39" y="294"/>
                    <a:pt x="39" y="294"/>
                    <a:pt x="39" y="294"/>
                  </a:cubicBezTo>
                  <a:cubicBezTo>
                    <a:pt x="70" y="289"/>
                    <a:pt x="70" y="289"/>
                    <a:pt x="70" y="289"/>
                  </a:cubicBezTo>
                  <a:cubicBezTo>
                    <a:pt x="74" y="293"/>
                    <a:pt x="79" y="297"/>
                    <a:pt x="84" y="301"/>
                  </a:cubicBezTo>
                  <a:cubicBezTo>
                    <a:pt x="84" y="332"/>
                    <a:pt x="84" y="332"/>
                    <a:pt x="84" y="332"/>
                  </a:cubicBezTo>
                  <a:cubicBezTo>
                    <a:pt x="90" y="335"/>
                    <a:pt x="90" y="335"/>
                    <a:pt x="90" y="335"/>
                  </a:cubicBezTo>
                  <a:cubicBezTo>
                    <a:pt x="100" y="340"/>
                    <a:pt x="110" y="344"/>
                    <a:pt x="111" y="344"/>
                  </a:cubicBezTo>
                  <a:cubicBezTo>
                    <a:pt x="111" y="344"/>
                    <a:pt x="122" y="348"/>
                    <a:pt x="132" y="351"/>
                  </a:cubicBezTo>
                  <a:cubicBezTo>
                    <a:pt x="138" y="352"/>
                    <a:pt x="138" y="352"/>
                    <a:pt x="138" y="352"/>
                  </a:cubicBezTo>
                  <a:cubicBezTo>
                    <a:pt x="140" y="351"/>
                    <a:pt x="140" y="351"/>
                    <a:pt x="140" y="351"/>
                  </a:cubicBezTo>
                  <a:cubicBezTo>
                    <a:pt x="160" y="326"/>
                    <a:pt x="160" y="326"/>
                    <a:pt x="160" y="326"/>
                  </a:cubicBezTo>
                  <a:lnTo>
                    <a:pt x="176" y="326"/>
                  </a:lnTo>
                  <a:close/>
                  <a:moveTo>
                    <a:pt x="91" y="187"/>
                  </a:moveTo>
                  <a:cubicBezTo>
                    <a:pt x="91" y="144"/>
                    <a:pt x="126" y="108"/>
                    <a:pt x="169" y="108"/>
                  </a:cubicBezTo>
                  <a:cubicBezTo>
                    <a:pt x="204" y="108"/>
                    <a:pt x="234" y="132"/>
                    <a:pt x="244" y="164"/>
                  </a:cubicBezTo>
                  <a:cubicBezTo>
                    <a:pt x="246" y="171"/>
                    <a:pt x="247" y="179"/>
                    <a:pt x="247" y="187"/>
                  </a:cubicBezTo>
                  <a:cubicBezTo>
                    <a:pt x="247" y="191"/>
                    <a:pt x="247" y="191"/>
                    <a:pt x="247" y="191"/>
                  </a:cubicBezTo>
                  <a:cubicBezTo>
                    <a:pt x="246" y="223"/>
                    <a:pt x="224" y="250"/>
                    <a:pt x="196" y="260"/>
                  </a:cubicBezTo>
                  <a:cubicBezTo>
                    <a:pt x="187" y="263"/>
                    <a:pt x="178" y="265"/>
                    <a:pt x="169" y="265"/>
                  </a:cubicBezTo>
                  <a:cubicBezTo>
                    <a:pt x="168" y="265"/>
                    <a:pt x="168" y="265"/>
                    <a:pt x="168" y="265"/>
                  </a:cubicBezTo>
                  <a:cubicBezTo>
                    <a:pt x="125" y="264"/>
                    <a:pt x="91" y="230"/>
                    <a:pt x="91" y="187"/>
                  </a:cubicBezTo>
                  <a:close/>
                  <a:moveTo>
                    <a:pt x="324" y="106"/>
                  </a:moveTo>
                  <a:cubicBezTo>
                    <a:pt x="337" y="114"/>
                    <a:pt x="337" y="114"/>
                    <a:pt x="337" y="114"/>
                  </a:cubicBezTo>
                  <a:cubicBezTo>
                    <a:pt x="337" y="117"/>
                    <a:pt x="338" y="121"/>
                    <a:pt x="339" y="124"/>
                  </a:cubicBezTo>
                  <a:cubicBezTo>
                    <a:pt x="340" y="126"/>
                    <a:pt x="341" y="128"/>
                    <a:pt x="342" y="131"/>
                  </a:cubicBezTo>
                  <a:cubicBezTo>
                    <a:pt x="344" y="136"/>
                    <a:pt x="347" y="141"/>
                    <a:pt x="350" y="145"/>
                  </a:cubicBezTo>
                  <a:cubicBezTo>
                    <a:pt x="346" y="161"/>
                    <a:pt x="346" y="161"/>
                    <a:pt x="346" y="161"/>
                  </a:cubicBezTo>
                  <a:cubicBezTo>
                    <a:pt x="356" y="172"/>
                    <a:pt x="366" y="180"/>
                    <a:pt x="378" y="186"/>
                  </a:cubicBezTo>
                  <a:cubicBezTo>
                    <a:pt x="392" y="178"/>
                    <a:pt x="392" y="178"/>
                    <a:pt x="392" y="178"/>
                  </a:cubicBezTo>
                  <a:cubicBezTo>
                    <a:pt x="403" y="182"/>
                    <a:pt x="416" y="184"/>
                    <a:pt x="428" y="183"/>
                  </a:cubicBezTo>
                  <a:cubicBezTo>
                    <a:pt x="440" y="194"/>
                    <a:pt x="440" y="194"/>
                    <a:pt x="440" y="194"/>
                  </a:cubicBezTo>
                  <a:cubicBezTo>
                    <a:pt x="446" y="192"/>
                    <a:pt x="452" y="190"/>
                    <a:pt x="458" y="188"/>
                  </a:cubicBezTo>
                  <a:cubicBezTo>
                    <a:pt x="464" y="185"/>
                    <a:pt x="470" y="181"/>
                    <a:pt x="476" y="178"/>
                  </a:cubicBezTo>
                  <a:cubicBezTo>
                    <a:pt x="476" y="161"/>
                    <a:pt x="476" y="161"/>
                    <a:pt x="476" y="161"/>
                  </a:cubicBezTo>
                  <a:cubicBezTo>
                    <a:pt x="485" y="153"/>
                    <a:pt x="492" y="143"/>
                    <a:pt x="497" y="132"/>
                  </a:cubicBezTo>
                  <a:cubicBezTo>
                    <a:pt x="512" y="127"/>
                    <a:pt x="512" y="127"/>
                    <a:pt x="512" y="127"/>
                  </a:cubicBezTo>
                  <a:cubicBezTo>
                    <a:pt x="515" y="120"/>
                    <a:pt x="516" y="111"/>
                    <a:pt x="517" y="102"/>
                  </a:cubicBezTo>
                  <a:cubicBezTo>
                    <a:pt x="517" y="97"/>
                    <a:pt x="517" y="92"/>
                    <a:pt x="516" y="86"/>
                  </a:cubicBezTo>
                  <a:cubicBezTo>
                    <a:pt x="510" y="82"/>
                    <a:pt x="507" y="80"/>
                    <a:pt x="505" y="79"/>
                  </a:cubicBezTo>
                  <a:cubicBezTo>
                    <a:pt x="503" y="78"/>
                    <a:pt x="503" y="78"/>
                    <a:pt x="503" y="78"/>
                  </a:cubicBezTo>
                  <a:cubicBezTo>
                    <a:pt x="501" y="73"/>
                    <a:pt x="500" y="68"/>
                    <a:pt x="498" y="63"/>
                  </a:cubicBezTo>
                  <a:cubicBezTo>
                    <a:pt x="495" y="57"/>
                    <a:pt x="492" y="52"/>
                    <a:pt x="489" y="47"/>
                  </a:cubicBezTo>
                  <a:cubicBezTo>
                    <a:pt x="492" y="32"/>
                    <a:pt x="492" y="32"/>
                    <a:pt x="492" y="32"/>
                  </a:cubicBezTo>
                  <a:cubicBezTo>
                    <a:pt x="483" y="21"/>
                    <a:pt x="471" y="12"/>
                    <a:pt x="459" y="7"/>
                  </a:cubicBezTo>
                  <a:cubicBezTo>
                    <a:pt x="445" y="15"/>
                    <a:pt x="445" y="15"/>
                    <a:pt x="445" y="15"/>
                  </a:cubicBezTo>
                  <a:cubicBezTo>
                    <a:pt x="435" y="12"/>
                    <a:pt x="425" y="11"/>
                    <a:pt x="414" y="11"/>
                  </a:cubicBezTo>
                  <a:cubicBezTo>
                    <a:pt x="401" y="0"/>
                    <a:pt x="401" y="0"/>
                    <a:pt x="401" y="0"/>
                  </a:cubicBezTo>
                  <a:cubicBezTo>
                    <a:pt x="395" y="2"/>
                    <a:pt x="388" y="4"/>
                    <a:pt x="381" y="7"/>
                  </a:cubicBezTo>
                  <a:cubicBezTo>
                    <a:pt x="375" y="9"/>
                    <a:pt x="369" y="13"/>
                    <a:pt x="363" y="17"/>
                  </a:cubicBezTo>
                  <a:cubicBezTo>
                    <a:pt x="363" y="34"/>
                    <a:pt x="363" y="34"/>
                    <a:pt x="363" y="34"/>
                  </a:cubicBezTo>
                  <a:cubicBezTo>
                    <a:pt x="355" y="41"/>
                    <a:pt x="349" y="49"/>
                    <a:pt x="344" y="58"/>
                  </a:cubicBezTo>
                  <a:cubicBezTo>
                    <a:pt x="328" y="64"/>
                    <a:pt x="328" y="64"/>
                    <a:pt x="328" y="64"/>
                  </a:cubicBezTo>
                  <a:cubicBezTo>
                    <a:pt x="324" y="77"/>
                    <a:pt x="322" y="91"/>
                    <a:pt x="323" y="106"/>
                  </a:cubicBezTo>
                  <a:cubicBezTo>
                    <a:pt x="323" y="106"/>
                    <a:pt x="323" y="106"/>
                    <a:pt x="324" y="106"/>
                  </a:cubicBezTo>
                  <a:close/>
                  <a:moveTo>
                    <a:pt x="378" y="88"/>
                  </a:moveTo>
                  <a:cubicBezTo>
                    <a:pt x="381" y="75"/>
                    <a:pt x="390" y="63"/>
                    <a:pt x="403" y="57"/>
                  </a:cubicBezTo>
                  <a:cubicBezTo>
                    <a:pt x="408" y="55"/>
                    <a:pt x="414" y="54"/>
                    <a:pt x="419" y="54"/>
                  </a:cubicBezTo>
                  <a:cubicBezTo>
                    <a:pt x="436" y="54"/>
                    <a:pt x="452" y="63"/>
                    <a:pt x="459" y="79"/>
                  </a:cubicBezTo>
                  <a:cubicBezTo>
                    <a:pt x="459" y="79"/>
                    <a:pt x="459" y="80"/>
                    <a:pt x="459" y="80"/>
                  </a:cubicBezTo>
                  <a:cubicBezTo>
                    <a:pt x="462" y="87"/>
                    <a:pt x="463" y="94"/>
                    <a:pt x="463" y="101"/>
                  </a:cubicBezTo>
                  <a:cubicBezTo>
                    <a:pt x="461" y="116"/>
                    <a:pt x="452" y="131"/>
                    <a:pt x="438" y="137"/>
                  </a:cubicBezTo>
                  <a:cubicBezTo>
                    <a:pt x="416" y="146"/>
                    <a:pt x="390" y="136"/>
                    <a:pt x="381" y="114"/>
                  </a:cubicBezTo>
                  <a:cubicBezTo>
                    <a:pt x="380" y="113"/>
                    <a:pt x="380" y="112"/>
                    <a:pt x="380" y="111"/>
                  </a:cubicBezTo>
                  <a:cubicBezTo>
                    <a:pt x="377" y="104"/>
                    <a:pt x="377" y="95"/>
                    <a:pt x="378" y="8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79" name="Speech Bubble: Rectangle with Corners Rounded 78">
            <a:extLst>
              <a:ext uri="{FF2B5EF4-FFF2-40B4-BE49-F238E27FC236}">
                <a16:creationId xmlns:a16="http://schemas.microsoft.com/office/drawing/2014/main" id="{210362D8-194E-0B84-6CBD-82B0E8983703}"/>
              </a:ext>
            </a:extLst>
          </p:cNvPr>
          <p:cNvSpPr/>
          <p:nvPr/>
        </p:nvSpPr>
        <p:spPr>
          <a:xfrm>
            <a:off x="10748340" y="2174484"/>
            <a:ext cx="400692" cy="157579"/>
          </a:xfrm>
          <a:prstGeom prst="wedgeRoundRectCallout">
            <a:avLst>
              <a:gd name="adj1" fmla="val 51009"/>
              <a:gd name="adj2" fmla="val 86678"/>
              <a:gd name="adj3" fmla="val 16667"/>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a:t>
            </a:r>
          </a:p>
        </p:txBody>
      </p:sp>
      <p:sp>
        <p:nvSpPr>
          <p:cNvPr id="80" name="テキスト ボックス 118">
            <a:extLst>
              <a:ext uri="{FF2B5EF4-FFF2-40B4-BE49-F238E27FC236}">
                <a16:creationId xmlns:a16="http://schemas.microsoft.com/office/drawing/2014/main" id="{DF889702-DB50-1B11-66FE-C6FD31778D24}"/>
              </a:ext>
            </a:extLst>
          </p:cNvPr>
          <p:cNvSpPr txBox="1"/>
          <p:nvPr/>
        </p:nvSpPr>
        <p:spPr>
          <a:xfrm>
            <a:off x="9579072" y="1413032"/>
            <a:ext cx="1270500" cy="1746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900">
                <a:solidFill>
                  <a:srgbClr val="575757"/>
                </a:solidFill>
                <a:latin typeface="Trebuchet MS" panose="020B0603020202020204" pitchFamily="34" charset="0"/>
                <a:ea typeface="Meiryo UI" panose="020B0604030504040204" pitchFamily="50" charset="-128"/>
              </a:rPr>
              <a:t>※</a:t>
            </a:r>
            <a:r>
              <a:rPr kumimoji="1" lang="ja-JP" altLang="en-US" sz="900">
                <a:solidFill>
                  <a:srgbClr val="575757"/>
                </a:solidFill>
                <a:latin typeface="Trebuchet MS" panose="020B0603020202020204" pitchFamily="34" charset="0"/>
                <a:ea typeface="Meiryo UI" panose="020B0604030504040204" pitchFamily="50" charset="-128"/>
              </a:rPr>
              <a:t>レコメンド機能で記載</a:t>
            </a:r>
            <a:endParaRPr kumimoji="1" lang="en-US" altLang="ja-JP" sz="900">
              <a:solidFill>
                <a:srgbClr val="575757"/>
              </a:solidFill>
              <a:latin typeface="Trebuchet MS" panose="020B0603020202020204" pitchFamily="34" charset="0"/>
              <a:ea typeface="Meiryo UI" panose="020B0604030504040204" pitchFamily="50" charset="-128"/>
            </a:endParaRPr>
          </a:p>
        </p:txBody>
      </p:sp>
      <p:grpSp>
        <p:nvGrpSpPr>
          <p:cNvPr id="81" name="bcgBugs_Gender-neutral Front ">
            <a:extLst>
              <a:ext uri="{FF2B5EF4-FFF2-40B4-BE49-F238E27FC236}">
                <a16:creationId xmlns:a16="http://schemas.microsoft.com/office/drawing/2014/main" id="{70C70466-9F00-D091-F4EF-A43F0FFF2A9D}"/>
              </a:ext>
            </a:extLst>
          </p:cNvPr>
          <p:cNvGrpSpPr>
            <a:grpSpLocks noChangeAspect="1"/>
          </p:cNvGrpSpPr>
          <p:nvPr/>
        </p:nvGrpSpPr>
        <p:grpSpPr bwMode="auto">
          <a:xfrm>
            <a:off x="8320306" y="1831614"/>
            <a:ext cx="258077" cy="258077"/>
            <a:chOff x="2652" y="972"/>
            <a:chExt cx="2376" cy="2376"/>
          </a:xfrm>
        </p:grpSpPr>
        <p:sp>
          <p:nvSpPr>
            <p:cNvPr id="82" name="AutoShape 3">
              <a:extLst>
                <a:ext uri="{FF2B5EF4-FFF2-40B4-BE49-F238E27FC236}">
                  <a16:creationId xmlns:a16="http://schemas.microsoft.com/office/drawing/2014/main" id="{08F6A09A-B130-B2AF-824C-0E4E3D740F4F}"/>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5">
              <a:extLst>
                <a:ext uri="{FF2B5EF4-FFF2-40B4-BE49-F238E27FC236}">
                  <a16:creationId xmlns:a16="http://schemas.microsoft.com/office/drawing/2014/main" id="{C9D67435-9F9E-31E8-F171-2347F0297E0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84" name="テキスト ボックス 118">
            <a:extLst>
              <a:ext uri="{FF2B5EF4-FFF2-40B4-BE49-F238E27FC236}">
                <a16:creationId xmlns:a16="http://schemas.microsoft.com/office/drawing/2014/main" id="{29D392BB-EDF4-AE99-C815-8DE7E2CC1658}"/>
              </a:ext>
            </a:extLst>
          </p:cNvPr>
          <p:cNvSpPr txBox="1"/>
          <p:nvPr/>
        </p:nvSpPr>
        <p:spPr>
          <a:xfrm>
            <a:off x="7999714" y="1377682"/>
            <a:ext cx="1270500" cy="1746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050">
                <a:solidFill>
                  <a:srgbClr val="575757"/>
                </a:solidFill>
                <a:latin typeface="Trebuchet MS" panose="020B0603020202020204" pitchFamily="34" charset="0"/>
                <a:ea typeface="Meiryo UI" panose="020B0604030504040204" pitchFamily="50" charset="-128"/>
              </a:rPr>
              <a:t>レポーティング確認</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85" name="Rectangle 84">
            <a:extLst>
              <a:ext uri="{FF2B5EF4-FFF2-40B4-BE49-F238E27FC236}">
                <a16:creationId xmlns:a16="http://schemas.microsoft.com/office/drawing/2014/main" id="{650D3F63-5D6F-B429-A0A2-52B078265B73}"/>
              </a:ext>
            </a:extLst>
          </p:cNvPr>
          <p:cNvSpPr/>
          <p:nvPr/>
        </p:nvSpPr>
        <p:spPr>
          <a:xfrm>
            <a:off x="9035708" y="3169735"/>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アセスメント出力</a:t>
            </a:r>
            <a:endParaRPr lang="en-US" sz="900">
              <a:solidFill>
                <a:srgbClr val="575757"/>
              </a:solidFill>
              <a:ea typeface="Meiryo UI" panose="020B0604030504040204" pitchFamily="50" charset="-128"/>
            </a:endParaRPr>
          </a:p>
        </p:txBody>
      </p:sp>
      <p:sp>
        <p:nvSpPr>
          <p:cNvPr id="86" name="Flowchart: Document 85">
            <a:extLst>
              <a:ext uri="{FF2B5EF4-FFF2-40B4-BE49-F238E27FC236}">
                <a16:creationId xmlns:a16="http://schemas.microsoft.com/office/drawing/2014/main" id="{B4AACBC6-C269-2E28-97EC-C3F6F9A8A7A2}"/>
              </a:ext>
            </a:extLst>
          </p:cNvPr>
          <p:cNvSpPr/>
          <p:nvPr/>
        </p:nvSpPr>
        <p:spPr>
          <a:xfrm>
            <a:off x="10256849" y="3169735"/>
            <a:ext cx="418677" cy="320315"/>
          </a:xfrm>
          <a:prstGeom prst="flowChartDocumen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PDF</a:t>
            </a:r>
            <a:endParaRPr lang="en-US" sz="900">
              <a:solidFill>
                <a:srgbClr val="575757"/>
              </a:solidFill>
              <a:ea typeface="Meiryo UI" panose="020B0604030504040204" pitchFamily="50" charset="-128"/>
            </a:endParaRPr>
          </a:p>
        </p:txBody>
      </p:sp>
      <p:cxnSp>
        <p:nvCxnSpPr>
          <p:cNvPr id="87" name="Connector: Elbow 86">
            <a:extLst>
              <a:ext uri="{FF2B5EF4-FFF2-40B4-BE49-F238E27FC236}">
                <a16:creationId xmlns:a16="http://schemas.microsoft.com/office/drawing/2014/main" id="{D832B85C-05B4-D16E-07B2-351C39567F37}"/>
              </a:ext>
            </a:extLst>
          </p:cNvPr>
          <p:cNvCxnSpPr>
            <a:cxnSpLocks/>
            <a:endCxn id="85" idx="1"/>
          </p:cNvCxnSpPr>
          <p:nvPr/>
        </p:nvCxnSpPr>
        <p:spPr>
          <a:xfrm rot="16200000" flipH="1">
            <a:off x="8231608" y="2525793"/>
            <a:ext cx="1337692" cy="270507"/>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3C70F571-ED92-9645-9B97-8B2ED930823C}"/>
              </a:ext>
            </a:extLst>
          </p:cNvPr>
          <p:cNvCxnSpPr>
            <a:cxnSpLocks/>
            <a:stCxn id="85" idx="3"/>
            <a:endCxn id="86" idx="1"/>
          </p:cNvCxnSpPr>
          <p:nvPr/>
        </p:nvCxnSpPr>
        <p:spPr>
          <a:xfrm>
            <a:off x="9925830" y="3329893"/>
            <a:ext cx="331019"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83721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EC3339-2B8D-EBD8-B5E7-564986BFA1E0}"/>
            </a:ext>
          </a:extLst>
        </p:cNvPr>
        <p:cNvGrpSpPr/>
        <p:nvPr/>
      </p:nvGrpSpPr>
      <p:grpSpPr>
        <a:xfrm>
          <a:off x="0" y="0"/>
          <a:ext cx="0" cy="0"/>
          <a:chOff x="0" y="0"/>
          <a:chExt cx="0" cy="0"/>
        </a:xfrm>
      </p:grpSpPr>
      <p:sp>
        <p:nvSpPr>
          <p:cNvPr id="7" name="テキスト ボックス 27">
            <a:extLst>
              <a:ext uri="{FF2B5EF4-FFF2-40B4-BE49-F238E27FC236}">
                <a16:creationId xmlns:a16="http://schemas.microsoft.com/office/drawing/2014/main" id="{7AB9F139-6AB6-B5F1-83D9-551A5EBDABDC}"/>
              </a:ext>
            </a:extLst>
          </p:cNvPr>
          <p:cNvSpPr txBox="1"/>
          <p:nvPr/>
        </p:nvSpPr>
        <p:spPr>
          <a:xfrm>
            <a:off x="8079132" y="1065652"/>
            <a:ext cx="352047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システム要求事項</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8" name="直線コネクタ 28">
            <a:extLst>
              <a:ext uri="{FF2B5EF4-FFF2-40B4-BE49-F238E27FC236}">
                <a16:creationId xmlns:a16="http://schemas.microsoft.com/office/drawing/2014/main" id="{1243FC0B-52B4-1591-9118-B3EFA89272E2}"/>
              </a:ext>
            </a:extLst>
          </p:cNvPr>
          <p:cNvCxnSpPr/>
          <p:nvPr/>
        </p:nvCxnSpPr>
        <p:spPr>
          <a:xfrm>
            <a:off x="8110472" y="1344950"/>
            <a:ext cx="352047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5" name="タイトル 140">
            <a:extLst>
              <a:ext uri="{FF2B5EF4-FFF2-40B4-BE49-F238E27FC236}">
                <a16:creationId xmlns:a16="http://schemas.microsoft.com/office/drawing/2014/main" id="{C767842D-383A-18BB-D8F7-E75920504F87}"/>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DSS</a:t>
            </a:r>
            <a:r>
              <a:rPr lang="ja-JP" altLang="en-US">
                <a:ea typeface="Meiryo UI" panose="020B0604030504040204" pitchFamily="50" charset="-128"/>
              </a:rPr>
              <a:t>アセスメント （要求事項）</a:t>
            </a:r>
            <a:endParaRPr lang="en-US" altLang="ja-JP">
              <a:ea typeface="Meiryo UI" panose="020B0604030504040204" pitchFamily="50" charset="-128"/>
            </a:endParaRPr>
          </a:p>
        </p:txBody>
      </p:sp>
      <p:sp>
        <p:nvSpPr>
          <p:cNvPr id="2" name="TextBox 1">
            <a:extLst>
              <a:ext uri="{FF2B5EF4-FFF2-40B4-BE49-F238E27FC236}">
                <a16:creationId xmlns:a16="http://schemas.microsoft.com/office/drawing/2014/main" id="{D0518AA7-BFF2-A62F-5F55-B3B7E14A33DD}"/>
              </a:ext>
            </a:extLst>
          </p:cNvPr>
          <p:cNvSpPr txBox="1"/>
          <p:nvPr/>
        </p:nvSpPr>
        <p:spPr>
          <a:xfrm>
            <a:off x="8110471" y="1419479"/>
            <a:ext cx="3489135"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ja-JP" altLang="en-US" sz="1300">
                <a:solidFill>
                  <a:schemeClr val="accent3"/>
                </a:solidFill>
                <a:ea typeface="Meiryo UI" panose="020B0604030504040204" pitchFamily="50" charset="-128"/>
              </a:rPr>
              <a:t>データ管理要求</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アセスメントの設問構成・選択肢・スコアロジック等は、</a:t>
            </a:r>
            <a:r>
              <a:rPr lang="en-US" altLang="ja-JP" sz="1300">
                <a:solidFill>
                  <a:srgbClr val="575757"/>
                </a:solidFill>
                <a:ea typeface="Meiryo UI" panose="020B0604030504040204" pitchFamily="50" charset="-128"/>
              </a:rPr>
              <a:t>DSS</a:t>
            </a:r>
            <a:r>
              <a:rPr lang="ja-JP" altLang="en-US" sz="1300">
                <a:solidFill>
                  <a:srgbClr val="575757"/>
                </a:solidFill>
                <a:ea typeface="Meiryo UI" panose="020B0604030504040204" pitchFamily="50" charset="-128"/>
              </a:rPr>
              <a:t>に準拠したデータ定義に基づき構成され、マスタファイル（</a:t>
            </a:r>
            <a:r>
              <a:rPr lang="en-US" altLang="ja-JP" sz="1300">
                <a:solidFill>
                  <a:srgbClr val="575757"/>
                </a:solidFill>
                <a:ea typeface="Meiryo UI" panose="020B0604030504040204" pitchFamily="50" charset="-128"/>
              </a:rPr>
              <a:t>Excel</a:t>
            </a:r>
            <a:r>
              <a:rPr lang="ja-JP" altLang="en-US" sz="1300">
                <a:solidFill>
                  <a:srgbClr val="575757"/>
                </a:solidFill>
                <a:ea typeface="Meiryo UI" panose="020B0604030504040204" pitchFamily="50" charset="-128"/>
              </a:rPr>
              <a:t>等）を用いてシステム運用者が修正・更新可能であること</a:t>
            </a:r>
            <a:endParaRPr lang="en-US" altLang="ja-JP" sz="13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アセスメントはターゲット属性（例：職種・レベル）ごとに設問構成を切り替えられるよう、複数パターンの設計・運用が可能であること</a:t>
            </a:r>
            <a:endParaRPr lang="en-US" altLang="ja-JP" sz="13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過去のアセスメント結果を履歴管理できること</a:t>
            </a:r>
            <a:endParaRPr lang="en-US" altLang="ja-JP" sz="1300">
              <a:solidFill>
                <a:srgbClr val="575757"/>
              </a:solidFill>
              <a:ea typeface="Meiryo UI" panose="020B0604030504040204" pitchFamily="50" charset="-128"/>
            </a:endParaRPr>
          </a:p>
          <a:p>
            <a:pPr marL="108000" lvl="1">
              <a:buClr>
                <a:schemeClr val="tx2"/>
              </a:buClr>
            </a:pPr>
            <a:r>
              <a:rPr lang="ja-JP" altLang="en-US" sz="1300">
                <a:solidFill>
                  <a:schemeClr val="accent3"/>
                </a:solidFill>
                <a:ea typeface="Meiryo UI" panose="020B0604030504040204" pitchFamily="50" charset="-128"/>
              </a:rPr>
              <a:t>ロジック要求</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アセスメント結果は個人単位で蓄積され、市場動向や個人の目標（</a:t>
            </a:r>
            <a:r>
              <a:rPr lang="en-US" altLang="ja-JP" sz="1300" err="1">
                <a:solidFill>
                  <a:srgbClr val="575757"/>
                </a:solidFill>
                <a:ea typeface="Meiryo UI" panose="020B0604030504040204" pitchFamily="50" charset="-128"/>
              </a:rPr>
              <a:t>ToBe</a:t>
            </a:r>
            <a:r>
              <a:rPr lang="ja-JP" altLang="en-US" sz="1300">
                <a:solidFill>
                  <a:srgbClr val="575757"/>
                </a:solidFill>
                <a:ea typeface="Meiryo UI" panose="020B0604030504040204" pitchFamily="50" charset="-128"/>
              </a:rPr>
              <a:t>）とのギャップ分析に基づき、キャリア・資格・学習コンテンツ等のレコメンドが実行できること</a:t>
            </a:r>
            <a:endParaRPr lang="en-US" altLang="ja-JP" sz="13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レコメンドロジックは、</a:t>
            </a:r>
            <a:r>
              <a:rPr lang="en-US" altLang="ja-JP" sz="1300">
                <a:solidFill>
                  <a:srgbClr val="575757"/>
                </a:solidFill>
                <a:ea typeface="Meiryo UI" panose="020B0604030504040204" pitchFamily="50" charset="-128"/>
              </a:rPr>
              <a:t>DSS</a:t>
            </a:r>
            <a:r>
              <a:rPr lang="ja-JP" altLang="en-US" sz="1300">
                <a:solidFill>
                  <a:srgbClr val="575757"/>
                </a:solidFill>
                <a:ea typeface="Meiryo UI" panose="020B0604030504040204" pitchFamily="50" charset="-128"/>
              </a:rPr>
              <a:t>準拠の職種分類・スキル定義に基づいて構成され、提示される選択肢が一貫性あるキャリア設計につながること</a:t>
            </a:r>
            <a:endParaRPr lang="en-US" altLang="ja-JP" sz="13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アセスメント結果の一部機能を外部サービスでも利用可能とするため、</a:t>
            </a:r>
            <a:r>
              <a:rPr lang="en-US" altLang="ja-JP" sz="1300">
                <a:solidFill>
                  <a:srgbClr val="575757"/>
                </a:solidFill>
                <a:ea typeface="Meiryo UI" panose="020B0604030504040204" pitchFamily="50" charset="-128"/>
              </a:rPr>
              <a:t>API</a:t>
            </a:r>
            <a:r>
              <a:rPr lang="ja-JP" altLang="en-US" sz="1300">
                <a:solidFill>
                  <a:srgbClr val="575757"/>
                </a:solidFill>
                <a:ea typeface="Meiryo UI" panose="020B0604030504040204" pitchFamily="50" charset="-128"/>
              </a:rPr>
              <a:t>による部分提供が可能な設計であること</a:t>
            </a:r>
            <a:endParaRPr lang="en-US" altLang="ja-JP" sz="1300">
              <a:solidFill>
                <a:srgbClr val="575757"/>
              </a:solidFill>
              <a:ea typeface="Meiryo UI" panose="020B0604030504040204" pitchFamily="50" charset="-128"/>
            </a:endParaRPr>
          </a:p>
          <a:p>
            <a:pPr marL="108000" lvl="1">
              <a:buClr>
                <a:schemeClr val="tx2"/>
              </a:buClr>
            </a:pPr>
            <a:r>
              <a:rPr lang="en-US" altLang="ja-JP" sz="1300">
                <a:solidFill>
                  <a:schemeClr val="accent3"/>
                </a:solidFill>
                <a:ea typeface="Meiryo UI" panose="020B0604030504040204" pitchFamily="50" charset="-128"/>
              </a:rPr>
              <a:t>UI/UX</a:t>
            </a:r>
            <a:r>
              <a:rPr lang="ja-JP" altLang="en-US" sz="1300">
                <a:solidFill>
                  <a:schemeClr val="accent3"/>
                </a:solidFill>
                <a:ea typeface="Meiryo UI" panose="020B0604030504040204" pitchFamily="50" charset="-128"/>
              </a:rPr>
              <a:t>・表示出力要求</a:t>
            </a: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アセスメント結果に基づき、現在のスキルや指向性、過去からの差分、および推奨されるキャリアパス・資格・学習コンテンツを、アナリティクス上に視覚的に表示できること</a:t>
            </a:r>
            <a:endParaRPr lang="en-US" altLang="ja-JP" sz="13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300">
                <a:solidFill>
                  <a:srgbClr val="575757"/>
                </a:solidFill>
                <a:ea typeface="Meiryo UI" panose="020B0604030504040204" pitchFamily="50" charset="-128"/>
              </a:rPr>
              <a:t>アセスメント実施時のユーザ負荷が過度とならないこと（設問数・回答時間）</a:t>
            </a:r>
          </a:p>
        </p:txBody>
      </p:sp>
      <p:grpSp>
        <p:nvGrpSpPr>
          <p:cNvPr id="28" name="Group 27">
            <a:extLst>
              <a:ext uri="{FF2B5EF4-FFF2-40B4-BE49-F238E27FC236}">
                <a16:creationId xmlns:a16="http://schemas.microsoft.com/office/drawing/2014/main" id="{7D9FF2C2-98FE-EBB2-7B76-3103845A4DB6}"/>
              </a:ext>
            </a:extLst>
          </p:cNvPr>
          <p:cNvGrpSpPr/>
          <p:nvPr/>
        </p:nvGrpSpPr>
        <p:grpSpPr>
          <a:xfrm>
            <a:off x="372826" y="1065652"/>
            <a:ext cx="2669138" cy="279298"/>
            <a:chOff x="372826" y="1065652"/>
            <a:chExt cx="2437928" cy="279298"/>
          </a:xfrm>
        </p:grpSpPr>
        <p:sp>
          <p:nvSpPr>
            <p:cNvPr id="3" name="テキスト ボックス 27">
              <a:extLst>
                <a:ext uri="{FF2B5EF4-FFF2-40B4-BE49-F238E27FC236}">
                  <a16:creationId xmlns:a16="http://schemas.microsoft.com/office/drawing/2014/main" id="{9DDB385E-4F2C-CA2A-1992-732BF1DFA798}"/>
                </a:ext>
              </a:extLst>
            </p:cNvPr>
            <p:cNvSpPr txBox="1"/>
            <p:nvPr/>
          </p:nvSpPr>
          <p:spPr>
            <a:xfrm>
              <a:off x="372826" y="1065652"/>
              <a:ext cx="240658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取り扱うデータ</a:t>
              </a:r>
              <a:r>
                <a:rPr kumimoji="1" lang="en-US" altLang="ja-JP" sz="1600">
                  <a:solidFill>
                    <a:srgbClr val="295E7E"/>
                  </a:solidFill>
                  <a:latin typeface="Trebuchet MS" panose="020B0603020202020204" pitchFamily="34" charset="0"/>
                  <a:ea typeface="Meiryo UI" panose="020B0604030504040204" pitchFamily="50" charset="-128"/>
                </a:rPr>
                <a:t>(</a:t>
              </a:r>
              <a:r>
                <a:rPr kumimoji="1" lang="ja-JP" altLang="en-US" sz="1600">
                  <a:solidFill>
                    <a:srgbClr val="295E7E"/>
                  </a:solidFill>
                  <a:latin typeface="Trebuchet MS" panose="020B0603020202020204" pitchFamily="34" charset="0"/>
                  <a:ea typeface="Meiryo UI" panose="020B0604030504040204" pitchFamily="50" charset="-128"/>
                </a:rPr>
                <a:t>仮称</a:t>
              </a:r>
              <a:r>
                <a:rPr kumimoji="1" lang="en-US" altLang="ja-JP" sz="1600">
                  <a:solidFill>
                    <a:srgbClr val="295E7E"/>
                  </a:solidFill>
                  <a:latin typeface="Trebuchet MS" panose="020B0603020202020204" pitchFamily="34" charset="0"/>
                  <a:ea typeface="Meiryo UI" panose="020B0604030504040204" pitchFamily="50" charset="-128"/>
                </a:rPr>
                <a:t>)</a:t>
              </a:r>
            </a:p>
          </p:txBody>
        </p:sp>
        <p:cxnSp>
          <p:nvCxnSpPr>
            <p:cNvPr id="6" name="直線コネクタ 28">
              <a:extLst>
                <a:ext uri="{FF2B5EF4-FFF2-40B4-BE49-F238E27FC236}">
                  <a16:creationId xmlns:a16="http://schemas.microsoft.com/office/drawing/2014/main" id="{581988CD-5B0D-C87F-5CF1-9E6A592EC7F3}"/>
                </a:ext>
              </a:extLst>
            </p:cNvPr>
            <p:cNvCxnSpPr/>
            <p:nvPr/>
          </p:nvCxnSpPr>
          <p:spPr>
            <a:xfrm>
              <a:off x="404166" y="1344950"/>
              <a:ext cx="240658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25378782-EC79-DE96-77D0-8D06542BED72}"/>
              </a:ext>
            </a:extLst>
          </p:cNvPr>
          <p:cNvGrpSpPr/>
          <p:nvPr/>
        </p:nvGrpSpPr>
        <p:grpSpPr>
          <a:xfrm>
            <a:off x="3261676" y="1065652"/>
            <a:ext cx="4346620" cy="279298"/>
            <a:chOff x="3387630" y="1065652"/>
            <a:chExt cx="4094712" cy="279298"/>
          </a:xfrm>
        </p:grpSpPr>
        <p:sp>
          <p:nvSpPr>
            <p:cNvPr id="14" name="テキスト ボックス 27">
              <a:extLst>
                <a:ext uri="{FF2B5EF4-FFF2-40B4-BE49-F238E27FC236}">
                  <a16:creationId xmlns:a16="http://schemas.microsoft.com/office/drawing/2014/main" id="{EF6564D6-94B4-B9CD-E9A7-70BA4A03DFA1}"/>
                </a:ext>
              </a:extLst>
            </p:cNvPr>
            <p:cNvSpPr txBox="1"/>
            <p:nvPr/>
          </p:nvSpPr>
          <p:spPr>
            <a:xfrm>
              <a:off x="3387630" y="1065652"/>
              <a:ext cx="4063372"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機能</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16" name="直線コネクタ 28">
              <a:extLst>
                <a:ext uri="{FF2B5EF4-FFF2-40B4-BE49-F238E27FC236}">
                  <a16:creationId xmlns:a16="http://schemas.microsoft.com/office/drawing/2014/main" id="{2852C86F-1F1C-35BF-E69D-14C96E06F2A2}"/>
                </a:ext>
              </a:extLst>
            </p:cNvPr>
            <p:cNvCxnSpPr/>
            <p:nvPr/>
          </p:nvCxnSpPr>
          <p:spPr>
            <a:xfrm>
              <a:off x="3418970" y="1344950"/>
              <a:ext cx="4063372"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4" name="Rectangle 3">
            <a:extLst>
              <a:ext uri="{FF2B5EF4-FFF2-40B4-BE49-F238E27FC236}">
                <a16:creationId xmlns:a16="http://schemas.microsoft.com/office/drawing/2014/main" id="{EE4ED6A5-77E3-362C-0B57-63CCB40C2DB3}"/>
              </a:ext>
            </a:extLst>
          </p:cNvPr>
          <p:cNvSpPr/>
          <p:nvPr/>
        </p:nvSpPr>
        <p:spPr>
          <a:xfrm>
            <a:off x="407138" y="1438529"/>
            <a:ext cx="7201158" cy="5321807"/>
          </a:xfrm>
          <a:prstGeom prst="rect">
            <a:avLst/>
          </a:prstGeom>
          <a:solidFill>
            <a:srgbClr val="F2F2F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dirty="0">
                <a:solidFill>
                  <a:srgbClr val="575757"/>
                </a:solidFill>
                <a:ea typeface="Meiryo UI" panose="020B0604030504040204" pitchFamily="50" charset="-128"/>
              </a:rPr>
              <a:t>未定</a:t>
            </a:r>
            <a:endParaRPr lang="en-US" dirty="0">
              <a:solidFill>
                <a:srgbClr val="575757"/>
              </a:solidFill>
              <a:ea typeface="Meiryo UI" panose="020B0604030504040204" pitchFamily="50" charset="-128"/>
            </a:endParaRPr>
          </a:p>
        </p:txBody>
      </p:sp>
    </p:spTree>
    <p:extLst>
      <p:ext uri="{BB962C8B-B14F-4D97-AF65-F5344CB8AC3E}">
        <p14:creationId xmlns:p14="http://schemas.microsoft.com/office/powerpoint/2010/main" val="3678555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D7ECB-20D2-6B25-56E7-988A563937B3}"/>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719E7BAF-A5D6-D34D-28D3-61633CE4DE90}"/>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学習コンテンツ（ソリューション概要）</a:t>
            </a:r>
            <a:endParaRPr lang="en-US" altLang="ja-JP">
              <a:ea typeface="Meiryo UI" panose="020B0604030504040204" pitchFamily="50" charset="-128"/>
            </a:endParaRPr>
          </a:p>
        </p:txBody>
      </p:sp>
      <p:sp>
        <p:nvSpPr>
          <p:cNvPr id="52" name="テキスト ボックス 22">
            <a:extLst>
              <a:ext uri="{FF2B5EF4-FFF2-40B4-BE49-F238E27FC236}">
                <a16:creationId xmlns:a16="http://schemas.microsoft.com/office/drawing/2014/main" id="{631A1F0B-AC49-D6A8-277F-252C3D6330C8}"/>
              </a:ext>
            </a:extLst>
          </p:cNvPr>
          <p:cNvSpPr txBox="1"/>
          <p:nvPr/>
        </p:nvSpPr>
        <p:spPr>
          <a:xfrm>
            <a:off x="614472" y="1068653"/>
            <a:ext cx="10141045"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a:ea typeface="Meiryo UI" panose="020B0604030504040204" pitchFamily="50" charset="-128"/>
              </a:rPr>
              <a:t>本ソリューションの目的・体験価値</a:t>
            </a:r>
            <a:endParaRPr kumimoji="1" lang="en-US" altLang="ja-JP" sz="1600">
              <a:solidFill>
                <a:srgbClr val="295E7E"/>
              </a:solidFill>
              <a:latin typeface="Trebuchet MS"/>
              <a:ea typeface="Meiryo UI" panose="020B0604030504040204" pitchFamily="50" charset="-128"/>
            </a:endParaRPr>
          </a:p>
        </p:txBody>
      </p:sp>
      <p:cxnSp>
        <p:nvCxnSpPr>
          <p:cNvPr id="53" name="直線コネクタ 24">
            <a:extLst>
              <a:ext uri="{FF2B5EF4-FFF2-40B4-BE49-F238E27FC236}">
                <a16:creationId xmlns:a16="http://schemas.microsoft.com/office/drawing/2014/main" id="{C7D69200-BF8B-F4DB-FA5B-D4F0D4F74A6D}"/>
              </a:ext>
            </a:extLst>
          </p:cNvPr>
          <p:cNvCxnSpPr/>
          <p:nvPr/>
        </p:nvCxnSpPr>
        <p:spPr>
          <a:xfrm>
            <a:off x="676239" y="1347951"/>
            <a:ext cx="1004890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F9404CFC-3EF7-405C-A22C-4D46331B82C3}"/>
              </a:ext>
            </a:extLst>
          </p:cNvPr>
          <p:cNvGrpSpPr/>
          <p:nvPr/>
        </p:nvGrpSpPr>
        <p:grpSpPr>
          <a:xfrm>
            <a:off x="614471" y="4793857"/>
            <a:ext cx="10141044" cy="1282477"/>
            <a:chOff x="614472" y="4793857"/>
            <a:chExt cx="6798358" cy="1282477"/>
          </a:xfrm>
        </p:grpSpPr>
        <p:grpSp>
          <p:nvGrpSpPr>
            <p:cNvPr id="55" name="Group 54">
              <a:extLst>
                <a:ext uri="{FF2B5EF4-FFF2-40B4-BE49-F238E27FC236}">
                  <a16:creationId xmlns:a16="http://schemas.microsoft.com/office/drawing/2014/main" id="{2CB30A00-D531-5189-9E4C-00F35334EA07}"/>
                </a:ext>
              </a:extLst>
            </p:cNvPr>
            <p:cNvGrpSpPr/>
            <p:nvPr/>
          </p:nvGrpSpPr>
          <p:grpSpPr>
            <a:xfrm>
              <a:off x="614472" y="4793857"/>
              <a:ext cx="3270976" cy="279298"/>
              <a:chOff x="766872" y="1432807"/>
              <a:chExt cx="6798357" cy="279298"/>
            </a:xfrm>
          </p:grpSpPr>
          <p:sp>
            <p:nvSpPr>
              <p:cNvPr id="61" name="テキスト ボックス 22">
                <a:extLst>
                  <a:ext uri="{FF2B5EF4-FFF2-40B4-BE49-F238E27FC236}">
                    <a16:creationId xmlns:a16="http://schemas.microsoft.com/office/drawing/2014/main" id="{EB4C4436-5C81-A9BB-9090-A89EAAF066B7}"/>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個人向けサービスへの活用方針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62" name="直線コネクタ 24">
                <a:extLst>
                  <a:ext uri="{FF2B5EF4-FFF2-40B4-BE49-F238E27FC236}">
                    <a16:creationId xmlns:a16="http://schemas.microsoft.com/office/drawing/2014/main" id="{FB62D1B2-7D66-877A-87E8-0D6621BA7EB7}"/>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2031EDD9-3AFA-E620-1B5C-41D5C009E9C0}"/>
                </a:ext>
              </a:extLst>
            </p:cNvPr>
            <p:cNvGrpSpPr/>
            <p:nvPr/>
          </p:nvGrpSpPr>
          <p:grpSpPr>
            <a:xfrm>
              <a:off x="4141853" y="4793857"/>
              <a:ext cx="3270976" cy="279298"/>
              <a:chOff x="766872" y="1432807"/>
              <a:chExt cx="6798357" cy="279298"/>
            </a:xfrm>
          </p:grpSpPr>
          <p:sp>
            <p:nvSpPr>
              <p:cNvPr id="59" name="テキスト ボックス 22">
                <a:extLst>
                  <a:ext uri="{FF2B5EF4-FFF2-40B4-BE49-F238E27FC236}">
                    <a16:creationId xmlns:a16="http://schemas.microsoft.com/office/drawing/2014/main" id="{F8F8EDD9-852B-B747-99C3-51656A20E143}"/>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法人向けサービスへの活用方針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60" name="直線コネクタ 24">
                <a:extLst>
                  <a:ext uri="{FF2B5EF4-FFF2-40B4-BE49-F238E27FC236}">
                    <a16:creationId xmlns:a16="http://schemas.microsoft.com/office/drawing/2014/main" id="{97C6269D-B9DE-A241-6911-C78F68D781C1}"/>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57" name="TextBox 56">
              <a:extLst>
                <a:ext uri="{FF2B5EF4-FFF2-40B4-BE49-F238E27FC236}">
                  <a16:creationId xmlns:a16="http://schemas.microsoft.com/office/drawing/2014/main" id="{204DAEA8-77CC-01D9-C3F8-2E070B64DAD5}"/>
                </a:ext>
              </a:extLst>
            </p:cNvPr>
            <p:cNvSpPr txBox="1"/>
            <p:nvPr/>
          </p:nvSpPr>
          <p:spPr>
            <a:xfrm>
              <a:off x="620285"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自分の現在地と目標に応じて最適な学習ルートが提示され、成長がマップとして蓄積・可視化されていく、達成と前進を実感できる</a:t>
              </a:r>
              <a:endParaRPr lang="en-US" sz="1400">
                <a:solidFill>
                  <a:srgbClr val="575757"/>
                </a:solidFill>
                <a:ea typeface="Meiryo UI" panose="020B0604030504040204" pitchFamily="50" charset="-128"/>
              </a:endParaRPr>
            </a:p>
          </p:txBody>
        </p:sp>
        <p:sp>
          <p:nvSpPr>
            <p:cNvPr id="58" name="TextBox 57">
              <a:extLst>
                <a:ext uri="{FF2B5EF4-FFF2-40B4-BE49-F238E27FC236}">
                  <a16:creationId xmlns:a16="http://schemas.microsoft.com/office/drawing/2014/main" id="{E65ECEF3-0203-0203-0C04-2A0AC08B5820}"/>
                </a:ext>
              </a:extLst>
            </p:cNvPr>
            <p:cNvSpPr txBox="1"/>
            <p:nvPr/>
          </p:nvSpPr>
          <p:spPr>
            <a:xfrm>
              <a:off x="4171572"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コンテンツと学習状況が業界・職種ごとに体系化され、人材育成の方針や業界知見の深耕に活用できる</a:t>
              </a:r>
              <a:endParaRPr lang="en-US" sz="14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チーム／部署単位での学習実施状況の可視化・進捗モニタリング機能を提供し、管理的な判断材料とする</a:t>
              </a:r>
              <a:endParaRPr lang="en-US" sz="14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endParaRPr lang="en-US" sz="1400">
                <a:solidFill>
                  <a:srgbClr val="575757"/>
                </a:solidFill>
                <a:ea typeface="Meiryo UI" panose="020B0604030504040204" pitchFamily="50" charset="-128"/>
              </a:endParaRPr>
            </a:p>
          </p:txBody>
        </p:sp>
      </p:grpSp>
      <p:sp>
        <p:nvSpPr>
          <p:cNvPr id="63" name="テキスト ボックス 118">
            <a:extLst>
              <a:ext uri="{FF2B5EF4-FFF2-40B4-BE49-F238E27FC236}">
                <a16:creationId xmlns:a16="http://schemas.microsoft.com/office/drawing/2014/main" id="{9749DD83-DBA6-8465-EB94-C833DBCEA757}"/>
              </a:ext>
            </a:extLst>
          </p:cNvPr>
          <p:cNvSpPr txBox="1"/>
          <p:nvPr/>
        </p:nvSpPr>
        <p:spPr>
          <a:xfrm>
            <a:off x="614472" y="1419479"/>
            <a:ext cx="10048908"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ja-JP" altLang="en-US" sz="1400">
                <a:solidFill>
                  <a:srgbClr val="1B72B8"/>
                </a:solidFill>
                <a:latin typeface="Trebuchet MS" panose="020B0603020202020204" pitchFamily="34" charset="0"/>
                <a:ea typeface="Meiryo UI" panose="020B0604030504040204" pitchFamily="50" charset="-128"/>
              </a:rPr>
              <a:t>アセスメント結果やスキルギャップに応じて、ユーザーに最適な学習コンテンツを橋渡しし、成長の実行力と学びの接続性を高める</a:t>
            </a:r>
            <a:endParaRPr kumimoji="1" lang="en-US" altLang="ja-JP" sz="1400">
              <a:solidFill>
                <a:srgbClr val="1B72B8"/>
              </a:solidFill>
              <a:latin typeface="Trebuchet MS" panose="020B0603020202020204" pitchFamily="34" charset="0"/>
              <a:ea typeface="Meiryo UI" panose="020B0604030504040204" pitchFamily="50" charset="-128"/>
            </a:endParaRPr>
          </a:p>
        </p:txBody>
      </p:sp>
      <p:sp>
        <p:nvSpPr>
          <p:cNvPr id="5" name="Rectangle: Rounded Corners 4">
            <a:extLst>
              <a:ext uri="{FF2B5EF4-FFF2-40B4-BE49-F238E27FC236}">
                <a16:creationId xmlns:a16="http://schemas.microsoft.com/office/drawing/2014/main" id="{41B8304A-10A7-4DEA-6C13-2E679DF57603}"/>
              </a:ext>
            </a:extLst>
          </p:cNvPr>
          <p:cNvSpPr/>
          <p:nvPr/>
        </p:nvSpPr>
        <p:spPr>
          <a:xfrm>
            <a:off x="1670337" y="2171004"/>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コンテンツプロバイダーによる</a:t>
            </a:r>
            <a:br>
              <a:rPr lang="en-US" altLang="ja-JP" sz="1050">
                <a:solidFill>
                  <a:srgbClr val="336699"/>
                </a:solidFill>
                <a:latin typeface="Meiryo UI" panose="020B0604030504040204" pitchFamily="50" charset="-128"/>
                <a:ea typeface="Meiryo UI" panose="020B0604030504040204" pitchFamily="50" charset="-128"/>
              </a:rPr>
            </a:br>
            <a:r>
              <a:rPr lang="ja-JP" altLang="en-US" sz="1050">
                <a:solidFill>
                  <a:srgbClr val="336699"/>
                </a:solidFill>
                <a:latin typeface="Meiryo UI" panose="020B0604030504040204" pitchFamily="50" charset="-128"/>
                <a:ea typeface="Meiryo UI" panose="020B0604030504040204" pitchFamily="50" charset="-128"/>
              </a:rPr>
              <a:t>学習コンテンツの登録</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6" name="Rectangle: Rounded Corners 5">
            <a:extLst>
              <a:ext uri="{FF2B5EF4-FFF2-40B4-BE49-F238E27FC236}">
                <a16:creationId xmlns:a16="http://schemas.microsoft.com/office/drawing/2014/main" id="{0221F5A0-6A28-AF9D-6955-F734208EFF90}"/>
              </a:ext>
            </a:extLst>
          </p:cNvPr>
          <p:cNvSpPr/>
          <p:nvPr/>
        </p:nvSpPr>
        <p:spPr>
          <a:xfrm>
            <a:off x="2575109" y="2171004"/>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en-US" altLang="ja-JP" sz="1050">
                <a:solidFill>
                  <a:srgbClr val="336699"/>
                </a:solidFill>
                <a:latin typeface="Meiryo UI" panose="020B0604030504040204" pitchFamily="50" charset="-128"/>
                <a:ea typeface="Meiryo UI" panose="020B0604030504040204" pitchFamily="50" charset="-128"/>
              </a:rPr>
              <a:t>DSS</a:t>
            </a:r>
            <a:r>
              <a:rPr lang="ja-JP" altLang="en-US" sz="1050">
                <a:solidFill>
                  <a:srgbClr val="336699"/>
                </a:solidFill>
                <a:latin typeface="Meiryo UI" panose="020B0604030504040204" pitchFamily="50" charset="-128"/>
                <a:ea typeface="Meiryo UI" panose="020B0604030504040204" pitchFamily="50" charset="-128"/>
              </a:rPr>
              <a:t>準拠審査・タグ付け</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4" name="Rectangle: Rounded Corners 13">
            <a:extLst>
              <a:ext uri="{FF2B5EF4-FFF2-40B4-BE49-F238E27FC236}">
                <a16:creationId xmlns:a16="http://schemas.microsoft.com/office/drawing/2014/main" id="{B32F82E2-70C6-23FD-57BC-9E87B7CF62ED}"/>
              </a:ext>
            </a:extLst>
          </p:cNvPr>
          <p:cNvSpPr/>
          <p:nvPr/>
        </p:nvSpPr>
        <p:spPr>
          <a:xfrm>
            <a:off x="6529788" y="2171004"/>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履修条件達成の判定</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5" name="Rectangle: Rounded Corners 14">
            <a:extLst>
              <a:ext uri="{FF2B5EF4-FFF2-40B4-BE49-F238E27FC236}">
                <a16:creationId xmlns:a16="http://schemas.microsoft.com/office/drawing/2014/main" id="{6A526969-3D3B-22E8-8546-C13DAB02E110}"/>
              </a:ext>
            </a:extLst>
          </p:cNvPr>
          <p:cNvSpPr/>
          <p:nvPr/>
        </p:nvSpPr>
        <p:spPr>
          <a:xfrm>
            <a:off x="7321630" y="2171004"/>
            <a:ext cx="3613069" cy="910835"/>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72000" rIns="36000" bIns="36000" rtlCol="0" anchor="t"/>
          <a:lstStyle/>
          <a:p>
            <a:pPr algn="ctr"/>
            <a:r>
              <a:rPr lang="ja-JP" altLang="en-US" sz="1050">
                <a:solidFill>
                  <a:srgbClr val="336699"/>
                </a:solidFill>
                <a:latin typeface="Meiryo UI" panose="020B0604030504040204" pitchFamily="50" charset="-128"/>
                <a:ea typeface="Meiryo UI" panose="020B0604030504040204" pitchFamily="50" charset="-128"/>
              </a:rPr>
              <a:t>クレデンシャルの発行</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6" name="Rectangle: Rounded Corners 15">
            <a:extLst>
              <a:ext uri="{FF2B5EF4-FFF2-40B4-BE49-F238E27FC236}">
                <a16:creationId xmlns:a16="http://schemas.microsoft.com/office/drawing/2014/main" id="{20379AB1-12F7-2D66-7C78-0AE9585278AF}"/>
              </a:ext>
            </a:extLst>
          </p:cNvPr>
          <p:cNvSpPr/>
          <p:nvPr/>
        </p:nvSpPr>
        <p:spPr>
          <a:xfrm>
            <a:off x="7321630" y="3195605"/>
            <a:ext cx="3613069" cy="910835"/>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72000" rIns="36000" bIns="36000" rtlCol="0" anchor="t"/>
          <a:lstStyle/>
          <a:p>
            <a:pPr algn="ctr"/>
            <a:r>
              <a:rPr lang="ja-JP" altLang="en-US" sz="1050">
                <a:solidFill>
                  <a:srgbClr val="336699"/>
                </a:solidFill>
                <a:latin typeface="Meiryo UI" panose="020B0604030504040204" pitchFamily="50" charset="-128"/>
                <a:ea typeface="Meiryo UI" panose="020B0604030504040204" pitchFamily="50" charset="-128"/>
              </a:rPr>
              <a:t>学習達成状況管理画面での可視化</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05" name="Arrow: Pentagon 104">
            <a:extLst>
              <a:ext uri="{FF2B5EF4-FFF2-40B4-BE49-F238E27FC236}">
                <a16:creationId xmlns:a16="http://schemas.microsoft.com/office/drawing/2014/main" id="{4F26B2D1-831E-5111-2D66-DA7A8DC1EA20}"/>
              </a:ext>
            </a:extLst>
          </p:cNvPr>
          <p:cNvSpPr/>
          <p:nvPr/>
        </p:nvSpPr>
        <p:spPr>
          <a:xfrm>
            <a:off x="1048102" y="1896177"/>
            <a:ext cx="3206264" cy="216566"/>
          </a:xfrm>
          <a:prstGeom prst="homePlat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rgbClr val="FFFFFF"/>
                </a:solidFill>
                <a:ea typeface="Meiryo UI" panose="020B0604030504040204" pitchFamily="50" charset="-128"/>
              </a:rPr>
              <a:t>コンテンツ登録</a:t>
            </a:r>
            <a:endParaRPr lang="en-US" sz="1200">
              <a:solidFill>
                <a:srgbClr val="FFFFFF"/>
              </a:solidFill>
              <a:ea typeface="Meiryo UI" panose="020B0604030504040204" pitchFamily="50" charset="-128"/>
            </a:endParaRPr>
          </a:p>
        </p:txBody>
      </p:sp>
      <p:sp>
        <p:nvSpPr>
          <p:cNvPr id="106" name="Arrow: Pentagon 105">
            <a:extLst>
              <a:ext uri="{FF2B5EF4-FFF2-40B4-BE49-F238E27FC236}">
                <a16:creationId xmlns:a16="http://schemas.microsoft.com/office/drawing/2014/main" id="{6EECD707-D96A-86D2-5A32-FDD4A38F0737}"/>
              </a:ext>
            </a:extLst>
          </p:cNvPr>
          <p:cNvSpPr/>
          <p:nvPr/>
        </p:nvSpPr>
        <p:spPr>
          <a:xfrm>
            <a:off x="4615631" y="1896177"/>
            <a:ext cx="2475248" cy="216566"/>
          </a:xfrm>
          <a:prstGeom prst="homePlat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rgbClr val="FFFFFF"/>
                </a:solidFill>
                <a:ea typeface="Meiryo UI" panose="020B0604030504040204" pitchFamily="50" charset="-128"/>
              </a:rPr>
              <a:t>コンテンツ履修</a:t>
            </a:r>
            <a:endParaRPr lang="en-US" sz="1200">
              <a:solidFill>
                <a:srgbClr val="FFFFFF"/>
              </a:solidFill>
              <a:ea typeface="Meiryo UI" panose="020B0604030504040204" pitchFamily="50" charset="-128"/>
            </a:endParaRPr>
          </a:p>
        </p:txBody>
      </p:sp>
      <p:sp>
        <p:nvSpPr>
          <p:cNvPr id="107" name="Arrow: Pentagon 106">
            <a:extLst>
              <a:ext uri="{FF2B5EF4-FFF2-40B4-BE49-F238E27FC236}">
                <a16:creationId xmlns:a16="http://schemas.microsoft.com/office/drawing/2014/main" id="{239C87ED-3771-31DF-6C4C-03F4B051D794}"/>
              </a:ext>
            </a:extLst>
          </p:cNvPr>
          <p:cNvSpPr/>
          <p:nvPr/>
        </p:nvSpPr>
        <p:spPr>
          <a:xfrm>
            <a:off x="7321630" y="1896177"/>
            <a:ext cx="3613069" cy="216566"/>
          </a:xfrm>
          <a:prstGeom prst="homePlat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rgbClr val="FFFFFF"/>
                </a:solidFill>
                <a:ea typeface="Meiryo UI" panose="020B0604030504040204" pitchFamily="50" charset="-128"/>
              </a:rPr>
              <a:t>コンテンツ履修完了</a:t>
            </a:r>
            <a:endParaRPr lang="en-US" sz="1200">
              <a:solidFill>
                <a:srgbClr val="FFFFFF"/>
              </a:solidFill>
              <a:ea typeface="Meiryo UI" panose="020B0604030504040204" pitchFamily="50" charset="-128"/>
            </a:endParaRPr>
          </a:p>
        </p:txBody>
      </p:sp>
      <p:grpSp>
        <p:nvGrpSpPr>
          <p:cNvPr id="108" name="Group 107">
            <a:extLst>
              <a:ext uri="{FF2B5EF4-FFF2-40B4-BE49-F238E27FC236}">
                <a16:creationId xmlns:a16="http://schemas.microsoft.com/office/drawing/2014/main" id="{8BFA7A83-9AC2-2D48-3F19-421D3F93E509}"/>
              </a:ext>
            </a:extLst>
          </p:cNvPr>
          <p:cNvGrpSpPr/>
          <p:nvPr/>
        </p:nvGrpSpPr>
        <p:grpSpPr>
          <a:xfrm>
            <a:off x="8803874" y="2447837"/>
            <a:ext cx="742836" cy="551199"/>
            <a:chOff x="1907548" y="6104909"/>
            <a:chExt cx="195612" cy="159663"/>
          </a:xfrm>
        </p:grpSpPr>
        <p:sp>
          <p:nvSpPr>
            <p:cNvPr id="109" name="Hexagon 108">
              <a:extLst>
                <a:ext uri="{FF2B5EF4-FFF2-40B4-BE49-F238E27FC236}">
                  <a16:creationId xmlns:a16="http://schemas.microsoft.com/office/drawing/2014/main" id="{4FFE780C-24C3-E508-9DC5-7C8129E4F9B5}"/>
                </a:ext>
              </a:extLst>
            </p:cNvPr>
            <p:cNvSpPr/>
            <p:nvPr/>
          </p:nvSpPr>
          <p:spPr>
            <a:xfrm>
              <a:off x="1929228" y="6112731"/>
              <a:ext cx="155651" cy="151841"/>
            </a:xfrm>
            <a:prstGeom prst="hexagon">
              <a:avLst/>
            </a:prstGeom>
            <a:gradFill>
              <a:gsLst>
                <a:gs pos="0">
                  <a:schemeClr val="accent6"/>
                </a:gs>
                <a:gs pos="74000">
                  <a:schemeClr val="bg1">
                    <a:lumMod val="95000"/>
                  </a:schemeClr>
                </a:gs>
                <a:gs pos="100000">
                  <a:schemeClr val="bg1"/>
                </a:gs>
              </a:gsLst>
              <a:lin ang="5400000" scaled="1"/>
            </a:gra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FFFFF"/>
                </a:solidFill>
                <a:ea typeface="Meiryo UI" panose="020B0604030504040204" pitchFamily="50" charset="-128"/>
              </a:endParaRPr>
            </a:p>
          </p:txBody>
        </p:sp>
        <p:sp>
          <p:nvSpPr>
            <p:cNvPr id="110" name="TextBox 109">
              <a:extLst>
                <a:ext uri="{FF2B5EF4-FFF2-40B4-BE49-F238E27FC236}">
                  <a16:creationId xmlns:a16="http://schemas.microsoft.com/office/drawing/2014/main" id="{12DEA2A5-D28D-EB0A-E428-0DD20EF7F611}"/>
                </a:ext>
              </a:extLst>
            </p:cNvPr>
            <p:cNvSpPr txBox="1"/>
            <p:nvPr/>
          </p:nvSpPr>
          <p:spPr>
            <a:xfrm>
              <a:off x="1907548" y="6104909"/>
              <a:ext cx="195612" cy="15723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a:solidFill>
                    <a:srgbClr val="6E6F73"/>
                  </a:solidFill>
                  <a:ea typeface="Meiryo UI" panose="020B0604030504040204" pitchFamily="50" charset="-128"/>
                </a:rPr>
                <a:t>Data</a:t>
              </a:r>
            </a:p>
            <a:p>
              <a:pPr algn="ctr"/>
              <a:r>
                <a:rPr lang="en-US" altLang="ja-JP" sz="700">
                  <a:solidFill>
                    <a:srgbClr val="6E6F73"/>
                  </a:solidFill>
                  <a:ea typeface="Meiryo UI" panose="020B0604030504040204" pitchFamily="50" charset="-128"/>
                </a:rPr>
                <a:t>Scientist</a:t>
              </a:r>
              <a:endParaRPr lang="en-US" sz="700">
                <a:solidFill>
                  <a:srgbClr val="6E6F73"/>
                </a:solidFill>
                <a:ea typeface="Meiryo UI" panose="020B0604030504040204" pitchFamily="50" charset="-128"/>
              </a:endParaRPr>
            </a:p>
            <a:p>
              <a:pPr algn="ctr"/>
              <a:r>
                <a:rPr lang="en-US" sz="700">
                  <a:solidFill>
                    <a:srgbClr val="6E6F73"/>
                  </a:solidFill>
                  <a:ea typeface="Meiryo UI" panose="020B0604030504040204" pitchFamily="50" charset="-128"/>
                </a:rPr>
                <a:t>Silver</a:t>
              </a:r>
            </a:p>
          </p:txBody>
        </p:sp>
      </p:grpSp>
      <p:pic>
        <p:nvPicPr>
          <p:cNvPr id="116" name="Picture 115">
            <a:extLst>
              <a:ext uri="{FF2B5EF4-FFF2-40B4-BE49-F238E27FC236}">
                <a16:creationId xmlns:a16="http://schemas.microsoft.com/office/drawing/2014/main" id="{17FFBEBE-1095-E413-6E6D-A55A19B9D8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55741" y="3443194"/>
            <a:ext cx="2498406" cy="647314"/>
          </a:xfrm>
          <a:prstGeom prst="rect">
            <a:avLst/>
          </a:prstGeom>
        </p:spPr>
      </p:pic>
      <p:sp>
        <p:nvSpPr>
          <p:cNvPr id="119" name="AutoShape 5">
            <a:extLst>
              <a:ext uri="{FF2B5EF4-FFF2-40B4-BE49-F238E27FC236}">
                <a16:creationId xmlns:a16="http://schemas.microsoft.com/office/drawing/2014/main" id="{445EA09D-13DA-A55E-1484-11913A0A9474}"/>
              </a:ext>
            </a:extLst>
          </p:cNvPr>
          <p:cNvSpPr>
            <a:spLocks noChangeAspect="1" noChangeArrowheads="1" noTextEdit="1"/>
          </p:cNvSpPr>
          <p:nvPr/>
        </p:nvSpPr>
        <p:spPr bwMode="auto">
          <a:xfrm>
            <a:off x="1292535" y="3756693"/>
            <a:ext cx="980049" cy="980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descr="人のシルエットアイコンのフリーイラスト画像素材【商用無料】 | アイキャッチャー">
            <a:extLst>
              <a:ext uri="{FF2B5EF4-FFF2-40B4-BE49-F238E27FC236}">
                <a16:creationId xmlns:a16="http://schemas.microsoft.com/office/drawing/2014/main" id="{35574793-7F77-6908-6187-C3EC854A5ADC}"/>
              </a:ext>
            </a:extLst>
          </p:cNvPr>
          <p:cNvPicPr>
            <a:picLocks noChangeAspect="1" noChangeArrowheads="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1583127" y="4016338"/>
            <a:ext cx="460757" cy="460757"/>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2" descr="人のシルエットアイコンのフリーイラスト画像素材【商用無料】 | アイキャッチャー">
            <a:extLst>
              <a:ext uri="{FF2B5EF4-FFF2-40B4-BE49-F238E27FC236}">
                <a16:creationId xmlns:a16="http://schemas.microsoft.com/office/drawing/2014/main" id="{ACCEA5AB-232A-5CEB-0009-0C5590E5DBDA}"/>
              </a:ext>
            </a:extLst>
          </p:cNvPr>
          <p:cNvPicPr>
            <a:picLocks noChangeAspect="1" noChangeArrowheads="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2498867" y="4016338"/>
            <a:ext cx="460757" cy="460757"/>
          </a:xfrm>
          <a:prstGeom prst="rect">
            <a:avLst/>
          </a:prstGeom>
          <a:noFill/>
          <a:extLst>
            <a:ext uri="{909E8E84-426E-40DD-AFC4-6F175D3DCCD1}">
              <a14:hiddenFill xmlns:a14="http://schemas.microsoft.com/office/drawing/2010/main">
                <a:solidFill>
                  <a:srgbClr val="FFFFFF"/>
                </a:solidFill>
              </a14:hiddenFill>
            </a:ext>
          </a:extLst>
        </p:spPr>
      </p:pic>
      <p:sp>
        <p:nvSpPr>
          <p:cNvPr id="147" name="テキスト ボックス 118">
            <a:extLst>
              <a:ext uri="{FF2B5EF4-FFF2-40B4-BE49-F238E27FC236}">
                <a16:creationId xmlns:a16="http://schemas.microsoft.com/office/drawing/2014/main" id="{F6A82BD8-66BC-64A7-269B-03C42A0B58A0}"/>
              </a:ext>
            </a:extLst>
          </p:cNvPr>
          <p:cNvSpPr txBox="1"/>
          <p:nvPr/>
        </p:nvSpPr>
        <p:spPr>
          <a:xfrm>
            <a:off x="1878820" y="4151676"/>
            <a:ext cx="357583"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en-US" altLang="ja-JP" sz="1100">
                <a:solidFill>
                  <a:srgbClr val="575757"/>
                </a:solidFill>
                <a:latin typeface="Trebuchet MS" panose="020B0603020202020204" pitchFamily="34" charset="0"/>
                <a:ea typeface="Meiryo UI" panose="020B0604030504040204" pitchFamily="50" charset="-128"/>
              </a:rPr>
              <a:t>CP</a:t>
            </a:r>
          </a:p>
        </p:txBody>
      </p:sp>
      <p:sp>
        <p:nvSpPr>
          <p:cNvPr id="148" name="テキスト ボックス 118">
            <a:extLst>
              <a:ext uri="{FF2B5EF4-FFF2-40B4-BE49-F238E27FC236}">
                <a16:creationId xmlns:a16="http://schemas.microsoft.com/office/drawing/2014/main" id="{7CF4743D-3389-2505-C968-0F9FBD3C4B1A}"/>
              </a:ext>
            </a:extLst>
          </p:cNvPr>
          <p:cNvSpPr txBox="1"/>
          <p:nvPr/>
        </p:nvSpPr>
        <p:spPr>
          <a:xfrm>
            <a:off x="2865919" y="4151676"/>
            <a:ext cx="883453"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en-US" altLang="ja-JP" sz="1100">
                <a:solidFill>
                  <a:srgbClr val="575757"/>
                </a:solidFill>
                <a:latin typeface="Trebuchet MS" panose="020B0603020202020204" pitchFamily="34" charset="0"/>
                <a:ea typeface="Meiryo UI" panose="020B0604030504040204" pitchFamily="50" charset="-128"/>
              </a:rPr>
              <a:t>IPA</a:t>
            </a:r>
            <a:r>
              <a:rPr kumimoji="1" lang="ja-JP" altLang="en-US" sz="1100">
                <a:solidFill>
                  <a:srgbClr val="575757"/>
                </a:solidFill>
                <a:latin typeface="Trebuchet MS" panose="020B0603020202020204" pitchFamily="34" charset="0"/>
                <a:ea typeface="Meiryo UI" panose="020B0604030504040204" pitchFamily="50" charset="-128"/>
              </a:rPr>
              <a:t>運用者</a:t>
            </a:r>
            <a:endParaRPr kumimoji="1" lang="en-US" altLang="ja-JP" sz="1100">
              <a:solidFill>
                <a:srgbClr val="575757"/>
              </a:solidFill>
              <a:latin typeface="Trebuchet MS" panose="020B0603020202020204" pitchFamily="34" charset="0"/>
              <a:ea typeface="Meiryo UI" panose="020B0604030504040204" pitchFamily="50" charset="-128"/>
            </a:endParaRPr>
          </a:p>
        </p:txBody>
      </p:sp>
      <p:sp>
        <p:nvSpPr>
          <p:cNvPr id="156" name="Arrow: Right 155">
            <a:extLst>
              <a:ext uri="{FF2B5EF4-FFF2-40B4-BE49-F238E27FC236}">
                <a16:creationId xmlns:a16="http://schemas.microsoft.com/office/drawing/2014/main" id="{721FC96F-A208-2685-39F1-369F4F772936}"/>
              </a:ext>
            </a:extLst>
          </p:cNvPr>
          <p:cNvSpPr/>
          <p:nvPr/>
        </p:nvSpPr>
        <p:spPr>
          <a:xfrm>
            <a:off x="3080083" y="2447837"/>
            <a:ext cx="1535548" cy="216566"/>
          </a:xfrm>
          <a:prstGeom prst="rightArrow">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58" name="Rectangle: Rounded Corners 157">
            <a:extLst>
              <a:ext uri="{FF2B5EF4-FFF2-40B4-BE49-F238E27FC236}">
                <a16:creationId xmlns:a16="http://schemas.microsoft.com/office/drawing/2014/main" id="{1BAAB8E0-A1C2-C1B0-F90D-3942464D0CB0}"/>
              </a:ext>
            </a:extLst>
          </p:cNvPr>
          <p:cNvSpPr/>
          <p:nvPr/>
        </p:nvSpPr>
        <p:spPr>
          <a:xfrm>
            <a:off x="3152624" y="2171004"/>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履修完了基準の設定</a:t>
            </a:r>
            <a:endParaRPr lang="en-US" altLang="ja-JP" sz="1050">
              <a:solidFill>
                <a:srgbClr val="336699"/>
              </a:solidFill>
              <a:latin typeface="Meiryo UI" panose="020B0604030504040204" pitchFamily="50" charset="-128"/>
              <a:ea typeface="Meiryo UI" panose="020B0604030504040204" pitchFamily="50" charset="-128"/>
            </a:endParaRPr>
          </a:p>
        </p:txBody>
      </p:sp>
      <p:cxnSp>
        <p:nvCxnSpPr>
          <p:cNvPr id="160" name="Straight Connector 159">
            <a:extLst>
              <a:ext uri="{FF2B5EF4-FFF2-40B4-BE49-F238E27FC236}">
                <a16:creationId xmlns:a16="http://schemas.microsoft.com/office/drawing/2014/main" id="{7E51E7F7-113C-55B2-C8FF-327F8AD55A75}"/>
              </a:ext>
            </a:extLst>
          </p:cNvPr>
          <p:cNvCxnSpPr/>
          <p:nvPr/>
        </p:nvCxnSpPr>
        <p:spPr>
          <a:xfrm>
            <a:off x="3657598" y="3810792"/>
            <a:ext cx="2872190" cy="0"/>
          </a:xfrm>
          <a:prstGeom prst="line">
            <a:avLst/>
          </a:prstGeom>
          <a:solidFill>
            <a:srgbClr val="006DAA"/>
          </a:solidFill>
          <a:ln w="22225" cap="rnd" cmpd="sng" algn="ctr">
            <a:solidFill>
              <a:srgbClr val="006DAA"/>
            </a:solidFill>
            <a:prstDash val="solid"/>
            <a:round/>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cxnSp>
      <p:sp>
        <p:nvSpPr>
          <p:cNvPr id="161" name="Rectangle: Rounded Corners 160">
            <a:extLst>
              <a:ext uri="{FF2B5EF4-FFF2-40B4-BE49-F238E27FC236}">
                <a16:creationId xmlns:a16="http://schemas.microsoft.com/office/drawing/2014/main" id="{5D3E295C-0FD6-E0A7-927A-AF2476094C8C}"/>
              </a:ext>
            </a:extLst>
          </p:cNvPr>
          <p:cNvSpPr/>
          <p:nvPr/>
        </p:nvSpPr>
        <p:spPr>
          <a:xfrm>
            <a:off x="3749392" y="2171004"/>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カタログ公開</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62" name="Rectangle: Rounded Corners 161">
            <a:extLst>
              <a:ext uri="{FF2B5EF4-FFF2-40B4-BE49-F238E27FC236}">
                <a16:creationId xmlns:a16="http://schemas.microsoft.com/office/drawing/2014/main" id="{1E51C8A0-B021-DC06-675F-78C1C5A90E12}"/>
              </a:ext>
            </a:extLst>
          </p:cNvPr>
          <p:cNvSpPr/>
          <p:nvPr/>
        </p:nvSpPr>
        <p:spPr>
          <a:xfrm>
            <a:off x="5944617" y="2171004"/>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学習コンテンツ履修</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63" name="Rectangle: Rounded Corners 162">
            <a:extLst>
              <a:ext uri="{FF2B5EF4-FFF2-40B4-BE49-F238E27FC236}">
                <a16:creationId xmlns:a16="http://schemas.microsoft.com/office/drawing/2014/main" id="{A9687A07-58DC-C5A7-1E0E-554DCD7D2F86}"/>
              </a:ext>
            </a:extLst>
          </p:cNvPr>
          <p:cNvSpPr/>
          <p:nvPr/>
        </p:nvSpPr>
        <p:spPr>
          <a:xfrm>
            <a:off x="4615631" y="2474841"/>
            <a:ext cx="1168834" cy="1631599"/>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64" name="Oval 163">
            <a:extLst>
              <a:ext uri="{FF2B5EF4-FFF2-40B4-BE49-F238E27FC236}">
                <a16:creationId xmlns:a16="http://schemas.microsoft.com/office/drawing/2014/main" id="{78A4A214-1A7B-54DB-ED96-F8918F1BDBCF}"/>
              </a:ext>
            </a:extLst>
          </p:cNvPr>
          <p:cNvSpPr/>
          <p:nvPr/>
        </p:nvSpPr>
        <p:spPr>
          <a:xfrm>
            <a:off x="4620039" y="2197200"/>
            <a:ext cx="1132159" cy="486703"/>
          </a:xfrm>
          <a:prstGeom prst="ellips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データ活用による</a:t>
            </a:r>
            <a:br>
              <a:rPr lang="en-US" altLang="ja-JP" sz="900">
                <a:solidFill>
                  <a:srgbClr val="FFFFFF"/>
                </a:solidFill>
                <a:ea typeface="Meiryo UI" panose="020B0604030504040204" pitchFamily="50" charset="-128"/>
              </a:rPr>
            </a:br>
            <a:r>
              <a:rPr lang="ja-JP" altLang="en-US" sz="900">
                <a:solidFill>
                  <a:srgbClr val="FFFFFF"/>
                </a:solidFill>
                <a:ea typeface="Meiryo UI" panose="020B0604030504040204" pitchFamily="50" charset="-128"/>
              </a:rPr>
              <a:t>マッチング・タグ検索</a:t>
            </a:r>
            <a:endParaRPr lang="en-US" sz="900">
              <a:solidFill>
                <a:srgbClr val="FFFFFF"/>
              </a:solidFill>
              <a:ea typeface="Meiryo UI" panose="020B0604030504040204" pitchFamily="50" charset="-128"/>
            </a:endParaRPr>
          </a:p>
        </p:txBody>
      </p:sp>
      <p:pic>
        <p:nvPicPr>
          <p:cNvPr id="167" name="Picture 2" descr="人のシルエットアイコンのフリーイラスト画像素材【商用無料】 | アイキャッチャー">
            <a:extLst>
              <a:ext uri="{FF2B5EF4-FFF2-40B4-BE49-F238E27FC236}">
                <a16:creationId xmlns:a16="http://schemas.microsoft.com/office/drawing/2014/main" id="{211787F6-53F9-2453-5FBC-14273784EB3C}"/>
              </a:ext>
            </a:extLst>
          </p:cNvPr>
          <p:cNvPicPr>
            <a:picLocks noChangeAspect="1" noChangeArrowheads="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578387" y="4016338"/>
            <a:ext cx="460757" cy="460757"/>
          </a:xfrm>
          <a:prstGeom prst="rect">
            <a:avLst/>
          </a:prstGeom>
          <a:noFill/>
          <a:extLst>
            <a:ext uri="{909E8E84-426E-40DD-AFC4-6F175D3DCCD1}">
              <a14:hiddenFill xmlns:a14="http://schemas.microsoft.com/office/drawing/2010/main">
                <a:solidFill>
                  <a:srgbClr val="FFFFFF"/>
                </a:solidFill>
              </a14:hiddenFill>
            </a:ext>
          </a:extLst>
        </p:spPr>
      </p:pic>
      <p:sp>
        <p:nvSpPr>
          <p:cNvPr id="168" name="テキスト ボックス 118">
            <a:extLst>
              <a:ext uri="{FF2B5EF4-FFF2-40B4-BE49-F238E27FC236}">
                <a16:creationId xmlns:a16="http://schemas.microsoft.com/office/drawing/2014/main" id="{406F60DF-1D1A-093D-8DBC-663159D58587}"/>
              </a:ext>
            </a:extLst>
          </p:cNvPr>
          <p:cNvSpPr txBox="1"/>
          <p:nvPr/>
        </p:nvSpPr>
        <p:spPr>
          <a:xfrm>
            <a:off x="4901012" y="4151676"/>
            <a:ext cx="883453"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100">
                <a:solidFill>
                  <a:srgbClr val="575757"/>
                </a:solidFill>
                <a:latin typeface="Trebuchet MS" panose="020B0603020202020204" pitchFamily="34" charset="0"/>
                <a:ea typeface="Meiryo UI" panose="020B0604030504040204" pitchFamily="50" charset="-128"/>
              </a:rPr>
              <a:t>ユーザ</a:t>
            </a:r>
            <a:endParaRPr kumimoji="1" lang="en-US" altLang="ja-JP" sz="1100">
              <a:solidFill>
                <a:srgbClr val="575757"/>
              </a:solidFill>
              <a:latin typeface="Trebuchet MS" panose="020B0603020202020204" pitchFamily="34" charset="0"/>
              <a:ea typeface="Meiryo UI" panose="020B0604030504040204" pitchFamily="50" charset="-128"/>
            </a:endParaRPr>
          </a:p>
        </p:txBody>
      </p:sp>
      <p:sp>
        <p:nvSpPr>
          <p:cNvPr id="4" name="Rectangle: Rounded Corners 3">
            <a:extLst>
              <a:ext uri="{FF2B5EF4-FFF2-40B4-BE49-F238E27FC236}">
                <a16:creationId xmlns:a16="http://schemas.microsoft.com/office/drawing/2014/main" id="{691170DB-B7A0-0093-2710-B4B8F40AF985}"/>
              </a:ext>
            </a:extLst>
          </p:cNvPr>
          <p:cNvSpPr/>
          <p:nvPr/>
        </p:nvSpPr>
        <p:spPr>
          <a:xfrm>
            <a:off x="1048102" y="2171004"/>
            <a:ext cx="504974" cy="1200202"/>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企業オリジナル</a:t>
            </a:r>
            <a:br>
              <a:rPr lang="en-US" altLang="ja-JP" sz="1050">
                <a:solidFill>
                  <a:srgbClr val="336699"/>
                </a:solidFill>
                <a:latin typeface="Meiryo UI" panose="020B0604030504040204" pitchFamily="50" charset="-128"/>
                <a:ea typeface="Meiryo UI" panose="020B0604030504040204" pitchFamily="50" charset="-128"/>
              </a:rPr>
            </a:br>
            <a:r>
              <a:rPr lang="ja-JP" altLang="en-US" sz="1050">
                <a:solidFill>
                  <a:srgbClr val="336699"/>
                </a:solidFill>
                <a:latin typeface="Meiryo UI" panose="020B0604030504040204" pitchFamily="50" charset="-128"/>
                <a:ea typeface="Meiryo UI" panose="020B0604030504040204" pitchFamily="50" charset="-128"/>
              </a:rPr>
              <a:t>コンテンツの登録</a:t>
            </a:r>
            <a:endParaRPr lang="en-US" altLang="ja-JP" sz="1050">
              <a:solidFill>
                <a:srgbClr val="336699"/>
              </a:solidFill>
              <a:latin typeface="Meiryo UI" panose="020B0604030504040204" pitchFamily="50" charset="-128"/>
              <a:ea typeface="Meiryo UI" panose="020B0604030504040204" pitchFamily="50" charset="-128"/>
            </a:endParaRPr>
          </a:p>
        </p:txBody>
      </p:sp>
      <p:pic>
        <p:nvPicPr>
          <p:cNvPr id="7" name="Picture 2" descr="人のシルエットアイコンのフリーイラスト画像素材【商用無料】 | アイキャッチャー">
            <a:extLst>
              <a:ext uri="{FF2B5EF4-FFF2-40B4-BE49-F238E27FC236}">
                <a16:creationId xmlns:a16="http://schemas.microsoft.com/office/drawing/2014/main" id="{60BA0E9E-DA11-CC07-AC7C-BE991F1E1D09}"/>
              </a:ext>
            </a:extLst>
          </p:cNvPr>
          <p:cNvPicPr>
            <a:picLocks noChangeAspect="1" noChangeArrowheads="1"/>
          </p:cNvPicPr>
          <p:nvPr/>
        </p:nvPicPr>
        <p:blipFill>
          <a:blip r:embed="rId4"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08363" y="3198233"/>
            <a:ext cx="460757" cy="460757"/>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118">
            <a:extLst>
              <a:ext uri="{FF2B5EF4-FFF2-40B4-BE49-F238E27FC236}">
                <a16:creationId xmlns:a16="http://schemas.microsoft.com/office/drawing/2014/main" id="{119DF62E-432B-FB3B-0B3D-BD1CB38E1702}"/>
              </a:ext>
            </a:extLst>
          </p:cNvPr>
          <p:cNvSpPr txBox="1"/>
          <p:nvPr/>
        </p:nvSpPr>
        <p:spPr>
          <a:xfrm>
            <a:off x="1104056" y="3333571"/>
            <a:ext cx="564862"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ja-JP" altLang="en-US" sz="1100">
                <a:solidFill>
                  <a:srgbClr val="575757"/>
                </a:solidFill>
                <a:latin typeface="Trebuchet MS" panose="020B0603020202020204" pitchFamily="34" charset="0"/>
                <a:ea typeface="Meiryo UI" panose="020B0604030504040204" pitchFamily="50" charset="-128"/>
              </a:rPr>
              <a:t>企業</a:t>
            </a:r>
            <a:endParaRPr kumimoji="1" lang="en-US" altLang="ja-JP" sz="1100">
              <a:solidFill>
                <a:srgbClr val="575757"/>
              </a:solidFill>
              <a:latin typeface="Trebuchet MS" panose="020B0603020202020204" pitchFamily="34" charset="0"/>
              <a:ea typeface="Meiryo UI" panose="020B0604030504040204" pitchFamily="50" charset="-128"/>
            </a:endParaRPr>
          </a:p>
        </p:txBody>
      </p:sp>
      <p:grpSp>
        <p:nvGrpSpPr>
          <p:cNvPr id="12" name="Group 11">
            <a:extLst>
              <a:ext uri="{FF2B5EF4-FFF2-40B4-BE49-F238E27FC236}">
                <a16:creationId xmlns:a16="http://schemas.microsoft.com/office/drawing/2014/main" id="{9A1BCD6B-B17C-932F-AE9C-3917058A3828}"/>
              </a:ext>
            </a:extLst>
          </p:cNvPr>
          <p:cNvGrpSpPr/>
          <p:nvPr/>
        </p:nvGrpSpPr>
        <p:grpSpPr>
          <a:xfrm>
            <a:off x="4695829" y="2800161"/>
            <a:ext cx="1000432" cy="1237534"/>
            <a:chOff x="4695829" y="2965917"/>
            <a:chExt cx="1000432" cy="1071777"/>
          </a:xfrm>
        </p:grpSpPr>
        <p:sp>
          <p:nvSpPr>
            <p:cNvPr id="165" name="Rectangle: Rounded Corners 164">
              <a:extLst>
                <a:ext uri="{FF2B5EF4-FFF2-40B4-BE49-F238E27FC236}">
                  <a16:creationId xmlns:a16="http://schemas.microsoft.com/office/drawing/2014/main" id="{7A311437-B9F4-0E1A-361A-8E2DA22E5B18}"/>
                </a:ext>
              </a:extLst>
            </p:cNvPr>
            <p:cNvSpPr/>
            <p:nvPr/>
          </p:nvSpPr>
          <p:spPr>
            <a:xfrm>
              <a:off x="4695829" y="2965917"/>
              <a:ext cx="1000432" cy="224654"/>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レコメンド</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66" name="Rectangle: Rounded Corners 165">
              <a:extLst>
                <a:ext uri="{FF2B5EF4-FFF2-40B4-BE49-F238E27FC236}">
                  <a16:creationId xmlns:a16="http://schemas.microsoft.com/office/drawing/2014/main" id="{ACB062A2-952F-8BA3-A708-E9222FD0D1E5}"/>
                </a:ext>
              </a:extLst>
            </p:cNvPr>
            <p:cNvSpPr/>
            <p:nvPr/>
          </p:nvSpPr>
          <p:spPr>
            <a:xfrm>
              <a:off x="4695829" y="3248291"/>
              <a:ext cx="1000432" cy="224654"/>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検索</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9" name="Rectangle: Rounded Corners 8">
              <a:extLst>
                <a:ext uri="{FF2B5EF4-FFF2-40B4-BE49-F238E27FC236}">
                  <a16:creationId xmlns:a16="http://schemas.microsoft.com/office/drawing/2014/main" id="{1CFA432B-0774-354B-CD9D-ADD966AD5017}"/>
                </a:ext>
              </a:extLst>
            </p:cNvPr>
            <p:cNvSpPr/>
            <p:nvPr/>
          </p:nvSpPr>
          <p:spPr>
            <a:xfrm>
              <a:off x="4695829" y="3530665"/>
              <a:ext cx="1000432" cy="224654"/>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900">
                  <a:solidFill>
                    <a:srgbClr val="336699"/>
                  </a:solidFill>
                  <a:latin typeface="Meiryo UI" panose="020B0604030504040204" pitchFamily="50" charset="-128"/>
                  <a:ea typeface="Meiryo UI" panose="020B0604030504040204" pitchFamily="50" charset="-128"/>
                </a:rPr>
                <a:t>キャンペーン流入</a:t>
              </a:r>
              <a:endParaRPr lang="en-US" altLang="ja-JP" sz="900">
                <a:solidFill>
                  <a:srgbClr val="336699"/>
                </a:solidFill>
                <a:latin typeface="Meiryo UI" panose="020B0604030504040204" pitchFamily="50" charset="-128"/>
                <a:ea typeface="Meiryo UI" panose="020B0604030504040204" pitchFamily="50" charset="-128"/>
              </a:endParaRPr>
            </a:p>
          </p:txBody>
        </p:sp>
        <p:sp>
          <p:nvSpPr>
            <p:cNvPr id="10" name="Rectangle: Rounded Corners 9">
              <a:extLst>
                <a:ext uri="{FF2B5EF4-FFF2-40B4-BE49-F238E27FC236}">
                  <a16:creationId xmlns:a16="http://schemas.microsoft.com/office/drawing/2014/main" id="{22A81C60-AF15-64FC-7BF7-4D9702074081}"/>
                </a:ext>
              </a:extLst>
            </p:cNvPr>
            <p:cNvSpPr/>
            <p:nvPr/>
          </p:nvSpPr>
          <p:spPr>
            <a:xfrm>
              <a:off x="4695829" y="3813040"/>
              <a:ext cx="1000432" cy="224654"/>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en-US" altLang="ja-JP" sz="900">
                  <a:solidFill>
                    <a:srgbClr val="336699"/>
                  </a:solidFill>
                  <a:latin typeface="Meiryo UI" panose="020B0604030504040204" pitchFamily="50" charset="-128"/>
                  <a:ea typeface="Meiryo UI" panose="020B0604030504040204" pitchFamily="50" charset="-128"/>
                </a:rPr>
                <a:t>LP</a:t>
              </a:r>
              <a:r>
                <a:rPr lang="ja-JP" altLang="en-US" sz="900">
                  <a:solidFill>
                    <a:srgbClr val="336699"/>
                  </a:solidFill>
                  <a:latin typeface="Meiryo UI" panose="020B0604030504040204" pitchFamily="50" charset="-128"/>
                  <a:ea typeface="Meiryo UI" panose="020B0604030504040204" pitchFamily="50" charset="-128"/>
                </a:rPr>
                <a:t>等からの流入</a:t>
              </a:r>
              <a:endParaRPr lang="en-US" altLang="ja-JP" sz="900">
                <a:solidFill>
                  <a:srgbClr val="336699"/>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126541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AD3987-C6EC-71C4-7364-777C2D5885EF}"/>
            </a:ext>
          </a:extLst>
        </p:cNvPr>
        <p:cNvGrpSpPr/>
        <p:nvPr/>
      </p:nvGrpSpPr>
      <p:grpSpPr>
        <a:xfrm>
          <a:off x="0" y="0"/>
          <a:ext cx="0" cy="0"/>
          <a:chOff x="0" y="0"/>
          <a:chExt cx="0" cy="0"/>
        </a:xfrm>
      </p:grpSpPr>
      <p:sp>
        <p:nvSpPr>
          <p:cNvPr id="63" name="Rectangle 62">
            <a:extLst>
              <a:ext uri="{FF2B5EF4-FFF2-40B4-BE49-F238E27FC236}">
                <a16:creationId xmlns:a16="http://schemas.microsoft.com/office/drawing/2014/main" id="{25A17922-329C-FBCA-E754-B48B980EB821}"/>
              </a:ext>
            </a:extLst>
          </p:cNvPr>
          <p:cNvSpPr/>
          <p:nvPr/>
        </p:nvSpPr>
        <p:spPr>
          <a:xfrm>
            <a:off x="1278306" y="2027505"/>
            <a:ext cx="2911005" cy="3562137"/>
          </a:xfrm>
          <a:prstGeom prst="rect">
            <a:avLst/>
          </a:prstGeom>
          <a:solidFill>
            <a:schemeClr val="accent3">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 name="タイトル 140">
            <a:extLst>
              <a:ext uri="{FF2B5EF4-FFF2-40B4-BE49-F238E27FC236}">
                <a16:creationId xmlns:a16="http://schemas.microsoft.com/office/drawing/2014/main" id="{D159068A-BC84-9A73-5123-EB4F2B9EFF8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 サービス提供方法</a:t>
            </a:r>
            <a:r>
              <a:rPr lang="en-US" altLang="ja-JP">
                <a:ea typeface="Meiryo UI" panose="020B0604030504040204" pitchFamily="50" charset="-128"/>
              </a:rPr>
              <a:t>(3</a:t>
            </a:r>
            <a:r>
              <a:rPr lang="ja-JP" altLang="en-US">
                <a:ea typeface="Meiryo UI" panose="020B0604030504040204" pitchFamily="50" charset="-128"/>
              </a:rPr>
              <a:t>案</a:t>
            </a:r>
            <a:r>
              <a:rPr lang="en-US" altLang="ja-JP">
                <a:ea typeface="Meiryo UI" panose="020B0604030504040204" pitchFamily="50" charset="-128"/>
              </a:rPr>
              <a:t>)</a:t>
            </a:r>
          </a:p>
        </p:txBody>
      </p:sp>
      <p:grpSp>
        <p:nvGrpSpPr>
          <p:cNvPr id="5" name="Group 4">
            <a:extLst>
              <a:ext uri="{FF2B5EF4-FFF2-40B4-BE49-F238E27FC236}">
                <a16:creationId xmlns:a16="http://schemas.microsoft.com/office/drawing/2014/main" id="{B8EDBA16-A761-3400-6CA7-B6D450554366}"/>
              </a:ext>
            </a:extLst>
          </p:cNvPr>
          <p:cNvGrpSpPr/>
          <p:nvPr/>
        </p:nvGrpSpPr>
        <p:grpSpPr>
          <a:xfrm>
            <a:off x="1201583" y="824842"/>
            <a:ext cx="3160077" cy="279298"/>
            <a:chOff x="1706672" y="7583753"/>
            <a:chExt cx="7349658" cy="279298"/>
          </a:xfrm>
        </p:grpSpPr>
        <p:sp>
          <p:nvSpPr>
            <p:cNvPr id="6" name="テキスト ボックス 22">
              <a:extLst>
                <a:ext uri="{FF2B5EF4-FFF2-40B4-BE49-F238E27FC236}">
                  <a16:creationId xmlns:a16="http://schemas.microsoft.com/office/drawing/2014/main" id="{254823B7-7273-CA6F-8235-91A49CA282CE}"/>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　マナビ内でコンテンツ提供</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7" name="直線コネクタ 24">
              <a:extLst>
                <a:ext uri="{FF2B5EF4-FFF2-40B4-BE49-F238E27FC236}">
                  <a16:creationId xmlns:a16="http://schemas.microsoft.com/office/drawing/2014/main" id="{9AE0B423-18D1-46B8-0DE0-EB74CCF4EF8E}"/>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A4A77F03-5251-B948-646A-E1B020621768}"/>
              </a:ext>
            </a:extLst>
          </p:cNvPr>
          <p:cNvGrpSpPr/>
          <p:nvPr/>
        </p:nvGrpSpPr>
        <p:grpSpPr>
          <a:xfrm>
            <a:off x="4602135" y="824842"/>
            <a:ext cx="3160077" cy="279298"/>
            <a:chOff x="1706672" y="7583753"/>
            <a:chExt cx="7349658" cy="279298"/>
          </a:xfrm>
        </p:grpSpPr>
        <p:sp>
          <p:nvSpPr>
            <p:cNvPr id="9" name="テキスト ボックス 22">
              <a:extLst>
                <a:ext uri="{FF2B5EF4-FFF2-40B4-BE49-F238E27FC236}">
                  <a16:creationId xmlns:a16="http://schemas.microsoft.com/office/drawing/2014/main" id="{7864EA36-56C2-44BC-D396-DD37CC067A6A}"/>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3600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　</a:t>
              </a:r>
              <a:r>
                <a:rPr kumimoji="1" lang="en-US" altLang="ja-JP" sz="1400">
                  <a:solidFill>
                    <a:srgbClr val="295E7E"/>
                  </a:solidFill>
                  <a:latin typeface="Trebuchet MS"/>
                  <a:ea typeface="Meiryo UI" panose="020B0604030504040204" pitchFamily="50" charset="-128"/>
                </a:rPr>
                <a:t>CP</a:t>
              </a:r>
              <a:r>
                <a:rPr kumimoji="1" lang="ja-JP" altLang="en-US" sz="1400">
                  <a:solidFill>
                    <a:srgbClr val="295E7E"/>
                  </a:solidFill>
                  <a:latin typeface="Trebuchet MS"/>
                  <a:ea typeface="Meiryo UI" panose="020B0604030504040204" pitchFamily="50" charset="-128"/>
                </a:rPr>
                <a:t>でコンテンツ提供</a:t>
              </a:r>
              <a:r>
                <a:rPr kumimoji="1" lang="en-US" altLang="ja-JP" sz="1400">
                  <a:solidFill>
                    <a:srgbClr val="295E7E"/>
                  </a:solidFill>
                  <a:latin typeface="Trebuchet MS"/>
                  <a:ea typeface="Meiryo UI" panose="020B0604030504040204" pitchFamily="50" charset="-128"/>
                </a:rPr>
                <a:t>(</a:t>
              </a:r>
              <a:r>
                <a:rPr kumimoji="1" lang="ja-JP" altLang="en-US" sz="1400">
                  <a:solidFill>
                    <a:srgbClr val="295E7E"/>
                  </a:solidFill>
                  <a:latin typeface="Trebuchet MS"/>
                  <a:ea typeface="Meiryo UI" panose="020B0604030504040204" pitchFamily="50" charset="-128"/>
                </a:rPr>
                <a:t>データ連携あり</a:t>
              </a:r>
              <a:r>
                <a:rPr kumimoji="1" lang="en-US" altLang="ja-JP" sz="1400">
                  <a:solidFill>
                    <a:srgbClr val="295E7E"/>
                  </a:solidFill>
                  <a:latin typeface="Trebuchet MS"/>
                  <a:ea typeface="Meiryo UI" panose="020B0604030504040204" pitchFamily="50" charset="-128"/>
                </a:rPr>
                <a:t>)</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10" name="直線コネクタ 24">
              <a:extLst>
                <a:ext uri="{FF2B5EF4-FFF2-40B4-BE49-F238E27FC236}">
                  <a16:creationId xmlns:a16="http://schemas.microsoft.com/office/drawing/2014/main" id="{6ED3BD9D-7445-3275-F794-2460C6F1C5C1}"/>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84761F7F-5F26-E4DF-3535-AA95345D4408}"/>
              </a:ext>
            </a:extLst>
          </p:cNvPr>
          <p:cNvGrpSpPr/>
          <p:nvPr/>
        </p:nvGrpSpPr>
        <p:grpSpPr>
          <a:xfrm>
            <a:off x="8002687" y="824842"/>
            <a:ext cx="3160077" cy="279298"/>
            <a:chOff x="1706672" y="7583753"/>
            <a:chExt cx="7349658" cy="279298"/>
          </a:xfrm>
        </p:grpSpPr>
        <p:sp>
          <p:nvSpPr>
            <p:cNvPr id="12" name="テキスト ボックス 22">
              <a:extLst>
                <a:ext uri="{FF2B5EF4-FFF2-40B4-BE49-F238E27FC236}">
                  <a16:creationId xmlns:a16="http://schemas.microsoft.com/office/drawing/2014/main" id="{C6C41356-D932-183D-0040-C6E77D6852F8}"/>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　</a:t>
              </a:r>
              <a:r>
                <a:rPr kumimoji="1" lang="en-US" altLang="ja-JP" sz="1400">
                  <a:solidFill>
                    <a:srgbClr val="295E7E"/>
                  </a:solidFill>
                  <a:latin typeface="Trebuchet MS"/>
                  <a:ea typeface="Meiryo UI" panose="020B0604030504040204" pitchFamily="50" charset="-128"/>
                </a:rPr>
                <a:t>CP</a:t>
              </a:r>
              <a:r>
                <a:rPr kumimoji="1" lang="ja-JP" altLang="en-US" sz="1400">
                  <a:solidFill>
                    <a:srgbClr val="295E7E"/>
                  </a:solidFill>
                  <a:latin typeface="Trebuchet MS"/>
                  <a:ea typeface="Meiryo UI" panose="020B0604030504040204" pitchFamily="50" charset="-128"/>
                </a:rPr>
                <a:t>でコンテンツ提供</a:t>
              </a:r>
              <a:r>
                <a:rPr kumimoji="1" lang="en-US" altLang="ja-JP" sz="1400">
                  <a:solidFill>
                    <a:srgbClr val="295E7E"/>
                  </a:solidFill>
                  <a:latin typeface="Trebuchet MS"/>
                  <a:ea typeface="Meiryo UI" panose="020B0604030504040204" pitchFamily="50" charset="-128"/>
                </a:rPr>
                <a:t>(</a:t>
              </a:r>
              <a:r>
                <a:rPr kumimoji="1" lang="ja-JP" altLang="en-US" sz="1400">
                  <a:solidFill>
                    <a:srgbClr val="295E7E"/>
                  </a:solidFill>
                  <a:latin typeface="Trebuchet MS"/>
                  <a:ea typeface="Meiryo UI" panose="020B0604030504040204" pitchFamily="50" charset="-128"/>
                </a:rPr>
                <a:t>データ連携なし</a:t>
              </a:r>
              <a:r>
                <a:rPr kumimoji="1" lang="en-US" altLang="ja-JP" sz="1400">
                  <a:solidFill>
                    <a:srgbClr val="295E7E"/>
                  </a:solidFill>
                  <a:latin typeface="Trebuchet MS"/>
                  <a:ea typeface="Meiryo UI" panose="020B0604030504040204" pitchFamily="50" charset="-128"/>
                </a:rPr>
                <a:t>)</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13" name="直線コネクタ 24">
              <a:extLst>
                <a:ext uri="{FF2B5EF4-FFF2-40B4-BE49-F238E27FC236}">
                  <a16:creationId xmlns:a16="http://schemas.microsoft.com/office/drawing/2014/main" id="{E95584A1-2FC6-6F8A-09BC-AB1D5D904585}"/>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C7575A57-C05D-82EE-4EFB-2BE2363EE6BD}"/>
              </a:ext>
            </a:extLst>
          </p:cNvPr>
          <p:cNvGrpSpPr/>
          <p:nvPr/>
        </p:nvGrpSpPr>
        <p:grpSpPr>
          <a:xfrm>
            <a:off x="304800" y="1122180"/>
            <a:ext cx="896788" cy="2459221"/>
            <a:chOff x="968188" y="4053999"/>
            <a:chExt cx="981162" cy="912879"/>
          </a:xfrm>
        </p:grpSpPr>
        <p:sp>
          <p:nvSpPr>
            <p:cNvPr id="14" name="Rectangle 6">
              <a:extLst>
                <a:ext uri="{FF2B5EF4-FFF2-40B4-BE49-F238E27FC236}">
                  <a16:creationId xmlns:a16="http://schemas.microsoft.com/office/drawing/2014/main" id="{CCEC2FC2-ECB6-92BB-95FB-6484D6FEDA13}"/>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サービス</a:t>
              </a:r>
              <a:b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提供方法</a:t>
              </a:r>
            </a:p>
          </p:txBody>
        </p:sp>
        <p:cxnSp>
          <p:nvCxnSpPr>
            <p:cNvPr id="15" name="Straight Connector 256">
              <a:extLst>
                <a:ext uri="{FF2B5EF4-FFF2-40B4-BE49-F238E27FC236}">
                  <a16:creationId xmlns:a16="http://schemas.microsoft.com/office/drawing/2014/main" id="{10AB6E30-8A69-D391-4C9D-4FA261A5E9AC}"/>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17" name="Group 16">
            <a:extLst>
              <a:ext uri="{FF2B5EF4-FFF2-40B4-BE49-F238E27FC236}">
                <a16:creationId xmlns:a16="http://schemas.microsoft.com/office/drawing/2014/main" id="{BF62A09C-B012-5814-581E-1B76A7B50045}"/>
              </a:ext>
            </a:extLst>
          </p:cNvPr>
          <p:cNvGrpSpPr/>
          <p:nvPr/>
        </p:nvGrpSpPr>
        <p:grpSpPr>
          <a:xfrm>
            <a:off x="304800" y="3690329"/>
            <a:ext cx="896788" cy="885554"/>
            <a:chOff x="968188" y="4053999"/>
            <a:chExt cx="981162" cy="912879"/>
          </a:xfrm>
        </p:grpSpPr>
        <p:sp>
          <p:nvSpPr>
            <p:cNvPr id="18" name="Rectangle 6">
              <a:extLst>
                <a:ext uri="{FF2B5EF4-FFF2-40B4-BE49-F238E27FC236}">
                  <a16:creationId xmlns:a16="http://schemas.microsoft.com/office/drawing/2014/main" id="{F1331189-12D7-58E7-D3AB-3C47DB8753A3}"/>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ユーザ情報</a:t>
              </a:r>
            </a:p>
          </p:txBody>
        </p:sp>
        <p:cxnSp>
          <p:nvCxnSpPr>
            <p:cNvPr id="19" name="Straight Connector 256">
              <a:extLst>
                <a:ext uri="{FF2B5EF4-FFF2-40B4-BE49-F238E27FC236}">
                  <a16:creationId xmlns:a16="http://schemas.microsoft.com/office/drawing/2014/main" id="{3ECFC161-5BD6-F6E3-3DCA-9C1FF859152B}"/>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20" name="Group 19">
            <a:extLst>
              <a:ext uri="{FF2B5EF4-FFF2-40B4-BE49-F238E27FC236}">
                <a16:creationId xmlns:a16="http://schemas.microsoft.com/office/drawing/2014/main" id="{37B56A07-EF4A-0832-EEA5-C1B585A9F8E0}"/>
              </a:ext>
            </a:extLst>
          </p:cNvPr>
          <p:cNvGrpSpPr/>
          <p:nvPr/>
        </p:nvGrpSpPr>
        <p:grpSpPr>
          <a:xfrm>
            <a:off x="304800" y="4684811"/>
            <a:ext cx="896788" cy="885554"/>
            <a:chOff x="968188" y="4053999"/>
            <a:chExt cx="981162" cy="912879"/>
          </a:xfrm>
        </p:grpSpPr>
        <p:sp>
          <p:nvSpPr>
            <p:cNvPr id="21" name="Rectangle 6">
              <a:extLst>
                <a:ext uri="{FF2B5EF4-FFF2-40B4-BE49-F238E27FC236}">
                  <a16:creationId xmlns:a16="http://schemas.microsoft.com/office/drawing/2014/main" id="{5ACD704E-F7F9-F6E0-4373-2E8F67F0385B}"/>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履修情報</a:t>
              </a:r>
            </a:p>
          </p:txBody>
        </p:sp>
        <p:cxnSp>
          <p:nvCxnSpPr>
            <p:cNvPr id="22" name="Straight Connector 256">
              <a:extLst>
                <a:ext uri="{FF2B5EF4-FFF2-40B4-BE49-F238E27FC236}">
                  <a16:creationId xmlns:a16="http://schemas.microsoft.com/office/drawing/2014/main" id="{397F0BCA-BAC4-0A4E-559A-C1B4446BF753}"/>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23" name="Group 22">
            <a:extLst>
              <a:ext uri="{FF2B5EF4-FFF2-40B4-BE49-F238E27FC236}">
                <a16:creationId xmlns:a16="http://schemas.microsoft.com/office/drawing/2014/main" id="{91BC673F-8E13-F51F-FC66-E9F045C05307}"/>
              </a:ext>
            </a:extLst>
          </p:cNvPr>
          <p:cNvGrpSpPr/>
          <p:nvPr/>
        </p:nvGrpSpPr>
        <p:grpSpPr>
          <a:xfrm>
            <a:off x="304800" y="5679292"/>
            <a:ext cx="896788" cy="1025144"/>
            <a:chOff x="968188" y="4053999"/>
            <a:chExt cx="981162" cy="912879"/>
          </a:xfrm>
        </p:grpSpPr>
        <p:sp>
          <p:nvSpPr>
            <p:cNvPr id="24" name="Rectangle 6">
              <a:extLst>
                <a:ext uri="{FF2B5EF4-FFF2-40B4-BE49-F238E27FC236}">
                  <a16:creationId xmlns:a16="http://schemas.microsoft.com/office/drawing/2014/main" id="{80CC4D8E-EC51-DDAF-970B-FF4A1A35C112}"/>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運用検討論点</a:t>
              </a:r>
            </a:p>
          </p:txBody>
        </p:sp>
        <p:cxnSp>
          <p:nvCxnSpPr>
            <p:cNvPr id="25" name="Straight Connector 256">
              <a:extLst>
                <a:ext uri="{FF2B5EF4-FFF2-40B4-BE49-F238E27FC236}">
                  <a16:creationId xmlns:a16="http://schemas.microsoft.com/office/drawing/2014/main" id="{53FC0420-719A-1E0F-578E-61F333074763}"/>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cxnSp>
        <p:nvCxnSpPr>
          <p:cNvPr id="26" name="直線コネクタ 272">
            <a:extLst>
              <a:ext uri="{FF2B5EF4-FFF2-40B4-BE49-F238E27FC236}">
                <a16:creationId xmlns:a16="http://schemas.microsoft.com/office/drawing/2014/main" id="{19A5A928-0498-EA96-BF2B-04C57C41EC1F}"/>
              </a:ext>
            </a:extLst>
          </p:cNvPr>
          <p:cNvCxnSpPr>
            <a:cxnSpLocks/>
          </p:cNvCxnSpPr>
          <p:nvPr/>
        </p:nvCxnSpPr>
        <p:spPr>
          <a:xfrm>
            <a:off x="304800" y="3632001"/>
            <a:ext cx="10857964" cy="0"/>
          </a:xfrm>
          <a:prstGeom prst="line">
            <a:avLst/>
          </a:prstGeom>
          <a:noFill/>
          <a:ln w="9525" cap="rnd" cmpd="sng" algn="ctr">
            <a:solidFill>
              <a:srgbClr val="9A9A9A"/>
            </a:solidFill>
            <a:prstDash val="sysDot"/>
          </a:ln>
          <a:effectLst/>
        </p:spPr>
      </p:cxnSp>
      <p:cxnSp>
        <p:nvCxnSpPr>
          <p:cNvPr id="27" name="直線コネクタ 272">
            <a:extLst>
              <a:ext uri="{FF2B5EF4-FFF2-40B4-BE49-F238E27FC236}">
                <a16:creationId xmlns:a16="http://schemas.microsoft.com/office/drawing/2014/main" id="{7602A04E-B94D-C774-8504-292E2A451AD1}"/>
              </a:ext>
            </a:extLst>
          </p:cNvPr>
          <p:cNvCxnSpPr>
            <a:cxnSpLocks/>
          </p:cNvCxnSpPr>
          <p:nvPr/>
        </p:nvCxnSpPr>
        <p:spPr>
          <a:xfrm>
            <a:off x="304800" y="4622001"/>
            <a:ext cx="10857964" cy="0"/>
          </a:xfrm>
          <a:prstGeom prst="line">
            <a:avLst/>
          </a:prstGeom>
          <a:noFill/>
          <a:ln w="9525" cap="rnd" cmpd="sng" algn="ctr">
            <a:solidFill>
              <a:srgbClr val="9A9A9A"/>
            </a:solidFill>
            <a:prstDash val="sysDot"/>
          </a:ln>
          <a:effectLst/>
        </p:spPr>
      </p:cxnSp>
      <p:cxnSp>
        <p:nvCxnSpPr>
          <p:cNvPr id="28" name="直線コネクタ 272">
            <a:extLst>
              <a:ext uri="{FF2B5EF4-FFF2-40B4-BE49-F238E27FC236}">
                <a16:creationId xmlns:a16="http://schemas.microsoft.com/office/drawing/2014/main" id="{1C97F859-DD53-B25D-9A1F-4315BEAC0852}"/>
              </a:ext>
            </a:extLst>
          </p:cNvPr>
          <p:cNvCxnSpPr>
            <a:cxnSpLocks/>
          </p:cNvCxnSpPr>
          <p:nvPr/>
        </p:nvCxnSpPr>
        <p:spPr>
          <a:xfrm>
            <a:off x="304800" y="5634467"/>
            <a:ext cx="10857964" cy="0"/>
          </a:xfrm>
          <a:prstGeom prst="line">
            <a:avLst/>
          </a:prstGeom>
          <a:noFill/>
          <a:ln w="9525" cap="rnd" cmpd="sng" algn="ctr">
            <a:solidFill>
              <a:srgbClr val="9A9A9A"/>
            </a:solidFill>
            <a:prstDash val="sysDot"/>
          </a:ln>
          <a:effectLst/>
        </p:spPr>
      </p:cxnSp>
      <p:cxnSp>
        <p:nvCxnSpPr>
          <p:cNvPr id="30" name="直線コネクタ 272">
            <a:extLst>
              <a:ext uri="{FF2B5EF4-FFF2-40B4-BE49-F238E27FC236}">
                <a16:creationId xmlns:a16="http://schemas.microsoft.com/office/drawing/2014/main" id="{3D319108-ABB0-74F9-6380-54C78B55C204}"/>
              </a:ext>
            </a:extLst>
          </p:cNvPr>
          <p:cNvCxnSpPr>
            <a:cxnSpLocks/>
          </p:cNvCxnSpPr>
          <p:nvPr/>
        </p:nvCxnSpPr>
        <p:spPr>
          <a:xfrm>
            <a:off x="304800" y="6751214"/>
            <a:ext cx="10857964" cy="0"/>
          </a:xfrm>
          <a:prstGeom prst="line">
            <a:avLst/>
          </a:prstGeom>
          <a:noFill/>
          <a:ln w="9525" cap="rnd" cmpd="sng" algn="ctr">
            <a:solidFill>
              <a:srgbClr val="9A9A9A"/>
            </a:solidFill>
            <a:prstDash val="sysDot"/>
          </a:ln>
          <a:effectLst/>
        </p:spPr>
      </p:cxnSp>
      <p:sp>
        <p:nvSpPr>
          <p:cNvPr id="34" name="Oval 20">
            <a:extLst>
              <a:ext uri="{FF2B5EF4-FFF2-40B4-BE49-F238E27FC236}">
                <a16:creationId xmlns:a16="http://schemas.microsoft.com/office/drawing/2014/main" id="{E2FD7E47-5856-7E39-1B2C-AF0B59CB479E}"/>
              </a:ext>
            </a:extLst>
          </p:cNvPr>
          <p:cNvSpPr>
            <a:spLocks noChangeAspect="1" noChangeArrowheads="1"/>
          </p:cNvSpPr>
          <p:nvPr/>
        </p:nvSpPr>
        <p:spPr bwMode="auto">
          <a:xfrm>
            <a:off x="8002687" y="870906"/>
            <a:ext cx="190567" cy="190567"/>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3</a:t>
            </a:r>
          </a:p>
        </p:txBody>
      </p:sp>
      <p:sp>
        <p:nvSpPr>
          <p:cNvPr id="35" name="Oval 20">
            <a:extLst>
              <a:ext uri="{FF2B5EF4-FFF2-40B4-BE49-F238E27FC236}">
                <a16:creationId xmlns:a16="http://schemas.microsoft.com/office/drawing/2014/main" id="{7CC48189-6727-B546-7DAE-CF2485A9AFB2}"/>
              </a:ext>
            </a:extLst>
          </p:cNvPr>
          <p:cNvSpPr>
            <a:spLocks noChangeAspect="1" noChangeArrowheads="1"/>
          </p:cNvSpPr>
          <p:nvPr/>
        </p:nvSpPr>
        <p:spPr bwMode="auto">
          <a:xfrm>
            <a:off x="4602135" y="870906"/>
            <a:ext cx="190567" cy="190567"/>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2</a:t>
            </a:r>
          </a:p>
        </p:txBody>
      </p:sp>
      <p:sp>
        <p:nvSpPr>
          <p:cNvPr id="36" name="Oval 20">
            <a:extLst>
              <a:ext uri="{FF2B5EF4-FFF2-40B4-BE49-F238E27FC236}">
                <a16:creationId xmlns:a16="http://schemas.microsoft.com/office/drawing/2014/main" id="{A0438522-8EC9-1619-CF03-B4E036E89691}"/>
              </a:ext>
            </a:extLst>
          </p:cNvPr>
          <p:cNvSpPr>
            <a:spLocks noChangeAspect="1" noChangeArrowheads="1"/>
          </p:cNvSpPr>
          <p:nvPr/>
        </p:nvSpPr>
        <p:spPr bwMode="auto">
          <a:xfrm>
            <a:off x="1220830" y="870906"/>
            <a:ext cx="190567" cy="190567"/>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1</a:t>
            </a:r>
          </a:p>
        </p:txBody>
      </p:sp>
      <p:sp>
        <p:nvSpPr>
          <p:cNvPr id="44" name="TextBox 43">
            <a:extLst>
              <a:ext uri="{FF2B5EF4-FFF2-40B4-BE49-F238E27FC236}">
                <a16:creationId xmlns:a16="http://schemas.microsoft.com/office/drawing/2014/main" id="{90100BED-1E7F-340A-5442-E693D0AA2F32}"/>
              </a:ext>
            </a:extLst>
          </p:cNvPr>
          <p:cNvSpPr txBox="1"/>
          <p:nvPr/>
        </p:nvSpPr>
        <p:spPr>
          <a:xfrm>
            <a:off x="8002687" y="1124204"/>
            <a:ext cx="3160077"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en-US" altLang="ja-JP" sz="12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mn-cs"/>
              </a:rPr>
              <a:t>CP</a:t>
            </a:r>
            <a:r>
              <a:rPr kumimoji="0" lang="ja-JP" altLang="en-US" sz="12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mn-cs"/>
              </a:rPr>
              <a:t>とのデータ連携はなく、ユーザが自ら履修完了した旨をマナビへ登録する</a:t>
            </a:r>
            <a:endParaRPr kumimoji="0" lang="en-US" sz="12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mn-cs"/>
            </a:endParaRPr>
          </a:p>
        </p:txBody>
      </p:sp>
      <p:sp>
        <p:nvSpPr>
          <p:cNvPr id="45" name="TextBox 44">
            <a:extLst>
              <a:ext uri="{FF2B5EF4-FFF2-40B4-BE49-F238E27FC236}">
                <a16:creationId xmlns:a16="http://schemas.microsoft.com/office/drawing/2014/main" id="{97A58574-BF7A-4A7B-4186-E336BAB08033}"/>
              </a:ext>
            </a:extLst>
          </p:cNvPr>
          <p:cNvSpPr txBox="1"/>
          <p:nvPr/>
        </p:nvSpPr>
        <p:spPr>
          <a:xfrm>
            <a:off x="4602135" y="1124204"/>
            <a:ext cx="3160077"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en-US" altLang="ja-JP"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CP</a:t>
            </a:r>
            <a:r>
              <a:rPr kumimoji="0" lang="ja-JP" altLang="en-US"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にユーザー情報を提供し、</a:t>
            </a:r>
            <a:r>
              <a:rPr kumimoji="0" lang="en-US" altLang="ja-JP"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CP</a:t>
            </a:r>
            <a:r>
              <a:rPr kumimoji="0" lang="ja-JP" altLang="en-US"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側でユーザー</a:t>
            </a:r>
            <a:r>
              <a:rPr kumimoji="0" lang="en-US" altLang="ja-JP"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ID</a:t>
            </a:r>
            <a:r>
              <a:rPr kumimoji="0" lang="ja-JP" altLang="en-US"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と履修実績を紐づけた上で、返却いただく</a:t>
            </a:r>
            <a:b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送信：サーバー間</a:t>
            </a:r>
            <a:r>
              <a:rPr kumimoji="0" lang="en-US" altLang="ja-JP"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POST</a:t>
            </a:r>
            <a:r>
              <a:rPr kumimoji="0" lang="ja-JP" altLang="en-US"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によりブラウザを介さずに</a:t>
            </a:r>
            <a:br>
              <a:rPr kumimoji="0" lang="en-US" altLang="ja-JP"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br>
            <a:r>
              <a:rPr kumimoji="0" lang="ja-JP" altLang="en-US"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　　　　　</a:t>
            </a:r>
            <a:r>
              <a:rPr kumimoji="0" lang="en-US" altLang="ja-JP"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ID</a:t>
            </a:r>
            <a:r>
              <a:rPr kumimoji="0" lang="ja-JP" altLang="en-US"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受け渡し</a:t>
            </a:r>
            <a:r>
              <a:rPr lang="ja-JP" altLang="en-US" sz="1100">
                <a:solidFill>
                  <a:srgbClr val="7F7F7F"/>
                </a:solidFill>
                <a:latin typeface="Meiryo UI"/>
                <a:ea typeface="Meiryo UI" panose="020B0604030504040204" pitchFamily="50" charset="-128"/>
              </a:rPr>
              <a:t>を想定</a:t>
            </a:r>
            <a:br>
              <a:rPr kumimoji="0" lang="en-US" altLang="ja-JP"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br>
            <a:r>
              <a:rPr kumimoji="0" lang="ja-JP" altLang="en-US"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受信：</a:t>
            </a:r>
            <a:r>
              <a:rPr kumimoji="0" lang="en-US" altLang="ja-JP"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bat</a:t>
            </a:r>
            <a:r>
              <a:rPr kumimoji="0" lang="ja-JP" altLang="en-US" sz="11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rPr>
              <a:t>ファイルの実行による連携を想定</a:t>
            </a:r>
            <a:endParaRPr kumimoji="0" lang="en-US" sz="1200" b="0" i="0" u="none" strike="noStrike" kern="1200" cap="none" spc="0" normalizeH="0" baseline="0" noProof="0">
              <a:ln>
                <a:noFill/>
              </a:ln>
              <a:solidFill>
                <a:srgbClr val="7F7F7F"/>
              </a:solidFill>
              <a:effectLst/>
              <a:uLnTx/>
              <a:uFillTx/>
              <a:latin typeface="Meiryo UI"/>
              <a:ea typeface="Meiryo UI" panose="020B0604030504040204" pitchFamily="50" charset="-128"/>
              <a:cs typeface="+mn-cs"/>
            </a:endParaRPr>
          </a:p>
        </p:txBody>
      </p:sp>
      <p:sp>
        <p:nvSpPr>
          <p:cNvPr id="46" name="TextBox 45">
            <a:extLst>
              <a:ext uri="{FF2B5EF4-FFF2-40B4-BE49-F238E27FC236}">
                <a16:creationId xmlns:a16="http://schemas.microsoft.com/office/drawing/2014/main" id="{ABAF91E4-E247-34A9-CFE0-8467AC31A3FB}"/>
              </a:ext>
            </a:extLst>
          </p:cNvPr>
          <p:cNvSpPr txBox="1"/>
          <p:nvPr/>
        </p:nvSpPr>
        <p:spPr>
          <a:xfrm>
            <a:off x="1220830" y="1124204"/>
            <a:ext cx="3160077"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ja-JP" altLang="en-US"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rPr>
              <a:t>マナビ内でコンテンツを配信し、履修ステータスを管理することで、学習の進捗状況に応じたレコメンドサポートを提供する</a:t>
            </a:r>
            <a:endParaRPr kumimoji="0" lang="en-US" sz="1200" b="0" i="0" u="none" strike="noStrike" kern="1200" cap="none" spc="0" normalizeH="0" baseline="0" noProof="0">
              <a:ln>
                <a:noFill/>
              </a:ln>
              <a:solidFill>
                <a:srgbClr val="295E7E"/>
              </a:solidFill>
              <a:effectLst/>
              <a:uLnTx/>
              <a:uFillTx/>
              <a:latin typeface="Meiryo UI"/>
              <a:ea typeface="Meiryo UI" panose="020B0604030504040204" pitchFamily="50" charset="-128"/>
              <a:cs typeface="+mn-cs"/>
            </a:endParaRPr>
          </a:p>
        </p:txBody>
      </p:sp>
      <p:pic>
        <p:nvPicPr>
          <p:cNvPr id="47" name="Picture 46">
            <a:extLst>
              <a:ext uri="{FF2B5EF4-FFF2-40B4-BE49-F238E27FC236}">
                <a16:creationId xmlns:a16="http://schemas.microsoft.com/office/drawing/2014/main" id="{112178C4-2F6C-2521-F7D2-C76C476251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45018" y="2139329"/>
            <a:ext cx="2513557" cy="1282621"/>
          </a:xfrm>
          <a:prstGeom prst="rect">
            <a:avLst/>
          </a:prstGeom>
          <a:effectLst>
            <a:outerShdw blurRad="50800" dist="38100" dir="2700000" algn="tl" rotWithShape="0">
              <a:prstClr val="black">
                <a:alpha val="40000"/>
              </a:prstClr>
            </a:outerShdw>
          </a:effectLst>
        </p:spPr>
      </p:pic>
      <p:sp>
        <p:nvSpPr>
          <p:cNvPr id="48" name="Rectangle 47">
            <a:extLst>
              <a:ext uri="{FF2B5EF4-FFF2-40B4-BE49-F238E27FC236}">
                <a16:creationId xmlns:a16="http://schemas.microsoft.com/office/drawing/2014/main" id="{604D24E1-CA50-F66E-F502-B89EC34FE2AC}"/>
              </a:ext>
            </a:extLst>
          </p:cNvPr>
          <p:cNvSpPr/>
          <p:nvPr/>
        </p:nvSpPr>
        <p:spPr>
          <a:xfrm>
            <a:off x="2433637" y="2692042"/>
            <a:ext cx="1500187" cy="603614"/>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9" name="Rectangle 48">
            <a:extLst>
              <a:ext uri="{FF2B5EF4-FFF2-40B4-BE49-F238E27FC236}">
                <a16:creationId xmlns:a16="http://schemas.microsoft.com/office/drawing/2014/main" id="{58A2FF2B-42B4-392B-103C-4CA318251A21}"/>
              </a:ext>
            </a:extLst>
          </p:cNvPr>
          <p:cNvSpPr/>
          <p:nvPr/>
        </p:nvSpPr>
        <p:spPr>
          <a:xfrm>
            <a:off x="1466850" y="2965578"/>
            <a:ext cx="2466974" cy="456372"/>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52" name="Group 51">
            <a:extLst>
              <a:ext uri="{FF2B5EF4-FFF2-40B4-BE49-F238E27FC236}">
                <a16:creationId xmlns:a16="http://schemas.microsoft.com/office/drawing/2014/main" id="{FA55F805-7B5C-E08D-6019-E144320305FE}"/>
              </a:ext>
            </a:extLst>
          </p:cNvPr>
          <p:cNvGrpSpPr/>
          <p:nvPr/>
        </p:nvGrpSpPr>
        <p:grpSpPr>
          <a:xfrm>
            <a:off x="2069020" y="2809496"/>
            <a:ext cx="1152810" cy="591185"/>
            <a:chOff x="2030920" y="2504691"/>
            <a:chExt cx="1152810" cy="591185"/>
          </a:xfrm>
        </p:grpSpPr>
        <p:pic>
          <p:nvPicPr>
            <p:cNvPr id="2050" name="Picture 2">
              <a:extLst>
                <a:ext uri="{FF2B5EF4-FFF2-40B4-BE49-F238E27FC236}">
                  <a16:creationId xmlns:a16="http://schemas.microsoft.com/office/drawing/2014/main" id="{9D86761C-17AF-22DD-A8D7-4C1B533D9DC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30920" y="2504691"/>
              <a:ext cx="1152810" cy="591185"/>
            </a:xfrm>
            <a:prstGeom prst="rect">
              <a:avLst/>
            </a:prstGeom>
            <a:noFill/>
            <a:extLst>
              <a:ext uri="{909E8E84-426E-40DD-AFC4-6F175D3DCCD1}">
                <a14:hiddenFill xmlns:a14="http://schemas.microsoft.com/office/drawing/2010/main">
                  <a:solidFill>
                    <a:srgbClr val="FFFFFF"/>
                  </a:solidFill>
                </a14:hiddenFill>
              </a:ext>
            </a:extLst>
          </p:spPr>
        </p:pic>
        <p:sp>
          <p:nvSpPr>
            <p:cNvPr id="50" name="Oval 49">
              <a:extLst>
                <a:ext uri="{FF2B5EF4-FFF2-40B4-BE49-F238E27FC236}">
                  <a16:creationId xmlns:a16="http://schemas.microsoft.com/office/drawing/2014/main" id="{396BB16D-D01D-9168-845B-66574F81E79C}"/>
                </a:ext>
              </a:extLst>
            </p:cNvPr>
            <p:cNvSpPr/>
            <p:nvPr/>
          </p:nvSpPr>
          <p:spPr>
            <a:xfrm>
              <a:off x="2403925" y="2611923"/>
              <a:ext cx="406800" cy="406832"/>
            </a:xfrm>
            <a:prstGeom prst="ellipse">
              <a:avLst/>
            </a:prstGeom>
            <a:solidFill>
              <a:schemeClr val="tx2">
                <a:alpha val="3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51" name="Isosceles Triangle 50">
              <a:extLst>
                <a:ext uri="{FF2B5EF4-FFF2-40B4-BE49-F238E27FC236}">
                  <a16:creationId xmlns:a16="http://schemas.microsoft.com/office/drawing/2014/main" id="{E2D3C3CE-10D5-53CE-B5A4-755E3E831E40}"/>
                </a:ext>
              </a:extLst>
            </p:cNvPr>
            <p:cNvSpPr/>
            <p:nvPr/>
          </p:nvSpPr>
          <p:spPr>
            <a:xfrm rot="5400000">
              <a:off x="2524545" y="2743570"/>
              <a:ext cx="213386" cy="146826"/>
            </a:xfrm>
            <a:prstGeom prst="triangle">
              <a:avLst/>
            </a:prstGeom>
            <a:solidFill>
              <a:schemeClr val="bg1">
                <a:alpha val="78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53" name="Flowchart: Magnetic Disk 52">
            <a:extLst>
              <a:ext uri="{FF2B5EF4-FFF2-40B4-BE49-F238E27FC236}">
                <a16:creationId xmlns:a16="http://schemas.microsoft.com/office/drawing/2014/main" id="{E87873FA-6AC0-9D46-1D8A-65E9658EA109}"/>
              </a:ext>
            </a:extLst>
          </p:cNvPr>
          <p:cNvSpPr/>
          <p:nvPr/>
        </p:nvSpPr>
        <p:spPr>
          <a:xfrm>
            <a:off x="1328474" y="4122160"/>
            <a:ext cx="769263" cy="41983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属性情報</a:t>
            </a:r>
            <a:endParaRPr lang="en-US" altLang="ja-JP" sz="900">
              <a:solidFill>
                <a:srgbClr val="575757"/>
              </a:solidFill>
              <a:ea typeface="Meiryo UI" panose="020B0604030504040204" pitchFamily="50" charset="-128"/>
            </a:endParaRPr>
          </a:p>
        </p:txBody>
      </p:sp>
      <p:sp>
        <p:nvSpPr>
          <p:cNvPr id="54" name="Flowchart: Magnetic Disk 53">
            <a:extLst>
              <a:ext uri="{FF2B5EF4-FFF2-40B4-BE49-F238E27FC236}">
                <a16:creationId xmlns:a16="http://schemas.microsoft.com/office/drawing/2014/main" id="{A53D5942-CECB-1654-5E11-E445C89F2F5F}"/>
              </a:ext>
            </a:extLst>
          </p:cNvPr>
          <p:cNvSpPr/>
          <p:nvPr/>
        </p:nvSpPr>
        <p:spPr>
          <a:xfrm>
            <a:off x="1328474" y="3775596"/>
            <a:ext cx="769263" cy="41983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ユーザ情報</a:t>
            </a:r>
            <a:endParaRPr lang="en-US" altLang="ja-JP" sz="900">
              <a:solidFill>
                <a:srgbClr val="575757"/>
              </a:solidFill>
              <a:ea typeface="Meiryo UI" panose="020B0604030504040204" pitchFamily="50" charset="-128"/>
            </a:endParaRPr>
          </a:p>
        </p:txBody>
      </p:sp>
      <p:sp>
        <p:nvSpPr>
          <p:cNvPr id="55" name="Flowchart: Magnetic Disk 54">
            <a:extLst>
              <a:ext uri="{FF2B5EF4-FFF2-40B4-BE49-F238E27FC236}">
                <a16:creationId xmlns:a16="http://schemas.microsoft.com/office/drawing/2014/main" id="{EC8486EA-D17B-363A-2AA7-CDCCF5DFA308}"/>
              </a:ext>
            </a:extLst>
          </p:cNvPr>
          <p:cNvSpPr/>
          <p:nvPr/>
        </p:nvSpPr>
        <p:spPr>
          <a:xfrm>
            <a:off x="2173275" y="5030362"/>
            <a:ext cx="769263" cy="507999"/>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57" name="Rectangle 56">
            <a:extLst>
              <a:ext uri="{FF2B5EF4-FFF2-40B4-BE49-F238E27FC236}">
                <a16:creationId xmlns:a16="http://schemas.microsoft.com/office/drawing/2014/main" id="{171B70DA-4F93-C146-510B-C139C90332CA}"/>
              </a:ext>
            </a:extLst>
          </p:cNvPr>
          <p:cNvSpPr/>
          <p:nvPr/>
        </p:nvSpPr>
        <p:spPr>
          <a:xfrm>
            <a:off x="3221830" y="5126010"/>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履修条件</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達成判定</a:t>
            </a:r>
          </a:p>
        </p:txBody>
      </p:sp>
      <p:sp>
        <p:nvSpPr>
          <p:cNvPr id="59" name="Rectangle 58">
            <a:extLst>
              <a:ext uri="{FF2B5EF4-FFF2-40B4-BE49-F238E27FC236}">
                <a16:creationId xmlns:a16="http://schemas.microsoft.com/office/drawing/2014/main" id="{547E9C16-43F1-7A80-EB79-C657A5916BC0}"/>
              </a:ext>
            </a:extLst>
          </p:cNvPr>
          <p:cNvSpPr/>
          <p:nvPr/>
        </p:nvSpPr>
        <p:spPr>
          <a:xfrm>
            <a:off x="3221830" y="472161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レコメンド</a:t>
            </a:r>
            <a:r>
              <a:rPr lang="en-US" altLang="ja-JP" sz="900">
                <a:solidFill>
                  <a:srgbClr val="575757"/>
                </a:solidFill>
                <a:ea typeface="Meiryo UI" panose="020B0604030504040204" pitchFamily="50" charset="-128"/>
              </a:rPr>
              <a:t>)</a:t>
            </a:r>
          </a:p>
          <a:p>
            <a:pPr algn="ctr"/>
            <a:r>
              <a:rPr lang="ja-JP" altLang="en-US" sz="900">
                <a:solidFill>
                  <a:srgbClr val="575757"/>
                </a:solidFill>
                <a:ea typeface="Meiryo UI" panose="020B0604030504040204" pitchFamily="50" charset="-128"/>
              </a:rPr>
              <a:t>再開促し</a:t>
            </a:r>
          </a:p>
        </p:txBody>
      </p:sp>
      <p:cxnSp>
        <p:nvCxnSpPr>
          <p:cNvPr id="62" name="Straight Arrow Connector 61">
            <a:extLst>
              <a:ext uri="{FF2B5EF4-FFF2-40B4-BE49-F238E27FC236}">
                <a16:creationId xmlns:a16="http://schemas.microsoft.com/office/drawing/2014/main" id="{7282C1CC-F1F6-AD2F-7007-4F10A3D62F8A}"/>
              </a:ext>
            </a:extLst>
          </p:cNvPr>
          <p:cNvCxnSpPr>
            <a:cxnSpLocks/>
          </p:cNvCxnSpPr>
          <p:nvPr/>
        </p:nvCxnSpPr>
        <p:spPr>
          <a:xfrm flipV="1">
            <a:off x="2135961" y="3501956"/>
            <a:ext cx="183136" cy="50546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EE66EE4-F32E-2A3B-C308-7D98036A1193}"/>
              </a:ext>
            </a:extLst>
          </p:cNvPr>
          <p:cNvCxnSpPr>
            <a:cxnSpLocks/>
            <a:endCxn id="55" idx="1"/>
          </p:cNvCxnSpPr>
          <p:nvPr/>
        </p:nvCxnSpPr>
        <p:spPr>
          <a:xfrm>
            <a:off x="2557906" y="3518135"/>
            <a:ext cx="1" cy="1512227"/>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7B288D5F-4F89-C5C1-5353-AB185FBB51F0}"/>
              </a:ext>
            </a:extLst>
          </p:cNvPr>
          <p:cNvCxnSpPr>
            <a:cxnSpLocks/>
            <a:stCxn id="55" idx="4"/>
            <a:endCxn id="57" idx="1"/>
          </p:cNvCxnSpPr>
          <p:nvPr/>
        </p:nvCxnSpPr>
        <p:spPr>
          <a:xfrm>
            <a:off x="2942538" y="5284362"/>
            <a:ext cx="279292" cy="1806"/>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04A4195F-1453-4487-0D94-0E715195D1F6}"/>
              </a:ext>
            </a:extLst>
          </p:cNvPr>
          <p:cNvCxnSpPr>
            <a:cxnSpLocks/>
            <a:stCxn id="55" idx="4"/>
            <a:endCxn id="59" idx="1"/>
          </p:cNvCxnSpPr>
          <p:nvPr/>
        </p:nvCxnSpPr>
        <p:spPr>
          <a:xfrm flipV="1">
            <a:off x="2942538" y="4881775"/>
            <a:ext cx="279292" cy="402587"/>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DDDC4519-EAAF-FB30-4F9E-BAA5D907C005}"/>
              </a:ext>
            </a:extLst>
          </p:cNvPr>
          <p:cNvSpPr txBox="1"/>
          <p:nvPr/>
        </p:nvSpPr>
        <p:spPr>
          <a:xfrm>
            <a:off x="2590030" y="3707751"/>
            <a:ext cx="1521915" cy="65447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マナビ内でユーザの</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ID</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を紐づけて履修ステータスの管理が可能</a:t>
            </a:r>
            <a:endParaRPr kumimoji="0" 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67" name="Rectangle 66">
            <a:extLst>
              <a:ext uri="{FF2B5EF4-FFF2-40B4-BE49-F238E27FC236}">
                <a16:creationId xmlns:a16="http://schemas.microsoft.com/office/drawing/2014/main" id="{05E3FD56-AFED-760B-7315-02AF0E70866B}"/>
              </a:ext>
            </a:extLst>
          </p:cNvPr>
          <p:cNvSpPr/>
          <p:nvPr/>
        </p:nvSpPr>
        <p:spPr>
          <a:xfrm>
            <a:off x="7983443" y="2027505"/>
            <a:ext cx="1573538" cy="3562137"/>
          </a:xfrm>
          <a:prstGeom prst="rect">
            <a:avLst/>
          </a:prstGeom>
          <a:solidFill>
            <a:schemeClr val="accent3">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82" name="Rectangle 81">
            <a:extLst>
              <a:ext uri="{FF2B5EF4-FFF2-40B4-BE49-F238E27FC236}">
                <a16:creationId xmlns:a16="http://schemas.microsoft.com/office/drawing/2014/main" id="{C96B273B-3F75-4F0E-9F81-9D1D7A4B9631}"/>
              </a:ext>
            </a:extLst>
          </p:cNvPr>
          <p:cNvSpPr/>
          <p:nvPr/>
        </p:nvSpPr>
        <p:spPr>
          <a:xfrm>
            <a:off x="9569983" y="2027505"/>
            <a:ext cx="1573538" cy="2602077"/>
          </a:xfrm>
          <a:prstGeom prst="rect">
            <a:avLst/>
          </a:prstGeom>
          <a:solidFill>
            <a:schemeClr val="accent1">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pic>
        <p:nvPicPr>
          <p:cNvPr id="84" name="Picture 83">
            <a:extLst>
              <a:ext uri="{FF2B5EF4-FFF2-40B4-BE49-F238E27FC236}">
                <a16:creationId xmlns:a16="http://schemas.microsoft.com/office/drawing/2014/main" id="{5135F6BC-8F27-4FDE-4EDC-3BB59D5A85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21934" y="2204253"/>
            <a:ext cx="1773765" cy="905119"/>
          </a:xfrm>
          <a:prstGeom prst="rect">
            <a:avLst/>
          </a:prstGeom>
          <a:effectLst>
            <a:outerShdw blurRad="50800" dist="38100" dir="2700000" algn="tl" rotWithShape="0">
              <a:prstClr val="black">
                <a:alpha val="40000"/>
              </a:prstClr>
            </a:outerShdw>
          </a:effectLst>
        </p:spPr>
      </p:pic>
      <p:pic>
        <p:nvPicPr>
          <p:cNvPr id="85" name="Picture 84">
            <a:extLst>
              <a:ext uri="{FF2B5EF4-FFF2-40B4-BE49-F238E27FC236}">
                <a16:creationId xmlns:a16="http://schemas.microsoft.com/office/drawing/2014/main" id="{8F5C074F-ED0D-F1CD-4D34-560C8931F7E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17423" y="2518468"/>
            <a:ext cx="1945341" cy="986128"/>
          </a:xfrm>
          <a:prstGeom prst="rect">
            <a:avLst/>
          </a:prstGeom>
          <a:effectLst>
            <a:outerShdw blurRad="50800" dist="38100" dir="2700000" algn="tl" rotWithShape="0">
              <a:prstClr val="black">
                <a:alpha val="40000"/>
              </a:prstClr>
            </a:outerShdw>
          </a:effectLst>
        </p:spPr>
      </p:pic>
      <p:sp>
        <p:nvSpPr>
          <p:cNvPr id="86" name="Rectangle 85">
            <a:extLst>
              <a:ext uri="{FF2B5EF4-FFF2-40B4-BE49-F238E27FC236}">
                <a16:creationId xmlns:a16="http://schemas.microsoft.com/office/drawing/2014/main" id="{B32F5E36-8F4C-A88A-DD14-B93B2CB0529E}"/>
              </a:ext>
            </a:extLst>
          </p:cNvPr>
          <p:cNvSpPr/>
          <p:nvPr/>
        </p:nvSpPr>
        <p:spPr>
          <a:xfrm>
            <a:off x="4602134" y="2027505"/>
            <a:ext cx="1573538" cy="3562137"/>
          </a:xfrm>
          <a:prstGeom prst="rect">
            <a:avLst/>
          </a:prstGeom>
          <a:solidFill>
            <a:schemeClr val="accent3">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87" name="Rectangle 86">
            <a:extLst>
              <a:ext uri="{FF2B5EF4-FFF2-40B4-BE49-F238E27FC236}">
                <a16:creationId xmlns:a16="http://schemas.microsoft.com/office/drawing/2014/main" id="{5725B1A6-E48F-4880-07E2-18658541BCE0}"/>
              </a:ext>
            </a:extLst>
          </p:cNvPr>
          <p:cNvSpPr/>
          <p:nvPr/>
        </p:nvSpPr>
        <p:spPr>
          <a:xfrm>
            <a:off x="6188674" y="2027506"/>
            <a:ext cx="1573538" cy="2594495"/>
          </a:xfrm>
          <a:prstGeom prst="rect">
            <a:avLst/>
          </a:prstGeom>
          <a:solidFill>
            <a:schemeClr val="accent1">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pic>
        <p:nvPicPr>
          <p:cNvPr id="88" name="Picture 87">
            <a:extLst>
              <a:ext uri="{FF2B5EF4-FFF2-40B4-BE49-F238E27FC236}">
                <a16:creationId xmlns:a16="http://schemas.microsoft.com/office/drawing/2014/main" id="{41922DD6-1BA7-DACF-A272-7A7DA02203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21382" y="2204253"/>
            <a:ext cx="1773765" cy="905119"/>
          </a:xfrm>
          <a:prstGeom prst="rect">
            <a:avLst/>
          </a:prstGeom>
          <a:effectLst>
            <a:outerShdw blurRad="50800" dist="38100" dir="2700000" algn="tl" rotWithShape="0">
              <a:prstClr val="black">
                <a:alpha val="40000"/>
              </a:prstClr>
            </a:outerShdw>
          </a:effectLst>
        </p:spPr>
      </p:pic>
      <p:pic>
        <p:nvPicPr>
          <p:cNvPr id="89" name="Picture 88">
            <a:extLst>
              <a:ext uri="{FF2B5EF4-FFF2-40B4-BE49-F238E27FC236}">
                <a16:creationId xmlns:a16="http://schemas.microsoft.com/office/drawing/2014/main" id="{832C40F1-A28F-1B13-E1BE-4FFAC314B66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16871" y="2518468"/>
            <a:ext cx="1945341" cy="986128"/>
          </a:xfrm>
          <a:prstGeom prst="rect">
            <a:avLst/>
          </a:prstGeom>
          <a:effectLst>
            <a:outerShdw blurRad="50800" dist="38100" dir="2700000" algn="tl" rotWithShape="0">
              <a:prstClr val="black">
                <a:alpha val="40000"/>
              </a:prstClr>
            </a:outerShdw>
          </a:effectLst>
        </p:spPr>
      </p:pic>
      <p:sp>
        <p:nvSpPr>
          <p:cNvPr id="90" name="Flowchart: Magnetic Disk 89">
            <a:extLst>
              <a:ext uri="{FF2B5EF4-FFF2-40B4-BE49-F238E27FC236}">
                <a16:creationId xmlns:a16="http://schemas.microsoft.com/office/drawing/2014/main" id="{619D3C35-1EC7-6625-BC81-2495B0F480EB}"/>
              </a:ext>
            </a:extLst>
          </p:cNvPr>
          <p:cNvSpPr/>
          <p:nvPr/>
        </p:nvSpPr>
        <p:spPr>
          <a:xfrm>
            <a:off x="4853234" y="4122160"/>
            <a:ext cx="769263" cy="41983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属性情報</a:t>
            </a:r>
            <a:endParaRPr lang="en-US" altLang="ja-JP" sz="900">
              <a:solidFill>
                <a:srgbClr val="575757"/>
              </a:solidFill>
              <a:ea typeface="Meiryo UI" panose="020B0604030504040204" pitchFamily="50" charset="-128"/>
            </a:endParaRPr>
          </a:p>
        </p:txBody>
      </p:sp>
      <p:sp>
        <p:nvSpPr>
          <p:cNvPr id="91" name="Flowchart: Magnetic Disk 90">
            <a:extLst>
              <a:ext uri="{FF2B5EF4-FFF2-40B4-BE49-F238E27FC236}">
                <a16:creationId xmlns:a16="http://schemas.microsoft.com/office/drawing/2014/main" id="{4CB954D0-56D5-9182-9DE5-BA2F75BB8EB4}"/>
              </a:ext>
            </a:extLst>
          </p:cNvPr>
          <p:cNvSpPr/>
          <p:nvPr/>
        </p:nvSpPr>
        <p:spPr>
          <a:xfrm>
            <a:off x="4853234" y="3775596"/>
            <a:ext cx="769263" cy="41983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ユーザ情報</a:t>
            </a:r>
            <a:endParaRPr lang="en-US" altLang="ja-JP" sz="900">
              <a:solidFill>
                <a:srgbClr val="575757"/>
              </a:solidFill>
              <a:ea typeface="Meiryo UI" panose="020B0604030504040204" pitchFamily="50" charset="-128"/>
            </a:endParaRPr>
          </a:p>
        </p:txBody>
      </p:sp>
      <p:sp>
        <p:nvSpPr>
          <p:cNvPr id="92" name="Flowchart: Magnetic Disk 91">
            <a:extLst>
              <a:ext uri="{FF2B5EF4-FFF2-40B4-BE49-F238E27FC236}">
                <a16:creationId xmlns:a16="http://schemas.microsoft.com/office/drawing/2014/main" id="{F0506B8B-24EA-7829-3F43-C3A134D5D33C}"/>
              </a:ext>
            </a:extLst>
          </p:cNvPr>
          <p:cNvSpPr/>
          <p:nvPr/>
        </p:nvSpPr>
        <p:spPr>
          <a:xfrm>
            <a:off x="4850310" y="5030362"/>
            <a:ext cx="769263" cy="507999"/>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93" name="Rectangle 92">
            <a:extLst>
              <a:ext uri="{FF2B5EF4-FFF2-40B4-BE49-F238E27FC236}">
                <a16:creationId xmlns:a16="http://schemas.microsoft.com/office/drawing/2014/main" id="{3A2BB3E9-0E49-13D5-924E-1DC059A48F8B}"/>
              </a:ext>
            </a:extLst>
          </p:cNvPr>
          <p:cNvSpPr/>
          <p:nvPr/>
        </p:nvSpPr>
        <p:spPr>
          <a:xfrm>
            <a:off x="6746590" y="5126010"/>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履修条件</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達成判定</a:t>
            </a:r>
          </a:p>
        </p:txBody>
      </p:sp>
      <p:sp>
        <p:nvSpPr>
          <p:cNvPr id="94" name="Rectangle 93">
            <a:extLst>
              <a:ext uri="{FF2B5EF4-FFF2-40B4-BE49-F238E27FC236}">
                <a16:creationId xmlns:a16="http://schemas.microsoft.com/office/drawing/2014/main" id="{1D59C7BE-350A-F195-B4C2-88EE982DCF0B}"/>
              </a:ext>
            </a:extLst>
          </p:cNvPr>
          <p:cNvSpPr/>
          <p:nvPr/>
        </p:nvSpPr>
        <p:spPr>
          <a:xfrm>
            <a:off x="6746590" y="472161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レコメンド</a:t>
            </a:r>
            <a:r>
              <a:rPr lang="en-US" altLang="ja-JP" sz="900">
                <a:solidFill>
                  <a:srgbClr val="575757"/>
                </a:solidFill>
                <a:ea typeface="Meiryo UI" panose="020B0604030504040204" pitchFamily="50" charset="-128"/>
              </a:rPr>
              <a:t>)</a:t>
            </a:r>
          </a:p>
          <a:p>
            <a:pPr algn="ctr"/>
            <a:r>
              <a:rPr lang="ja-JP" altLang="en-US" sz="900">
                <a:solidFill>
                  <a:srgbClr val="575757"/>
                </a:solidFill>
                <a:ea typeface="Meiryo UI" panose="020B0604030504040204" pitchFamily="50" charset="-128"/>
              </a:rPr>
              <a:t>再開促し</a:t>
            </a:r>
          </a:p>
        </p:txBody>
      </p:sp>
      <p:cxnSp>
        <p:nvCxnSpPr>
          <p:cNvPr id="95" name="Straight Arrow Connector 94">
            <a:extLst>
              <a:ext uri="{FF2B5EF4-FFF2-40B4-BE49-F238E27FC236}">
                <a16:creationId xmlns:a16="http://schemas.microsoft.com/office/drawing/2014/main" id="{7550118A-DD11-C4FA-86C0-B9EA9E067277}"/>
              </a:ext>
            </a:extLst>
          </p:cNvPr>
          <p:cNvCxnSpPr>
            <a:cxnSpLocks/>
            <a:stCxn id="91" idx="1"/>
          </p:cNvCxnSpPr>
          <p:nvPr/>
        </p:nvCxnSpPr>
        <p:spPr>
          <a:xfrm flipV="1">
            <a:off x="5237866" y="3176732"/>
            <a:ext cx="0" cy="59886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323099BB-9518-82DC-152D-2799C550C96B}"/>
              </a:ext>
            </a:extLst>
          </p:cNvPr>
          <p:cNvCxnSpPr>
            <a:cxnSpLocks/>
            <a:endCxn id="92" idx="1"/>
          </p:cNvCxnSpPr>
          <p:nvPr/>
        </p:nvCxnSpPr>
        <p:spPr>
          <a:xfrm flipH="1">
            <a:off x="5234942" y="4059388"/>
            <a:ext cx="1471252" cy="970974"/>
          </a:xfrm>
          <a:prstGeom prst="straightConnector1">
            <a:avLst/>
          </a:prstGeom>
          <a:ln w="9525" cap="rnd">
            <a:solidFill>
              <a:srgbClr val="E71C57"/>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2FBBB829-999B-C4B4-B191-5C106112B444}"/>
              </a:ext>
            </a:extLst>
          </p:cNvPr>
          <p:cNvCxnSpPr>
            <a:cxnSpLocks/>
            <a:stCxn id="92" idx="4"/>
            <a:endCxn id="93" idx="1"/>
          </p:cNvCxnSpPr>
          <p:nvPr/>
        </p:nvCxnSpPr>
        <p:spPr>
          <a:xfrm>
            <a:off x="5619573" y="5284362"/>
            <a:ext cx="1127017" cy="1806"/>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1A36871C-FF0D-2D7B-B521-C236C0486CB3}"/>
              </a:ext>
            </a:extLst>
          </p:cNvPr>
          <p:cNvCxnSpPr>
            <a:cxnSpLocks/>
            <a:stCxn id="92" idx="4"/>
            <a:endCxn id="94" idx="1"/>
          </p:cNvCxnSpPr>
          <p:nvPr/>
        </p:nvCxnSpPr>
        <p:spPr>
          <a:xfrm flipV="1">
            <a:off x="5619573" y="4881775"/>
            <a:ext cx="1127017" cy="402587"/>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18EF45F8-C0B2-8AE7-0749-BBDFF72AE0A4}"/>
              </a:ext>
            </a:extLst>
          </p:cNvPr>
          <p:cNvSpPr txBox="1"/>
          <p:nvPr/>
        </p:nvSpPr>
        <p:spPr>
          <a:xfrm>
            <a:off x="6419537" y="4275626"/>
            <a:ext cx="1521915" cy="467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en-US" altLang="ja-JP" sz="1200" b="1"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CP:</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ユーザ</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ID</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と紐づけて履修データを返却</a:t>
            </a:r>
            <a:endParaRPr kumimoji="0" 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100" name="Flowchart: Magnetic Disk 99">
            <a:extLst>
              <a:ext uri="{FF2B5EF4-FFF2-40B4-BE49-F238E27FC236}">
                <a16:creationId xmlns:a16="http://schemas.microsoft.com/office/drawing/2014/main" id="{5FC0D8D9-DE78-87C5-D5C4-93A4C0DAC495}"/>
              </a:ext>
            </a:extLst>
          </p:cNvPr>
          <p:cNvSpPr/>
          <p:nvPr/>
        </p:nvSpPr>
        <p:spPr>
          <a:xfrm>
            <a:off x="8162683" y="4122160"/>
            <a:ext cx="769263" cy="41983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属性情報</a:t>
            </a:r>
            <a:endParaRPr lang="en-US" altLang="ja-JP" sz="900">
              <a:solidFill>
                <a:srgbClr val="575757"/>
              </a:solidFill>
              <a:ea typeface="Meiryo UI" panose="020B0604030504040204" pitchFamily="50" charset="-128"/>
            </a:endParaRPr>
          </a:p>
        </p:txBody>
      </p:sp>
      <p:sp>
        <p:nvSpPr>
          <p:cNvPr id="101" name="Flowchart: Magnetic Disk 100">
            <a:extLst>
              <a:ext uri="{FF2B5EF4-FFF2-40B4-BE49-F238E27FC236}">
                <a16:creationId xmlns:a16="http://schemas.microsoft.com/office/drawing/2014/main" id="{7B55E07C-1425-BDC7-BC7B-A108828EBE97}"/>
              </a:ext>
            </a:extLst>
          </p:cNvPr>
          <p:cNvSpPr/>
          <p:nvPr/>
        </p:nvSpPr>
        <p:spPr>
          <a:xfrm>
            <a:off x="8162683" y="3775596"/>
            <a:ext cx="769263" cy="41983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ユーザ情報</a:t>
            </a:r>
            <a:endParaRPr lang="en-US" altLang="ja-JP" sz="900">
              <a:solidFill>
                <a:srgbClr val="575757"/>
              </a:solidFill>
              <a:ea typeface="Meiryo UI" panose="020B0604030504040204" pitchFamily="50" charset="-128"/>
            </a:endParaRPr>
          </a:p>
        </p:txBody>
      </p:sp>
      <p:sp>
        <p:nvSpPr>
          <p:cNvPr id="124" name="Rectangle: Rounded Corners 123">
            <a:extLst>
              <a:ext uri="{FF2B5EF4-FFF2-40B4-BE49-F238E27FC236}">
                <a16:creationId xmlns:a16="http://schemas.microsoft.com/office/drawing/2014/main" id="{C5562696-CF91-912E-C2E9-D4075C34B7C5}"/>
              </a:ext>
            </a:extLst>
          </p:cNvPr>
          <p:cNvSpPr/>
          <p:nvPr/>
        </p:nvSpPr>
        <p:spPr>
          <a:xfrm>
            <a:off x="5384800" y="3309047"/>
            <a:ext cx="1244129" cy="181219"/>
          </a:xfrm>
          <a:prstGeom prst="roundRect">
            <a:avLst/>
          </a:prstGeom>
          <a:solidFill>
            <a:srgbClr val="EEE89A"/>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r>
              <a:rPr lang="ja-JP" altLang="en-US" sz="1200">
                <a:solidFill>
                  <a:srgbClr val="575757"/>
                </a:solidFill>
                <a:ea typeface="Meiryo UI" panose="020B0604030504040204" pitchFamily="50" charset="-128"/>
              </a:rPr>
              <a:t>ユーザの</a:t>
            </a:r>
            <a:r>
              <a:rPr lang="en-US" sz="1200">
                <a:solidFill>
                  <a:srgbClr val="575757"/>
                </a:solidFill>
                <a:ea typeface="Meiryo UI" panose="020B0604030504040204" pitchFamily="50" charset="-128"/>
              </a:rPr>
              <a:t>ID</a:t>
            </a:r>
            <a:r>
              <a:rPr lang="ja-JP" altLang="en-US" sz="1200">
                <a:solidFill>
                  <a:srgbClr val="575757"/>
                </a:solidFill>
                <a:ea typeface="Meiryo UI" panose="020B0604030504040204" pitchFamily="50" charset="-128"/>
              </a:rPr>
              <a:t>受け渡し</a:t>
            </a:r>
            <a:endParaRPr lang="en-US" sz="1200">
              <a:solidFill>
                <a:srgbClr val="575757"/>
              </a:solidFill>
              <a:ea typeface="Meiryo UI" panose="020B0604030504040204" pitchFamily="50" charset="-128"/>
            </a:endParaRPr>
          </a:p>
        </p:txBody>
      </p:sp>
      <p:cxnSp>
        <p:nvCxnSpPr>
          <p:cNvPr id="126" name="Connector: Curved 125">
            <a:extLst>
              <a:ext uri="{FF2B5EF4-FFF2-40B4-BE49-F238E27FC236}">
                <a16:creationId xmlns:a16="http://schemas.microsoft.com/office/drawing/2014/main" id="{1ED91D4E-20FA-F4D1-FB03-A1F572684C5E}"/>
              </a:ext>
            </a:extLst>
          </p:cNvPr>
          <p:cNvCxnSpPr>
            <a:stCxn id="88" idx="2"/>
          </p:cNvCxnSpPr>
          <p:nvPr/>
        </p:nvCxnSpPr>
        <p:spPr>
          <a:xfrm rot="16200000" flipH="1">
            <a:off x="5603014" y="3014623"/>
            <a:ext cx="119109" cy="308606"/>
          </a:xfrm>
          <a:prstGeom prst="curvedConnector2">
            <a:avLst/>
          </a:prstGeom>
          <a:ln w="9525" cap="rnd">
            <a:solidFill>
              <a:srgbClr val="E71C57"/>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10CD404B-B367-18DD-2BE4-4FD82CBB4F1F}"/>
              </a:ext>
            </a:extLst>
          </p:cNvPr>
          <p:cNvCxnSpPr>
            <a:cxnSpLocks/>
            <a:endCxn id="89" idx="1"/>
          </p:cNvCxnSpPr>
          <p:nvPr/>
        </p:nvCxnSpPr>
        <p:spPr>
          <a:xfrm>
            <a:off x="5090933" y="2873036"/>
            <a:ext cx="725938" cy="138496"/>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51" name="TextBox 2050">
            <a:extLst>
              <a:ext uri="{FF2B5EF4-FFF2-40B4-BE49-F238E27FC236}">
                <a16:creationId xmlns:a16="http://schemas.microsoft.com/office/drawing/2014/main" id="{522000D7-72D9-6F60-3967-D4DC1F5EE518}"/>
              </a:ext>
            </a:extLst>
          </p:cNvPr>
          <p:cNvSpPr txBox="1"/>
          <p:nvPr/>
        </p:nvSpPr>
        <p:spPr>
          <a:xfrm>
            <a:off x="5172057" y="2730094"/>
            <a:ext cx="568606" cy="23559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ja-JP" altLang="en-US"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遷移</a:t>
            </a:r>
            <a:endParaRPr kumimoji="0" lang="en-US"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grpSp>
        <p:nvGrpSpPr>
          <p:cNvPr id="2056" name="Group 2055">
            <a:extLst>
              <a:ext uri="{FF2B5EF4-FFF2-40B4-BE49-F238E27FC236}">
                <a16:creationId xmlns:a16="http://schemas.microsoft.com/office/drawing/2014/main" id="{BF1D63FB-4691-7B5C-FF2C-AF6E7206B283}"/>
              </a:ext>
            </a:extLst>
          </p:cNvPr>
          <p:cNvGrpSpPr/>
          <p:nvPr/>
        </p:nvGrpSpPr>
        <p:grpSpPr>
          <a:xfrm>
            <a:off x="6386977" y="3878169"/>
            <a:ext cx="687104" cy="408898"/>
            <a:chOff x="6431034" y="3488061"/>
            <a:chExt cx="687104" cy="408898"/>
          </a:xfrm>
        </p:grpSpPr>
        <p:sp>
          <p:nvSpPr>
            <p:cNvPr id="2052" name="Rectangle: Rounded Corners 2051">
              <a:extLst>
                <a:ext uri="{FF2B5EF4-FFF2-40B4-BE49-F238E27FC236}">
                  <a16:creationId xmlns:a16="http://schemas.microsoft.com/office/drawing/2014/main" id="{9C084FAD-4E72-51E3-97AB-54EDEB3ABBAD}"/>
                </a:ext>
              </a:extLst>
            </p:cNvPr>
            <p:cNvSpPr/>
            <p:nvPr/>
          </p:nvSpPr>
          <p:spPr>
            <a:xfrm>
              <a:off x="6431034" y="3488061"/>
              <a:ext cx="638434" cy="181219"/>
            </a:xfrm>
            <a:prstGeom prst="roundRect">
              <a:avLst/>
            </a:prstGeom>
            <a:solidFill>
              <a:srgbClr val="6E6F73"/>
            </a:solidFill>
            <a:ln w="9525" cap="rnd" cmpd="sng" algn="ctr">
              <a:no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altLang="ja-JP" sz="1200">
                  <a:solidFill>
                    <a:srgbClr val="FFFFFF"/>
                  </a:solidFill>
                  <a:ea typeface="Meiryo UI" panose="020B0604030504040204" pitchFamily="50" charset="-128"/>
                </a:rPr>
                <a:t>bat</a:t>
              </a:r>
              <a:endParaRPr lang="en-US" sz="1200">
                <a:solidFill>
                  <a:srgbClr val="FFFFFF"/>
                </a:solidFill>
                <a:ea typeface="Meiryo UI" panose="020B0604030504040204" pitchFamily="50" charset="-128"/>
              </a:endParaRPr>
            </a:p>
          </p:txBody>
        </p:sp>
        <p:grpSp>
          <p:nvGrpSpPr>
            <p:cNvPr id="2053" name="bcgBugs_Gender-neutral Front ">
              <a:extLst>
                <a:ext uri="{FF2B5EF4-FFF2-40B4-BE49-F238E27FC236}">
                  <a16:creationId xmlns:a16="http://schemas.microsoft.com/office/drawing/2014/main" id="{B35D751A-B12D-72EE-BE4C-369EB41E3200}"/>
                </a:ext>
              </a:extLst>
            </p:cNvPr>
            <p:cNvGrpSpPr>
              <a:grpSpLocks noChangeAspect="1"/>
            </p:cNvGrpSpPr>
            <p:nvPr/>
          </p:nvGrpSpPr>
          <p:grpSpPr bwMode="auto">
            <a:xfrm>
              <a:off x="6860061" y="3638882"/>
              <a:ext cx="258077" cy="258077"/>
              <a:chOff x="2652" y="972"/>
              <a:chExt cx="2376" cy="2376"/>
            </a:xfrm>
          </p:grpSpPr>
          <p:sp>
            <p:nvSpPr>
              <p:cNvPr id="2054" name="AutoShape 3">
                <a:extLst>
                  <a:ext uri="{FF2B5EF4-FFF2-40B4-BE49-F238E27FC236}">
                    <a16:creationId xmlns:a16="http://schemas.microsoft.com/office/drawing/2014/main" id="{B7ABF2CE-6A6F-F3DB-1F79-DEB428700249}"/>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5" name="Freeform 5">
                <a:extLst>
                  <a:ext uri="{FF2B5EF4-FFF2-40B4-BE49-F238E27FC236}">
                    <a16:creationId xmlns:a16="http://schemas.microsoft.com/office/drawing/2014/main" id="{1E29215E-069E-5640-A6D6-85D36AC787F0}"/>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sp>
        <p:nvSpPr>
          <p:cNvPr id="2059" name="Flowchart: Document 2058">
            <a:extLst>
              <a:ext uri="{FF2B5EF4-FFF2-40B4-BE49-F238E27FC236}">
                <a16:creationId xmlns:a16="http://schemas.microsoft.com/office/drawing/2014/main" id="{2D3947AA-2E0C-9438-3048-F3B22B8B9659}"/>
              </a:ext>
            </a:extLst>
          </p:cNvPr>
          <p:cNvSpPr/>
          <p:nvPr/>
        </p:nvSpPr>
        <p:spPr>
          <a:xfrm>
            <a:off x="5780776" y="4418143"/>
            <a:ext cx="554459" cy="320315"/>
          </a:xfrm>
          <a:prstGeom prst="flowChartDocument">
            <a:avLst/>
          </a:prstGeom>
          <a:solidFill>
            <a:srgbClr val="FFFFFF"/>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E71C57"/>
                </a:solidFill>
                <a:ea typeface="Meiryo UI" panose="020B0604030504040204" pitchFamily="50" charset="-128"/>
              </a:rPr>
              <a:t>履修データ</a:t>
            </a:r>
            <a:endParaRPr lang="en-US" sz="900">
              <a:solidFill>
                <a:srgbClr val="E71C57"/>
              </a:solidFill>
              <a:ea typeface="Meiryo UI" panose="020B0604030504040204" pitchFamily="50" charset="-128"/>
            </a:endParaRPr>
          </a:p>
        </p:txBody>
      </p:sp>
      <p:sp>
        <p:nvSpPr>
          <p:cNvPr id="2060" name="Flowchart: Magnetic Disk 2059">
            <a:extLst>
              <a:ext uri="{FF2B5EF4-FFF2-40B4-BE49-F238E27FC236}">
                <a16:creationId xmlns:a16="http://schemas.microsoft.com/office/drawing/2014/main" id="{1C924497-BA1D-06F8-4DAA-2D6EA039DA14}"/>
              </a:ext>
            </a:extLst>
          </p:cNvPr>
          <p:cNvSpPr/>
          <p:nvPr/>
        </p:nvSpPr>
        <p:spPr>
          <a:xfrm>
            <a:off x="7210961" y="3592396"/>
            <a:ext cx="477652" cy="315428"/>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実績</a:t>
            </a:r>
            <a:endParaRPr lang="en-US" altLang="ja-JP" sz="900">
              <a:solidFill>
                <a:srgbClr val="575757"/>
              </a:solidFill>
              <a:ea typeface="Meiryo UI" panose="020B0604030504040204" pitchFamily="50" charset="-128"/>
            </a:endParaRPr>
          </a:p>
        </p:txBody>
      </p:sp>
      <p:cxnSp>
        <p:nvCxnSpPr>
          <p:cNvPr id="2062" name="Straight Arrow Connector 2061">
            <a:extLst>
              <a:ext uri="{FF2B5EF4-FFF2-40B4-BE49-F238E27FC236}">
                <a16:creationId xmlns:a16="http://schemas.microsoft.com/office/drawing/2014/main" id="{218CA8C2-D0A8-965C-426B-354456D3243F}"/>
              </a:ext>
            </a:extLst>
          </p:cNvPr>
          <p:cNvCxnSpPr>
            <a:cxnSpLocks/>
            <a:stCxn id="124" idx="2"/>
            <a:endCxn id="2060" idx="2"/>
          </p:cNvCxnSpPr>
          <p:nvPr/>
        </p:nvCxnSpPr>
        <p:spPr>
          <a:xfrm>
            <a:off x="6006865" y="3490266"/>
            <a:ext cx="1204096" cy="259844"/>
          </a:xfrm>
          <a:prstGeom prst="straightConnector1">
            <a:avLst/>
          </a:prstGeom>
          <a:ln w="9525" cap="rnd">
            <a:solidFill>
              <a:srgbClr val="E71C57"/>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65" name="Connector: Elbow 2064">
            <a:extLst>
              <a:ext uri="{FF2B5EF4-FFF2-40B4-BE49-F238E27FC236}">
                <a16:creationId xmlns:a16="http://schemas.microsoft.com/office/drawing/2014/main" id="{849CFEBC-E6A2-1702-25CA-D37C42AC3FE7}"/>
              </a:ext>
            </a:extLst>
          </p:cNvPr>
          <p:cNvCxnSpPr>
            <a:cxnSpLocks/>
            <a:stCxn id="2060" idx="3"/>
          </p:cNvCxnSpPr>
          <p:nvPr/>
        </p:nvCxnSpPr>
        <p:spPr>
          <a:xfrm rot="5400000">
            <a:off x="7207122" y="3726113"/>
            <a:ext cx="60955" cy="424376"/>
          </a:xfrm>
          <a:prstGeom prst="bentConnector2">
            <a:avLst/>
          </a:prstGeom>
          <a:ln w="9525" cap="rnd">
            <a:solidFill>
              <a:srgbClr val="E71C57"/>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8" name="Rectangle 2067">
            <a:extLst>
              <a:ext uri="{FF2B5EF4-FFF2-40B4-BE49-F238E27FC236}">
                <a16:creationId xmlns:a16="http://schemas.microsoft.com/office/drawing/2014/main" id="{65A5603A-600C-16B7-CAA4-E6972A1F190E}"/>
              </a:ext>
            </a:extLst>
          </p:cNvPr>
          <p:cNvSpPr/>
          <p:nvPr/>
        </p:nvSpPr>
        <p:spPr>
          <a:xfrm>
            <a:off x="6177410" y="4632425"/>
            <a:ext cx="1584802" cy="957217"/>
          </a:xfrm>
          <a:prstGeom prst="rect">
            <a:avLst/>
          </a:prstGeom>
          <a:solidFill>
            <a:schemeClr val="accent3">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70" name="Straight Arrow Connector 2069">
            <a:extLst>
              <a:ext uri="{FF2B5EF4-FFF2-40B4-BE49-F238E27FC236}">
                <a16:creationId xmlns:a16="http://schemas.microsoft.com/office/drawing/2014/main" id="{08875293-3391-04FE-DE30-2F762AA5F387}"/>
              </a:ext>
            </a:extLst>
          </p:cNvPr>
          <p:cNvCxnSpPr>
            <a:cxnSpLocks/>
          </p:cNvCxnSpPr>
          <p:nvPr/>
        </p:nvCxnSpPr>
        <p:spPr>
          <a:xfrm>
            <a:off x="8501280" y="2873036"/>
            <a:ext cx="725938" cy="138496"/>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71" name="TextBox 2070">
            <a:extLst>
              <a:ext uri="{FF2B5EF4-FFF2-40B4-BE49-F238E27FC236}">
                <a16:creationId xmlns:a16="http://schemas.microsoft.com/office/drawing/2014/main" id="{E259DAD5-7F0F-AB67-A307-0BE0BFB796E4}"/>
              </a:ext>
            </a:extLst>
          </p:cNvPr>
          <p:cNvSpPr txBox="1"/>
          <p:nvPr/>
        </p:nvSpPr>
        <p:spPr>
          <a:xfrm>
            <a:off x="8582404" y="2730094"/>
            <a:ext cx="568606" cy="23559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ja-JP" altLang="en-US"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遷移</a:t>
            </a:r>
            <a:endParaRPr kumimoji="0" lang="en-US" sz="105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077" name="Rectangle 2076">
            <a:extLst>
              <a:ext uri="{FF2B5EF4-FFF2-40B4-BE49-F238E27FC236}">
                <a16:creationId xmlns:a16="http://schemas.microsoft.com/office/drawing/2014/main" id="{8B9A497E-0A94-060D-0197-AB21256C4A10}"/>
              </a:ext>
            </a:extLst>
          </p:cNvPr>
          <p:cNvSpPr/>
          <p:nvPr/>
        </p:nvSpPr>
        <p:spPr>
          <a:xfrm>
            <a:off x="9558720" y="4632425"/>
            <a:ext cx="1584802" cy="957217"/>
          </a:xfrm>
          <a:prstGeom prst="rect">
            <a:avLst/>
          </a:prstGeom>
          <a:solidFill>
            <a:schemeClr val="accent3">
              <a:alpha val="3000"/>
            </a:schemeClr>
          </a:solidFill>
          <a:ln w="9525" cap="rnd">
            <a:no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78" name="Flowchart: Magnetic Disk 2077">
            <a:extLst>
              <a:ext uri="{FF2B5EF4-FFF2-40B4-BE49-F238E27FC236}">
                <a16:creationId xmlns:a16="http://schemas.microsoft.com/office/drawing/2014/main" id="{557DA272-B0FB-615C-272A-C6CA1B22EB7B}"/>
              </a:ext>
            </a:extLst>
          </p:cNvPr>
          <p:cNvSpPr/>
          <p:nvPr/>
        </p:nvSpPr>
        <p:spPr>
          <a:xfrm>
            <a:off x="9264659" y="5030362"/>
            <a:ext cx="769263" cy="507999"/>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2079" name="Rectangle 2078">
            <a:extLst>
              <a:ext uri="{FF2B5EF4-FFF2-40B4-BE49-F238E27FC236}">
                <a16:creationId xmlns:a16="http://schemas.microsoft.com/office/drawing/2014/main" id="{87F753DA-199C-C85B-BC9C-3FD1753524E6}"/>
              </a:ext>
            </a:extLst>
          </p:cNvPr>
          <p:cNvSpPr/>
          <p:nvPr/>
        </p:nvSpPr>
        <p:spPr>
          <a:xfrm>
            <a:off x="10217964" y="5126010"/>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履修条件</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達成判定</a:t>
            </a:r>
          </a:p>
        </p:txBody>
      </p:sp>
      <p:sp>
        <p:nvSpPr>
          <p:cNvPr id="2080" name="Rectangle 2079">
            <a:extLst>
              <a:ext uri="{FF2B5EF4-FFF2-40B4-BE49-F238E27FC236}">
                <a16:creationId xmlns:a16="http://schemas.microsoft.com/office/drawing/2014/main" id="{4DE2D95E-AC14-4DFC-3880-EB4CF721BDB5}"/>
              </a:ext>
            </a:extLst>
          </p:cNvPr>
          <p:cNvSpPr/>
          <p:nvPr/>
        </p:nvSpPr>
        <p:spPr>
          <a:xfrm>
            <a:off x="10217964" y="4721617"/>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レコメンド</a:t>
            </a:r>
            <a:r>
              <a:rPr lang="en-US" altLang="ja-JP" sz="900">
                <a:solidFill>
                  <a:srgbClr val="575757"/>
                </a:solidFill>
                <a:ea typeface="Meiryo UI" panose="020B0604030504040204" pitchFamily="50" charset="-128"/>
              </a:rPr>
              <a:t>)</a:t>
            </a:r>
          </a:p>
          <a:p>
            <a:pPr algn="ctr"/>
            <a:r>
              <a:rPr lang="ja-JP" altLang="en-US" sz="900">
                <a:solidFill>
                  <a:srgbClr val="575757"/>
                </a:solidFill>
                <a:ea typeface="Meiryo UI" panose="020B0604030504040204" pitchFamily="50" charset="-128"/>
              </a:rPr>
              <a:t>再開促し</a:t>
            </a:r>
          </a:p>
        </p:txBody>
      </p:sp>
      <p:cxnSp>
        <p:nvCxnSpPr>
          <p:cNvPr id="2081" name="Straight Arrow Connector 2080">
            <a:extLst>
              <a:ext uri="{FF2B5EF4-FFF2-40B4-BE49-F238E27FC236}">
                <a16:creationId xmlns:a16="http://schemas.microsoft.com/office/drawing/2014/main" id="{B87F2439-75DF-547B-5D76-D422EB5E28D1}"/>
              </a:ext>
            </a:extLst>
          </p:cNvPr>
          <p:cNvCxnSpPr>
            <a:cxnSpLocks/>
            <a:stCxn id="2078" idx="4"/>
            <a:endCxn id="2079" idx="1"/>
          </p:cNvCxnSpPr>
          <p:nvPr/>
        </p:nvCxnSpPr>
        <p:spPr>
          <a:xfrm>
            <a:off x="10033922" y="5284362"/>
            <a:ext cx="184042" cy="1806"/>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82" name="Straight Arrow Connector 2081">
            <a:extLst>
              <a:ext uri="{FF2B5EF4-FFF2-40B4-BE49-F238E27FC236}">
                <a16:creationId xmlns:a16="http://schemas.microsoft.com/office/drawing/2014/main" id="{C486C722-489B-958B-7E4B-3B2FA3648241}"/>
              </a:ext>
            </a:extLst>
          </p:cNvPr>
          <p:cNvCxnSpPr>
            <a:cxnSpLocks/>
            <a:stCxn id="2078" idx="4"/>
            <a:endCxn id="2080" idx="1"/>
          </p:cNvCxnSpPr>
          <p:nvPr/>
        </p:nvCxnSpPr>
        <p:spPr>
          <a:xfrm flipV="1">
            <a:off x="10033922" y="4881775"/>
            <a:ext cx="184042" cy="402587"/>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2085" name="bcgBugs_Gender-neutral Front ">
            <a:extLst>
              <a:ext uri="{FF2B5EF4-FFF2-40B4-BE49-F238E27FC236}">
                <a16:creationId xmlns:a16="http://schemas.microsoft.com/office/drawing/2014/main" id="{515351EB-55C2-DC23-A52C-21EC9CCEC3BE}"/>
              </a:ext>
            </a:extLst>
          </p:cNvPr>
          <p:cNvGrpSpPr>
            <a:grpSpLocks noChangeAspect="1"/>
          </p:cNvGrpSpPr>
          <p:nvPr/>
        </p:nvGrpSpPr>
        <p:grpSpPr bwMode="auto">
          <a:xfrm>
            <a:off x="8120654" y="5173767"/>
            <a:ext cx="258077" cy="258077"/>
            <a:chOff x="2652" y="972"/>
            <a:chExt cx="2376" cy="2376"/>
          </a:xfrm>
        </p:grpSpPr>
        <p:sp>
          <p:nvSpPr>
            <p:cNvPr id="2086" name="AutoShape 3">
              <a:extLst>
                <a:ext uri="{FF2B5EF4-FFF2-40B4-BE49-F238E27FC236}">
                  <a16:creationId xmlns:a16="http://schemas.microsoft.com/office/drawing/2014/main" id="{905006BC-5A8C-FE25-EAC8-86F03F1178C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7" name="Freeform 5">
              <a:extLst>
                <a:ext uri="{FF2B5EF4-FFF2-40B4-BE49-F238E27FC236}">
                  <a16:creationId xmlns:a16="http://schemas.microsoft.com/office/drawing/2014/main" id="{B46B4E04-60D9-89E2-EDDE-4A150FD2B9C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2088" name="Straight Arrow Connector 2087">
            <a:extLst>
              <a:ext uri="{FF2B5EF4-FFF2-40B4-BE49-F238E27FC236}">
                <a16:creationId xmlns:a16="http://schemas.microsoft.com/office/drawing/2014/main" id="{F1EE68A7-DB46-B4E8-8ED0-D4B5BB4BB97B}"/>
              </a:ext>
            </a:extLst>
          </p:cNvPr>
          <p:cNvCxnSpPr>
            <a:cxnSpLocks/>
            <a:endCxn id="2078" idx="2"/>
          </p:cNvCxnSpPr>
          <p:nvPr/>
        </p:nvCxnSpPr>
        <p:spPr>
          <a:xfrm>
            <a:off x="8453121" y="5277255"/>
            <a:ext cx="811538" cy="7107"/>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92" name="TextBox 2091">
            <a:extLst>
              <a:ext uri="{FF2B5EF4-FFF2-40B4-BE49-F238E27FC236}">
                <a16:creationId xmlns:a16="http://schemas.microsoft.com/office/drawing/2014/main" id="{80DD3898-0341-8389-9D2D-F0262057DE21}"/>
              </a:ext>
            </a:extLst>
          </p:cNvPr>
          <p:cNvSpPr txBox="1"/>
          <p:nvPr/>
        </p:nvSpPr>
        <p:spPr>
          <a:xfrm>
            <a:off x="7941452" y="4616108"/>
            <a:ext cx="2057034" cy="467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ja-JP" altLang="en-US" sz="1200" b="1"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ユーザ</a:t>
            </a:r>
            <a:r>
              <a:rPr kumimoji="0" lang="en-US" altLang="ja-JP" sz="1200" b="1"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a:t>
            </a:r>
            <a:r>
              <a:rPr kumimoji="0" lang="ja-JP" altLang="en-US" sz="120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履修完了したことを</a:t>
            </a:r>
            <a:br>
              <a:rPr kumimoji="0" lang="en-US" altLang="ja-JP" sz="120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br>
            <a:r>
              <a:rPr kumimoji="0" lang="ja-JP" altLang="en-US" sz="120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自己申請</a:t>
            </a:r>
            <a:r>
              <a:rPr kumimoji="0" lang="en-US" altLang="ja-JP" sz="120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a:t>
            </a:r>
            <a:r>
              <a:rPr kumimoji="0" lang="ja-JP" altLang="en-US" sz="120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合格証添付</a:t>
            </a:r>
            <a:r>
              <a:rPr kumimoji="0" lang="en-US" altLang="ja-JP" sz="120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a:t>
            </a:r>
            <a:endParaRPr kumimoji="0" lang="en-US"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p:txBody>
      </p:sp>
      <p:sp>
        <p:nvSpPr>
          <p:cNvPr id="2094" name="Multiplication Sign 2093">
            <a:extLst>
              <a:ext uri="{FF2B5EF4-FFF2-40B4-BE49-F238E27FC236}">
                <a16:creationId xmlns:a16="http://schemas.microsoft.com/office/drawing/2014/main" id="{F6CB7E3D-7323-BBBF-FAA1-B0E417B1CC05}"/>
              </a:ext>
            </a:extLst>
          </p:cNvPr>
          <p:cNvSpPr/>
          <p:nvPr/>
        </p:nvSpPr>
        <p:spPr>
          <a:xfrm>
            <a:off x="10348310" y="4587600"/>
            <a:ext cx="542925" cy="564606"/>
          </a:xfrm>
          <a:prstGeom prst="mathMultiply">
            <a:avLst>
              <a:gd name="adj1" fmla="val 10923"/>
            </a:avLst>
          </a:prstGeom>
          <a:solidFill>
            <a:srgbClr val="6E6F7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95" name="TextBox 2094">
            <a:extLst>
              <a:ext uri="{FF2B5EF4-FFF2-40B4-BE49-F238E27FC236}">
                <a16:creationId xmlns:a16="http://schemas.microsoft.com/office/drawing/2014/main" id="{6CFA1749-CB7F-2C22-83C3-2DF7FD8314F0}"/>
              </a:ext>
            </a:extLst>
          </p:cNvPr>
          <p:cNvSpPr txBox="1"/>
          <p:nvPr/>
        </p:nvSpPr>
        <p:spPr>
          <a:xfrm>
            <a:off x="1220830" y="5665391"/>
            <a:ext cx="3160077"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200">
                <a:solidFill>
                  <a:srgbClr val="575757"/>
                </a:solidFill>
                <a:latin typeface="Meiryo UI"/>
                <a:ea typeface="Meiryo UI" panose="020B0604030504040204" pitchFamily="50" charset="-128"/>
              </a:rPr>
              <a:t>ほぼ自動での運用が可能</a:t>
            </a:r>
            <a:endParaRPr lang="en-US" altLang="ja-JP" sz="1200">
              <a:solidFill>
                <a:srgbClr val="575757"/>
              </a:solidFill>
              <a:latin typeface="Meiryo UI"/>
              <a:ea typeface="Meiryo UI" panose="020B0604030504040204" pitchFamily="50" charset="-128"/>
            </a:endParaRPr>
          </a:p>
        </p:txBody>
      </p:sp>
      <p:sp>
        <p:nvSpPr>
          <p:cNvPr id="2096" name="TextBox 2095">
            <a:extLst>
              <a:ext uri="{FF2B5EF4-FFF2-40B4-BE49-F238E27FC236}">
                <a16:creationId xmlns:a16="http://schemas.microsoft.com/office/drawing/2014/main" id="{1B51E480-C6FD-CB89-5908-796C34FC9919}"/>
              </a:ext>
            </a:extLst>
          </p:cNvPr>
          <p:cNvSpPr txBox="1"/>
          <p:nvPr/>
        </p:nvSpPr>
        <p:spPr>
          <a:xfrm>
            <a:off x="4602135" y="5665391"/>
            <a:ext cx="3160077"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200">
                <a:solidFill>
                  <a:srgbClr val="575757"/>
                </a:solidFill>
                <a:latin typeface="Meiryo UI"/>
                <a:ea typeface="Meiryo UI" panose="020B0604030504040204" pitchFamily="50" charset="-128"/>
              </a:rPr>
              <a:t>ユーザ情報の受け取りにあたり、</a:t>
            </a:r>
            <a:r>
              <a:rPr lang="en-US" altLang="ja-JP" sz="1200">
                <a:solidFill>
                  <a:srgbClr val="575757"/>
                </a:solidFill>
                <a:latin typeface="Meiryo UI"/>
                <a:ea typeface="Meiryo UI" panose="020B0604030504040204" pitchFamily="50" charset="-128"/>
              </a:rPr>
              <a:t>CP</a:t>
            </a:r>
            <a:r>
              <a:rPr lang="ja-JP" altLang="en-US" sz="1200">
                <a:solidFill>
                  <a:srgbClr val="575757"/>
                </a:solidFill>
                <a:latin typeface="Meiryo UI"/>
                <a:ea typeface="Meiryo UI" panose="020B0604030504040204" pitchFamily="50" charset="-128"/>
              </a:rPr>
              <a:t>側のサイト上でも実装が必要</a:t>
            </a:r>
            <a:endParaRPr lang="en-US" altLang="ja-JP" sz="1200">
              <a:solidFill>
                <a:srgbClr val="575757"/>
              </a:solidFill>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200">
                <a:solidFill>
                  <a:srgbClr val="575757"/>
                </a:solidFill>
                <a:latin typeface="Meiryo UI"/>
                <a:ea typeface="Meiryo UI" panose="020B0604030504040204" pitchFamily="50" charset="-128"/>
              </a:rPr>
              <a:t>ユーザ</a:t>
            </a:r>
            <a:r>
              <a:rPr lang="en-US" altLang="ja-JP" sz="1200">
                <a:solidFill>
                  <a:srgbClr val="575757"/>
                </a:solidFill>
                <a:latin typeface="Meiryo UI"/>
                <a:ea typeface="Meiryo UI" panose="020B0604030504040204" pitchFamily="50" charset="-128"/>
              </a:rPr>
              <a:t>ID</a:t>
            </a:r>
            <a:r>
              <a:rPr lang="ja-JP" altLang="en-US" sz="1200">
                <a:solidFill>
                  <a:srgbClr val="575757"/>
                </a:solidFill>
                <a:latin typeface="Meiryo UI"/>
                <a:ea typeface="Meiryo UI" panose="020B0604030504040204" pitchFamily="50" charset="-128"/>
              </a:rPr>
              <a:t>と履修情報の紐づけ処理が必要</a:t>
            </a:r>
            <a:endParaRPr lang="en-US" altLang="ja-JP" sz="1200">
              <a:solidFill>
                <a:srgbClr val="575757"/>
              </a:solidFill>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en-US" altLang="ja-JP" sz="1200">
                <a:solidFill>
                  <a:srgbClr val="575757"/>
                </a:solidFill>
                <a:latin typeface="Meiryo UI"/>
                <a:ea typeface="Meiryo UI" panose="020B0604030504040204" pitchFamily="50" charset="-128"/>
              </a:rPr>
              <a:t>Bat</a:t>
            </a:r>
            <a:r>
              <a:rPr lang="ja-JP" altLang="en-US" sz="1200">
                <a:solidFill>
                  <a:srgbClr val="575757"/>
                </a:solidFill>
                <a:latin typeface="Meiryo UI"/>
                <a:ea typeface="Meiryo UI" panose="020B0604030504040204" pitchFamily="50" charset="-128"/>
              </a:rPr>
              <a:t>実行の運用が必要。頻度・途中段階のステータスの送信可否についても要確認</a:t>
            </a:r>
            <a:endParaRPr lang="en-US" altLang="ja-JP" sz="1200">
              <a:solidFill>
                <a:srgbClr val="575757"/>
              </a:solidFill>
              <a:latin typeface="Meiryo UI"/>
              <a:ea typeface="Meiryo UI" panose="020B0604030504040204" pitchFamily="50" charset="-128"/>
            </a:endParaRPr>
          </a:p>
        </p:txBody>
      </p:sp>
      <p:sp>
        <p:nvSpPr>
          <p:cNvPr id="2097" name="TextBox 2096">
            <a:extLst>
              <a:ext uri="{FF2B5EF4-FFF2-40B4-BE49-F238E27FC236}">
                <a16:creationId xmlns:a16="http://schemas.microsoft.com/office/drawing/2014/main" id="{C2C35CEF-1924-27C5-0B66-412A6E855557}"/>
              </a:ext>
            </a:extLst>
          </p:cNvPr>
          <p:cNvSpPr txBox="1"/>
          <p:nvPr/>
        </p:nvSpPr>
        <p:spPr>
          <a:xfrm>
            <a:off x="7989944" y="5665391"/>
            <a:ext cx="3160077"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rgbClr val="000000"/>
              </a:buClr>
              <a:buFont typeface="Trebuchet MS" panose="020B0603020202020204" pitchFamily="34" charset="0"/>
              <a:buChar char="•"/>
              <a:defRPr/>
            </a:pPr>
            <a:r>
              <a:rPr lang="ja-JP" altLang="en-US" sz="1200" dirty="0">
                <a:solidFill>
                  <a:srgbClr val="575757"/>
                </a:solidFill>
                <a:latin typeface="Meiryo UI"/>
                <a:ea typeface="Meiryo UI" panose="020B0604030504040204" pitchFamily="50" charset="-128"/>
              </a:rPr>
              <a:t>ユーザ本人による自己申告でクレデンシャルの発行が可能か</a:t>
            </a:r>
            <a:r>
              <a:rPr lang="ja-JP" altLang="en-US" sz="1200" dirty="0">
                <a:solidFill>
                  <a:srgbClr val="575757"/>
                </a:solidFill>
                <a:ea typeface="Meiryo UI" panose="020B0604030504040204" pitchFamily="50" charset="-128"/>
              </a:rPr>
              <a:t>検討</a:t>
            </a:r>
            <a:r>
              <a:rPr lang="ja-JP" altLang="en-US" sz="800" dirty="0">
                <a:solidFill>
                  <a:srgbClr val="FF0000"/>
                </a:solidFill>
                <a:ea typeface="Meiryo UI" panose="020B0604030504040204" pitchFamily="50" charset="-128"/>
              </a:rPr>
              <a:t>（基本設計までに要件確定）</a:t>
            </a:r>
            <a:br>
              <a:rPr lang="en-US" altLang="ja-JP" sz="1200" dirty="0">
                <a:solidFill>
                  <a:srgbClr val="575757"/>
                </a:solidFill>
                <a:latin typeface="Meiryo UI"/>
                <a:ea typeface="Meiryo UI" panose="020B0604030504040204" pitchFamily="50" charset="-128"/>
              </a:rPr>
            </a:br>
            <a:r>
              <a:rPr lang="ja-JP" altLang="en-US" sz="1200" dirty="0">
                <a:solidFill>
                  <a:srgbClr val="575757"/>
                </a:solidFill>
                <a:latin typeface="Meiryo UI"/>
                <a:ea typeface="Meiryo UI" panose="020B0604030504040204" pitchFamily="50" charset="-128"/>
              </a:rPr>
              <a:t>合格証書等の添付が可能か、審査する運用が必要か検討</a:t>
            </a:r>
            <a:r>
              <a:rPr lang="ja-JP" altLang="en-US" sz="800" dirty="0">
                <a:solidFill>
                  <a:srgbClr val="FF0000"/>
                </a:solidFill>
                <a:ea typeface="Meiryo UI" panose="020B0604030504040204" pitchFamily="50" charset="-128"/>
              </a:rPr>
              <a:t>（基本設計までに要件確定）</a:t>
            </a:r>
            <a:endParaRPr lang="en-US" altLang="ja-JP" sz="1200" dirty="0">
              <a:solidFill>
                <a:srgbClr val="575757"/>
              </a:solidFill>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200" dirty="0">
                <a:solidFill>
                  <a:srgbClr val="575757"/>
                </a:solidFill>
                <a:latin typeface="Meiryo UI"/>
                <a:ea typeface="Meiryo UI" panose="020B0604030504040204" pitchFamily="50" charset="-128"/>
              </a:rPr>
              <a:t>履修途中の情報がなく再開リマインドは不可</a:t>
            </a:r>
            <a:endParaRPr lang="en-US" altLang="ja-JP" sz="1200" dirty="0">
              <a:solidFill>
                <a:srgbClr val="575757"/>
              </a:solidFill>
              <a:latin typeface="Meiryo UI"/>
              <a:ea typeface="Meiryo UI" panose="020B0604030504040204" pitchFamily="50" charset="-128"/>
            </a:endParaRPr>
          </a:p>
        </p:txBody>
      </p:sp>
    </p:spTree>
    <p:extLst>
      <p:ext uri="{BB962C8B-B14F-4D97-AF65-F5344CB8AC3E}">
        <p14:creationId xmlns:p14="http://schemas.microsoft.com/office/powerpoint/2010/main" val="2181990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61B72-F9B7-D7E9-8A50-E845EAB8F369}"/>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9D6EE1C6-BE6C-F1F8-6164-FA58F1293D0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学習コンテンツ（処理フロー概略）①</a:t>
            </a:r>
            <a:endParaRPr lang="en-US" altLang="ja-JP">
              <a:ea typeface="Meiryo UI" panose="020B0604030504040204" pitchFamily="50" charset="-128"/>
            </a:endParaRPr>
          </a:p>
        </p:txBody>
      </p:sp>
      <p:sp>
        <p:nvSpPr>
          <p:cNvPr id="4" name="Rectangle: Rounded Corners 3">
            <a:extLst>
              <a:ext uri="{FF2B5EF4-FFF2-40B4-BE49-F238E27FC236}">
                <a16:creationId xmlns:a16="http://schemas.microsoft.com/office/drawing/2014/main" id="{D1E43331-4477-8EF8-80BE-8F28A2BD0FA6}"/>
              </a:ext>
            </a:extLst>
          </p:cNvPr>
          <p:cNvSpPr/>
          <p:nvPr/>
        </p:nvSpPr>
        <p:spPr>
          <a:xfrm>
            <a:off x="3536736" y="2473160"/>
            <a:ext cx="2381397" cy="798671"/>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5" name="グループ化 55">
            <a:extLst>
              <a:ext uri="{FF2B5EF4-FFF2-40B4-BE49-F238E27FC236}">
                <a16:creationId xmlns:a16="http://schemas.microsoft.com/office/drawing/2014/main" id="{7BFD7D1A-6900-7F60-29CF-7A6806BAC654}"/>
              </a:ext>
            </a:extLst>
          </p:cNvPr>
          <p:cNvGrpSpPr/>
          <p:nvPr/>
        </p:nvGrpSpPr>
        <p:grpSpPr>
          <a:xfrm>
            <a:off x="229125" y="837535"/>
            <a:ext cx="5434955" cy="215444"/>
            <a:chOff x="444138" y="1319029"/>
            <a:chExt cx="3168515" cy="215444"/>
          </a:xfrm>
        </p:grpSpPr>
        <p:sp>
          <p:nvSpPr>
            <p:cNvPr id="6" name="正方形/長方形 3">
              <a:extLst>
                <a:ext uri="{FF2B5EF4-FFF2-40B4-BE49-F238E27FC236}">
                  <a16:creationId xmlns:a16="http://schemas.microsoft.com/office/drawing/2014/main" id="{B9E450FA-18A8-FC3F-2DC9-E969D8493490}"/>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コンテンツ登録</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マナビ内でコンテンツ配信</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 name="直線コネクタ 5">
              <a:extLst>
                <a:ext uri="{FF2B5EF4-FFF2-40B4-BE49-F238E27FC236}">
                  <a16:creationId xmlns:a16="http://schemas.microsoft.com/office/drawing/2014/main" id="{07F8C66C-4AF9-5D15-6038-8F76BF014BEF}"/>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グループ化 55">
            <a:extLst>
              <a:ext uri="{FF2B5EF4-FFF2-40B4-BE49-F238E27FC236}">
                <a16:creationId xmlns:a16="http://schemas.microsoft.com/office/drawing/2014/main" id="{9B9BFD37-AFC4-A17B-C7F7-9EB6B1E5109A}"/>
              </a:ext>
            </a:extLst>
          </p:cNvPr>
          <p:cNvGrpSpPr/>
          <p:nvPr/>
        </p:nvGrpSpPr>
        <p:grpSpPr>
          <a:xfrm>
            <a:off x="5762781" y="837535"/>
            <a:ext cx="3349470" cy="215444"/>
            <a:chOff x="444138" y="1319029"/>
            <a:chExt cx="3168515" cy="215444"/>
          </a:xfrm>
        </p:grpSpPr>
        <p:sp>
          <p:nvSpPr>
            <p:cNvPr id="9" name="正方形/長方形 3">
              <a:extLst>
                <a:ext uri="{FF2B5EF4-FFF2-40B4-BE49-F238E27FC236}">
                  <a16:creationId xmlns:a16="http://schemas.microsoft.com/office/drawing/2014/main" id="{57873154-7F71-EF6D-773A-54BEAFDCD026}"/>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コンテンツ履修</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0" name="直線コネクタ 5">
              <a:extLst>
                <a:ext uri="{FF2B5EF4-FFF2-40B4-BE49-F238E27FC236}">
                  <a16:creationId xmlns:a16="http://schemas.microsoft.com/office/drawing/2014/main" id="{F6C2F8B7-997C-18A8-2F5E-8D96461880E7}"/>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 name="グループ化 55">
            <a:extLst>
              <a:ext uri="{FF2B5EF4-FFF2-40B4-BE49-F238E27FC236}">
                <a16:creationId xmlns:a16="http://schemas.microsoft.com/office/drawing/2014/main" id="{8FDB20A8-1629-E20D-EECE-F08E466FD367}"/>
              </a:ext>
            </a:extLst>
          </p:cNvPr>
          <p:cNvGrpSpPr/>
          <p:nvPr/>
        </p:nvGrpSpPr>
        <p:grpSpPr>
          <a:xfrm>
            <a:off x="9177036" y="837535"/>
            <a:ext cx="2778744" cy="215444"/>
            <a:chOff x="444138" y="1319029"/>
            <a:chExt cx="3168515" cy="215444"/>
          </a:xfrm>
        </p:grpSpPr>
        <p:sp>
          <p:nvSpPr>
            <p:cNvPr id="12" name="正方形/長方形 3">
              <a:extLst>
                <a:ext uri="{FF2B5EF4-FFF2-40B4-BE49-F238E27FC236}">
                  <a16:creationId xmlns:a16="http://schemas.microsoft.com/office/drawing/2014/main" id="{FF18EAE0-1EF7-982B-45F6-1052E60DA554}"/>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コンテンツ履修完了</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3" name="直線コネクタ 5">
              <a:extLst>
                <a:ext uri="{FF2B5EF4-FFF2-40B4-BE49-F238E27FC236}">
                  <a16:creationId xmlns:a16="http://schemas.microsoft.com/office/drawing/2014/main" id="{5B5AA5EC-145B-00EE-8F18-6D511BC3EE90}"/>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9E9CD410-06EB-E934-A7A9-BA7C7F1B614A}"/>
              </a:ext>
            </a:extLst>
          </p:cNvPr>
          <p:cNvSpPr/>
          <p:nvPr/>
        </p:nvSpPr>
        <p:spPr>
          <a:xfrm>
            <a:off x="840177" y="1952880"/>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コンテンツアプロード</a:t>
            </a:r>
            <a:endParaRPr lang="en-US" sz="900">
              <a:solidFill>
                <a:srgbClr val="575757"/>
              </a:solidFill>
              <a:ea typeface="Meiryo UI" panose="020B0604030504040204" pitchFamily="50" charset="-128"/>
            </a:endParaRPr>
          </a:p>
        </p:txBody>
      </p:sp>
      <p:grpSp>
        <p:nvGrpSpPr>
          <p:cNvPr id="16" name="bcgBugs_Gender-neutral Front ">
            <a:extLst>
              <a:ext uri="{FF2B5EF4-FFF2-40B4-BE49-F238E27FC236}">
                <a16:creationId xmlns:a16="http://schemas.microsoft.com/office/drawing/2014/main" id="{7293AF76-0971-D3C5-A2DE-985FBF50CF7D}"/>
              </a:ext>
            </a:extLst>
          </p:cNvPr>
          <p:cNvGrpSpPr>
            <a:grpSpLocks noChangeAspect="1"/>
          </p:cNvGrpSpPr>
          <p:nvPr/>
        </p:nvGrpSpPr>
        <p:grpSpPr bwMode="auto">
          <a:xfrm>
            <a:off x="287101" y="1526799"/>
            <a:ext cx="258077" cy="258077"/>
            <a:chOff x="2652" y="972"/>
            <a:chExt cx="2376" cy="2376"/>
          </a:xfrm>
        </p:grpSpPr>
        <p:sp>
          <p:nvSpPr>
            <p:cNvPr id="17" name="AutoShape 3">
              <a:extLst>
                <a:ext uri="{FF2B5EF4-FFF2-40B4-BE49-F238E27FC236}">
                  <a16:creationId xmlns:a16="http://schemas.microsoft.com/office/drawing/2014/main" id="{D7CB7F4F-476E-12E8-8F92-FBDB17C68357}"/>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
              <a:extLst>
                <a:ext uri="{FF2B5EF4-FFF2-40B4-BE49-F238E27FC236}">
                  <a16:creationId xmlns:a16="http://schemas.microsoft.com/office/drawing/2014/main" id="{EA23BD76-9D4C-EEC8-9468-D88B96F01AF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0089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0" name="Flowchart: Magnetic Disk 19">
            <a:extLst>
              <a:ext uri="{FF2B5EF4-FFF2-40B4-BE49-F238E27FC236}">
                <a16:creationId xmlns:a16="http://schemas.microsoft.com/office/drawing/2014/main" id="{894A2353-F1B7-C39F-8DE5-114137C82989}"/>
              </a:ext>
            </a:extLst>
          </p:cNvPr>
          <p:cNvSpPr/>
          <p:nvPr/>
        </p:nvSpPr>
        <p:spPr>
          <a:xfrm>
            <a:off x="1939573" y="1858578"/>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学習コンテンツ</a:t>
            </a:r>
            <a:endParaRPr lang="en-US" altLang="ja-JP" sz="900">
              <a:solidFill>
                <a:srgbClr val="575757"/>
              </a:solidFill>
              <a:ea typeface="Meiryo UI" panose="020B0604030504040204" pitchFamily="50" charset="-128"/>
            </a:endParaRPr>
          </a:p>
          <a:p>
            <a:pPr algn="ctr"/>
            <a:r>
              <a:rPr lang="ja-JP" altLang="en-US" sz="900">
                <a:solidFill>
                  <a:srgbClr val="575757"/>
                </a:solidFill>
                <a:ea typeface="Meiryo UI" panose="020B0604030504040204" pitchFamily="50" charset="-128"/>
              </a:rPr>
              <a:t>受信ワーク</a:t>
            </a:r>
            <a:endParaRPr lang="en-US" altLang="ja-JP" sz="900">
              <a:solidFill>
                <a:srgbClr val="575757"/>
              </a:solidFill>
              <a:ea typeface="Meiryo UI" panose="020B0604030504040204" pitchFamily="50" charset="-128"/>
            </a:endParaRPr>
          </a:p>
        </p:txBody>
      </p:sp>
      <p:cxnSp>
        <p:nvCxnSpPr>
          <p:cNvPr id="21" name="Straight Arrow Connector 20">
            <a:extLst>
              <a:ext uri="{FF2B5EF4-FFF2-40B4-BE49-F238E27FC236}">
                <a16:creationId xmlns:a16="http://schemas.microsoft.com/office/drawing/2014/main" id="{4928EE1E-FBEC-229A-59E0-036333BF4DA1}"/>
              </a:ext>
            </a:extLst>
          </p:cNvPr>
          <p:cNvCxnSpPr>
            <a:cxnSpLocks/>
            <a:stCxn id="14" idx="3"/>
            <a:endCxn id="20" idx="2"/>
          </p:cNvCxnSpPr>
          <p:nvPr/>
        </p:nvCxnSpPr>
        <p:spPr>
          <a:xfrm flipV="1">
            <a:off x="1730299" y="2112578"/>
            <a:ext cx="209274" cy="46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0D51D753-D861-CAAD-9636-A9F52D18C908}"/>
              </a:ext>
            </a:extLst>
          </p:cNvPr>
          <p:cNvPicPr>
            <a:picLocks noChangeAspect="1"/>
          </p:cNvPicPr>
          <p:nvPr/>
        </p:nvPicPr>
        <p:blipFill>
          <a:blip r:embed="rId3"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2002999" y="2551590"/>
            <a:ext cx="679524" cy="679524"/>
          </a:xfrm>
          <a:prstGeom prst="rect">
            <a:avLst/>
          </a:prstGeom>
        </p:spPr>
      </p:pic>
      <p:sp>
        <p:nvSpPr>
          <p:cNvPr id="27" name="テキスト ボックス 118">
            <a:extLst>
              <a:ext uri="{FF2B5EF4-FFF2-40B4-BE49-F238E27FC236}">
                <a16:creationId xmlns:a16="http://schemas.microsoft.com/office/drawing/2014/main" id="{F59512ED-70D2-D12A-3411-34783C872E1E}"/>
              </a:ext>
            </a:extLst>
          </p:cNvPr>
          <p:cNvSpPr txBox="1"/>
          <p:nvPr/>
        </p:nvSpPr>
        <p:spPr>
          <a:xfrm>
            <a:off x="144226" y="1815536"/>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コンテンツ</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プロバイダー</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8" name="Connector: Elbow 27">
            <a:extLst>
              <a:ext uri="{FF2B5EF4-FFF2-40B4-BE49-F238E27FC236}">
                <a16:creationId xmlns:a16="http://schemas.microsoft.com/office/drawing/2014/main" id="{31147D03-E652-8E39-5FD7-CC795DE0A99F}"/>
              </a:ext>
            </a:extLst>
          </p:cNvPr>
          <p:cNvCxnSpPr>
            <a:cxnSpLocks/>
            <a:endCxn id="26" idx="1"/>
          </p:cNvCxnSpPr>
          <p:nvPr/>
        </p:nvCxnSpPr>
        <p:spPr>
          <a:xfrm>
            <a:off x="1730299" y="2192657"/>
            <a:ext cx="272700" cy="69869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3" name="Flowchart: Magnetic Disk 32">
            <a:extLst>
              <a:ext uri="{FF2B5EF4-FFF2-40B4-BE49-F238E27FC236}">
                <a16:creationId xmlns:a16="http://schemas.microsoft.com/office/drawing/2014/main" id="{D677C578-F6BB-82D8-FC3C-CD58358362B1}"/>
              </a:ext>
            </a:extLst>
          </p:cNvPr>
          <p:cNvSpPr/>
          <p:nvPr/>
        </p:nvSpPr>
        <p:spPr>
          <a:xfrm>
            <a:off x="1939573" y="400733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タグ情報</a:t>
            </a:r>
            <a:endParaRPr lang="en-US" altLang="ja-JP" sz="900">
              <a:solidFill>
                <a:srgbClr val="575757"/>
              </a:solidFill>
              <a:ea typeface="Meiryo UI" panose="020B0604030504040204" pitchFamily="50" charset="-128"/>
            </a:endParaRPr>
          </a:p>
        </p:txBody>
      </p:sp>
      <p:sp>
        <p:nvSpPr>
          <p:cNvPr id="34" name="Flowchart: Magnetic Disk 33">
            <a:extLst>
              <a:ext uri="{FF2B5EF4-FFF2-40B4-BE49-F238E27FC236}">
                <a16:creationId xmlns:a16="http://schemas.microsoft.com/office/drawing/2014/main" id="{ED70BFCE-E4E8-6B07-A203-54AD322F348E}"/>
              </a:ext>
            </a:extLst>
          </p:cNvPr>
          <p:cNvSpPr/>
          <p:nvPr/>
        </p:nvSpPr>
        <p:spPr>
          <a:xfrm>
            <a:off x="1939573" y="357849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拡張</a:t>
            </a: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定義</a:t>
            </a:r>
            <a:endParaRPr lang="en-US" altLang="ja-JP" sz="900">
              <a:solidFill>
                <a:srgbClr val="575757"/>
              </a:solidFill>
              <a:ea typeface="Meiryo UI" panose="020B0604030504040204" pitchFamily="50" charset="-128"/>
            </a:endParaRPr>
          </a:p>
        </p:txBody>
      </p:sp>
      <p:grpSp>
        <p:nvGrpSpPr>
          <p:cNvPr id="38" name="bcgBugs_Gender-neutral Front ">
            <a:extLst>
              <a:ext uri="{FF2B5EF4-FFF2-40B4-BE49-F238E27FC236}">
                <a16:creationId xmlns:a16="http://schemas.microsoft.com/office/drawing/2014/main" id="{BBBF10E3-BDBA-BD52-AB5C-2A89F87408D3}"/>
              </a:ext>
            </a:extLst>
          </p:cNvPr>
          <p:cNvGrpSpPr>
            <a:grpSpLocks noChangeAspect="1"/>
          </p:cNvGrpSpPr>
          <p:nvPr/>
        </p:nvGrpSpPr>
        <p:grpSpPr bwMode="auto">
          <a:xfrm>
            <a:off x="3104456" y="4130429"/>
            <a:ext cx="258077" cy="258077"/>
            <a:chOff x="2652" y="972"/>
            <a:chExt cx="2376" cy="2376"/>
          </a:xfrm>
        </p:grpSpPr>
        <p:sp>
          <p:nvSpPr>
            <p:cNvPr id="39" name="AutoShape 3">
              <a:extLst>
                <a:ext uri="{FF2B5EF4-FFF2-40B4-BE49-F238E27FC236}">
                  <a16:creationId xmlns:a16="http://schemas.microsoft.com/office/drawing/2014/main" id="{DF7FDC34-8C45-EA57-D68A-A5B9FFAB3820}"/>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
              <a:extLst>
                <a:ext uri="{FF2B5EF4-FFF2-40B4-BE49-F238E27FC236}">
                  <a16:creationId xmlns:a16="http://schemas.microsoft.com/office/drawing/2014/main" id="{D9E745D7-F703-BC94-F499-43A680E19C8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41" name="Rectangle 40">
            <a:extLst>
              <a:ext uri="{FF2B5EF4-FFF2-40B4-BE49-F238E27FC236}">
                <a16:creationId xmlns:a16="http://schemas.microsoft.com/office/drawing/2014/main" id="{BD3D643E-F7D8-AB0D-C119-79E4200C4778}"/>
              </a:ext>
            </a:extLst>
          </p:cNvPr>
          <p:cNvSpPr/>
          <p:nvPr/>
        </p:nvSpPr>
        <p:spPr>
          <a:xfrm>
            <a:off x="3734457" y="4112512"/>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コンテンツ審査</a:t>
            </a:r>
            <a:endParaRPr lang="en-US" sz="900">
              <a:solidFill>
                <a:srgbClr val="575757"/>
              </a:solidFill>
              <a:ea typeface="Meiryo UI" panose="020B0604030504040204" pitchFamily="50" charset="-128"/>
            </a:endParaRPr>
          </a:p>
        </p:txBody>
      </p:sp>
      <p:cxnSp>
        <p:nvCxnSpPr>
          <p:cNvPr id="42" name="Straight Arrow Connector 41">
            <a:extLst>
              <a:ext uri="{FF2B5EF4-FFF2-40B4-BE49-F238E27FC236}">
                <a16:creationId xmlns:a16="http://schemas.microsoft.com/office/drawing/2014/main" id="{A877CDF0-F894-E6D2-E39C-49DCB5453A65}"/>
              </a:ext>
            </a:extLst>
          </p:cNvPr>
          <p:cNvCxnSpPr>
            <a:cxnSpLocks/>
          </p:cNvCxnSpPr>
          <p:nvPr/>
        </p:nvCxnSpPr>
        <p:spPr>
          <a:xfrm flipV="1">
            <a:off x="3388727" y="4240460"/>
            <a:ext cx="337037" cy="46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F0F26CF-35C8-C586-6603-31B9C3ED94A0}"/>
              </a:ext>
            </a:extLst>
          </p:cNvPr>
          <p:cNvCxnSpPr>
            <a:cxnSpLocks/>
          </p:cNvCxnSpPr>
          <p:nvPr/>
        </p:nvCxnSpPr>
        <p:spPr>
          <a:xfrm>
            <a:off x="2682523" y="4358049"/>
            <a:ext cx="421933" cy="3019"/>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118">
            <a:extLst>
              <a:ext uri="{FF2B5EF4-FFF2-40B4-BE49-F238E27FC236}">
                <a16:creationId xmlns:a16="http://schemas.microsoft.com/office/drawing/2014/main" id="{D21AB04B-5352-6E00-F9F5-7470D881E103}"/>
              </a:ext>
            </a:extLst>
          </p:cNvPr>
          <p:cNvSpPr txBox="1"/>
          <p:nvPr/>
        </p:nvSpPr>
        <p:spPr>
          <a:xfrm>
            <a:off x="843009" y="4582372"/>
            <a:ext cx="1836682" cy="39770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DSS</a:t>
            </a:r>
            <a:r>
              <a:rPr kumimoji="1" lang="ja-JP" altLang="en-US" sz="1050">
                <a:solidFill>
                  <a:srgbClr val="575757"/>
                </a:solidFill>
                <a:latin typeface="Trebuchet MS" panose="020B0603020202020204" pitchFamily="34" charset="0"/>
                <a:ea typeface="Meiryo UI" panose="020B0604030504040204" pitchFamily="50" charset="-128"/>
              </a:rPr>
              <a:t>アセスメント定義に基づき</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タグ情報が事前に用意されている</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47" name="Connector: Elbow 46">
            <a:extLst>
              <a:ext uri="{FF2B5EF4-FFF2-40B4-BE49-F238E27FC236}">
                <a16:creationId xmlns:a16="http://schemas.microsoft.com/office/drawing/2014/main" id="{337034C4-023C-8F6E-2D54-06A65D2B8189}"/>
              </a:ext>
            </a:extLst>
          </p:cNvPr>
          <p:cNvCxnSpPr>
            <a:cxnSpLocks/>
            <a:stCxn id="34" idx="4"/>
          </p:cNvCxnSpPr>
          <p:nvPr/>
        </p:nvCxnSpPr>
        <p:spPr>
          <a:xfrm>
            <a:off x="2682523" y="3832495"/>
            <a:ext cx="420137" cy="45922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7B4D95A6-6A03-633B-34F3-36D7DD428CA9}"/>
              </a:ext>
            </a:extLst>
          </p:cNvPr>
          <p:cNvCxnSpPr>
            <a:cxnSpLocks/>
          </p:cNvCxnSpPr>
          <p:nvPr/>
        </p:nvCxnSpPr>
        <p:spPr>
          <a:xfrm>
            <a:off x="2643490" y="3042544"/>
            <a:ext cx="459170" cy="1177452"/>
          </a:xfrm>
          <a:prstGeom prst="bentConnector3">
            <a:avLst>
              <a:gd name="adj1" fmla="val 67978"/>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CE45D727-5BE4-C38E-D37A-973F331B18D2}"/>
              </a:ext>
            </a:extLst>
          </p:cNvPr>
          <p:cNvSpPr/>
          <p:nvPr/>
        </p:nvSpPr>
        <p:spPr>
          <a:xfrm>
            <a:off x="3734457" y="4551907"/>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履修完了基準</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の設定</a:t>
            </a:r>
            <a:endParaRPr lang="en-US" sz="900">
              <a:solidFill>
                <a:srgbClr val="575757"/>
              </a:solidFill>
              <a:ea typeface="Meiryo UI" panose="020B0604030504040204" pitchFamily="50" charset="-128"/>
            </a:endParaRPr>
          </a:p>
        </p:txBody>
      </p:sp>
      <p:sp>
        <p:nvSpPr>
          <p:cNvPr id="62" name="Flowchart: Magnetic Disk 61">
            <a:extLst>
              <a:ext uri="{FF2B5EF4-FFF2-40B4-BE49-F238E27FC236}">
                <a16:creationId xmlns:a16="http://schemas.microsoft.com/office/drawing/2014/main" id="{E836A258-57D9-BA07-C231-84E09FD5D1BD}"/>
              </a:ext>
            </a:extLst>
          </p:cNvPr>
          <p:cNvSpPr/>
          <p:nvPr/>
        </p:nvSpPr>
        <p:spPr>
          <a:xfrm>
            <a:off x="4822328" y="446046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履修完了基準</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設定テーブル</a:t>
            </a:r>
            <a:endParaRPr lang="en-US" altLang="ja-JP" sz="900">
              <a:solidFill>
                <a:srgbClr val="575757"/>
              </a:solidFill>
              <a:ea typeface="Meiryo UI" panose="020B0604030504040204" pitchFamily="50" charset="-128"/>
            </a:endParaRPr>
          </a:p>
        </p:txBody>
      </p:sp>
      <p:sp>
        <p:nvSpPr>
          <p:cNvPr id="63" name="Flowchart: Magnetic Disk 62">
            <a:extLst>
              <a:ext uri="{FF2B5EF4-FFF2-40B4-BE49-F238E27FC236}">
                <a16:creationId xmlns:a16="http://schemas.microsoft.com/office/drawing/2014/main" id="{48305333-7C04-B1A0-CCDD-0E4B80CFAC73}"/>
              </a:ext>
            </a:extLst>
          </p:cNvPr>
          <p:cNvSpPr/>
          <p:nvPr/>
        </p:nvSpPr>
        <p:spPr>
          <a:xfrm>
            <a:off x="4822328" y="401768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64" name="Straight Arrow Connector 63">
            <a:extLst>
              <a:ext uri="{FF2B5EF4-FFF2-40B4-BE49-F238E27FC236}">
                <a16:creationId xmlns:a16="http://schemas.microsoft.com/office/drawing/2014/main" id="{56E4E2A7-0CAD-495B-E514-EBA8102F5A86}"/>
              </a:ext>
            </a:extLst>
          </p:cNvPr>
          <p:cNvCxnSpPr>
            <a:cxnSpLocks/>
            <a:stCxn id="41" idx="3"/>
            <a:endCxn id="63" idx="2"/>
          </p:cNvCxnSpPr>
          <p:nvPr/>
        </p:nvCxnSpPr>
        <p:spPr>
          <a:xfrm flipV="1">
            <a:off x="4624579" y="4271689"/>
            <a:ext cx="197749" cy="98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2E1E00FC-959C-40FE-53F2-F0F7452252AE}"/>
              </a:ext>
            </a:extLst>
          </p:cNvPr>
          <p:cNvCxnSpPr>
            <a:cxnSpLocks/>
            <a:stCxn id="61" idx="3"/>
            <a:endCxn id="62" idx="2"/>
          </p:cNvCxnSpPr>
          <p:nvPr/>
        </p:nvCxnSpPr>
        <p:spPr>
          <a:xfrm>
            <a:off x="4624579" y="4712065"/>
            <a:ext cx="197749" cy="240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8481F257-5844-5F60-C523-672A89A3F9CE}"/>
              </a:ext>
            </a:extLst>
          </p:cNvPr>
          <p:cNvCxnSpPr>
            <a:cxnSpLocks/>
            <a:endCxn id="61" idx="1"/>
          </p:cNvCxnSpPr>
          <p:nvPr/>
        </p:nvCxnSpPr>
        <p:spPr>
          <a:xfrm>
            <a:off x="3384292" y="4342671"/>
            <a:ext cx="350165" cy="36939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07122EA6-80BE-BB90-0B7F-9BA7381AE167}"/>
              </a:ext>
            </a:extLst>
          </p:cNvPr>
          <p:cNvSpPr/>
          <p:nvPr/>
        </p:nvSpPr>
        <p:spPr>
          <a:xfrm>
            <a:off x="6498421" y="4293959"/>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公開設定</a:t>
            </a:r>
            <a:endParaRPr lang="en-US" sz="900">
              <a:solidFill>
                <a:srgbClr val="575757"/>
              </a:solidFill>
              <a:ea typeface="Meiryo UI" panose="020B0604030504040204" pitchFamily="50" charset="-128"/>
            </a:endParaRPr>
          </a:p>
        </p:txBody>
      </p:sp>
      <p:grpSp>
        <p:nvGrpSpPr>
          <p:cNvPr id="80" name="bcgBugs_Gender-neutral Front ">
            <a:extLst>
              <a:ext uri="{FF2B5EF4-FFF2-40B4-BE49-F238E27FC236}">
                <a16:creationId xmlns:a16="http://schemas.microsoft.com/office/drawing/2014/main" id="{58CB13BA-4B45-1563-2094-50BCC9B3951C}"/>
              </a:ext>
            </a:extLst>
          </p:cNvPr>
          <p:cNvGrpSpPr>
            <a:grpSpLocks noChangeAspect="1"/>
          </p:cNvGrpSpPr>
          <p:nvPr/>
        </p:nvGrpSpPr>
        <p:grpSpPr bwMode="auto">
          <a:xfrm>
            <a:off x="5866262" y="4324295"/>
            <a:ext cx="258077" cy="258077"/>
            <a:chOff x="2652" y="972"/>
            <a:chExt cx="2376" cy="2376"/>
          </a:xfrm>
        </p:grpSpPr>
        <p:sp>
          <p:nvSpPr>
            <p:cNvPr id="81" name="AutoShape 3">
              <a:extLst>
                <a:ext uri="{FF2B5EF4-FFF2-40B4-BE49-F238E27FC236}">
                  <a16:creationId xmlns:a16="http://schemas.microsoft.com/office/drawing/2014/main" id="{5944BC89-83F7-C6A7-6AE3-21F49A99A92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
              <a:extLst>
                <a:ext uri="{FF2B5EF4-FFF2-40B4-BE49-F238E27FC236}">
                  <a16:creationId xmlns:a16="http://schemas.microsoft.com/office/drawing/2014/main" id="{E206E575-792A-6B93-474A-CB128B8E58B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83" name="Connector: Elbow 82">
            <a:extLst>
              <a:ext uri="{FF2B5EF4-FFF2-40B4-BE49-F238E27FC236}">
                <a16:creationId xmlns:a16="http://schemas.microsoft.com/office/drawing/2014/main" id="{E01B9510-30CF-69FA-9055-323A15939F68}"/>
              </a:ext>
            </a:extLst>
          </p:cNvPr>
          <p:cNvCxnSpPr>
            <a:cxnSpLocks/>
            <a:stCxn id="63" idx="4"/>
          </p:cNvCxnSpPr>
          <p:nvPr/>
        </p:nvCxnSpPr>
        <p:spPr>
          <a:xfrm>
            <a:off x="5565278" y="4271689"/>
            <a:ext cx="276240" cy="161138"/>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431A2F6C-2D3F-9E3B-AB0F-B20E69E779B0}"/>
              </a:ext>
            </a:extLst>
          </p:cNvPr>
          <p:cNvCxnSpPr>
            <a:cxnSpLocks/>
            <a:stCxn id="62" idx="4"/>
          </p:cNvCxnSpPr>
          <p:nvPr/>
        </p:nvCxnSpPr>
        <p:spPr>
          <a:xfrm flipV="1">
            <a:off x="5565278" y="4524486"/>
            <a:ext cx="276240" cy="189981"/>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826D760-B9BC-BF25-BE88-F2E1F433A360}"/>
              </a:ext>
            </a:extLst>
          </p:cNvPr>
          <p:cNvCxnSpPr>
            <a:cxnSpLocks/>
            <a:endCxn id="77" idx="1"/>
          </p:cNvCxnSpPr>
          <p:nvPr/>
        </p:nvCxnSpPr>
        <p:spPr>
          <a:xfrm>
            <a:off x="6124339" y="4453334"/>
            <a:ext cx="374082" cy="783"/>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94" name="bcgBugs_Gender-neutral Front ">
            <a:extLst>
              <a:ext uri="{FF2B5EF4-FFF2-40B4-BE49-F238E27FC236}">
                <a16:creationId xmlns:a16="http://schemas.microsoft.com/office/drawing/2014/main" id="{5163F29C-2B8B-0B57-7D2B-5A9F675C730E}"/>
              </a:ext>
            </a:extLst>
          </p:cNvPr>
          <p:cNvGrpSpPr>
            <a:grpSpLocks noChangeAspect="1"/>
          </p:cNvGrpSpPr>
          <p:nvPr/>
        </p:nvGrpSpPr>
        <p:grpSpPr bwMode="auto">
          <a:xfrm>
            <a:off x="7600256" y="2773708"/>
            <a:ext cx="258077" cy="258077"/>
            <a:chOff x="2652" y="972"/>
            <a:chExt cx="2376" cy="2376"/>
          </a:xfrm>
        </p:grpSpPr>
        <p:sp>
          <p:nvSpPr>
            <p:cNvPr id="95" name="AutoShape 3">
              <a:extLst>
                <a:ext uri="{FF2B5EF4-FFF2-40B4-BE49-F238E27FC236}">
                  <a16:creationId xmlns:a16="http://schemas.microsoft.com/office/drawing/2014/main" id="{BBD7A2F7-1C7D-8A90-2AFD-801B4CD5482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
              <a:extLst>
                <a:ext uri="{FF2B5EF4-FFF2-40B4-BE49-F238E27FC236}">
                  <a16:creationId xmlns:a16="http://schemas.microsoft.com/office/drawing/2014/main" id="{45083B4A-33F3-C2E3-C55D-4DD57A06F5F6}"/>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97" name="Straight Arrow Connector 96">
            <a:extLst>
              <a:ext uri="{FF2B5EF4-FFF2-40B4-BE49-F238E27FC236}">
                <a16:creationId xmlns:a16="http://schemas.microsoft.com/office/drawing/2014/main" id="{962CE093-DD57-5C1F-53C7-E7D6D1380926}"/>
              </a:ext>
            </a:extLst>
          </p:cNvPr>
          <p:cNvCxnSpPr>
            <a:cxnSpLocks/>
          </p:cNvCxnSpPr>
          <p:nvPr/>
        </p:nvCxnSpPr>
        <p:spPr>
          <a:xfrm flipH="1">
            <a:off x="5918133" y="2902747"/>
            <a:ext cx="1682123" cy="2023"/>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D63DB9EC-CD86-AFA8-CD08-118C61B9BAD6}"/>
              </a:ext>
            </a:extLst>
          </p:cNvPr>
          <p:cNvCxnSpPr>
            <a:cxnSpLocks/>
            <a:stCxn id="26" idx="3"/>
          </p:cNvCxnSpPr>
          <p:nvPr/>
        </p:nvCxnSpPr>
        <p:spPr>
          <a:xfrm>
            <a:off x="2682523" y="2891352"/>
            <a:ext cx="115605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pic>
        <p:nvPicPr>
          <p:cNvPr id="2052" name="Picture 4">
            <a:extLst>
              <a:ext uri="{FF2B5EF4-FFF2-40B4-BE49-F238E27FC236}">
                <a16:creationId xmlns:a16="http://schemas.microsoft.com/office/drawing/2014/main" id="{AF11971C-BB78-2F46-6D22-122B64167DF9}"/>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9299" y="2513490"/>
            <a:ext cx="240657" cy="240657"/>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4">
            <a:extLst>
              <a:ext uri="{FF2B5EF4-FFF2-40B4-BE49-F238E27FC236}">
                <a16:creationId xmlns:a16="http://schemas.microsoft.com/office/drawing/2014/main" id="{9C129600-7AFF-35FD-BF85-521C94022E8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77537" y="2621105"/>
            <a:ext cx="240657" cy="240657"/>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4">
            <a:extLst>
              <a:ext uri="{FF2B5EF4-FFF2-40B4-BE49-F238E27FC236}">
                <a16:creationId xmlns:a16="http://schemas.microsoft.com/office/drawing/2014/main" id="{D243D849-1862-A9A7-BB0C-8303FF594D9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9299" y="2940192"/>
            <a:ext cx="240657" cy="240657"/>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4">
            <a:extLst>
              <a:ext uri="{FF2B5EF4-FFF2-40B4-BE49-F238E27FC236}">
                <a16:creationId xmlns:a16="http://schemas.microsoft.com/office/drawing/2014/main" id="{649E2C1D-04CE-6A3A-90D4-55F6EC58017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77537" y="2868433"/>
            <a:ext cx="240657" cy="240657"/>
          </a:xfrm>
          <a:prstGeom prst="rect">
            <a:avLst/>
          </a:prstGeom>
          <a:noFill/>
          <a:extLst>
            <a:ext uri="{909E8E84-426E-40DD-AFC4-6F175D3DCCD1}">
              <a14:hiddenFill xmlns:a14="http://schemas.microsoft.com/office/drawing/2010/main">
                <a:solidFill>
                  <a:srgbClr val="FFFFFF"/>
                </a:solidFill>
              </a14:hiddenFill>
            </a:ext>
          </a:extLst>
        </p:spPr>
      </p:pic>
      <p:sp>
        <p:nvSpPr>
          <p:cNvPr id="108" name="テキスト ボックス 118">
            <a:extLst>
              <a:ext uri="{FF2B5EF4-FFF2-40B4-BE49-F238E27FC236}">
                <a16:creationId xmlns:a16="http://schemas.microsoft.com/office/drawing/2014/main" id="{D883CBDE-7734-F74F-8E2B-DE23F09B78B9}"/>
              </a:ext>
            </a:extLst>
          </p:cNvPr>
          <p:cNvSpPr txBox="1"/>
          <p:nvPr/>
        </p:nvSpPr>
        <p:spPr>
          <a:xfrm>
            <a:off x="3595847" y="239291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err="1">
                <a:solidFill>
                  <a:srgbClr val="575757"/>
                </a:solidFill>
                <a:latin typeface="Trebuchet MS" panose="020B0603020202020204" pitchFamily="34" charset="0"/>
                <a:ea typeface="Meiryo UI" panose="020B0604030504040204" pitchFamily="50" charset="-128"/>
              </a:rPr>
              <a:t>CDN</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09" name="Rectangle 108">
            <a:extLst>
              <a:ext uri="{FF2B5EF4-FFF2-40B4-BE49-F238E27FC236}">
                <a16:creationId xmlns:a16="http://schemas.microsoft.com/office/drawing/2014/main" id="{3C047CB5-7BAA-2345-1B26-1952294538A3}"/>
              </a:ext>
            </a:extLst>
          </p:cNvPr>
          <p:cNvSpPr/>
          <p:nvPr/>
        </p:nvSpPr>
        <p:spPr>
          <a:xfrm>
            <a:off x="3860309" y="2740205"/>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コンテンツ配信</a:t>
            </a:r>
            <a:endParaRPr lang="en-US" sz="900">
              <a:solidFill>
                <a:srgbClr val="575757"/>
              </a:solidFill>
              <a:ea typeface="Meiryo UI" panose="020B0604030504040204" pitchFamily="50" charset="-128"/>
            </a:endParaRPr>
          </a:p>
        </p:txBody>
      </p:sp>
      <p:sp>
        <p:nvSpPr>
          <p:cNvPr id="110" name="Rectangle 109">
            <a:extLst>
              <a:ext uri="{FF2B5EF4-FFF2-40B4-BE49-F238E27FC236}">
                <a16:creationId xmlns:a16="http://schemas.microsoft.com/office/drawing/2014/main" id="{DC7EF27F-23EB-2647-89BB-B3D11F8D16F6}"/>
              </a:ext>
            </a:extLst>
          </p:cNvPr>
          <p:cNvSpPr/>
          <p:nvPr/>
        </p:nvSpPr>
        <p:spPr>
          <a:xfrm>
            <a:off x="8100195" y="2740205"/>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コンテンツ履修</a:t>
            </a:r>
            <a:endParaRPr lang="en-US" sz="900">
              <a:solidFill>
                <a:srgbClr val="575757"/>
              </a:solidFill>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170DD972-9CDA-D175-5F1D-783782312FF0}"/>
              </a:ext>
            </a:extLst>
          </p:cNvPr>
          <p:cNvCxnSpPr>
            <a:cxnSpLocks/>
          </p:cNvCxnSpPr>
          <p:nvPr/>
        </p:nvCxnSpPr>
        <p:spPr>
          <a:xfrm flipV="1">
            <a:off x="7862492" y="2910576"/>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9" name="Flowchart: Magnetic Disk 118">
            <a:extLst>
              <a:ext uri="{FF2B5EF4-FFF2-40B4-BE49-F238E27FC236}">
                <a16:creationId xmlns:a16="http://schemas.microsoft.com/office/drawing/2014/main" id="{791E6BDA-3B34-3A74-727F-EB979893C35A}"/>
              </a:ext>
            </a:extLst>
          </p:cNvPr>
          <p:cNvSpPr/>
          <p:nvPr/>
        </p:nvSpPr>
        <p:spPr>
          <a:xfrm>
            <a:off x="9177035" y="264670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120" name="Straight Arrow Connector 119">
            <a:extLst>
              <a:ext uri="{FF2B5EF4-FFF2-40B4-BE49-F238E27FC236}">
                <a16:creationId xmlns:a16="http://schemas.microsoft.com/office/drawing/2014/main" id="{89A9AF3B-0939-4C17-32FC-86E9CAFD444E}"/>
              </a:ext>
            </a:extLst>
          </p:cNvPr>
          <p:cNvCxnSpPr>
            <a:cxnSpLocks/>
          </p:cNvCxnSpPr>
          <p:nvPr/>
        </p:nvCxnSpPr>
        <p:spPr>
          <a:xfrm>
            <a:off x="8990317" y="2791727"/>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23" name="bcgBugs_Gender-neutral Front ">
            <a:extLst>
              <a:ext uri="{FF2B5EF4-FFF2-40B4-BE49-F238E27FC236}">
                <a16:creationId xmlns:a16="http://schemas.microsoft.com/office/drawing/2014/main" id="{E119053E-D1FF-A4A7-6B8E-AD682C3C7B28}"/>
              </a:ext>
            </a:extLst>
          </p:cNvPr>
          <p:cNvGrpSpPr>
            <a:grpSpLocks noChangeAspect="1"/>
          </p:cNvGrpSpPr>
          <p:nvPr/>
        </p:nvGrpSpPr>
        <p:grpSpPr bwMode="auto">
          <a:xfrm>
            <a:off x="7600256" y="3129239"/>
            <a:ext cx="258077" cy="258077"/>
            <a:chOff x="2652" y="972"/>
            <a:chExt cx="2376" cy="2376"/>
          </a:xfrm>
        </p:grpSpPr>
        <p:sp>
          <p:nvSpPr>
            <p:cNvPr id="124" name="AutoShape 3">
              <a:extLst>
                <a:ext uri="{FF2B5EF4-FFF2-40B4-BE49-F238E27FC236}">
                  <a16:creationId xmlns:a16="http://schemas.microsoft.com/office/drawing/2014/main" id="{CF1ADB80-3B9F-A1FF-7950-7B65F17B7D92}"/>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
              <a:extLst>
                <a:ext uri="{FF2B5EF4-FFF2-40B4-BE49-F238E27FC236}">
                  <a16:creationId xmlns:a16="http://schemas.microsoft.com/office/drawing/2014/main" id="{685F11CA-61E1-321E-18B8-8B23FDA83DC2}"/>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048" name="Rectangle 2047">
            <a:extLst>
              <a:ext uri="{FF2B5EF4-FFF2-40B4-BE49-F238E27FC236}">
                <a16:creationId xmlns:a16="http://schemas.microsoft.com/office/drawing/2014/main" id="{9460B5D0-EFAF-3151-032C-E18F659DBF59}"/>
              </a:ext>
            </a:extLst>
          </p:cNvPr>
          <p:cNvSpPr/>
          <p:nvPr/>
        </p:nvSpPr>
        <p:spPr>
          <a:xfrm>
            <a:off x="8100195" y="3124272"/>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コンテンツ履修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状況確認</a:t>
            </a:r>
            <a:endParaRPr lang="en-US" sz="900">
              <a:solidFill>
                <a:srgbClr val="575757"/>
              </a:solidFill>
              <a:ea typeface="Meiryo UI" panose="020B0604030504040204" pitchFamily="50" charset="-128"/>
            </a:endParaRPr>
          </a:p>
        </p:txBody>
      </p:sp>
      <p:grpSp>
        <p:nvGrpSpPr>
          <p:cNvPr id="2049" name="bcgBugs_Gender-neutral Front ">
            <a:extLst>
              <a:ext uri="{FF2B5EF4-FFF2-40B4-BE49-F238E27FC236}">
                <a16:creationId xmlns:a16="http://schemas.microsoft.com/office/drawing/2014/main" id="{58D48759-C2D6-DDEA-C501-55A499B217E5}"/>
              </a:ext>
            </a:extLst>
          </p:cNvPr>
          <p:cNvGrpSpPr>
            <a:grpSpLocks noChangeAspect="1"/>
          </p:cNvGrpSpPr>
          <p:nvPr/>
        </p:nvGrpSpPr>
        <p:grpSpPr bwMode="auto">
          <a:xfrm>
            <a:off x="7600256" y="3429681"/>
            <a:ext cx="258077" cy="258077"/>
            <a:chOff x="2652" y="972"/>
            <a:chExt cx="2376" cy="2376"/>
          </a:xfrm>
        </p:grpSpPr>
        <p:sp>
          <p:nvSpPr>
            <p:cNvPr id="2050" name="AutoShape 3">
              <a:extLst>
                <a:ext uri="{FF2B5EF4-FFF2-40B4-BE49-F238E27FC236}">
                  <a16:creationId xmlns:a16="http://schemas.microsoft.com/office/drawing/2014/main" id="{F04DDA5C-C7F5-58C9-93F0-B6E5081C7E6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1" name="Freeform 5">
              <a:extLst>
                <a:ext uri="{FF2B5EF4-FFF2-40B4-BE49-F238E27FC236}">
                  <a16:creationId xmlns:a16="http://schemas.microsoft.com/office/drawing/2014/main" id="{57F4B417-5EBB-F56E-7A4A-9E57C3805452}"/>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BB36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2054" name="Straight Arrow Connector 2053">
            <a:extLst>
              <a:ext uri="{FF2B5EF4-FFF2-40B4-BE49-F238E27FC236}">
                <a16:creationId xmlns:a16="http://schemas.microsoft.com/office/drawing/2014/main" id="{F8895CCB-25FA-3766-CB67-58B4888D6031}"/>
              </a:ext>
            </a:extLst>
          </p:cNvPr>
          <p:cNvCxnSpPr>
            <a:cxnSpLocks/>
          </p:cNvCxnSpPr>
          <p:nvPr/>
        </p:nvCxnSpPr>
        <p:spPr>
          <a:xfrm flipV="1">
            <a:off x="7858333" y="3238919"/>
            <a:ext cx="241862" cy="25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55" name="Connector: Elbow 2054">
            <a:extLst>
              <a:ext uri="{FF2B5EF4-FFF2-40B4-BE49-F238E27FC236}">
                <a16:creationId xmlns:a16="http://schemas.microsoft.com/office/drawing/2014/main" id="{0A6779A5-9E81-374F-AA49-69CD7D9264DB}"/>
              </a:ext>
            </a:extLst>
          </p:cNvPr>
          <p:cNvCxnSpPr>
            <a:cxnSpLocks/>
          </p:cNvCxnSpPr>
          <p:nvPr/>
        </p:nvCxnSpPr>
        <p:spPr>
          <a:xfrm flipV="1">
            <a:off x="7858333" y="3352426"/>
            <a:ext cx="241862" cy="19421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58" name="Rectangle 2057">
            <a:extLst>
              <a:ext uri="{FF2B5EF4-FFF2-40B4-BE49-F238E27FC236}">
                <a16:creationId xmlns:a16="http://schemas.microsoft.com/office/drawing/2014/main" id="{A3F8960A-8EC1-592E-0B24-3BA82D91378A}"/>
              </a:ext>
            </a:extLst>
          </p:cNvPr>
          <p:cNvSpPr/>
          <p:nvPr/>
        </p:nvSpPr>
        <p:spPr>
          <a:xfrm>
            <a:off x="8100195" y="3284429"/>
            <a:ext cx="116652" cy="16015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60" name="Connector: Elbow 2059">
            <a:extLst>
              <a:ext uri="{FF2B5EF4-FFF2-40B4-BE49-F238E27FC236}">
                <a16:creationId xmlns:a16="http://schemas.microsoft.com/office/drawing/2014/main" id="{32A9011D-2A65-223B-FB3A-8F471089A848}"/>
              </a:ext>
            </a:extLst>
          </p:cNvPr>
          <p:cNvCxnSpPr>
            <a:cxnSpLocks/>
            <a:stCxn id="2048" idx="3"/>
            <a:endCxn id="2061" idx="1"/>
          </p:cNvCxnSpPr>
          <p:nvPr/>
        </p:nvCxnSpPr>
        <p:spPr>
          <a:xfrm flipV="1">
            <a:off x="8990317" y="3009596"/>
            <a:ext cx="190701" cy="27483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1" name="Rectangle 2060">
            <a:extLst>
              <a:ext uri="{FF2B5EF4-FFF2-40B4-BE49-F238E27FC236}">
                <a16:creationId xmlns:a16="http://schemas.microsoft.com/office/drawing/2014/main" id="{753FD2C1-F3BD-BFC2-7491-7B583B4372EC}"/>
              </a:ext>
            </a:extLst>
          </p:cNvPr>
          <p:cNvSpPr/>
          <p:nvPr/>
        </p:nvSpPr>
        <p:spPr>
          <a:xfrm>
            <a:off x="9181018" y="2948073"/>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67" name="Rectangle 2066">
            <a:extLst>
              <a:ext uri="{FF2B5EF4-FFF2-40B4-BE49-F238E27FC236}">
                <a16:creationId xmlns:a16="http://schemas.microsoft.com/office/drawing/2014/main" id="{58E80AEC-F7E6-BB7A-309A-7E1C1ED079E8}"/>
              </a:ext>
            </a:extLst>
          </p:cNvPr>
          <p:cNvSpPr/>
          <p:nvPr/>
        </p:nvSpPr>
        <p:spPr>
          <a:xfrm>
            <a:off x="10167265" y="2772479"/>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履修条件</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達成判定</a:t>
            </a:r>
          </a:p>
        </p:txBody>
      </p:sp>
      <p:cxnSp>
        <p:nvCxnSpPr>
          <p:cNvPr id="2069" name="Connector: Elbow 2068">
            <a:extLst>
              <a:ext uri="{FF2B5EF4-FFF2-40B4-BE49-F238E27FC236}">
                <a16:creationId xmlns:a16="http://schemas.microsoft.com/office/drawing/2014/main" id="{4E35A64F-7289-84AB-DFD9-489BE4BBBB01}"/>
              </a:ext>
            </a:extLst>
          </p:cNvPr>
          <p:cNvCxnSpPr>
            <a:cxnSpLocks/>
            <a:endCxn id="2074" idx="1"/>
          </p:cNvCxnSpPr>
          <p:nvPr/>
        </p:nvCxnSpPr>
        <p:spPr>
          <a:xfrm flipV="1">
            <a:off x="5565278" y="3009596"/>
            <a:ext cx="4605724" cy="1862626"/>
          </a:xfrm>
          <a:prstGeom prst="bentConnector3">
            <a:avLst>
              <a:gd name="adj1" fmla="val 9570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74" name="Rectangle 2073">
            <a:extLst>
              <a:ext uri="{FF2B5EF4-FFF2-40B4-BE49-F238E27FC236}">
                <a16:creationId xmlns:a16="http://schemas.microsoft.com/office/drawing/2014/main" id="{A1BC368C-55CC-D8BC-1692-B5081FC69248}"/>
              </a:ext>
            </a:extLst>
          </p:cNvPr>
          <p:cNvSpPr/>
          <p:nvPr/>
        </p:nvSpPr>
        <p:spPr>
          <a:xfrm>
            <a:off x="10171002" y="2948073"/>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77" name="Straight Arrow Connector 2076">
            <a:extLst>
              <a:ext uri="{FF2B5EF4-FFF2-40B4-BE49-F238E27FC236}">
                <a16:creationId xmlns:a16="http://schemas.microsoft.com/office/drawing/2014/main" id="{99EC6049-1676-F718-D1BD-10FBC9AFD66A}"/>
              </a:ext>
            </a:extLst>
          </p:cNvPr>
          <p:cNvCxnSpPr>
            <a:cxnSpLocks/>
          </p:cNvCxnSpPr>
          <p:nvPr/>
        </p:nvCxnSpPr>
        <p:spPr>
          <a:xfrm>
            <a:off x="9919581" y="2791727"/>
            <a:ext cx="24082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79" name="Rectangle: Rounded Corners 2078">
            <a:extLst>
              <a:ext uri="{FF2B5EF4-FFF2-40B4-BE49-F238E27FC236}">
                <a16:creationId xmlns:a16="http://schemas.microsoft.com/office/drawing/2014/main" id="{7CD40018-4874-7B32-96BC-F7BD74E26CC5}"/>
              </a:ext>
            </a:extLst>
          </p:cNvPr>
          <p:cNvSpPr/>
          <p:nvPr/>
        </p:nvSpPr>
        <p:spPr>
          <a:xfrm>
            <a:off x="11298557" y="2485758"/>
            <a:ext cx="764541" cy="798671"/>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0" name="テキスト ボックス 118">
            <a:extLst>
              <a:ext uri="{FF2B5EF4-FFF2-40B4-BE49-F238E27FC236}">
                <a16:creationId xmlns:a16="http://schemas.microsoft.com/office/drawing/2014/main" id="{C7F927A3-BE0C-A079-4B15-82BA5FDFD533}"/>
              </a:ext>
            </a:extLst>
          </p:cNvPr>
          <p:cNvSpPr txBox="1"/>
          <p:nvPr/>
        </p:nvSpPr>
        <p:spPr>
          <a:xfrm>
            <a:off x="11356133" y="2749710"/>
            <a:ext cx="663054" cy="32650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900">
                <a:solidFill>
                  <a:srgbClr val="575757"/>
                </a:solidFill>
                <a:latin typeface="Trebuchet MS" panose="020B0603020202020204" pitchFamily="34" charset="0"/>
                <a:ea typeface="Meiryo UI" panose="020B0604030504040204" pitchFamily="50" charset="-128"/>
              </a:rPr>
              <a:t>クレデンシャル</a:t>
            </a:r>
            <a:br>
              <a:rPr kumimoji="1" lang="en-US" altLang="ja-JP" sz="900">
                <a:solidFill>
                  <a:srgbClr val="575757"/>
                </a:solidFill>
                <a:latin typeface="Trebuchet MS" panose="020B0603020202020204" pitchFamily="34" charset="0"/>
                <a:ea typeface="Meiryo UI" panose="020B0604030504040204" pitchFamily="50" charset="-128"/>
              </a:rPr>
            </a:br>
            <a:r>
              <a:rPr kumimoji="1" lang="ja-JP" altLang="en-US" sz="900">
                <a:solidFill>
                  <a:srgbClr val="575757"/>
                </a:solidFill>
                <a:latin typeface="Trebuchet MS" panose="020B0603020202020204" pitchFamily="34" charset="0"/>
                <a:ea typeface="Meiryo UI" panose="020B0604030504040204" pitchFamily="50" charset="-128"/>
              </a:rPr>
              <a:t>機能にて</a:t>
            </a:r>
            <a:br>
              <a:rPr kumimoji="1" lang="en-US" altLang="ja-JP" sz="900">
                <a:solidFill>
                  <a:srgbClr val="575757"/>
                </a:solidFill>
                <a:latin typeface="Trebuchet MS" panose="020B0603020202020204" pitchFamily="34" charset="0"/>
                <a:ea typeface="Meiryo UI" panose="020B0604030504040204" pitchFamily="50" charset="-128"/>
              </a:rPr>
            </a:br>
            <a:r>
              <a:rPr kumimoji="1" lang="ja-JP" altLang="en-US" sz="900">
                <a:solidFill>
                  <a:srgbClr val="575757"/>
                </a:solidFill>
                <a:latin typeface="Trebuchet MS" panose="020B0603020202020204" pitchFamily="34" charset="0"/>
                <a:ea typeface="Meiryo UI" panose="020B0604030504040204" pitchFamily="50" charset="-128"/>
              </a:rPr>
              <a:t>記載</a:t>
            </a:r>
            <a:endParaRPr kumimoji="1" lang="en-US" altLang="ja-JP" sz="900">
              <a:solidFill>
                <a:srgbClr val="575757"/>
              </a:solidFill>
              <a:latin typeface="Trebuchet MS" panose="020B0603020202020204" pitchFamily="34" charset="0"/>
              <a:ea typeface="Meiryo UI" panose="020B0604030504040204" pitchFamily="50" charset="-128"/>
            </a:endParaRPr>
          </a:p>
        </p:txBody>
      </p:sp>
      <p:cxnSp>
        <p:nvCxnSpPr>
          <p:cNvPr id="2081" name="Straight Arrow Connector 2080">
            <a:extLst>
              <a:ext uri="{FF2B5EF4-FFF2-40B4-BE49-F238E27FC236}">
                <a16:creationId xmlns:a16="http://schemas.microsoft.com/office/drawing/2014/main" id="{3A6B94A4-BE9C-475C-64A2-8F1707F8CAC8}"/>
              </a:ext>
            </a:extLst>
          </p:cNvPr>
          <p:cNvCxnSpPr>
            <a:cxnSpLocks/>
          </p:cNvCxnSpPr>
          <p:nvPr/>
        </p:nvCxnSpPr>
        <p:spPr>
          <a:xfrm>
            <a:off x="11065013" y="2900363"/>
            <a:ext cx="24082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82" name="テキスト ボックス 118">
            <a:extLst>
              <a:ext uri="{FF2B5EF4-FFF2-40B4-BE49-F238E27FC236}">
                <a16:creationId xmlns:a16="http://schemas.microsoft.com/office/drawing/2014/main" id="{0814297B-E497-BD84-A228-A9A2CCADA4FF}"/>
              </a:ext>
            </a:extLst>
          </p:cNvPr>
          <p:cNvSpPr txBox="1"/>
          <p:nvPr/>
        </p:nvSpPr>
        <p:spPr>
          <a:xfrm>
            <a:off x="11348513" y="2413707"/>
            <a:ext cx="663054" cy="14934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バッジ発行</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5" name="テキスト ボックス 118">
            <a:extLst>
              <a:ext uri="{FF2B5EF4-FFF2-40B4-BE49-F238E27FC236}">
                <a16:creationId xmlns:a16="http://schemas.microsoft.com/office/drawing/2014/main" id="{BEFFACD9-B494-5241-2050-A6BDB3B43D1E}"/>
              </a:ext>
            </a:extLst>
          </p:cNvPr>
          <p:cNvSpPr txBox="1"/>
          <p:nvPr/>
        </p:nvSpPr>
        <p:spPr>
          <a:xfrm>
            <a:off x="3174388" y="3949364"/>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2" name="テキスト ボックス 118">
            <a:extLst>
              <a:ext uri="{FF2B5EF4-FFF2-40B4-BE49-F238E27FC236}">
                <a16:creationId xmlns:a16="http://schemas.microsoft.com/office/drawing/2014/main" id="{2157D272-0306-CDA5-EE0B-517164C2A758}"/>
              </a:ext>
            </a:extLst>
          </p:cNvPr>
          <p:cNvSpPr txBox="1"/>
          <p:nvPr/>
        </p:nvSpPr>
        <p:spPr>
          <a:xfrm>
            <a:off x="5822419" y="4100247"/>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49" name="テキスト ボックス 118">
            <a:extLst>
              <a:ext uri="{FF2B5EF4-FFF2-40B4-BE49-F238E27FC236}">
                <a16:creationId xmlns:a16="http://schemas.microsoft.com/office/drawing/2014/main" id="{D4F99F04-69FC-D52C-F70F-315C5BEC9BD9}"/>
              </a:ext>
            </a:extLst>
          </p:cNvPr>
          <p:cNvSpPr txBox="1"/>
          <p:nvPr/>
        </p:nvSpPr>
        <p:spPr>
          <a:xfrm>
            <a:off x="7405058" y="2596324"/>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50" name="テキスト ボックス 118">
            <a:extLst>
              <a:ext uri="{FF2B5EF4-FFF2-40B4-BE49-F238E27FC236}">
                <a16:creationId xmlns:a16="http://schemas.microsoft.com/office/drawing/2014/main" id="{6898B179-E8FD-6543-7CBD-38A7DD05E022}"/>
              </a:ext>
            </a:extLst>
          </p:cNvPr>
          <p:cNvSpPr txBox="1"/>
          <p:nvPr/>
        </p:nvSpPr>
        <p:spPr>
          <a:xfrm>
            <a:off x="6861468" y="3152424"/>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本人</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51" name="テキスト ボックス 118">
            <a:extLst>
              <a:ext uri="{FF2B5EF4-FFF2-40B4-BE49-F238E27FC236}">
                <a16:creationId xmlns:a16="http://schemas.microsoft.com/office/drawing/2014/main" id="{76ABFE92-1AED-1D49-2270-7BE0D124A954}"/>
              </a:ext>
            </a:extLst>
          </p:cNvPr>
          <p:cNvSpPr txBox="1"/>
          <p:nvPr/>
        </p:nvSpPr>
        <p:spPr>
          <a:xfrm>
            <a:off x="6861468" y="3481497"/>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52" name="テキスト ボックス 118">
            <a:extLst>
              <a:ext uri="{FF2B5EF4-FFF2-40B4-BE49-F238E27FC236}">
                <a16:creationId xmlns:a16="http://schemas.microsoft.com/office/drawing/2014/main" id="{A1351D3F-5FFA-5A4E-E90D-921676501E85}"/>
              </a:ext>
            </a:extLst>
          </p:cNvPr>
          <p:cNvSpPr txBox="1"/>
          <p:nvPr/>
        </p:nvSpPr>
        <p:spPr>
          <a:xfrm>
            <a:off x="8071976" y="3589235"/>
            <a:ext cx="1836682" cy="51633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法人管理者は、ユーザ本人が</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公開設定している場合に限り、</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従業員のコンテンツの履修状況を</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確認可能</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54" name="Connector: Elbow 53">
            <a:extLst>
              <a:ext uri="{FF2B5EF4-FFF2-40B4-BE49-F238E27FC236}">
                <a16:creationId xmlns:a16="http://schemas.microsoft.com/office/drawing/2014/main" id="{8F9B08B2-1D82-2AAE-9DA5-1C0ED7AF0AD4}"/>
              </a:ext>
            </a:extLst>
          </p:cNvPr>
          <p:cNvCxnSpPr>
            <a:cxnSpLocks/>
            <a:stCxn id="57" idx="3"/>
            <a:endCxn id="60" idx="1"/>
          </p:cNvCxnSpPr>
          <p:nvPr/>
        </p:nvCxnSpPr>
        <p:spPr>
          <a:xfrm>
            <a:off x="11057387" y="3007305"/>
            <a:ext cx="194106" cy="860003"/>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E3CC096A-AD8C-13F1-CAD2-718277A1725D}"/>
              </a:ext>
            </a:extLst>
          </p:cNvPr>
          <p:cNvSpPr/>
          <p:nvPr/>
        </p:nvSpPr>
        <p:spPr>
          <a:xfrm>
            <a:off x="10817081" y="2890917"/>
            <a:ext cx="240306" cy="23277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60" name="Rectangle 59">
            <a:extLst>
              <a:ext uri="{FF2B5EF4-FFF2-40B4-BE49-F238E27FC236}">
                <a16:creationId xmlns:a16="http://schemas.microsoft.com/office/drawing/2014/main" id="{87697506-E3BD-FB95-80A1-61FBBC036A94}"/>
              </a:ext>
            </a:extLst>
          </p:cNvPr>
          <p:cNvSpPr/>
          <p:nvPr/>
        </p:nvSpPr>
        <p:spPr>
          <a:xfrm>
            <a:off x="11251493" y="3707150"/>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アナリティクス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確認</a:t>
            </a:r>
            <a:endParaRPr lang="en-US" sz="900">
              <a:solidFill>
                <a:srgbClr val="575757"/>
              </a:solidFill>
              <a:ea typeface="Meiryo UI" panose="020B0604030504040204" pitchFamily="50" charset="-128"/>
            </a:endParaRPr>
          </a:p>
        </p:txBody>
      </p:sp>
      <p:grpSp>
        <p:nvGrpSpPr>
          <p:cNvPr id="72" name="bcgBugs_Gender-neutral Front ">
            <a:extLst>
              <a:ext uri="{FF2B5EF4-FFF2-40B4-BE49-F238E27FC236}">
                <a16:creationId xmlns:a16="http://schemas.microsoft.com/office/drawing/2014/main" id="{24158417-56E4-4DE4-88CF-68AD7008C5B5}"/>
              </a:ext>
            </a:extLst>
          </p:cNvPr>
          <p:cNvGrpSpPr>
            <a:grpSpLocks noChangeAspect="1"/>
          </p:cNvGrpSpPr>
          <p:nvPr/>
        </p:nvGrpSpPr>
        <p:grpSpPr bwMode="auto">
          <a:xfrm>
            <a:off x="11210437" y="3975792"/>
            <a:ext cx="258077" cy="258077"/>
            <a:chOff x="2652" y="972"/>
            <a:chExt cx="2376" cy="2376"/>
          </a:xfrm>
        </p:grpSpPr>
        <p:sp>
          <p:nvSpPr>
            <p:cNvPr id="73" name="AutoShape 3">
              <a:extLst>
                <a:ext uri="{FF2B5EF4-FFF2-40B4-BE49-F238E27FC236}">
                  <a16:creationId xmlns:a16="http://schemas.microsoft.com/office/drawing/2014/main" id="{A450F5F4-DF33-5026-709B-F1E0EE7FFC7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
              <a:extLst>
                <a:ext uri="{FF2B5EF4-FFF2-40B4-BE49-F238E27FC236}">
                  <a16:creationId xmlns:a16="http://schemas.microsoft.com/office/drawing/2014/main" id="{2AEC58A4-E992-4EB7-2677-9A75D56B1C6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75" name="テキスト ボックス 118">
            <a:extLst>
              <a:ext uri="{FF2B5EF4-FFF2-40B4-BE49-F238E27FC236}">
                <a16:creationId xmlns:a16="http://schemas.microsoft.com/office/drawing/2014/main" id="{6C102FEC-984B-8B1D-5DFF-323CEBEC53F7}"/>
              </a:ext>
            </a:extLst>
          </p:cNvPr>
          <p:cNvSpPr txBox="1"/>
          <p:nvPr/>
        </p:nvSpPr>
        <p:spPr>
          <a:xfrm>
            <a:off x="11137783" y="4228847"/>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92" name="Group 91">
            <a:extLst>
              <a:ext uri="{FF2B5EF4-FFF2-40B4-BE49-F238E27FC236}">
                <a16:creationId xmlns:a16="http://schemas.microsoft.com/office/drawing/2014/main" id="{8CB29395-C701-2FFE-D92A-7E6F5A7C07E8}"/>
              </a:ext>
            </a:extLst>
          </p:cNvPr>
          <p:cNvGrpSpPr/>
          <p:nvPr/>
        </p:nvGrpSpPr>
        <p:grpSpPr>
          <a:xfrm>
            <a:off x="8764945" y="6397719"/>
            <a:ext cx="2736744" cy="387580"/>
            <a:chOff x="8764945" y="6397719"/>
            <a:chExt cx="2736744" cy="387580"/>
          </a:xfrm>
        </p:grpSpPr>
        <p:sp>
          <p:nvSpPr>
            <p:cNvPr id="85" name="Rectangle 84">
              <a:extLst>
                <a:ext uri="{FF2B5EF4-FFF2-40B4-BE49-F238E27FC236}">
                  <a16:creationId xmlns:a16="http://schemas.microsoft.com/office/drawing/2014/main" id="{8185EB3F-DD0D-2238-F3D2-4C9839F0490C}"/>
                </a:ext>
              </a:extLst>
            </p:cNvPr>
            <p:cNvSpPr/>
            <p:nvPr/>
          </p:nvSpPr>
          <p:spPr>
            <a:xfrm>
              <a:off x="8764945" y="6397719"/>
              <a:ext cx="2736744" cy="38758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86" name="Rectangle 85">
              <a:extLst>
                <a:ext uri="{FF2B5EF4-FFF2-40B4-BE49-F238E27FC236}">
                  <a16:creationId xmlns:a16="http://schemas.microsoft.com/office/drawing/2014/main" id="{4F2D8D0D-519B-B0E9-73ED-406244473A43}"/>
                </a:ext>
              </a:extLst>
            </p:cNvPr>
            <p:cNvSpPr/>
            <p:nvPr/>
          </p:nvSpPr>
          <p:spPr>
            <a:xfrm>
              <a:off x="9462002" y="6485957"/>
              <a:ext cx="607965" cy="19889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endParaRPr lang="en-US" sz="900">
                <a:solidFill>
                  <a:srgbClr val="575757"/>
                </a:solidFill>
                <a:ea typeface="Meiryo UI" panose="020B0604030504040204" pitchFamily="50" charset="-128"/>
              </a:endParaRPr>
            </a:p>
          </p:txBody>
        </p:sp>
        <p:sp>
          <p:nvSpPr>
            <p:cNvPr id="87" name="Rectangle 86">
              <a:extLst>
                <a:ext uri="{FF2B5EF4-FFF2-40B4-BE49-F238E27FC236}">
                  <a16:creationId xmlns:a16="http://schemas.microsoft.com/office/drawing/2014/main" id="{B55FF0AF-227A-107B-64C4-71F51DAF3944}"/>
                </a:ext>
              </a:extLst>
            </p:cNvPr>
            <p:cNvSpPr/>
            <p:nvPr/>
          </p:nvSpPr>
          <p:spPr>
            <a:xfrm>
              <a:off x="10159135" y="6485957"/>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処理</a:t>
              </a:r>
              <a:endParaRPr lang="en-US" sz="900">
                <a:solidFill>
                  <a:srgbClr val="575757"/>
                </a:solidFill>
                <a:ea typeface="Meiryo UI" panose="020B0604030504040204" pitchFamily="50" charset="-128"/>
              </a:endParaRPr>
            </a:p>
          </p:txBody>
        </p:sp>
        <p:sp>
          <p:nvSpPr>
            <p:cNvPr id="89" name="Flowchart: Magnetic Disk 88">
              <a:extLst>
                <a:ext uri="{FF2B5EF4-FFF2-40B4-BE49-F238E27FC236}">
                  <a16:creationId xmlns:a16="http://schemas.microsoft.com/office/drawing/2014/main" id="{53749372-ABB0-691B-00C6-2293C5B0AC53}"/>
                </a:ext>
              </a:extLst>
            </p:cNvPr>
            <p:cNvSpPr/>
            <p:nvPr/>
          </p:nvSpPr>
          <p:spPr>
            <a:xfrm>
              <a:off x="10849572" y="6455060"/>
              <a:ext cx="507445" cy="26068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データ</a:t>
              </a:r>
              <a:endParaRPr lang="en-US" altLang="ja-JP" sz="900">
                <a:solidFill>
                  <a:srgbClr val="575757"/>
                </a:solidFill>
                <a:ea typeface="Meiryo UI" panose="020B0604030504040204" pitchFamily="50" charset="-128"/>
              </a:endParaRPr>
            </a:p>
          </p:txBody>
        </p:sp>
        <p:sp>
          <p:nvSpPr>
            <p:cNvPr id="90" name="テキスト ボックス 118">
              <a:extLst>
                <a:ext uri="{FF2B5EF4-FFF2-40B4-BE49-F238E27FC236}">
                  <a16:creationId xmlns:a16="http://schemas.microsoft.com/office/drawing/2014/main" id="{8161659C-6E07-ABED-65C7-345C059D79DA}"/>
                </a:ext>
              </a:extLst>
            </p:cNvPr>
            <p:cNvSpPr txBox="1"/>
            <p:nvPr/>
          </p:nvSpPr>
          <p:spPr>
            <a:xfrm>
              <a:off x="8918688" y="650730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114" name="Rectangle 113">
            <a:extLst>
              <a:ext uri="{FF2B5EF4-FFF2-40B4-BE49-F238E27FC236}">
                <a16:creationId xmlns:a16="http://schemas.microsoft.com/office/drawing/2014/main" id="{A6CBDBC4-1BFF-35AE-46EA-E62DF073E192}"/>
              </a:ext>
            </a:extLst>
          </p:cNvPr>
          <p:cNvSpPr/>
          <p:nvPr/>
        </p:nvSpPr>
        <p:spPr>
          <a:xfrm>
            <a:off x="3725764" y="4705022"/>
            <a:ext cx="129783" cy="19885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22" name="Flowchart: Magnetic Disk 121">
            <a:extLst>
              <a:ext uri="{FF2B5EF4-FFF2-40B4-BE49-F238E27FC236}">
                <a16:creationId xmlns:a16="http://schemas.microsoft.com/office/drawing/2014/main" id="{31AC0672-61C4-D3FC-A6AF-EE62044C6BA2}"/>
              </a:ext>
            </a:extLst>
          </p:cNvPr>
          <p:cNvSpPr/>
          <p:nvPr/>
        </p:nvSpPr>
        <p:spPr>
          <a:xfrm>
            <a:off x="4822328" y="5307631"/>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配信範囲設定</a:t>
            </a:r>
            <a:endParaRPr lang="en-US" altLang="ja-JP" sz="900">
              <a:solidFill>
                <a:srgbClr val="575757"/>
              </a:solidFill>
              <a:ea typeface="Meiryo UI" panose="020B0604030504040204" pitchFamily="50" charset="-128"/>
            </a:endParaRPr>
          </a:p>
        </p:txBody>
      </p:sp>
      <p:cxnSp>
        <p:nvCxnSpPr>
          <p:cNvPr id="126" name="Connector: Elbow 125">
            <a:extLst>
              <a:ext uri="{FF2B5EF4-FFF2-40B4-BE49-F238E27FC236}">
                <a16:creationId xmlns:a16="http://schemas.microsoft.com/office/drawing/2014/main" id="{B3DFDC80-C9FC-2D8D-E983-01B620FCA2E0}"/>
              </a:ext>
            </a:extLst>
          </p:cNvPr>
          <p:cNvCxnSpPr>
            <a:cxnSpLocks/>
            <a:stCxn id="2059" idx="3"/>
            <a:endCxn id="2063" idx="1"/>
          </p:cNvCxnSpPr>
          <p:nvPr/>
        </p:nvCxnSpPr>
        <p:spPr>
          <a:xfrm flipV="1">
            <a:off x="4624579" y="4368538"/>
            <a:ext cx="206576" cy="1147150"/>
          </a:xfrm>
          <a:prstGeom prst="bentConnector3">
            <a:avLst>
              <a:gd name="adj1" fmla="val 3685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59" name="Rectangle 2058">
            <a:extLst>
              <a:ext uri="{FF2B5EF4-FFF2-40B4-BE49-F238E27FC236}">
                <a16:creationId xmlns:a16="http://schemas.microsoft.com/office/drawing/2014/main" id="{1177ED1A-A7B5-B9C6-1AB8-79D829DDBC81}"/>
              </a:ext>
            </a:extLst>
          </p:cNvPr>
          <p:cNvSpPr/>
          <p:nvPr/>
        </p:nvSpPr>
        <p:spPr>
          <a:xfrm>
            <a:off x="3734457" y="5355530"/>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公開範囲の設定</a:t>
            </a:r>
            <a:endParaRPr lang="en-US" sz="900">
              <a:solidFill>
                <a:srgbClr val="575757"/>
              </a:solidFill>
              <a:ea typeface="Meiryo UI" panose="020B0604030504040204" pitchFamily="50" charset="-128"/>
            </a:endParaRPr>
          </a:p>
        </p:txBody>
      </p:sp>
      <p:sp>
        <p:nvSpPr>
          <p:cNvPr id="2063" name="Rectangle 2062">
            <a:extLst>
              <a:ext uri="{FF2B5EF4-FFF2-40B4-BE49-F238E27FC236}">
                <a16:creationId xmlns:a16="http://schemas.microsoft.com/office/drawing/2014/main" id="{FEC134DB-2AB8-B0EC-9ABA-E946B7C01EC6}"/>
              </a:ext>
            </a:extLst>
          </p:cNvPr>
          <p:cNvSpPr/>
          <p:nvPr/>
        </p:nvSpPr>
        <p:spPr>
          <a:xfrm>
            <a:off x="4831155" y="4269112"/>
            <a:ext cx="129783" cy="19885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68" name="Straight Arrow Connector 2067">
            <a:extLst>
              <a:ext uri="{FF2B5EF4-FFF2-40B4-BE49-F238E27FC236}">
                <a16:creationId xmlns:a16="http://schemas.microsoft.com/office/drawing/2014/main" id="{02B9BB5C-5748-5A2D-4DCF-F2F050A0112B}"/>
              </a:ext>
            </a:extLst>
          </p:cNvPr>
          <p:cNvCxnSpPr>
            <a:cxnSpLocks/>
          </p:cNvCxnSpPr>
          <p:nvPr/>
        </p:nvCxnSpPr>
        <p:spPr>
          <a:xfrm flipV="1">
            <a:off x="4624579" y="5593094"/>
            <a:ext cx="197749" cy="98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2071" name="bcgBugs_Gender-neutral Front ">
            <a:extLst>
              <a:ext uri="{FF2B5EF4-FFF2-40B4-BE49-F238E27FC236}">
                <a16:creationId xmlns:a16="http://schemas.microsoft.com/office/drawing/2014/main" id="{3A913A97-33E0-EBC1-5309-56E7F00C8AE6}"/>
              </a:ext>
            </a:extLst>
          </p:cNvPr>
          <p:cNvGrpSpPr>
            <a:grpSpLocks noChangeAspect="1"/>
          </p:cNvGrpSpPr>
          <p:nvPr/>
        </p:nvGrpSpPr>
        <p:grpSpPr bwMode="auto">
          <a:xfrm>
            <a:off x="287101" y="2160601"/>
            <a:ext cx="258077" cy="258077"/>
            <a:chOff x="2652" y="972"/>
            <a:chExt cx="2376" cy="2376"/>
          </a:xfrm>
        </p:grpSpPr>
        <p:sp>
          <p:nvSpPr>
            <p:cNvPr id="2072" name="AutoShape 3">
              <a:extLst>
                <a:ext uri="{FF2B5EF4-FFF2-40B4-BE49-F238E27FC236}">
                  <a16:creationId xmlns:a16="http://schemas.microsoft.com/office/drawing/2014/main" id="{E5466EB1-B769-A002-FDA4-86E36AC25D06}"/>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3" name="Freeform 5">
              <a:extLst>
                <a:ext uri="{FF2B5EF4-FFF2-40B4-BE49-F238E27FC236}">
                  <a16:creationId xmlns:a16="http://schemas.microsoft.com/office/drawing/2014/main" id="{31E689A2-838F-0BD1-7D28-45D351E75A9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BB36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075" name="テキスト ボックス 118">
            <a:extLst>
              <a:ext uri="{FF2B5EF4-FFF2-40B4-BE49-F238E27FC236}">
                <a16:creationId xmlns:a16="http://schemas.microsoft.com/office/drawing/2014/main" id="{DDF0A067-444D-5592-9EFF-003D950152A3}"/>
              </a:ext>
            </a:extLst>
          </p:cNvPr>
          <p:cNvSpPr txBox="1"/>
          <p:nvPr/>
        </p:nvSpPr>
        <p:spPr>
          <a:xfrm>
            <a:off x="144226" y="2429142"/>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076" name="Connector: Elbow 2075">
            <a:extLst>
              <a:ext uri="{FF2B5EF4-FFF2-40B4-BE49-F238E27FC236}">
                <a16:creationId xmlns:a16="http://schemas.microsoft.com/office/drawing/2014/main" id="{1709DC18-86CA-4D1D-0FA1-84927BF4DA40}"/>
              </a:ext>
            </a:extLst>
          </p:cNvPr>
          <p:cNvCxnSpPr>
            <a:cxnSpLocks/>
            <a:endCxn id="2087" idx="1"/>
          </p:cNvCxnSpPr>
          <p:nvPr/>
        </p:nvCxnSpPr>
        <p:spPr>
          <a:xfrm>
            <a:off x="545178" y="1954597"/>
            <a:ext cx="294999" cy="221449"/>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84" name="Rectangle 2083">
            <a:extLst>
              <a:ext uri="{FF2B5EF4-FFF2-40B4-BE49-F238E27FC236}">
                <a16:creationId xmlns:a16="http://schemas.microsoft.com/office/drawing/2014/main" id="{31459DA8-C9C7-351C-5C6A-DAF4230A8C4F}"/>
              </a:ext>
            </a:extLst>
          </p:cNvPr>
          <p:cNvSpPr/>
          <p:nvPr/>
        </p:nvSpPr>
        <p:spPr>
          <a:xfrm>
            <a:off x="840177" y="1967166"/>
            <a:ext cx="209274" cy="15620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7" name="Rectangle 2086">
            <a:extLst>
              <a:ext uri="{FF2B5EF4-FFF2-40B4-BE49-F238E27FC236}">
                <a16:creationId xmlns:a16="http://schemas.microsoft.com/office/drawing/2014/main" id="{CE69A38C-838F-2E7E-6AF9-39FDAFDB800B}"/>
              </a:ext>
            </a:extLst>
          </p:cNvPr>
          <p:cNvSpPr/>
          <p:nvPr/>
        </p:nvSpPr>
        <p:spPr>
          <a:xfrm>
            <a:off x="840177" y="2097945"/>
            <a:ext cx="209274" cy="15620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88" name="Connector: Elbow 2087">
            <a:extLst>
              <a:ext uri="{FF2B5EF4-FFF2-40B4-BE49-F238E27FC236}">
                <a16:creationId xmlns:a16="http://schemas.microsoft.com/office/drawing/2014/main" id="{B33CA347-2E53-F86A-21F3-CDB7DDB2766B}"/>
              </a:ext>
            </a:extLst>
          </p:cNvPr>
          <p:cNvCxnSpPr>
            <a:cxnSpLocks/>
            <a:endCxn id="2087" idx="1"/>
          </p:cNvCxnSpPr>
          <p:nvPr/>
        </p:nvCxnSpPr>
        <p:spPr>
          <a:xfrm flipV="1">
            <a:off x="545178" y="2176046"/>
            <a:ext cx="294999" cy="11359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2099" name="bcgBugs_Gender-neutral Front ">
            <a:extLst>
              <a:ext uri="{FF2B5EF4-FFF2-40B4-BE49-F238E27FC236}">
                <a16:creationId xmlns:a16="http://schemas.microsoft.com/office/drawing/2014/main" id="{09EE2239-7FA2-CE4C-8E4F-D28DA24581C6}"/>
              </a:ext>
            </a:extLst>
          </p:cNvPr>
          <p:cNvGrpSpPr>
            <a:grpSpLocks noChangeAspect="1"/>
          </p:cNvGrpSpPr>
          <p:nvPr/>
        </p:nvGrpSpPr>
        <p:grpSpPr bwMode="auto">
          <a:xfrm>
            <a:off x="7600256" y="2076492"/>
            <a:ext cx="258077" cy="258077"/>
            <a:chOff x="2652" y="972"/>
            <a:chExt cx="2376" cy="2376"/>
          </a:xfrm>
        </p:grpSpPr>
        <p:sp>
          <p:nvSpPr>
            <p:cNvPr id="2100" name="AutoShape 3">
              <a:extLst>
                <a:ext uri="{FF2B5EF4-FFF2-40B4-BE49-F238E27FC236}">
                  <a16:creationId xmlns:a16="http://schemas.microsoft.com/office/drawing/2014/main" id="{EC27BB41-FDC2-A09F-1B66-5EBD3CAAB865}"/>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1" name="Freeform 5">
              <a:extLst>
                <a:ext uri="{FF2B5EF4-FFF2-40B4-BE49-F238E27FC236}">
                  <a16:creationId xmlns:a16="http://schemas.microsoft.com/office/drawing/2014/main" id="{9B336AC5-E899-5AC8-B443-2DD585A1DAB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02" name="Rectangle 2101">
            <a:extLst>
              <a:ext uri="{FF2B5EF4-FFF2-40B4-BE49-F238E27FC236}">
                <a16:creationId xmlns:a16="http://schemas.microsoft.com/office/drawing/2014/main" id="{1D159655-AB4D-10D2-A19C-6D44EA9B4624}"/>
              </a:ext>
            </a:extLst>
          </p:cNvPr>
          <p:cNvSpPr/>
          <p:nvPr/>
        </p:nvSpPr>
        <p:spPr>
          <a:xfrm>
            <a:off x="8100195" y="2042989"/>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企業内コンテンツ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配信設定</a:t>
            </a:r>
            <a:endParaRPr lang="en-US" sz="900">
              <a:solidFill>
                <a:srgbClr val="575757"/>
              </a:solidFill>
              <a:ea typeface="Meiryo UI" panose="020B0604030504040204" pitchFamily="50" charset="-128"/>
            </a:endParaRPr>
          </a:p>
        </p:txBody>
      </p:sp>
      <p:cxnSp>
        <p:nvCxnSpPr>
          <p:cNvPr id="2103" name="Straight Arrow Connector 2102">
            <a:extLst>
              <a:ext uri="{FF2B5EF4-FFF2-40B4-BE49-F238E27FC236}">
                <a16:creationId xmlns:a16="http://schemas.microsoft.com/office/drawing/2014/main" id="{F86F7522-25C2-042B-EE38-68C8B548910F}"/>
              </a:ext>
            </a:extLst>
          </p:cNvPr>
          <p:cNvCxnSpPr>
            <a:cxnSpLocks/>
            <a:endCxn id="2102" idx="1"/>
          </p:cNvCxnSpPr>
          <p:nvPr/>
        </p:nvCxnSpPr>
        <p:spPr>
          <a:xfrm flipV="1">
            <a:off x="7858333" y="2203147"/>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04" name="Flowchart: Magnetic Disk 2103">
            <a:extLst>
              <a:ext uri="{FF2B5EF4-FFF2-40B4-BE49-F238E27FC236}">
                <a16:creationId xmlns:a16="http://schemas.microsoft.com/office/drawing/2014/main" id="{92852E1E-90B6-C9C3-96CE-4A8675EE45E9}"/>
              </a:ext>
            </a:extLst>
          </p:cNvPr>
          <p:cNvSpPr/>
          <p:nvPr/>
        </p:nvSpPr>
        <p:spPr>
          <a:xfrm>
            <a:off x="9177035" y="1949491"/>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企業別ｺﾝﾃﾝﾂ</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配信設定</a:t>
            </a:r>
            <a:endParaRPr lang="en-US" sz="900">
              <a:solidFill>
                <a:srgbClr val="575757"/>
              </a:solidFill>
              <a:ea typeface="Meiryo UI" panose="020B0604030504040204" pitchFamily="50" charset="-128"/>
            </a:endParaRPr>
          </a:p>
        </p:txBody>
      </p:sp>
      <p:cxnSp>
        <p:nvCxnSpPr>
          <p:cNvPr id="2105" name="Straight Arrow Connector 2104">
            <a:extLst>
              <a:ext uri="{FF2B5EF4-FFF2-40B4-BE49-F238E27FC236}">
                <a16:creationId xmlns:a16="http://schemas.microsoft.com/office/drawing/2014/main" id="{9426ABC2-B631-7C57-1F5B-312200B48DB9}"/>
              </a:ext>
            </a:extLst>
          </p:cNvPr>
          <p:cNvCxnSpPr>
            <a:cxnSpLocks/>
            <a:stCxn id="2102" idx="3"/>
            <a:endCxn id="2104" idx="2"/>
          </p:cNvCxnSpPr>
          <p:nvPr/>
        </p:nvCxnSpPr>
        <p:spPr>
          <a:xfrm>
            <a:off x="8990317" y="2203147"/>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07" name="Rectangle 2106">
            <a:extLst>
              <a:ext uri="{FF2B5EF4-FFF2-40B4-BE49-F238E27FC236}">
                <a16:creationId xmlns:a16="http://schemas.microsoft.com/office/drawing/2014/main" id="{29855DFD-2C56-FC56-641E-A6E4748040FF}"/>
              </a:ext>
            </a:extLst>
          </p:cNvPr>
          <p:cNvSpPr/>
          <p:nvPr/>
        </p:nvSpPr>
        <p:spPr>
          <a:xfrm>
            <a:off x="9181018" y="2250857"/>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08" name="テキスト ボックス 118">
            <a:extLst>
              <a:ext uri="{FF2B5EF4-FFF2-40B4-BE49-F238E27FC236}">
                <a16:creationId xmlns:a16="http://schemas.microsoft.com/office/drawing/2014/main" id="{B71C8E37-C81F-81DB-5B3B-88C83FBCB699}"/>
              </a:ext>
            </a:extLst>
          </p:cNvPr>
          <p:cNvSpPr txBox="1"/>
          <p:nvPr/>
        </p:nvSpPr>
        <p:spPr>
          <a:xfrm>
            <a:off x="7405058" y="1899108"/>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109" name="bcgBugs_Gender-neutral Front ">
            <a:extLst>
              <a:ext uri="{FF2B5EF4-FFF2-40B4-BE49-F238E27FC236}">
                <a16:creationId xmlns:a16="http://schemas.microsoft.com/office/drawing/2014/main" id="{87F894D6-EA64-D34C-FAE3-CA5A49BA1AED}"/>
              </a:ext>
            </a:extLst>
          </p:cNvPr>
          <p:cNvGrpSpPr>
            <a:grpSpLocks noChangeAspect="1"/>
          </p:cNvGrpSpPr>
          <p:nvPr/>
        </p:nvGrpSpPr>
        <p:grpSpPr bwMode="auto">
          <a:xfrm>
            <a:off x="3104456" y="1649326"/>
            <a:ext cx="258077" cy="258077"/>
            <a:chOff x="2652" y="972"/>
            <a:chExt cx="2376" cy="2376"/>
          </a:xfrm>
        </p:grpSpPr>
        <p:sp>
          <p:nvSpPr>
            <p:cNvPr id="2110" name="AutoShape 3">
              <a:extLst>
                <a:ext uri="{FF2B5EF4-FFF2-40B4-BE49-F238E27FC236}">
                  <a16:creationId xmlns:a16="http://schemas.microsoft.com/office/drawing/2014/main" id="{3916EB3B-72B6-45AC-4CB5-FD4BB5EDC96A}"/>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1" name="Freeform 5">
              <a:extLst>
                <a:ext uri="{FF2B5EF4-FFF2-40B4-BE49-F238E27FC236}">
                  <a16:creationId xmlns:a16="http://schemas.microsoft.com/office/drawing/2014/main" id="{EC0491AF-1F32-74FB-028B-62963BE6781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12" name="テキスト ボックス 118">
            <a:extLst>
              <a:ext uri="{FF2B5EF4-FFF2-40B4-BE49-F238E27FC236}">
                <a16:creationId xmlns:a16="http://schemas.microsoft.com/office/drawing/2014/main" id="{2E437CE0-5CA6-DB56-1CE4-C36B84DCA747}"/>
              </a:ext>
            </a:extLst>
          </p:cNvPr>
          <p:cNvSpPr txBox="1"/>
          <p:nvPr/>
        </p:nvSpPr>
        <p:spPr>
          <a:xfrm>
            <a:off x="3174388" y="146826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113" name="Straight Arrow Connector 2112">
            <a:extLst>
              <a:ext uri="{FF2B5EF4-FFF2-40B4-BE49-F238E27FC236}">
                <a16:creationId xmlns:a16="http://schemas.microsoft.com/office/drawing/2014/main" id="{57FFBE99-772A-F6C5-D101-976A5FF42A55}"/>
              </a:ext>
            </a:extLst>
          </p:cNvPr>
          <p:cNvCxnSpPr>
            <a:cxnSpLocks/>
          </p:cNvCxnSpPr>
          <p:nvPr/>
        </p:nvCxnSpPr>
        <p:spPr>
          <a:xfrm>
            <a:off x="574247" y="1540877"/>
            <a:ext cx="2313808" cy="0"/>
          </a:xfrm>
          <a:prstGeom prst="straightConnector1">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cxnSp>
      <p:cxnSp>
        <p:nvCxnSpPr>
          <p:cNvPr id="2115" name="Connector: Elbow 2114">
            <a:extLst>
              <a:ext uri="{FF2B5EF4-FFF2-40B4-BE49-F238E27FC236}">
                <a16:creationId xmlns:a16="http://schemas.microsoft.com/office/drawing/2014/main" id="{2A334CA4-040E-93B0-EB35-34D3574875D2}"/>
              </a:ext>
            </a:extLst>
          </p:cNvPr>
          <p:cNvCxnSpPr>
            <a:cxnSpLocks/>
            <a:endCxn id="2118" idx="3"/>
          </p:cNvCxnSpPr>
          <p:nvPr/>
        </p:nvCxnSpPr>
        <p:spPr>
          <a:xfrm rot="5400000">
            <a:off x="2545588" y="1986518"/>
            <a:ext cx="767022" cy="608792"/>
          </a:xfrm>
          <a:prstGeom prst="bentConnector2">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cxnSp>
      <p:sp>
        <p:nvSpPr>
          <p:cNvPr id="2118" name="Rectangle 2117">
            <a:extLst>
              <a:ext uri="{FF2B5EF4-FFF2-40B4-BE49-F238E27FC236}">
                <a16:creationId xmlns:a16="http://schemas.microsoft.com/office/drawing/2014/main" id="{54CBCC56-229F-0089-D0F9-3EE15CCA207D}"/>
              </a:ext>
            </a:extLst>
          </p:cNvPr>
          <p:cNvSpPr/>
          <p:nvPr/>
        </p:nvSpPr>
        <p:spPr>
          <a:xfrm>
            <a:off x="2471482" y="2580202"/>
            <a:ext cx="153221" cy="18844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21" name="テキスト ボックス 118">
            <a:extLst>
              <a:ext uri="{FF2B5EF4-FFF2-40B4-BE49-F238E27FC236}">
                <a16:creationId xmlns:a16="http://schemas.microsoft.com/office/drawing/2014/main" id="{01D50DBD-3C42-E602-8A3D-DDA24C981CAE}"/>
              </a:ext>
            </a:extLst>
          </p:cNvPr>
          <p:cNvSpPr txBox="1"/>
          <p:nvPr/>
        </p:nvSpPr>
        <p:spPr>
          <a:xfrm>
            <a:off x="1091446" y="1472293"/>
            <a:ext cx="1202475"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050">
                <a:solidFill>
                  <a:srgbClr val="575757"/>
                </a:solidFill>
                <a:latin typeface="Trebuchet MS" panose="020B0603020202020204" pitchFamily="34" charset="0"/>
                <a:ea typeface="Meiryo UI" panose="020B0604030504040204" pitchFamily="50" charset="-128"/>
              </a:rPr>
              <a:t>ファイルアップロード依頼</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122" name="テキスト ボックス 118">
            <a:extLst>
              <a:ext uri="{FF2B5EF4-FFF2-40B4-BE49-F238E27FC236}">
                <a16:creationId xmlns:a16="http://schemas.microsoft.com/office/drawing/2014/main" id="{5F8264BC-86CF-A488-41B7-31345CB5938B}"/>
              </a:ext>
            </a:extLst>
          </p:cNvPr>
          <p:cNvSpPr txBox="1"/>
          <p:nvPr/>
        </p:nvSpPr>
        <p:spPr>
          <a:xfrm>
            <a:off x="3461183" y="1741826"/>
            <a:ext cx="1836682" cy="51633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初期移行時等、</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運用管理者が直接ファイルを</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一括アップロードをできるようにする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132" name="bcgBugs_Gender-neutral Front ">
            <a:extLst>
              <a:ext uri="{FF2B5EF4-FFF2-40B4-BE49-F238E27FC236}">
                <a16:creationId xmlns:a16="http://schemas.microsoft.com/office/drawing/2014/main" id="{CFA2CFBA-CE4B-C446-DF87-5DFB6449386F}"/>
              </a:ext>
            </a:extLst>
          </p:cNvPr>
          <p:cNvGrpSpPr>
            <a:grpSpLocks noChangeAspect="1"/>
          </p:cNvGrpSpPr>
          <p:nvPr/>
        </p:nvGrpSpPr>
        <p:grpSpPr bwMode="auto">
          <a:xfrm>
            <a:off x="7600256" y="1621986"/>
            <a:ext cx="258077" cy="258077"/>
            <a:chOff x="2652" y="972"/>
            <a:chExt cx="2376" cy="2376"/>
          </a:xfrm>
        </p:grpSpPr>
        <p:sp>
          <p:nvSpPr>
            <p:cNvPr id="2133" name="AutoShape 3">
              <a:extLst>
                <a:ext uri="{FF2B5EF4-FFF2-40B4-BE49-F238E27FC236}">
                  <a16:creationId xmlns:a16="http://schemas.microsoft.com/office/drawing/2014/main" id="{6340BBFA-B243-F0F2-FB5C-22CA4911146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4" name="Freeform 5">
              <a:extLst>
                <a:ext uri="{FF2B5EF4-FFF2-40B4-BE49-F238E27FC236}">
                  <a16:creationId xmlns:a16="http://schemas.microsoft.com/office/drawing/2014/main" id="{25F35A29-505C-5F50-992E-60CAF096B1B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35" name="Rectangle 2134">
            <a:extLst>
              <a:ext uri="{FF2B5EF4-FFF2-40B4-BE49-F238E27FC236}">
                <a16:creationId xmlns:a16="http://schemas.microsoft.com/office/drawing/2014/main" id="{1F900813-EEFC-1B7B-866C-3F64A7425F28}"/>
              </a:ext>
            </a:extLst>
          </p:cNvPr>
          <p:cNvSpPr/>
          <p:nvPr/>
        </p:nvSpPr>
        <p:spPr>
          <a:xfrm>
            <a:off x="8100195" y="1588483"/>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履修公開範囲</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a:t>
            </a:r>
            <a:endParaRPr lang="en-US" sz="900">
              <a:solidFill>
                <a:srgbClr val="575757"/>
              </a:solidFill>
              <a:ea typeface="Meiryo UI" panose="020B0604030504040204" pitchFamily="50" charset="-128"/>
            </a:endParaRPr>
          </a:p>
        </p:txBody>
      </p:sp>
      <p:cxnSp>
        <p:nvCxnSpPr>
          <p:cNvPr id="2136" name="Straight Arrow Connector 2135">
            <a:extLst>
              <a:ext uri="{FF2B5EF4-FFF2-40B4-BE49-F238E27FC236}">
                <a16:creationId xmlns:a16="http://schemas.microsoft.com/office/drawing/2014/main" id="{2049F894-160D-5427-6D7F-4492313B3661}"/>
              </a:ext>
            </a:extLst>
          </p:cNvPr>
          <p:cNvCxnSpPr>
            <a:cxnSpLocks/>
            <a:endCxn id="2135" idx="1"/>
          </p:cNvCxnSpPr>
          <p:nvPr/>
        </p:nvCxnSpPr>
        <p:spPr>
          <a:xfrm flipV="1">
            <a:off x="7858333" y="1748641"/>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37" name="Flowchart: Magnetic Disk 2136">
            <a:extLst>
              <a:ext uri="{FF2B5EF4-FFF2-40B4-BE49-F238E27FC236}">
                <a16:creationId xmlns:a16="http://schemas.microsoft.com/office/drawing/2014/main" id="{338AFF28-6C8F-8C2B-DF97-B485F245F467}"/>
              </a:ext>
            </a:extLst>
          </p:cNvPr>
          <p:cNvSpPr/>
          <p:nvPr/>
        </p:nvSpPr>
        <p:spPr>
          <a:xfrm>
            <a:off x="9177035" y="149498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履修公開範囲</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a:t>
            </a:r>
            <a:endParaRPr lang="en-US" sz="900">
              <a:solidFill>
                <a:srgbClr val="575757"/>
              </a:solidFill>
              <a:ea typeface="Meiryo UI" panose="020B0604030504040204" pitchFamily="50" charset="-128"/>
            </a:endParaRPr>
          </a:p>
        </p:txBody>
      </p:sp>
      <p:cxnSp>
        <p:nvCxnSpPr>
          <p:cNvPr id="2138" name="Straight Arrow Connector 2137">
            <a:extLst>
              <a:ext uri="{FF2B5EF4-FFF2-40B4-BE49-F238E27FC236}">
                <a16:creationId xmlns:a16="http://schemas.microsoft.com/office/drawing/2014/main" id="{69BDE725-355A-EFDA-D17B-083EF8AE8C67}"/>
              </a:ext>
            </a:extLst>
          </p:cNvPr>
          <p:cNvCxnSpPr>
            <a:cxnSpLocks/>
            <a:stCxn id="2135" idx="3"/>
            <a:endCxn id="2137" idx="2"/>
          </p:cNvCxnSpPr>
          <p:nvPr/>
        </p:nvCxnSpPr>
        <p:spPr>
          <a:xfrm>
            <a:off x="8990317" y="1748641"/>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39" name="Rectangle 2138">
            <a:extLst>
              <a:ext uri="{FF2B5EF4-FFF2-40B4-BE49-F238E27FC236}">
                <a16:creationId xmlns:a16="http://schemas.microsoft.com/office/drawing/2014/main" id="{63A93C20-5195-E6CB-AFE3-52996F0AA3D5}"/>
              </a:ext>
            </a:extLst>
          </p:cNvPr>
          <p:cNvSpPr/>
          <p:nvPr/>
        </p:nvSpPr>
        <p:spPr>
          <a:xfrm>
            <a:off x="9181018" y="1796351"/>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40" name="テキスト ボックス 118">
            <a:extLst>
              <a:ext uri="{FF2B5EF4-FFF2-40B4-BE49-F238E27FC236}">
                <a16:creationId xmlns:a16="http://schemas.microsoft.com/office/drawing/2014/main" id="{E7251447-B93E-8B54-6DE2-46317A8DA7FA}"/>
              </a:ext>
            </a:extLst>
          </p:cNvPr>
          <p:cNvSpPr txBox="1"/>
          <p:nvPr/>
        </p:nvSpPr>
        <p:spPr>
          <a:xfrm>
            <a:off x="7405058" y="1444602"/>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141" name="Rectangle 2140">
            <a:extLst>
              <a:ext uri="{FF2B5EF4-FFF2-40B4-BE49-F238E27FC236}">
                <a16:creationId xmlns:a16="http://schemas.microsoft.com/office/drawing/2014/main" id="{7C1D5638-CA78-4210-548C-2CDC72C399EF}"/>
              </a:ext>
            </a:extLst>
          </p:cNvPr>
          <p:cNvSpPr/>
          <p:nvPr/>
        </p:nvSpPr>
        <p:spPr>
          <a:xfrm>
            <a:off x="7607316" y="2730129"/>
            <a:ext cx="241862" cy="2099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142" name="Connector: Elbow 2141">
            <a:extLst>
              <a:ext uri="{FF2B5EF4-FFF2-40B4-BE49-F238E27FC236}">
                <a16:creationId xmlns:a16="http://schemas.microsoft.com/office/drawing/2014/main" id="{C7A775B7-34C6-5DE2-0AB2-36250ACBD2BB}"/>
              </a:ext>
            </a:extLst>
          </p:cNvPr>
          <p:cNvCxnSpPr>
            <a:cxnSpLocks/>
            <a:stCxn id="2104" idx="4"/>
            <a:endCxn id="2141" idx="1"/>
          </p:cNvCxnSpPr>
          <p:nvPr/>
        </p:nvCxnSpPr>
        <p:spPr>
          <a:xfrm flipH="1">
            <a:off x="7607316" y="2203491"/>
            <a:ext cx="2312669" cy="631601"/>
          </a:xfrm>
          <a:prstGeom prst="bentConnector5">
            <a:avLst>
              <a:gd name="adj1" fmla="val -9885"/>
              <a:gd name="adj2" fmla="val 61798"/>
              <a:gd name="adj3" fmla="val 10988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7" name="テキスト ボックス 118">
            <a:extLst>
              <a:ext uri="{FF2B5EF4-FFF2-40B4-BE49-F238E27FC236}">
                <a16:creationId xmlns:a16="http://schemas.microsoft.com/office/drawing/2014/main" id="{E0642262-E344-FDDD-BC50-D4D0C6156137}"/>
              </a:ext>
            </a:extLst>
          </p:cNvPr>
          <p:cNvSpPr txBox="1"/>
          <p:nvPr/>
        </p:nvSpPr>
        <p:spPr>
          <a:xfrm>
            <a:off x="7321846" y="2404989"/>
            <a:ext cx="348314"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050">
                <a:solidFill>
                  <a:srgbClr val="575757"/>
                </a:solidFill>
                <a:latin typeface="Trebuchet MS" panose="020B0603020202020204" pitchFamily="34" charset="0"/>
                <a:ea typeface="Meiryo UI" panose="020B0604030504040204" pitchFamily="50" charset="-128"/>
              </a:rPr>
              <a:t>通知</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149" name="Connector: Elbow 2148">
            <a:extLst>
              <a:ext uri="{FF2B5EF4-FFF2-40B4-BE49-F238E27FC236}">
                <a16:creationId xmlns:a16="http://schemas.microsoft.com/office/drawing/2014/main" id="{A314E3A0-AC54-6CC8-F001-377B6F464E73}"/>
              </a:ext>
            </a:extLst>
          </p:cNvPr>
          <p:cNvCxnSpPr>
            <a:cxnSpLocks/>
            <a:stCxn id="20" idx="4"/>
            <a:endCxn id="2059" idx="1"/>
          </p:cNvCxnSpPr>
          <p:nvPr/>
        </p:nvCxnSpPr>
        <p:spPr>
          <a:xfrm>
            <a:off x="2682523" y="2112578"/>
            <a:ext cx="1051934" cy="3403110"/>
          </a:xfrm>
          <a:prstGeom prst="bentConnector3">
            <a:avLst>
              <a:gd name="adj1" fmla="val 1041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55" name="テキスト ボックス 118">
            <a:extLst>
              <a:ext uri="{FF2B5EF4-FFF2-40B4-BE49-F238E27FC236}">
                <a16:creationId xmlns:a16="http://schemas.microsoft.com/office/drawing/2014/main" id="{355DCBA2-5A22-6B33-6CA3-D413F7DC79F4}"/>
              </a:ext>
            </a:extLst>
          </p:cNvPr>
          <p:cNvSpPr txBox="1"/>
          <p:nvPr/>
        </p:nvSpPr>
        <p:spPr>
          <a:xfrm>
            <a:off x="3797232" y="5878039"/>
            <a:ext cx="1836682" cy="39770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法人管理者が登録したコンテンツの公開範囲は</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当該法人のみに限定</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156" name="bcgBugs_Gender-neutral Front ">
            <a:extLst>
              <a:ext uri="{FF2B5EF4-FFF2-40B4-BE49-F238E27FC236}">
                <a16:creationId xmlns:a16="http://schemas.microsoft.com/office/drawing/2014/main" id="{9AA8CB17-0668-7AED-EB67-C546F2A9B0FE}"/>
              </a:ext>
            </a:extLst>
          </p:cNvPr>
          <p:cNvGrpSpPr>
            <a:grpSpLocks noChangeAspect="1"/>
          </p:cNvGrpSpPr>
          <p:nvPr/>
        </p:nvGrpSpPr>
        <p:grpSpPr bwMode="auto">
          <a:xfrm>
            <a:off x="3102487" y="4946798"/>
            <a:ext cx="258077" cy="258077"/>
            <a:chOff x="2652" y="972"/>
            <a:chExt cx="2376" cy="2376"/>
          </a:xfrm>
        </p:grpSpPr>
        <p:sp>
          <p:nvSpPr>
            <p:cNvPr id="2157" name="AutoShape 3">
              <a:extLst>
                <a:ext uri="{FF2B5EF4-FFF2-40B4-BE49-F238E27FC236}">
                  <a16:creationId xmlns:a16="http://schemas.microsoft.com/office/drawing/2014/main" id="{BD1E060F-8DE1-2701-4199-3B6072F8E8BD}"/>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8" name="Freeform 5">
              <a:extLst>
                <a:ext uri="{FF2B5EF4-FFF2-40B4-BE49-F238E27FC236}">
                  <a16:creationId xmlns:a16="http://schemas.microsoft.com/office/drawing/2014/main" id="{EDFEB87A-5485-B224-D497-229D0DEE29C3}"/>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59" name="テキスト ボックス 118">
            <a:extLst>
              <a:ext uri="{FF2B5EF4-FFF2-40B4-BE49-F238E27FC236}">
                <a16:creationId xmlns:a16="http://schemas.microsoft.com/office/drawing/2014/main" id="{5F74EC9E-BE3E-9E41-DBD8-3C5015F1B278}"/>
              </a:ext>
            </a:extLst>
          </p:cNvPr>
          <p:cNvSpPr txBox="1"/>
          <p:nvPr/>
        </p:nvSpPr>
        <p:spPr>
          <a:xfrm>
            <a:off x="3172419" y="5215339"/>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160" name="Connector: Elbow 2159">
            <a:extLst>
              <a:ext uri="{FF2B5EF4-FFF2-40B4-BE49-F238E27FC236}">
                <a16:creationId xmlns:a16="http://schemas.microsoft.com/office/drawing/2014/main" id="{72CE62CA-C18F-DEF4-A8D9-69A1B95B72B7}"/>
              </a:ext>
            </a:extLst>
          </p:cNvPr>
          <p:cNvCxnSpPr>
            <a:cxnSpLocks/>
          </p:cNvCxnSpPr>
          <p:nvPr/>
        </p:nvCxnSpPr>
        <p:spPr>
          <a:xfrm flipV="1">
            <a:off x="3360564" y="4812373"/>
            <a:ext cx="363231" cy="26346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64" name="Straight Arrow Connector 2163">
            <a:extLst>
              <a:ext uri="{FF2B5EF4-FFF2-40B4-BE49-F238E27FC236}">
                <a16:creationId xmlns:a16="http://schemas.microsoft.com/office/drawing/2014/main" id="{E06E7FEE-B4EC-57B5-CE33-FF5B68AB1628}"/>
              </a:ext>
            </a:extLst>
          </p:cNvPr>
          <p:cNvCxnSpPr>
            <a:cxnSpLocks/>
          </p:cNvCxnSpPr>
          <p:nvPr/>
        </p:nvCxnSpPr>
        <p:spPr>
          <a:xfrm flipV="1">
            <a:off x="4622610" y="5601019"/>
            <a:ext cx="197749" cy="98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pic>
        <p:nvPicPr>
          <p:cNvPr id="30" name="Picture 29">
            <a:extLst>
              <a:ext uri="{FF2B5EF4-FFF2-40B4-BE49-F238E27FC236}">
                <a16:creationId xmlns:a16="http://schemas.microsoft.com/office/drawing/2014/main" id="{E269BE86-2656-AD1C-4510-639D2117EF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46726" y="110805"/>
            <a:ext cx="1182520" cy="637978"/>
          </a:xfrm>
          <a:prstGeom prst="rect">
            <a:avLst/>
          </a:prstGeom>
        </p:spPr>
      </p:pic>
      <p:sp>
        <p:nvSpPr>
          <p:cNvPr id="31" name="Rectangle 30">
            <a:extLst>
              <a:ext uri="{FF2B5EF4-FFF2-40B4-BE49-F238E27FC236}">
                <a16:creationId xmlns:a16="http://schemas.microsoft.com/office/drawing/2014/main" id="{5D62D27F-0DF5-AF70-5FE7-F2C6CD23425D}"/>
              </a:ext>
            </a:extLst>
          </p:cNvPr>
          <p:cNvSpPr/>
          <p:nvPr/>
        </p:nvSpPr>
        <p:spPr>
          <a:xfrm>
            <a:off x="9939338" y="97662"/>
            <a:ext cx="371476" cy="659575"/>
          </a:xfrm>
          <a:prstGeom prst="rect">
            <a:avLst/>
          </a:prstGeom>
          <a:noFill/>
          <a:ln w="2857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Tree>
    <p:extLst>
      <p:ext uri="{BB962C8B-B14F-4D97-AF65-F5344CB8AC3E}">
        <p14:creationId xmlns:p14="http://schemas.microsoft.com/office/powerpoint/2010/main" val="29024240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61B72-F9B7-D7E9-8A50-E845EAB8F369}"/>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9D6EE1C6-BE6C-F1F8-6164-FA58F1293D0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学習コンテンツ（処理フロー概略）②</a:t>
            </a:r>
            <a:endParaRPr lang="en-US" altLang="ja-JP">
              <a:ea typeface="Meiryo UI" panose="020B0604030504040204" pitchFamily="50" charset="-128"/>
            </a:endParaRPr>
          </a:p>
        </p:txBody>
      </p:sp>
      <p:sp>
        <p:nvSpPr>
          <p:cNvPr id="4" name="Rectangle: Rounded Corners 3">
            <a:extLst>
              <a:ext uri="{FF2B5EF4-FFF2-40B4-BE49-F238E27FC236}">
                <a16:creationId xmlns:a16="http://schemas.microsoft.com/office/drawing/2014/main" id="{D1E43331-4477-8EF8-80BE-8F28A2BD0FA6}"/>
              </a:ext>
            </a:extLst>
          </p:cNvPr>
          <p:cNvSpPr/>
          <p:nvPr/>
        </p:nvSpPr>
        <p:spPr>
          <a:xfrm>
            <a:off x="50042" y="1461700"/>
            <a:ext cx="4867072" cy="1647387"/>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5" name="グループ化 55">
            <a:extLst>
              <a:ext uri="{FF2B5EF4-FFF2-40B4-BE49-F238E27FC236}">
                <a16:creationId xmlns:a16="http://schemas.microsoft.com/office/drawing/2014/main" id="{7BFD7D1A-6900-7F60-29CF-7A6806BAC654}"/>
              </a:ext>
            </a:extLst>
          </p:cNvPr>
          <p:cNvGrpSpPr/>
          <p:nvPr/>
        </p:nvGrpSpPr>
        <p:grpSpPr>
          <a:xfrm>
            <a:off x="229125" y="837535"/>
            <a:ext cx="5434955" cy="215444"/>
            <a:chOff x="444138" y="1319029"/>
            <a:chExt cx="3168515" cy="215444"/>
          </a:xfrm>
        </p:grpSpPr>
        <p:sp>
          <p:nvSpPr>
            <p:cNvPr id="6" name="正方形/長方形 3">
              <a:extLst>
                <a:ext uri="{FF2B5EF4-FFF2-40B4-BE49-F238E27FC236}">
                  <a16:creationId xmlns:a16="http://schemas.microsoft.com/office/drawing/2014/main" id="{B9E450FA-18A8-FC3F-2DC9-E969D8493490}"/>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コンテンツ登録</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(CP</a:t>
              </a:r>
              <a:r>
                <a:rPr kumimoji="1" lang="ja-JP" altLang="en-US" sz="1400">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側で</a:t>
              </a: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コンテンツ提供</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 name="直線コネクタ 5">
              <a:extLst>
                <a:ext uri="{FF2B5EF4-FFF2-40B4-BE49-F238E27FC236}">
                  <a16:creationId xmlns:a16="http://schemas.microsoft.com/office/drawing/2014/main" id="{07F8C66C-4AF9-5D15-6038-8F76BF014BEF}"/>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グループ化 55">
            <a:extLst>
              <a:ext uri="{FF2B5EF4-FFF2-40B4-BE49-F238E27FC236}">
                <a16:creationId xmlns:a16="http://schemas.microsoft.com/office/drawing/2014/main" id="{9B9BFD37-AFC4-A17B-C7F7-9EB6B1E5109A}"/>
              </a:ext>
            </a:extLst>
          </p:cNvPr>
          <p:cNvGrpSpPr/>
          <p:nvPr/>
        </p:nvGrpSpPr>
        <p:grpSpPr>
          <a:xfrm>
            <a:off x="5762781" y="837535"/>
            <a:ext cx="3349470" cy="215444"/>
            <a:chOff x="444138" y="1319029"/>
            <a:chExt cx="3168515" cy="215444"/>
          </a:xfrm>
        </p:grpSpPr>
        <p:sp>
          <p:nvSpPr>
            <p:cNvPr id="9" name="正方形/長方形 3">
              <a:extLst>
                <a:ext uri="{FF2B5EF4-FFF2-40B4-BE49-F238E27FC236}">
                  <a16:creationId xmlns:a16="http://schemas.microsoft.com/office/drawing/2014/main" id="{57873154-7F71-EF6D-773A-54BEAFDCD026}"/>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コンテンツ履修</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(CP</a:t>
              </a: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から履修データ連携あり</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0" name="直線コネクタ 5">
              <a:extLst>
                <a:ext uri="{FF2B5EF4-FFF2-40B4-BE49-F238E27FC236}">
                  <a16:creationId xmlns:a16="http://schemas.microsoft.com/office/drawing/2014/main" id="{F6C2F8B7-997C-18A8-2F5E-8D96461880E7}"/>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 name="グループ化 55">
            <a:extLst>
              <a:ext uri="{FF2B5EF4-FFF2-40B4-BE49-F238E27FC236}">
                <a16:creationId xmlns:a16="http://schemas.microsoft.com/office/drawing/2014/main" id="{8FDB20A8-1629-E20D-EECE-F08E466FD367}"/>
              </a:ext>
            </a:extLst>
          </p:cNvPr>
          <p:cNvGrpSpPr/>
          <p:nvPr/>
        </p:nvGrpSpPr>
        <p:grpSpPr>
          <a:xfrm>
            <a:off x="9177036" y="837535"/>
            <a:ext cx="2778744" cy="215444"/>
            <a:chOff x="444138" y="1319029"/>
            <a:chExt cx="3168515" cy="215444"/>
          </a:xfrm>
        </p:grpSpPr>
        <p:sp>
          <p:nvSpPr>
            <p:cNvPr id="12" name="正方形/長方形 3">
              <a:extLst>
                <a:ext uri="{FF2B5EF4-FFF2-40B4-BE49-F238E27FC236}">
                  <a16:creationId xmlns:a16="http://schemas.microsoft.com/office/drawing/2014/main" id="{FF18EAE0-1EF7-982B-45F6-1052E60DA554}"/>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コンテンツ履修完了</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3" name="直線コネクタ 5">
              <a:extLst>
                <a:ext uri="{FF2B5EF4-FFF2-40B4-BE49-F238E27FC236}">
                  <a16:creationId xmlns:a16="http://schemas.microsoft.com/office/drawing/2014/main" id="{5B5AA5EC-145B-00EE-8F18-6D511BC3EE90}"/>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6" name="bcgBugs_Gender-neutral Front ">
            <a:extLst>
              <a:ext uri="{FF2B5EF4-FFF2-40B4-BE49-F238E27FC236}">
                <a16:creationId xmlns:a16="http://schemas.microsoft.com/office/drawing/2014/main" id="{7293AF76-0971-D3C5-A2DE-985FBF50CF7D}"/>
              </a:ext>
            </a:extLst>
          </p:cNvPr>
          <p:cNvGrpSpPr>
            <a:grpSpLocks noChangeAspect="1"/>
          </p:cNvGrpSpPr>
          <p:nvPr/>
        </p:nvGrpSpPr>
        <p:grpSpPr bwMode="auto">
          <a:xfrm>
            <a:off x="287101" y="1526799"/>
            <a:ext cx="258077" cy="258077"/>
            <a:chOff x="2652" y="972"/>
            <a:chExt cx="2376" cy="2376"/>
          </a:xfrm>
        </p:grpSpPr>
        <p:sp>
          <p:nvSpPr>
            <p:cNvPr id="17" name="AutoShape 3">
              <a:extLst>
                <a:ext uri="{FF2B5EF4-FFF2-40B4-BE49-F238E27FC236}">
                  <a16:creationId xmlns:a16="http://schemas.microsoft.com/office/drawing/2014/main" id="{D7CB7F4F-476E-12E8-8F92-FBDB17C68357}"/>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
              <a:extLst>
                <a:ext uri="{FF2B5EF4-FFF2-40B4-BE49-F238E27FC236}">
                  <a16:creationId xmlns:a16="http://schemas.microsoft.com/office/drawing/2014/main" id="{EA23BD76-9D4C-EEC8-9468-D88B96F01AF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0089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7" name="テキスト ボックス 118">
            <a:extLst>
              <a:ext uri="{FF2B5EF4-FFF2-40B4-BE49-F238E27FC236}">
                <a16:creationId xmlns:a16="http://schemas.microsoft.com/office/drawing/2014/main" id="{F59512ED-70D2-D12A-3411-34783C872E1E}"/>
              </a:ext>
            </a:extLst>
          </p:cNvPr>
          <p:cNvSpPr txBox="1"/>
          <p:nvPr/>
        </p:nvSpPr>
        <p:spPr>
          <a:xfrm>
            <a:off x="144226" y="1815536"/>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コンテンツ</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プロバイダー</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33" name="Flowchart: Magnetic Disk 32">
            <a:extLst>
              <a:ext uri="{FF2B5EF4-FFF2-40B4-BE49-F238E27FC236}">
                <a16:creationId xmlns:a16="http://schemas.microsoft.com/office/drawing/2014/main" id="{D677C578-F6BB-82D8-FC3C-CD58358362B1}"/>
              </a:ext>
            </a:extLst>
          </p:cNvPr>
          <p:cNvSpPr/>
          <p:nvPr/>
        </p:nvSpPr>
        <p:spPr>
          <a:xfrm>
            <a:off x="1939573" y="400733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タグ情報</a:t>
            </a:r>
            <a:endParaRPr lang="en-US" altLang="ja-JP" sz="900">
              <a:solidFill>
                <a:srgbClr val="575757"/>
              </a:solidFill>
              <a:ea typeface="Meiryo UI" panose="020B0604030504040204" pitchFamily="50" charset="-128"/>
            </a:endParaRPr>
          </a:p>
        </p:txBody>
      </p:sp>
      <p:sp>
        <p:nvSpPr>
          <p:cNvPr id="34" name="Flowchart: Magnetic Disk 33">
            <a:extLst>
              <a:ext uri="{FF2B5EF4-FFF2-40B4-BE49-F238E27FC236}">
                <a16:creationId xmlns:a16="http://schemas.microsoft.com/office/drawing/2014/main" id="{ED70BFCE-E4E8-6B07-A203-54AD322F348E}"/>
              </a:ext>
            </a:extLst>
          </p:cNvPr>
          <p:cNvSpPr/>
          <p:nvPr/>
        </p:nvSpPr>
        <p:spPr>
          <a:xfrm>
            <a:off x="1939573" y="357849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拡張</a:t>
            </a: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定義</a:t>
            </a:r>
            <a:endParaRPr lang="en-US" altLang="ja-JP" sz="900">
              <a:solidFill>
                <a:srgbClr val="575757"/>
              </a:solidFill>
              <a:ea typeface="Meiryo UI" panose="020B0604030504040204" pitchFamily="50" charset="-128"/>
            </a:endParaRPr>
          </a:p>
        </p:txBody>
      </p:sp>
      <p:grpSp>
        <p:nvGrpSpPr>
          <p:cNvPr id="38" name="bcgBugs_Gender-neutral Front ">
            <a:extLst>
              <a:ext uri="{FF2B5EF4-FFF2-40B4-BE49-F238E27FC236}">
                <a16:creationId xmlns:a16="http://schemas.microsoft.com/office/drawing/2014/main" id="{BBBF10E3-BDBA-BD52-AB5C-2A89F87408D3}"/>
              </a:ext>
            </a:extLst>
          </p:cNvPr>
          <p:cNvGrpSpPr>
            <a:grpSpLocks noChangeAspect="1"/>
          </p:cNvGrpSpPr>
          <p:nvPr/>
        </p:nvGrpSpPr>
        <p:grpSpPr bwMode="auto">
          <a:xfrm>
            <a:off x="3104456" y="4130429"/>
            <a:ext cx="258077" cy="258077"/>
            <a:chOff x="2652" y="972"/>
            <a:chExt cx="2376" cy="2376"/>
          </a:xfrm>
        </p:grpSpPr>
        <p:sp>
          <p:nvSpPr>
            <p:cNvPr id="39" name="AutoShape 3">
              <a:extLst>
                <a:ext uri="{FF2B5EF4-FFF2-40B4-BE49-F238E27FC236}">
                  <a16:creationId xmlns:a16="http://schemas.microsoft.com/office/drawing/2014/main" id="{DF7FDC34-8C45-EA57-D68A-A5B9FFAB3820}"/>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
              <a:extLst>
                <a:ext uri="{FF2B5EF4-FFF2-40B4-BE49-F238E27FC236}">
                  <a16:creationId xmlns:a16="http://schemas.microsoft.com/office/drawing/2014/main" id="{D9E745D7-F703-BC94-F499-43A680E19C8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41" name="Rectangle 40">
            <a:extLst>
              <a:ext uri="{FF2B5EF4-FFF2-40B4-BE49-F238E27FC236}">
                <a16:creationId xmlns:a16="http://schemas.microsoft.com/office/drawing/2014/main" id="{BD3D643E-F7D8-AB0D-C119-79E4200C4778}"/>
              </a:ext>
            </a:extLst>
          </p:cNvPr>
          <p:cNvSpPr/>
          <p:nvPr/>
        </p:nvSpPr>
        <p:spPr>
          <a:xfrm>
            <a:off x="3734457" y="4112512"/>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コンテンツ審査</a:t>
            </a:r>
            <a:endParaRPr lang="en-US" sz="900">
              <a:solidFill>
                <a:srgbClr val="575757"/>
              </a:solidFill>
              <a:ea typeface="Meiryo UI" panose="020B0604030504040204" pitchFamily="50" charset="-128"/>
            </a:endParaRPr>
          </a:p>
        </p:txBody>
      </p:sp>
      <p:cxnSp>
        <p:nvCxnSpPr>
          <p:cNvPr id="42" name="Straight Arrow Connector 41">
            <a:extLst>
              <a:ext uri="{FF2B5EF4-FFF2-40B4-BE49-F238E27FC236}">
                <a16:creationId xmlns:a16="http://schemas.microsoft.com/office/drawing/2014/main" id="{A877CDF0-F894-E6D2-E39C-49DCB5453A65}"/>
              </a:ext>
            </a:extLst>
          </p:cNvPr>
          <p:cNvCxnSpPr>
            <a:cxnSpLocks/>
          </p:cNvCxnSpPr>
          <p:nvPr/>
        </p:nvCxnSpPr>
        <p:spPr>
          <a:xfrm flipV="1">
            <a:off x="3388727" y="4240460"/>
            <a:ext cx="337037" cy="46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F0F26CF-35C8-C586-6603-31B9C3ED94A0}"/>
              </a:ext>
            </a:extLst>
          </p:cNvPr>
          <p:cNvCxnSpPr>
            <a:cxnSpLocks/>
          </p:cNvCxnSpPr>
          <p:nvPr/>
        </p:nvCxnSpPr>
        <p:spPr>
          <a:xfrm>
            <a:off x="2682523" y="4358049"/>
            <a:ext cx="421933" cy="3019"/>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337034C4-023C-8F6E-2D54-06A65D2B8189}"/>
              </a:ext>
            </a:extLst>
          </p:cNvPr>
          <p:cNvCxnSpPr>
            <a:cxnSpLocks/>
            <a:stCxn id="34" idx="4"/>
          </p:cNvCxnSpPr>
          <p:nvPr/>
        </p:nvCxnSpPr>
        <p:spPr>
          <a:xfrm>
            <a:off x="2682523" y="3832495"/>
            <a:ext cx="420137" cy="45922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7B4D95A6-6A03-633B-34F3-36D7DD428CA9}"/>
              </a:ext>
            </a:extLst>
          </p:cNvPr>
          <p:cNvCxnSpPr>
            <a:cxnSpLocks/>
            <a:stCxn id="15" idx="0"/>
            <a:endCxn id="29" idx="2"/>
          </p:cNvCxnSpPr>
          <p:nvPr/>
        </p:nvCxnSpPr>
        <p:spPr>
          <a:xfrm rot="5400000" flipH="1" flipV="1">
            <a:off x="3400822" y="3044816"/>
            <a:ext cx="888844" cy="92025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CE45D727-5BE4-C38E-D37A-973F331B18D2}"/>
              </a:ext>
            </a:extLst>
          </p:cNvPr>
          <p:cNvSpPr/>
          <p:nvPr/>
        </p:nvSpPr>
        <p:spPr>
          <a:xfrm>
            <a:off x="3734457" y="4551907"/>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履修完了基準</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の設定</a:t>
            </a:r>
            <a:endParaRPr lang="en-US" sz="900">
              <a:solidFill>
                <a:srgbClr val="575757"/>
              </a:solidFill>
              <a:ea typeface="Meiryo UI" panose="020B0604030504040204" pitchFamily="50" charset="-128"/>
            </a:endParaRPr>
          </a:p>
        </p:txBody>
      </p:sp>
      <p:sp>
        <p:nvSpPr>
          <p:cNvPr id="62" name="Flowchart: Magnetic Disk 61">
            <a:extLst>
              <a:ext uri="{FF2B5EF4-FFF2-40B4-BE49-F238E27FC236}">
                <a16:creationId xmlns:a16="http://schemas.microsoft.com/office/drawing/2014/main" id="{E836A258-57D9-BA07-C231-84E09FD5D1BD}"/>
              </a:ext>
            </a:extLst>
          </p:cNvPr>
          <p:cNvSpPr/>
          <p:nvPr/>
        </p:nvSpPr>
        <p:spPr>
          <a:xfrm>
            <a:off x="4822328" y="446046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履修完了基準</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設定テーブル</a:t>
            </a:r>
            <a:endParaRPr lang="en-US" altLang="ja-JP" sz="900">
              <a:solidFill>
                <a:srgbClr val="575757"/>
              </a:solidFill>
              <a:ea typeface="Meiryo UI" panose="020B0604030504040204" pitchFamily="50" charset="-128"/>
            </a:endParaRPr>
          </a:p>
        </p:txBody>
      </p:sp>
      <p:sp>
        <p:nvSpPr>
          <p:cNvPr id="63" name="Flowchart: Magnetic Disk 62">
            <a:extLst>
              <a:ext uri="{FF2B5EF4-FFF2-40B4-BE49-F238E27FC236}">
                <a16:creationId xmlns:a16="http://schemas.microsoft.com/office/drawing/2014/main" id="{48305333-7C04-B1A0-CCDD-0E4B80CFAC73}"/>
              </a:ext>
            </a:extLst>
          </p:cNvPr>
          <p:cNvSpPr/>
          <p:nvPr/>
        </p:nvSpPr>
        <p:spPr>
          <a:xfrm>
            <a:off x="4822328" y="401768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64" name="Straight Arrow Connector 63">
            <a:extLst>
              <a:ext uri="{FF2B5EF4-FFF2-40B4-BE49-F238E27FC236}">
                <a16:creationId xmlns:a16="http://schemas.microsoft.com/office/drawing/2014/main" id="{56E4E2A7-0CAD-495B-E514-EBA8102F5A86}"/>
              </a:ext>
            </a:extLst>
          </p:cNvPr>
          <p:cNvCxnSpPr>
            <a:cxnSpLocks/>
            <a:stCxn id="41" idx="3"/>
            <a:endCxn id="63" idx="2"/>
          </p:cNvCxnSpPr>
          <p:nvPr/>
        </p:nvCxnSpPr>
        <p:spPr>
          <a:xfrm flipV="1">
            <a:off x="4624579" y="4271689"/>
            <a:ext cx="197749" cy="98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2E1E00FC-959C-40FE-53F2-F0F7452252AE}"/>
              </a:ext>
            </a:extLst>
          </p:cNvPr>
          <p:cNvCxnSpPr>
            <a:cxnSpLocks/>
            <a:stCxn id="61" idx="3"/>
            <a:endCxn id="62" idx="2"/>
          </p:cNvCxnSpPr>
          <p:nvPr/>
        </p:nvCxnSpPr>
        <p:spPr>
          <a:xfrm>
            <a:off x="4624579" y="4712065"/>
            <a:ext cx="197749" cy="240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8481F257-5844-5F60-C523-672A89A3F9CE}"/>
              </a:ext>
            </a:extLst>
          </p:cNvPr>
          <p:cNvCxnSpPr>
            <a:cxnSpLocks/>
            <a:endCxn id="61" idx="1"/>
          </p:cNvCxnSpPr>
          <p:nvPr/>
        </p:nvCxnSpPr>
        <p:spPr>
          <a:xfrm>
            <a:off x="3384292" y="4342671"/>
            <a:ext cx="350165" cy="36939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07122EA6-80BE-BB90-0B7F-9BA7381AE167}"/>
              </a:ext>
            </a:extLst>
          </p:cNvPr>
          <p:cNvSpPr/>
          <p:nvPr/>
        </p:nvSpPr>
        <p:spPr>
          <a:xfrm>
            <a:off x="6498421" y="4293959"/>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公開設定</a:t>
            </a:r>
            <a:endParaRPr lang="en-US" sz="900">
              <a:solidFill>
                <a:srgbClr val="575757"/>
              </a:solidFill>
              <a:ea typeface="Meiryo UI" panose="020B0604030504040204" pitchFamily="50" charset="-128"/>
            </a:endParaRPr>
          </a:p>
        </p:txBody>
      </p:sp>
      <p:grpSp>
        <p:nvGrpSpPr>
          <p:cNvPr id="80" name="bcgBugs_Gender-neutral Front ">
            <a:extLst>
              <a:ext uri="{FF2B5EF4-FFF2-40B4-BE49-F238E27FC236}">
                <a16:creationId xmlns:a16="http://schemas.microsoft.com/office/drawing/2014/main" id="{58CB13BA-4B45-1563-2094-50BCC9B3951C}"/>
              </a:ext>
            </a:extLst>
          </p:cNvPr>
          <p:cNvGrpSpPr>
            <a:grpSpLocks noChangeAspect="1"/>
          </p:cNvGrpSpPr>
          <p:nvPr/>
        </p:nvGrpSpPr>
        <p:grpSpPr bwMode="auto">
          <a:xfrm>
            <a:off x="5866262" y="4324295"/>
            <a:ext cx="258077" cy="258077"/>
            <a:chOff x="2652" y="972"/>
            <a:chExt cx="2376" cy="2376"/>
          </a:xfrm>
        </p:grpSpPr>
        <p:sp>
          <p:nvSpPr>
            <p:cNvPr id="81" name="AutoShape 3">
              <a:extLst>
                <a:ext uri="{FF2B5EF4-FFF2-40B4-BE49-F238E27FC236}">
                  <a16:creationId xmlns:a16="http://schemas.microsoft.com/office/drawing/2014/main" id="{5944BC89-83F7-C6A7-6AE3-21F49A99A92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
              <a:extLst>
                <a:ext uri="{FF2B5EF4-FFF2-40B4-BE49-F238E27FC236}">
                  <a16:creationId xmlns:a16="http://schemas.microsoft.com/office/drawing/2014/main" id="{E206E575-792A-6B93-474A-CB128B8E58B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83" name="Connector: Elbow 82">
            <a:extLst>
              <a:ext uri="{FF2B5EF4-FFF2-40B4-BE49-F238E27FC236}">
                <a16:creationId xmlns:a16="http://schemas.microsoft.com/office/drawing/2014/main" id="{E01B9510-30CF-69FA-9055-323A15939F68}"/>
              </a:ext>
            </a:extLst>
          </p:cNvPr>
          <p:cNvCxnSpPr>
            <a:cxnSpLocks/>
            <a:stCxn id="63" idx="4"/>
          </p:cNvCxnSpPr>
          <p:nvPr/>
        </p:nvCxnSpPr>
        <p:spPr>
          <a:xfrm>
            <a:off x="5565278" y="4271689"/>
            <a:ext cx="276240" cy="161138"/>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431A2F6C-2D3F-9E3B-AB0F-B20E69E779B0}"/>
              </a:ext>
            </a:extLst>
          </p:cNvPr>
          <p:cNvCxnSpPr>
            <a:cxnSpLocks/>
            <a:stCxn id="62" idx="4"/>
          </p:cNvCxnSpPr>
          <p:nvPr/>
        </p:nvCxnSpPr>
        <p:spPr>
          <a:xfrm flipV="1">
            <a:off x="5565278" y="4524486"/>
            <a:ext cx="276240" cy="189981"/>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826D760-B9BC-BF25-BE88-F2E1F433A360}"/>
              </a:ext>
            </a:extLst>
          </p:cNvPr>
          <p:cNvCxnSpPr>
            <a:cxnSpLocks/>
            <a:endCxn id="77" idx="1"/>
          </p:cNvCxnSpPr>
          <p:nvPr/>
        </p:nvCxnSpPr>
        <p:spPr>
          <a:xfrm>
            <a:off x="6124339" y="4453334"/>
            <a:ext cx="374082" cy="783"/>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94" name="bcgBugs_Gender-neutral Front ">
            <a:extLst>
              <a:ext uri="{FF2B5EF4-FFF2-40B4-BE49-F238E27FC236}">
                <a16:creationId xmlns:a16="http://schemas.microsoft.com/office/drawing/2014/main" id="{5163F29C-2B8B-0B57-7D2B-5A9F675C730E}"/>
              </a:ext>
            </a:extLst>
          </p:cNvPr>
          <p:cNvGrpSpPr>
            <a:grpSpLocks noChangeAspect="1"/>
          </p:cNvGrpSpPr>
          <p:nvPr/>
        </p:nvGrpSpPr>
        <p:grpSpPr bwMode="auto">
          <a:xfrm>
            <a:off x="7600256" y="2773708"/>
            <a:ext cx="258077" cy="258077"/>
            <a:chOff x="2652" y="972"/>
            <a:chExt cx="2376" cy="2376"/>
          </a:xfrm>
        </p:grpSpPr>
        <p:sp>
          <p:nvSpPr>
            <p:cNvPr id="95" name="AutoShape 3">
              <a:extLst>
                <a:ext uri="{FF2B5EF4-FFF2-40B4-BE49-F238E27FC236}">
                  <a16:creationId xmlns:a16="http://schemas.microsoft.com/office/drawing/2014/main" id="{BBD7A2F7-1C7D-8A90-2AFD-801B4CD5482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
              <a:extLst>
                <a:ext uri="{FF2B5EF4-FFF2-40B4-BE49-F238E27FC236}">
                  <a16:creationId xmlns:a16="http://schemas.microsoft.com/office/drawing/2014/main" id="{45083B4A-33F3-C2E3-C55D-4DD57A06F5F6}"/>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97" name="Straight Arrow Connector 96">
            <a:extLst>
              <a:ext uri="{FF2B5EF4-FFF2-40B4-BE49-F238E27FC236}">
                <a16:creationId xmlns:a16="http://schemas.microsoft.com/office/drawing/2014/main" id="{962CE093-DD57-5C1F-53C7-E7D6D1380926}"/>
              </a:ext>
            </a:extLst>
          </p:cNvPr>
          <p:cNvCxnSpPr>
            <a:cxnSpLocks/>
            <a:endCxn id="29" idx="3"/>
          </p:cNvCxnSpPr>
          <p:nvPr/>
        </p:nvCxnSpPr>
        <p:spPr>
          <a:xfrm flipH="1" flipV="1">
            <a:off x="4750431" y="2900363"/>
            <a:ext cx="2849825"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DC7EF27F-23EB-2647-89BB-B3D11F8D16F6}"/>
              </a:ext>
            </a:extLst>
          </p:cNvPr>
          <p:cNvSpPr/>
          <p:nvPr/>
        </p:nvSpPr>
        <p:spPr>
          <a:xfrm>
            <a:off x="8100195" y="2740205"/>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コンテンツ履修</a:t>
            </a:r>
            <a:endParaRPr lang="en-US" sz="900">
              <a:solidFill>
                <a:srgbClr val="575757"/>
              </a:solidFill>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170DD972-9CDA-D175-5F1D-783782312FF0}"/>
              </a:ext>
            </a:extLst>
          </p:cNvPr>
          <p:cNvCxnSpPr>
            <a:cxnSpLocks/>
          </p:cNvCxnSpPr>
          <p:nvPr/>
        </p:nvCxnSpPr>
        <p:spPr>
          <a:xfrm flipV="1">
            <a:off x="7862492" y="2910576"/>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9" name="Flowchart: Magnetic Disk 118">
            <a:extLst>
              <a:ext uri="{FF2B5EF4-FFF2-40B4-BE49-F238E27FC236}">
                <a16:creationId xmlns:a16="http://schemas.microsoft.com/office/drawing/2014/main" id="{791E6BDA-3B34-3A74-727F-EB979893C35A}"/>
              </a:ext>
            </a:extLst>
          </p:cNvPr>
          <p:cNvSpPr/>
          <p:nvPr/>
        </p:nvSpPr>
        <p:spPr>
          <a:xfrm>
            <a:off x="9177035" y="264670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grpSp>
        <p:nvGrpSpPr>
          <p:cNvPr id="123" name="bcgBugs_Gender-neutral Front ">
            <a:extLst>
              <a:ext uri="{FF2B5EF4-FFF2-40B4-BE49-F238E27FC236}">
                <a16:creationId xmlns:a16="http://schemas.microsoft.com/office/drawing/2014/main" id="{E119053E-D1FF-A4A7-6B8E-AD682C3C7B28}"/>
              </a:ext>
            </a:extLst>
          </p:cNvPr>
          <p:cNvGrpSpPr>
            <a:grpSpLocks noChangeAspect="1"/>
          </p:cNvGrpSpPr>
          <p:nvPr/>
        </p:nvGrpSpPr>
        <p:grpSpPr bwMode="auto">
          <a:xfrm>
            <a:off x="7600256" y="3129239"/>
            <a:ext cx="258077" cy="258077"/>
            <a:chOff x="2652" y="972"/>
            <a:chExt cx="2376" cy="2376"/>
          </a:xfrm>
        </p:grpSpPr>
        <p:sp>
          <p:nvSpPr>
            <p:cNvPr id="124" name="AutoShape 3">
              <a:extLst>
                <a:ext uri="{FF2B5EF4-FFF2-40B4-BE49-F238E27FC236}">
                  <a16:creationId xmlns:a16="http://schemas.microsoft.com/office/drawing/2014/main" id="{CF1ADB80-3B9F-A1FF-7950-7B65F17B7D92}"/>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
              <a:extLst>
                <a:ext uri="{FF2B5EF4-FFF2-40B4-BE49-F238E27FC236}">
                  <a16:creationId xmlns:a16="http://schemas.microsoft.com/office/drawing/2014/main" id="{685F11CA-61E1-321E-18B8-8B23FDA83DC2}"/>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048" name="Rectangle 2047">
            <a:extLst>
              <a:ext uri="{FF2B5EF4-FFF2-40B4-BE49-F238E27FC236}">
                <a16:creationId xmlns:a16="http://schemas.microsoft.com/office/drawing/2014/main" id="{9460B5D0-EFAF-3151-032C-E18F659DBF59}"/>
              </a:ext>
            </a:extLst>
          </p:cNvPr>
          <p:cNvSpPr/>
          <p:nvPr/>
        </p:nvSpPr>
        <p:spPr>
          <a:xfrm>
            <a:off x="8100195" y="3124272"/>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コンテンツ履修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状況確認</a:t>
            </a:r>
            <a:endParaRPr lang="en-US" sz="900">
              <a:solidFill>
                <a:srgbClr val="575757"/>
              </a:solidFill>
              <a:ea typeface="Meiryo UI" panose="020B0604030504040204" pitchFamily="50" charset="-128"/>
            </a:endParaRPr>
          </a:p>
        </p:txBody>
      </p:sp>
      <p:grpSp>
        <p:nvGrpSpPr>
          <p:cNvPr id="2049" name="bcgBugs_Gender-neutral Front ">
            <a:extLst>
              <a:ext uri="{FF2B5EF4-FFF2-40B4-BE49-F238E27FC236}">
                <a16:creationId xmlns:a16="http://schemas.microsoft.com/office/drawing/2014/main" id="{58D48759-C2D6-DDEA-C501-55A499B217E5}"/>
              </a:ext>
            </a:extLst>
          </p:cNvPr>
          <p:cNvGrpSpPr>
            <a:grpSpLocks noChangeAspect="1"/>
          </p:cNvGrpSpPr>
          <p:nvPr/>
        </p:nvGrpSpPr>
        <p:grpSpPr bwMode="auto">
          <a:xfrm>
            <a:off x="7600256" y="3429681"/>
            <a:ext cx="258077" cy="258077"/>
            <a:chOff x="2652" y="972"/>
            <a:chExt cx="2376" cy="2376"/>
          </a:xfrm>
        </p:grpSpPr>
        <p:sp>
          <p:nvSpPr>
            <p:cNvPr id="2050" name="AutoShape 3">
              <a:extLst>
                <a:ext uri="{FF2B5EF4-FFF2-40B4-BE49-F238E27FC236}">
                  <a16:creationId xmlns:a16="http://schemas.microsoft.com/office/drawing/2014/main" id="{F04DDA5C-C7F5-58C9-93F0-B6E5081C7E6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1" name="Freeform 5">
              <a:extLst>
                <a:ext uri="{FF2B5EF4-FFF2-40B4-BE49-F238E27FC236}">
                  <a16:creationId xmlns:a16="http://schemas.microsoft.com/office/drawing/2014/main" id="{57F4B417-5EBB-F56E-7A4A-9E57C3805452}"/>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BB36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2054" name="Straight Arrow Connector 2053">
            <a:extLst>
              <a:ext uri="{FF2B5EF4-FFF2-40B4-BE49-F238E27FC236}">
                <a16:creationId xmlns:a16="http://schemas.microsoft.com/office/drawing/2014/main" id="{F8895CCB-25FA-3766-CB67-58B4888D6031}"/>
              </a:ext>
            </a:extLst>
          </p:cNvPr>
          <p:cNvCxnSpPr>
            <a:cxnSpLocks/>
          </p:cNvCxnSpPr>
          <p:nvPr/>
        </p:nvCxnSpPr>
        <p:spPr>
          <a:xfrm flipV="1">
            <a:off x="7858333" y="3238919"/>
            <a:ext cx="241862" cy="25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55" name="Connector: Elbow 2054">
            <a:extLst>
              <a:ext uri="{FF2B5EF4-FFF2-40B4-BE49-F238E27FC236}">
                <a16:creationId xmlns:a16="http://schemas.microsoft.com/office/drawing/2014/main" id="{0A6779A5-9E81-374F-AA49-69CD7D9264DB}"/>
              </a:ext>
            </a:extLst>
          </p:cNvPr>
          <p:cNvCxnSpPr>
            <a:cxnSpLocks/>
          </p:cNvCxnSpPr>
          <p:nvPr/>
        </p:nvCxnSpPr>
        <p:spPr>
          <a:xfrm flipV="1">
            <a:off x="7858333" y="3352426"/>
            <a:ext cx="241862" cy="19421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58" name="Rectangle 2057">
            <a:extLst>
              <a:ext uri="{FF2B5EF4-FFF2-40B4-BE49-F238E27FC236}">
                <a16:creationId xmlns:a16="http://schemas.microsoft.com/office/drawing/2014/main" id="{A3F8960A-8EC1-592E-0B24-3BA82D91378A}"/>
              </a:ext>
            </a:extLst>
          </p:cNvPr>
          <p:cNvSpPr/>
          <p:nvPr/>
        </p:nvSpPr>
        <p:spPr>
          <a:xfrm>
            <a:off x="8100195" y="3284429"/>
            <a:ext cx="116652" cy="16015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60" name="Connector: Elbow 2059">
            <a:extLst>
              <a:ext uri="{FF2B5EF4-FFF2-40B4-BE49-F238E27FC236}">
                <a16:creationId xmlns:a16="http://schemas.microsoft.com/office/drawing/2014/main" id="{32A9011D-2A65-223B-FB3A-8F471089A848}"/>
              </a:ext>
            </a:extLst>
          </p:cNvPr>
          <p:cNvCxnSpPr>
            <a:cxnSpLocks/>
            <a:stCxn id="2048" idx="3"/>
            <a:endCxn id="2061" idx="1"/>
          </p:cNvCxnSpPr>
          <p:nvPr/>
        </p:nvCxnSpPr>
        <p:spPr>
          <a:xfrm flipV="1">
            <a:off x="8990317" y="3009596"/>
            <a:ext cx="190701" cy="27483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1" name="Rectangle 2060">
            <a:extLst>
              <a:ext uri="{FF2B5EF4-FFF2-40B4-BE49-F238E27FC236}">
                <a16:creationId xmlns:a16="http://schemas.microsoft.com/office/drawing/2014/main" id="{753FD2C1-F3BD-BFC2-7491-7B583B4372EC}"/>
              </a:ext>
            </a:extLst>
          </p:cNvPr>
          <p:cNvSpPr/>
          <p:nvPr/>
        </p:nvSpPr>
        <p:spPr>
          <a:xfrm>
            <a:off x="9181018" y="2948073"/>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67" name="Rectangle 2066">
            <a:extLst>
              <a:ext uri="{FF2B5EF4-FFF2-40B4-BE49-F238E27FC236}">
                <a16:creationId xmlns:a16="http://schemas.microsoft.com/office/drawing/2014/main" id="{58E80AEC-F7E6-BB7A-309A-7E1C1ED079E8}"/>
              </a:ext>
            </a:extLst>
          </p:cNvPr>
          <p:cNvSpPr/>
          <p:nvPr/>
        </p:nvSpPr>
        <p:spPr>
          <a:xfrm>
            <a:off x="10167265" y="2772479"/>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履修条件</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達成判定</a:t>
            </a:r>
          </a:p>
        </p:txBody>
      </p:sp>
      <p:sp>
        <p:nvSpPr>
          <p:cNvPr id="2074" name="Rectangle 2073">
            <a:extLst>
              <a:ext uri="{FF2B5EF4-FFF2-40B4-BE49-F238E27FC236}">
                <a16:creationId xmlns:a16="http://schemas.microsoft.com/office/drawing/2014/main" id="{A1BC368C-55CC-D8BC-1692-B5081FC69248}"/>
              </a:ext>
            </a:extLst>
          </p:cNvPr>
          <p:cNvSpPr/>
          <p:nvPr/>
        </p:nvSpPr>
        <p:spPr>
          <a:xfrm>
            <a:off x="10171002" y="2948073"/>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77" name="Straight Arrow Connector 2076">
            <a:extLst>
              <a:ext uri="{FF2B5EF4-FFF2-40B4-BE49-F238E27FC236}">
                <a16:creationId xmlns:a16="http://schemas.microsoft.com/office/drawing/2014/main" id="{99EC6049-1676-F718-D1BD-10FBC9AFD66A}"/>
              </a:ext>
            </a:extLst>
          </p:cNvPr>
          <p:cNvCxnSpPr>
            <a:cxnSpLocks/>
          </p:cNvCxnSpPr>
          <p:nvPr/>
        </p:nvCxnSpPr>
        <p:spPr>
          <a:xfrm>
            <a:off x="9919581" y="2791727"/>
            <a:ext cx="24082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79" name="Rectangle: Rounded Corners 2078">
            <a:extLst>
              <a:ext uri="{FF2B5EF4-FFF2-40B4-BE49-F238E27FC236}">
                <a16:creationId xmlns:a16="http://schemas.microsoft.com/office/drawing/2014/main" id="{7CD40018-4874-7B32-96BC-F7BD74E26CC5}"/>
              </a:ext>
            </a:extLst>
          </p:cNvPr>
          <p:cNvSpPr/>
          <p:nvPr/>
        </p:nvSpPr>
        <p:spPr>
          <a:xfrm>
            <a:off x="11298557" y="2485758"/>
            <a:ext cx="764541" cy="798671"/>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0" name="テキスト ボックス 118">
            <a:extLst>
              <a:ext uri="{FF2B5EF4-FFF2-40B4-BE49-F238E27FC236}">
                <a16:creationId xmlns:a16="http://schemas.microsoft.com/office/drawing/2014/main" id="{C7F927A3-BE0C-A079-4B15-82BA5FDFD533}"/>
              </a:ext>
            </a:extLst>
          </p:cNvPr>
          <p:cNvSpPr txBox="1"/>
          <p:nvPr/>
        </p:nvSpPr>
        <p:spPr>
          <a:xfrm>
            <a:off x="11356133" y="2749710"/>
            <a:ext cx="663054" cy="32650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900">
                <a:solidFill>
                  <a:srgbClr val="575757"/>
                </a:solidFill>
                <a:latin typeface="Trebuchet MS" panose="020B0603020202020204" pitchFamily="34" charset="0"/>
                <a:ea typeface="Meiryo UI" panose="020B0604030504040204" pitchFamily="50" charset="-128"/>
              </a:rPr>
              <a:t>クレデンシャル</a:t>
            </a:r>
            <a:br>
              <a:rPr kumimoji="1" lang="en-US" altLang="ja-JP" sz="900">
                <a:solidFill>
                  <a:srgbClr val="575757"/>
                </a:solidFill>
                <a:latin typeface="Trebuchet MS" panose="020B0603020202020204" pitchFamily="34" charset="0"/>
                <a:ea typeface="Meiryo UI" panose="020B0604030504040204" pitchFamily="50" charset="-128"/>
              </a:rPr>
            </a:br>
            <a:r>
              <a:rPr kumimoji="1" lang="ja-JP" altLang="en-US" sz="900">
                <a:solidFill>
                  <a:srgbClr val="575757"/>
                </a:solidFill>
                <a:latin typeface="Trebuchet MS" panose="020B0603020202020204" pitchFamily="34" charset="0"/>
                <a:ea typeface="Meiryo UI" panose="020B0604030504040204" pitchFamily="50" charset="-128"/>
              </a:rPr>
              <a:t>機能にて</a:t>
            </a:r>
            <a:br>
              <a:rPr kumimoji="1" lang="en-US" altLang="ja-JP" sz="900">
                <a:solidFill>
                  <a:srgbClr val="575757"/>
                </a:solidFill>
                <a:latin typeface="Trebuchet MS" panose="020B0603020202020204" pitchFamily="34" charset="0"/>
                <a:ea typeface="Meiryo UI" panose="020B0604030504040204" pitchFamily="50" charset="-128"/>
              </a:rPr>
            </a:br>
            <a:r>
              <a:rPr kumimoji="1" lang="ja-JP" altLang="en-US" sz="900">
                <a:solidFill>
                  <a:srgbClr val="575757"/>
                </a:solidFill>
                <a:latin typeface="Trebuchet MS" panose="020B0603020202020204" pitchFamily="34" charset="0"/>
                <a:ea typeface="Meiryo UI" panose="020B0604030504040204" pitchFamily="50" charset="-128"/>
              </a:rPr>
              <a:t>記載</a:t>
            </a:r>
            <a:endParaRPr kumimoji="1" lang="en-US" altLang="ja-JP" sz="900">
              <a:solidFill>
                <a:srgbClr val="575757"/>
              </a:solidFill>
              <a:latin typeface="Trebuchet MS" panose="020B0603020202020204" pitchFamily="34" charset="0"/>
              <a:ea typeface="Meiryo UI" panose="020B0604030504040204" pitchFamily="50" charset="-128"/>
            </a:endParaRPr>
          </a:p>
        </p:txBody>
      </p:sp>
      <p:cxnSp>
        <p:nvCxnSpPr>
          <p:cNvPr id="2081" name="Straight Arrow Connector 2080">
            <a:extLst>
              <a:ext uri="{FF2B5EF4-FFF2-40B4-BE49-F238E27FC236}">
                <a16:creationId xmlns:a16="http://schemas.microsoft.com/office/drawing/2014/main" id="{3A6B94A4-BE9C-475C-64A2-8F1707F8CAC8}"/>
              </a:ext>
            </a:extLst>
          </p:cNvPr>
          <p:cNvCxnSpPr>
            <a:cxnSpLocks/>
          </p:cNvCxnSpPr>
          <p:nvPr/>
        </p:nvCxnSpPr>
        <p:spPr>
          <a:xfrm>
            <a:off x="11065013" y="2900363"/>
            <a:ext cx="24082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82" name="テキスト ボックス 118">
            <a:extLst>
              <a:ext uri="{FF2B5EF4-FFF2-40B4-BE49-F238E27FC236}">
                <a16:creationId xmlns:a16="http://schemas.microsoft.com/office/drawing/2014/main" id="{0814297B-E497-BD84-A228-A9A2CCADA4FF}"/>
              </a:ext>
            </a:extLst>
          </p:cNvPr>
          <p:cNvSpPr txBox="1"/>
          <p:nvPr/>
        </p:nvSpPr>
        <p:spPr>
          <a:xfrm>
            <a:off x="11348513" y="2413707"/>
            <a:ext cx="663054" cy="14934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バッジ発行</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5" name="テキスト ボックス 118">
            <a:extLst>
              <a:ext uri="{FF2B5EF4-FFF2-40B4-BE49-F238E27FC236}">
                <a16:creationId xmlns:a16="http://schemas.microsoft.com/office/drawing/2014/main" id="{BEFFACD9-B494-5241-2050-A6BDB3B43D1E}"/>
              </a:ext>
            </a:extLst>
          </p:cNvPr>
          <p:cNvSpPr txBox="1"/>
          <p:nvPr/>
        </p:nvSpPr>
        <p:spPr>
          <a:xfrm>
            <a:off x="3174388" y="3949364"/>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2" name="テキスト ボックス 118">
            <a:extLst>
              <a:ext uri="{FF2B5EF4-FFF2-40B4-BE49-F238E27FC236}">
                <a16:creationId xmlns:a16="http://schemas.microsoft.com/office/drawing/2014/main" id="{2157D272-0306-CDA5-EE0B-517164C2A758}"/>
              </a:ext>
            </a:extLst>
          </p:cNvPr>
          <p:cNvSpPr txBox="1"/>
          <p:nvPr/>
        </p:nvSpPr>
        <p:spPr>
          <a:xfrm>
            <a:off x="5822419" y="4100247"/>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49" name="テキスト ボックス 118">
            <a:extLst>
              <a:ext uri="{FF2B5EF4-FFF2-40B4-BE49-F238E27FC236}">
                <a16:creationId xmlns:a16="http://schemas.microsoft.com/office/drawing/2014/main" id="{D4F99F04-69FC-D52C-F70F-315C5BEC9BD9}"/>
              </a:ext>
            </a:extLst>
          </p:cNvPr>
          <p:cNvSpPr txBox="1"/>
          <p:nvPr/>
        </p:nvSpPr>
        <p:spPr>
          <a:xfrm>
            <a:off x="7405058" y="2596324"/>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50" name="テキスト ボックス 118">
            <a:extLst>
              <a:ext uri="{FF2B5EF4-FFF2-40B4-BE49-F238E27FC236}">
                <a16:creationId xmlns:a16="http://schemas.microsoft.com/office/drawing/2014/main" id="{6898B179-E8FD-6543-7CBD-38A7DD05E022}"/>
              </a:ext>
            </a:extLst>
          </p:cNvPr>
          <p:cNvSpPr txBox="1"/>
          <p:nvPr/>
        </p:nvSpPr>
        <p:spPr>
          <a:xfrm>
            <a:off x="6861468" y="3152424"/>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本人</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51" name="テキスト ボックス 118">
            <a:extLst>
              <a:ext uri="{FF2B5EF4-FFF2-40B4-BE49-F238E27FC236}">
                <a16:creationId xmlns:a16="http://schemas.microsoft.com/office/drawing/2014/main" id="{76ABFE92-1AED-1D49-2270-7BE0D124A954}"/>
              </a:ext>
            </a:extLst>
          </p:cNvPr>
          <p:cNvSpPr txBox="1"/>
          <p:nvPr/>
        </p:nvSpPr>
        <p:spPr>
          <a:xfrm>
            <a:off x="6861468" y="3481497"/>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54" name="Connector: Elbow 53">
            <a:extLst>
              <a:ext uri="{FF2B5EF4-FFF2-40B4-BE49-F238E27FC236}">
                <a16:creationId xmlns:a16="http://schemas.microsoft.com/office/drawing/2014/main" id="{8F9B08B2-1D82-2AAE-9DA5-1C0ED7AF0AD4}"/>
              </a:ext>
            </a:extLst>
          </p:cNvPr>
          <p:cNvCxnSpPr>
            <a:cxnSpLocks/>
            <a:stCxn id="57" idx="3"/>
            <a:endCxn id="60" idx="1"/>
          </p:cNvCxnSpPr>
          <p:nvPr/>
        </p:nvCxnSpPr>
        <p:spPr>
          <a:xfrm>
            <a:off x="11057387" y="3007305"/>
            <a:ext cx="194106" cy="860003"/>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E3CC096A-AD8C-13F1-CAD2-718277A1725D}"/>
              </a:ext>
            </a:extLst>
          </p:cNvPr>
          <p:cNvSpPr/>
          <p:nvPr/>
        </p:nvSpPr>
        <p:spPr>
          <a:xfrm>
            <a:off x="10817081" y="2890917"/>
            <a:ext cx="240306" cy="23277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60" name="Rectangle 59">
            <a:extLst>
              <a:ext uri="{FF2B5EF4-FFF2-40B4-BE49-F238E27FC236}">
                <a16:creationId xmlns:a16="http://schemas.microsoft.com/office/drawing/2014/main" id="{87697506-E3BD-FB95-80A1-61FBBC036A94}"/>
              </a:ext>
            </a:extLst>
          </p:cNvPr>
          <p:cNvSpPr/>
          <p:nvPr/>
        </p:nvSpPr>
        <p:spPr>
          <a:xfrm>
            <a:off x="11251493" y="3707150"/>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アナリティクス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確認</a:t>
            </a:r>
            <a:endParaRPr lang="en-US" sz="900">
              <a:solidFill>
                <a:srgbClr val="575757"/>
              </a:solidFill>
              <a:ea typeface="Meiryo UI" panose="020B0604030504040204" pitchFamily="50" charset="-128"/>
            </a:endParaRPr>
          </a:p>
        </p:txBody>
      </p:sp>
      <p:grpSp>
        <p:nvGrpSpPr>
          <p:cNvPr id="72" name="bcgBugs_Gender-neutral Front ">
            <a:extLst>
              <a:ext uri="{FF2B5EF4-FFF2-40B4-BE49-F238E27FC236}">
                <a16:creationId xmlns:a16="http://schemas.microsoft.com/office/drawing/2014/main" id="{24158417-56E4-4DE4-88CF-68AD7008C5B5}"/>
              </a:ext>
            </a:extLst>
          </p:cNvPr>
          <p:cNvGrpSpPr>
            <a:grpSpLocks noChangeAspect="1"/>
          </p:cNvGrpSpPr>
          <p:nvPr/>
        </p:nvGrpSpPr>
        <p:grpSpPr bwMode="auto">
          <a:xfrm>
            <a:off x="11210437" y="3975792"/>
            <a:ext cx="258077" cy="258077"/>
            <a:chOff x="2652" y="972"/>
            <a:chExt cx="2376" cy="2376"/>
          </a:xfrm>
        </p:grpSpPr>
        <p:sp>
          <p:nvSpPr>
            <p:cNvPr id="73" name="AutoShape 3">
              <a:extLst>
                <a:ext uri="{FF2B5EF4-FFF2-40B4-BE49-F238E27FC236}">
                  <a16:creationId xmlns:a16="http://schemas.microsoft.com/office/drawing/2014/main" id="{A450F5F4-DF33-5026-709B-F1E0EE7FFC7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
              <a:extLst>
                <a:ext uri="{FF2B5EF4-FFF2-40B4-BE49-F238E27FC236}">
                  <a16:creationId xmlns:a16="http://schemas.microsoft.com/office/drawing/2014/main" id="{2AEC58A4-E992-4EB7-2677-9A75D56B1C6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75" name="テキスト ボックス 118">
            <a:extLst>
              <a:ext uri="{FF2B5EF4-FFF2-40B4-BE49-F238E27FC236}">
                <a16:creationId xmlns:a16="http://schemas.microsoft.com/office/drawing/2014/main" id="{6C102FEC-984B-8B1D-5DFF-323CEBEC53F7}"/>
              </a:ext>
            </a:extLst>
          </p:cNvPr>
          <p:cNvSpPr txBox="1"/>
          <p:nvPr/>
        </p:nvSpPr>
        <p:spPr>
          <a:xfrm>
            <a:off x="11137783" y="4228847"/>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92" name="Group 91">
            <a:extLst>
              <a:ext uri="{FF2B5EF4-FFF2-40B4-BE49-F238E27FC236}">
                <a16:creationId xmlns:a16="http://schemas.microsoft.com/office/drawing/2014/main" id="{8CB29395-C701-2FFE-D92A-7E6F5A7C07E8}"/>
              </a:ext>
            </a:extLst>
          </p:cNvPr>
          <p:cNvGrpSpPr/>
          <p:nvPr/>
        </p:nvGrpSpPr>
        <p:grpSpPr>
          <a:xfrm>
            <a:off x="8764945" y="6397719"/>
            <a:ext cx="2736744" cy="387580"/>
            <a:chOff x="8764945" y="6397719"/>
            <a:chExt cx="2736744" cy="387580"/>
          </a:xfrm>
        </p:grpSpPr>
        <p:sp>
          <p:nvSpPr>
            <p:cNvPr id="85" name="Rectangle 84">
              <a:extLst>
                <a:ext uri="{FF2B5EF4-FFF2-40B4-BE49-F238E27FC236}">
                  <a16:creationId xmlns:a16="http://schemas.microsoft.com/office/drawing/2014/main" id="{8185EB3F-DD0D-2238-F3D2-4C9839F0490C}"/>
                </a:ext>
              </a:extLst>
            </p:cNvPr>
            <p:cNvSpPr/>
            <p:nvPr/>
          </p:nvSpPr>
          <p:spPr>
            <a:xfrm>
              <a:off x="8764945" y="6397719"/>
              <a:ext cx="2736744" cy="38758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86" name="Rectangle 85">
              <a:extLst>
                <a:ext uri="{FF2B5EF4-FFF2-40B4-BE49-F238E27FC236}">
                  <a16:creationId xmlns:a16="http://schemas.microsoft.com/office/drawing/2014/main" id="{4F2D8D0D-519B-B0E9-73ED-406244473A43}"/>
                </a:ext>
              </a:extLst>
            </p:cNvPr>
            <p:cNvSpPr/>
            <p:nvPr/>
          </p:nvSpPr>
          <p:spPr>
            <a:xfrm>
              <a:off x="9462002" y="6485957"/>
              <a:ext cx="607965" cy="19889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endParaRPr lang="en-US" sz="900">
                <a:solidFill>
                  <a:srgbClr val="575757"/>
                </a:solidFill>
                <a:ea typeface="Meiryo UI" panose="020B0604030504040204" pitchFamily="50" charset="-128"/>
              </a:endParaRPr>
            </a:p>
          </p:txBody>
        </p:sp>
        <p:sp>
          <p:nvSpPr>
            <p:cNvPr id="87" name="Rectangle 86">
              <a:extLst>
                <a:ext uri="{FF2B5EF4-FFF2-40B4-BE49-F238E27FC236}">
                  <a16:creationId xmlns:a16="http://schemas.microsoft.com/office/drawing/2014/main" id="{B55FF0AF-227A-107B-64C4-71F51DAF3944}"/>
                </a:ext>
              </a:extLst>
            </p:cNvPr>
            <p:cNvSpPr/>
            <p:nvPr/>
          </p:nvSpPr>
          <p:spPr>
            <a:xfrm>
              <a:off x="10159135" y="6485957"/>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処理</a:t>
              </a:r>
              <a:endParaRPr lang="en-US" sz="900">
                <a:solidFill>
                  <a:srgbClr val="575757"/>
                </a:solidFill>
                <a:ea typeface="Meiryo UI" panose="020B0604030504040204" pitchFamily="50" charset="-128"/>
              </a:endParaRPr>
            </a:p>
          </p:txBody>
        </p:sp>
        <p:sp>
          <p:nvSpPr>
            <p:cNvPr id="89" name="Flowchart: Magnetic Disk 88">
              <a:extLst>
                <a:ext uri="{FF2B5EF4-FFF2-40B4-BE49-F238E27FC236}">
                  <a16:creationId xmlns:a16="http://schemas.microsoft.com/office/drawing/2014/main" id="{53749372-ABB0-691B-00C6-2293C5B0AC53}"/>
                </a:ext>
              </a:extLst>
            </p:cNvPr>
            <p:cNvSpPr/>
            <p:nvPr/>
          </p:nvSpPr>
          <p:spPr>
            <a:xfrm>
              <a:off x="10849572" y="6455060"/>
              <a:ext cx="507445" cy="26068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データ</a:t>
              </a:r>
              <a:endParaRPr lang="en-US" altLang="ja-JP" sz="900">
                <a:solidFill>
                  <a:srgbClr val="575757"/>
                </a:solidFill>
                <a:ea typeface="Meiryo UI" panose="020B0604030504040204" pitchFamily="50" charset="-128"/>
              </a:endParaRPr>
            </a:p>
          </p:txBody>
        </p:sp>
        <p:sp>
          <p:nvSpPr>
            <p:cNvPr id="90" name="テキスト ボックス 118">
              <a:extLst>
                <a:ext uri="{FF2B5EF4-FFF2-40B4-BE49-F238E27FC236}">
                  <a16:creationId xmlns:a16="http://schemas.microsoft.com/office/drawing/2014/main" id="{8161659C-6E07-ABED-65C7-345C059D79DA}"/>
                </a:ext>
              </a:extLst>
            </p:cNvPr>
            <p:cNvSpPr txBox="1"/>
            <p:nvPr/>
          </p:nvSpPr>
          <p:spPr>
            <a:xfrm>
              <a:off x="8918688" y="650730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114" name="Rectangle 113">
            <a:extLst>
              <a:ext uri="{FF2B5EF4-FFF2-40B4-BE49-F238E27FC236}">
                <a16:creationId xmlns:a16="http://schemas.microsoft.com/office/drawing/2014/main" id="{A6CBDBC4-1BFF-35AE-46EA-E62DF073E192}"/>
              </a:ext>
            </a:extLst>
          </p:cNvPr>
          <p:cNvSpPr/>
          <p:nvPr/>
        </p:nvSpPr>
        <p:spPr>
          <a:xfrm>
            <a:off x="3725764" y="4705022"/>
            <a:ext cx="129783" cy="19885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63" name="Rectangle 2062">
            <a:extLst>
              <a:ext uri="{FF2B5EF4-FFF2-40B4-BE49-F238E27FC236}">
                <a16:creationId xmlns:a16="http://schemas.microsoft.com/office/drawing/2014/main" id="{FEC134DB-2AB8-B0EC-9ABA-E946B7C01EC6}"/>
              </a:ext>
            </a:extLst>
          </p:cNvPr>
          <p:cNvSpPr/>
          <p:nvPr/>
        </p:nvSpPr>
        <p:spPr>
          <a:xfrm>
            <a:off x="4831155" y="4269112"/>
            <a:ext cx="129783" cy="19885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4" name="Rectangle 2083">
            <a:extLst>
              <a:ext uri="{FF2B5EF4-FFF2-40B4-BE49-F238E27FC236}">
                <a16:creationId xmlns:a16="http://schemas.microsoft.com/office/drawing/2014/main" id="{31459DA8-C9C7-351C-5C6A-DAF4230A8C4F}"/>
              </a:ext>
            </a:extLst>
          </p:cNvPr>
          <p:cNvSpPr/>
          <p:nvPr/>
        </p:nvSpPr>
        <p:spPr>
          <a:xfrm>
            <a:off x="840177" y="1967166"/>
            <a:ext cx="209274" cy="15620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7" name="Rectangle 2086">
            <a:extLst>
              <a:ext uri="{FF2B5EF4-FFF2-40B4-BE49-F238E27FC236}">
                <a16:creationId xmlns:a16="http://schemas.microsoft.com/office/drawing/2014/main" id="{CE69A38C-838F-2E7E-6AF9-39FDAFDB800B}"/>
              </a:ext>
            </a:extLst>
          </p:cNvPr>
          <p:cNvSpPr/>
          <p:nvPr/>
        </p:nvSpPr>
        <p:spPr>
          <a:xfrm>
            <a:off x="840177" y="2097945"/>
            <a:ext cx="209274" cy="15620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2099" name="bcgBugs_Gender-neutral Front ">
            <a:extLst>
              <a:ext uri="{FF2B5EF4-FFF2-40B4-BE49-F238E27FC236}">
                <a16:creationId xmlns:a16="http://schemas.microsoft.com/office/drawing/2014/main" id="{09EE2239-7FA2-CE4C-8E4F-D28DA24581C6}"/>
              </a:ext>
            </a:extLst>
          </p:cNvPr>
          <p:cNvGrpSpPr>
            <a:grpSpLocks noChangeAspect="1"/>
          </p:cNvGrpSpPr>
          <p:nvPr/>
        </p:nvGrpSpPr>
        <p:grpSpPr bwMode="auto">
          <a:xfrm>
            <a:off x="7600256" y="2076492"/>
            <a:ext cx="258077" cy="258077"/>
            <a:chOff x="2652" y="972"/>
            <a:chExt cx="2376" cy="2376"/>
          </a:xfrm>
        </p:grpSpPr>
        <p:sp>
          <p:nvSpPr>
            <p:cNvPr id="2100" name="AutoShape 3">
              <a:extLst>
                <a:ext uri="{FF2B5EF4-FFF2-40B4-BE49-F238E27FC236}">
                  <a16:creationId xmlns:a16="http://schemas.microsoft.com/office/drawing/2014/main" id="{EC27BB41-FDC2-A09F-1B66-5EBD3CAAB865}"/>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1" name="Freeform 5">
              <a:extLst>
                <a:ext uri="{FF2B5EF4-FFF2-40B4-BE49-F238E27FC236}">
                  <a16:creationId xmlns:a16="http://schemas.microsoft.com/office/drawing/2014/main" id="{9B336AC5-E899-5AC8-B443-2DD585A1DAB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02" name="Rectangle 2101">
            <a:extLst>
              <a:ext uri="{FF2B5EF4-FFF2-40B4-BE49-F238E27FC236}">
                <a16:creationId xmlns:a16="http://schemas.microsoft.com/office/drawing/2014/main" id="{1D159655-AB4D-10D2-A19C-6D44EA9B4624}"/>
              </a:ext>
            </a:extLst>
          </p:cNvPr>
          <p:cNvSpPr/>
          <p:nvPr/>
        </p:nvSpPr>
        <p:spPr>
          <a:xfrm>
            <a:off x="8100195" y="2042989"/>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企業内コンテンツ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配信設定</a:t>
            </a:r>
            <a:endParaRPr lang="en-US" sz="900">
              <a:solidFill>
                <a:srgbClr val="575757"/>
              </a:solidFill>
              <a:ea typeface="Meiryo UI" panose="020B0604030504040204" pitchFamily="50" charset="-128"/>
            </a:endParaRPr>
          </a:p>
        </p:txBody>
      </p:sp>
      <p:cxnSp>
        <p:nvCxnSpPr>
          <p:cNvPr id="2103" name="Straight Arrow Connector 2102">
            <a:extLst>
              <a:ext uri="{FF2B5EF4-FFF2-40B4-BE49-F238E27FC236}">
                <a16:creationId xmlns:a16="http://schemas.microsoft.com/office/drawing/2014/main" id="{F86F7522-25C2-042B-EE38-68C8B548910F}"/>
              </a:ext>
            </a:extLst>
          </p:cNvPr>
          <p:cNvCxnSpPr>
            <a:cxnSpLocks/>
            <a:endCxn id="2102" idx="1"/>
          </p:cNvCxnSpPr>
          <p:nvPr/>
        </p:nvCxnSpPr>
        <p:spPr>
          <a:xfrm flipV="1">
            <a:off x="7858333" y="2203147"/>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04" name="Flowchart: Magnetic Disk 2103">
            <a:extLst>
              <a:ext uri="{FF2B5EF4-FFF2-40B4-BE49-F238E27FC236}">
                <a16:creationId xmlns:a16="http://schemas.microsoft.com/office/drawing/2014/main" id="{92852E1E-90B6-C9C3-96CE-4A8675EE45E9}"/>
              </a:ext>
            </a:extLst>
          </p:cNvPr>
          <p:cNvSpPr/>
          <p:nvPr/>
        </p:nvSpPr>
        <p:spPr>
          <a:xfrm>
            <a:off x="9177035" y="1949491"/>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企業別ｺﾝﾃﾝﾂ</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配信設定</a:t>
            </a:r>
            <a:endParaRPr lang="en-US" sz="900">
              <a:solidFill>
                <a:srgbClr val="575757"/>
              </a:solidFill>
              <a:ea typeface="Meiryo UI" panose="020B0604030504040204" pitchFamily="50" charset="-128"/>
            </a:endParaRPr>
          </a:p>
        </p:txBody>
      </p:sp>
      <p:cxnSp>
        <p:nvCxnSpPr>
          <p:cNvPr id="2105" name="Straight Arrow Connector 2104">
            <a:extLst>
              <a:ext uri="{FF2B5EF4-FFF2-40B4-BE49-F238E27FC236}">
                <a16:creationId xmlns:a16="http://schemas.microsoft.com/office/drawing/2014/main" id="{9426ABC2-B631-7C57-1F5B-312200B48DB9}"/>
              </a:ext>
            </a:extLst>
          </p:cNvPr>
          <p:cNvCxnSpPr>
            <a:cxnSpLocks/>
            <a:stCxn id="2102" idx="3"/>
            <a:endCxn id="2104" idx="2"/>
          </p:cNvCxnSpPr>
          <p:nvPr/>
        </p:nvCxnSpPr>
        <p:spPr>
          <a:xfrm>
            <a:off x="8990317" y="2203147"/>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07" name="Rectangle 2106">
            <a:extLst>
              <a:ext uri="{FF2B5EF4-FFF2-40B4-BE49-F238E27FC236}">
                <a16:creationId xmlns:a16="http://schemas.microsoft.com/office/drawing/2014/main" id="{29855DFD-2C56-FC56-641E-A6E4748040FF}"/>
              </a:ext>
            </a:extLst>
          </p:cNvPr>
          <p:cNvSpPr/>
          <p:nvPr/>
        </p:nvSpPr>
        <p:spPr>
          <a:xfrm>
            <a:off x="9181018" y="2250857"/>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08" name="テキスト ボックス 118">
            <a:extLst>
              <a:ext uri="{FF2B5EF4-FFF2-40B4-BE49-F238E27FC236}">
                <a16:creationId xmlns:a16="http://schemas.microsoft.com/office/drawing/2014/main" id="{B71C8E37-C81F-81DB-5B3B-88C83FBCB699}"/>
              </a:ext>
            </a:extLst>
          </p:cNvPr>
          <p:cNvSpPr txBox="1"/>
          <p:nvPr/>
        </p:nvSpPr>
        <p:spPr>
          <a:xfrm>
            <a:off x="7405058" y="1899108"/>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118" name="Rectangle 2117">
            <a:extLst>
              <a:ext uri="{FF2B5EF4-FFF2-40B4-BE49-F238E27FC236}">
                <a16:creationId xmlns:a16="http://schemas.microsoft.com/office/drawing/2014/main" id="{54CBCC56-229F-0089-D0F9-3EE15CCA207D}"/>
              </a:ext>
            </a:extLst>
          </p:cNvPr>
          <p:cNvSpPr/>
          <p:nvPr/>
        </p:nvSpPr>
        <p:spPr>
          <a:xfrm>
            <a:off x="2471482" y="2580202"/>
            <a:ext cx="153221" cy="18844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2132" name="bcgBugs_Gender-neutral Front ">
            <a:extLst>
              <a:ext uri="{FF2B5EF4-FFF2-40B4-BE49-F238E27FC236}">
                <a16:creationId xmlns:a16="http://schemas.microsoft.com/office/drawing/2014/main" id="{CFA2CFBA-CE4B-C446-DF87-5DFB6449386F}"/>
              </a:ext>
            </a:extLst>
          </p:cNvPr>
          <p:cNvGrpSpPr>
            <a:grpSpLocks noChangeAspect="1"/>
          </p:cNvGrpSpPr>
          <p:nvPr/>
        </p:nvGrpSpPr>
        <p:grpSpPr bwMode="auto">
          <a:xfrm>
            <a:off x="7600256" y="1621986"/>
            <a:ext cx="258077" cy="258077"/>
            <a:chOff x="2652" y="972"/>
            <a:chExt cx="2376" cy="2376"/>
          </a:xfrm>
        </p:grpSpPr>
        <p:sp>
          <p:nvSpPr>
            <p:cNvPr id="2133" name="AutoShape 3">
              <a:extLst>
                <a:ext uri="{FF2B5EF4-FFF2-40B4-BE49-F238E27FC236}">
                  <a16:creationId xmlns:a16="http://schemas.microsoft.com/office/drawing/2014/main" id="{6340BBFA-B243-F0F2-FB5C-22CA4911146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4" name="Freeform 5">
              <a:extLst>
                <a:ext uri="{FF2B5EF4-FFF2-40B4-BE49-F238E27FC236}">
                  <a16:creationId xmlns:a16="http://schemas.microsoft.com/office/drawing/2014/main" id="{25F35A29-505C-5F50-992E-60CAF096B1B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35" name="Rectangle 2134">
            <a:extLst>
              <a:ext uri="{FF2B5EF4-FFF2-40B4-BE49-F238E27FC236}">
                <a16:creationId xmlns:a16="http://schemas.microsoft.com/office/drawing/2014/main" id="{1F900813-EEFC-1B7B-866C-3F64A7425F28}"/>
              </a:ext>
            </a:extLst>
          </p:cNvPr>
          <p:cNvSpPr/>
          <p:nvPr/>
        </p:nvSpPr>
        <p:spPr>
          <a:xfrm>
            <a:off x="8100195" y="1588483"/>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履修公開範囲</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a:t>
            </a:r>
            <a:endParaRPr lang="en-US" sz="900">
              <a:solidFill>
                <a:srgbClr val="575757"/>
              </a:solidFill>
              <a:ea typeface="Meiryo UI" panose="020B0604030504040204" pitchFamily="50" charset="-128"/>
            </a:endParaRPr>
          </a:p>
        </p:txBody>
      </p:sp>
      <p:cxnSp>
        <p:nvCxnSpPr>
          <p:cNvPr id="2136" name="Straight Arrow Connector 2135">
            <a:extLst>
              <a:ext uri="{FF2B5EF4-FFF2-40B4-BE49-F238E27FC236}">
                <a16:creationId xmlns:a16="http://schemas.microsoft.com/office/drawing/2014/main" id="{2049F894-160D-5427-6D7F-4492313B3661}"/>
              </a:ext>
            </a:extLst>
          </p:cNvPr>
          <p:cNvCxnSpPr>
            <a:cxnSpLocks/>
            <a:endCxn id="2135" idx="1"/>
          </p:cNvCxnSpPr>
          <p:nvPr/>
        </p:nvCxnSpPr>
        <p:spPr>
          <a:xfrm flipV="1">
            <a:off x="7858333" y="1748641"/>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37" name="Flowchart: Magnetic Disk 2136">
            <a:extLst>
              <a:ext uri="{FF2B5EF4-FFF2-40B4-BE49-F238E27FC236}">
                <a16:creationId xmlns:a16="http://schemas.microsoft.com/office/drawing/2014/main" id="{338AFF28-6C8F-8C2B-DF97-B485F245F467}"/>
              </a:ext>
            </a:extLst>
          </p:cNvPr>
          <p:cNvSpPr/>
          <p:nvPr/>
        </p:nvSpPr>
        <p:spPr>
          <a:xfrm>
            <a:off x="9177035" y="149498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履修公開範囲</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a:t>
            </a:r>
            <a:endParaRPr lang="en-US" sz="900">
              <a:solidFill>
                <a:srgbClr val="575757"/>
              </a:solidFill>
              <a:ea typeface="Meiryo UI" panose="020B0604030504040204" pitchFamily="50" charset="-128"/>
            </a:endParaRPr>
          </a:p>
        </p:txBody>
      </p:sp>
      <p:cxnSp>
        <p:nvCxnSpPr>
          <p:cNvPr id="2138" name="Straight Arrow Connector 2137">
            <a:extLst>
              <a:ext uri="{FF2B5EF4-FFF2-40B4-BE49-F238E27FC236}">
                <a16:creationId xmlns:a16="http://schemas.microsoft.com/office/drawing/2014/main" id="{69BDE725-355A-EFDA-D17B-083EF8AE8C67}"/>
              </a:ext>
            </a:extLst>
          </p:cNvPr>
          <p:cNvCxnSpPr>
            <a:cxnSpLocks/>
            <a:stCxn id="2135" idx="3"/>
            <a:endCxn id="2137" idx="2"/>
          </p:cNvCxnSpPr>
          <p:nvPr/>
        </p:nvCxnSpPr>
        <p:spPr>
          <a:xfrm>
            <a:off x="8990317" y="1748641"/>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39" name="Rectangle 2138">
            <a:extLst>
              <a:ext uri="{FF2B5EF4-FFF2-40B4-BE49-F238E27FC236}">
                <a16:creationId xmlns:a16="http://schemas.microsoft.com/office/drawing/2014/main" id="{63A93C20-5195-E6CB-AFE3-52996F0AA3D5}"/>
              </a:ext>
            </a:extLst>
          </p:cNvPr>
          <p:cNvSpPr/>
          <p:nvPr/>
        </p:nvSpPr>
        <p:spPr>
          <a:xfrm>
            <a:off x="9181018" y="1796351"/>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40" name="テキスト ボックス 118">
            <a:extLst>
              <a:ext uri="{FF2B5EF4-FFF2-40B4-BE49-F238E27FC236}">
                <a16:creationId xmlns:a16="http://schemas.microsoft.com/office/drawing/2014/main" id="{E7251447-B93E-8B54-6DE2-46317A8DA7FA}"/>
              </a:ext>
            </a:extLst>
          </p:cNvPr>
          <p:cNvSpPr txBox="1"/>
          <p:nvPr/>
        </p:nvSpPr>
        <p:spPr>
          <a:xfrm>
            <a:off x="7405058" y="1444602"/>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141" name="Rectangle 2140">
            <a:extLst>
              <a:ext uri="{FF2B5EF4-FFF2-40B4-BE49-F238E27FC236}">
                <a16:creationId xmlns:a16="http://schemas.microsoft.com/office/drawing/2014/main" id="{7C1D5638-CA78-4210-548C-2CDC72C399EF}"/>
              </a:ext>
            </a:extLst>
          </p:cNvPr>
          <p:cNvSpPr/>
          <p:nvPr/>
        </p:nvSpPr>
        <p:spPr>
          <a:xfrm>
            <a:off x="7607316" y="2730129"/>
            <a:ext cx="241862" cy="2099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142" name="Connector: Elbow 2141">
            <a:extLst>
              <a:ext uri="{FF2B5EF4-FFF2-40B4-BE49-F238E27FC236}">
                <a16:creationId xmlns:a16="http://schemas.microsoft.com/office/drawing/2014/main" id="{C7A775B7-34C6-5DE2-0AB2-36250ACBD2BB}"/>
              </a:ext>
            </a:extLst>
          </p:cNvPr>
          <p:cNvCxnSpPr>
            <a:cxnSpLocks/>
            <a:stCxn id="2104" idx="4"/>
            <a:endCxn id="2141" idx="1"/>
          </p:cNvCxnSpPr>
          <p:nvPr/>
        </p:nvCxnSpPr>
        <p:spPr>
          <a:xfrm flipH="1">
            <a:off x="7607316" y="2203491"/>
            <a:ext cx="2312669" cy="631601"/>
          </a:xfrm>
          <a:prstGeom prst="bentConnector5">
            <a:avLst>
              <a:gd name="adj1" fmla="val -9885"/>
              <a:gd name="adj2" fmla="val 61798"/>
              <a:gd name="adj3" fmla="val 10988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7" name="テキスト ボックス 118">
            <a:extLst>
              <a:ext uri="{FF2B5EF4-FFF2-40B4-BE49-F238E27FC236}">
                <a16:creationId xmlns:a16="http://schemas.microsoft.com/office/drawing/2014/main" id="{E0642262-E344-FDDD-BC50-D4D0C6156137}"/>
              </a:ext>
            </a:extLst>
          </p:cNvPr>
          <p:cNvSpPr txBox="1"/>
          <p:nvPr/>
        </p:nvSpPr>
        <p:spPr>
          <a:xfrm>
            <a:off x="7321846" y="2404989"/>
            <a:ext cx="348314"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050">
                <a:solidFill>
                  <a:srgbClr val="575757"/>
                </a:solidFill>
                <a:latin typeface="Trebuchet MS" panose="020B0603020202020204" pitchFamily="34" charset="0"/>
                <a:ea typeface="Meiryo UI" panose="020B0604030504040204" pitchFamily="50" charset="-128"/>
              </a:rPr>
              <a:t>通知</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9" name="Rectangle 28">
            <a:extLst>
              <a:ext uri="{FF2B5EF4-FFF2-40B4-BE49-F238E27FC236}">
                <a16:creationId xmlns:a16="http://schemas.microsoft.com/office/drawing/2014/main" id="{148C0D80-9469-2343-DE16-0E108D923512}"/>
              </a:ext>
            </a:extLst>
          </p:cNvPr>
          <p:cNvSpPr/>
          <p:nvPr/>
        </p:nvSpPr>
        <p:spPr>
          <a:xfrm>
            <a:off x="3860309" y="2740205"/>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コンテンツ配信</a:t>
            </a:r>
            <a:endParaRPr lang="en-US" sz="900">
              <a:solidFill>
                <a:srgbClr val="575757"/>
              </a:solidFill>
              <a:ea typeface="Meiryo UI" panose="020B0604030504040204" pitchFamily="50" charset="-128"/>
            </a:endParaRPr>
          </a:p>
        </p:txBody>
      </p:sp>
      <p:cxnSp>
        <p:nvCxnSpPr>
          <p:cNvPr id="32" name="Connector: Elbow 31">
            <a:extLst>
              <a:ext uri="{FF2B5EF4-FFF2-40B4-BE49-F238E27FC236}">
                <a16:creationId xmlns:a16="http://schemas.microsoft.com/office/drawing/2014/main" id="{705B094A-24DB-2BE4-E63F-328CA08E5AF8}"/>
              </a:ext>
            </a:extLst>
          </p:cNvPr>
          <p:cNvCxnSpPr>
            <a:cxnSpLocks/>
            <a:endCxn id="29" idx="1"/>
          </p:cNvCxnSpPr>
          <p:nvPr/>
        </p:nvCxnSpPr>
        <p:spPr>
          <a:xfrm>
            <a:off x="529196" y="1758517"/>
            <a:ext cx="3331113" cy="1141846"/>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118">
            <a:extLst>
              <a:ext uri="{FF2B5EF4-FFF2-40B4-BE49-F238E27FC236}">
                <a16:creationId xmlns:a16="http://schemas.microsoft.com/office/drawing/2014/main" id="{39B98F2C-F929-86C9-D312-32DB435B694A}"/>
              </a:ext>
            </a:extLst>
          </p:cNvPr>
          <p:cNvSpPr txBox="1"/>
          <p:nvPr/>
        </p:nvSpPr>
        <p:spPr>
          <a:xfrm>
            <a:off x="3512141" y="3219697"/>
            <a:ext cx="1836682" cy="19885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ダミーアカウントで事前審査</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44" name="Connector: Elbow 43">
            <a:extLst>
              <a:ext uri="{FF2B5EF4-FFF2-40B4-BE49-F238E27FC236}">
                <a16:creationId xmlns:a16="http://schemas.microsoft.com/office/drawing/2014/main" id="{ED8CDAA9-B91D-C321-C48B-B30D4A33104D}"/>
              </a:ext>
            </a:extLst>
          </p:cNvPr>
          <p:cNvCxnSpPr>
            <a:cxnSpLocks/>
          </p:cNvCxnSpPr>
          <p:nvPr/>
        </p:nvCxnSpPr>
        <p:spPr>
          <a:xfrm>
            <a:off x="545178" y="1655838"/>
            <a:ext cx="6707561" cy="1155346"/>
          </a:xfrm>
          <a:prstGeom prst="bentConnector3">
            <a:avLst>
              <a:gd name="adj1" fmla="val 7052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118">
            <a:extLst>
              <a:ext uri="{FF2B5EF4-FFF2-40B4-BE49-F238E27FC236}">
                <a16:creationId xmlns:a16="http://schemas.microsoft.com/office/drawing/2014/main" id="{8CD51626-D9E6-EF6C-14ED-05E5FD19902A}"/>
              </a:ext>
            </a:extLst>
          </p:cNvPr>
          <p:cNvSpPr txBox="1"/>
          <p:nvPr/>
        </p:nvSpPr>
        <p:spPr>
          <a:xfrm>
            <a:off x="3243343" y="1590203"/>
            <a:ext cx="1379926" cy="19885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視聴用アカウント通知</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59" name="Rectangle 58">
            <a:extLst>
              <a:ext uri="{FF2B5EF4-FFF2-40B4-BE49-F238E27FC236}">
                <a16:creationId xmlns:a16="http://schemas.microsoft.com/office/drawing/2014/main" id="{6C4CD9F1-9434-F9CF-8E56-9EBCCBFE6D1A}"/>
              </a:ext>
            </a:extLst>
          </p:cNvPr>
          <p:cNvSpPr/>
          <p:nvPr/>
        </p:nvSpPr>
        <p:spPr>
          <a:xfrm>
            <a:off x="7759716" y="2882529"/>
            <a:ext cx="241862" cy="2099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78" name="Connector: Elbow 77">
            <a:extLst>
              <a:ext uri="{FF2B5EF4-FFF2-40B4-BE49-F238E27FC236}">
                <a16:creationId xmlns:a16="http://schemas.microsoft.com/office/drawing/2014/main" id="{EBFA049A-1DF3-BB80-5C50-47FDD2E1A01E}"/>
              </a:ext>
            </a:extLst>
          </p:cNvPr>
          <p:cNvCxnSpPr>
            <a:cxnSpLocks/>
          </p:cNvCxnSpPr>
          <p:nvPr/>
        </p:nvCxnSpPr>
        <p:spPr>
          <a:xfrm flipV="1">
            <a:off x="5565278" y="3009596"/>
            <a:ext cx="4605724" cy="1862626"/>
          </a:xfrm>
          <a:prstGeom prst="bentConnector3">
            <a:avLst>
              <a:gd name="adj1" fmla="val 9570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Connector: Elbow 83">
            <a:extLst>
              <a:ext uri="{FF2B5EF4-FFF2-40B4-BE49-F238E27FC236}">
                <a16:creationId xmlns:a16="http://schemas.microsoft.com/office/drawing/2014/main" id="{9D06DFD2-6CE3-0FE1-423E-75556F7041D9}"/>
              </a:ext>
            </a:extLst>
          </p:cNvPr>
          <p:cNvCxnSpPr>
            <a:cxnSpLocks/>
            <a:stCxn id="14" idx="3"/>
            <a:endCxn id="23" idx="1"/>
          </p:cNvCxnSpPr>
          <p:nvPr/>
        </p:nvCxnSpPr>
        <p:spPr>
          <a:xfrm>
            <a:off x="529196" y="1560143"/>
            <a:ext cx="7571974" cy="2288158"/>
          </a:xfrm>
          <a:prstGeom prst="bentConnector3">
            <a:avLst>
              <a:gd name="adj1" fmla="val 76053"/>
            </a:avLst>
          </a:prstGeom>
          <a:ln w="9525" cap="rnd" cmpd="sng" algn="ctr">
            <a:solidFill>
              <a:srgbClr val="E71C57"/>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Multiplication Sign 116">
            <a:extLst>
              <a:ext uri="{FF2B5EF4-FFF2-40B4-BE49-F238E27FC236}">
                <a16:creationId xmlns:a16="http://schemas.microsoft.com/office/drawing/2014/main" id="{4ED460FC-B066-08CD-EEF7-58FC1F1BA399}"/>
              </a:ext>
            </a:extLst>
          </p:cNvPr>
          <p:cNvSpPr/>
          <p:nvPr/>
        </p:nvSpPr>
        <p:spPr>
          <a:xfrm>
            <a:off x="8940010" y="2730378"/>
            <a:ext cx="278606" cy="289732"/>
          </a:xfrm>
          <a:prstGeom prst="mathMultiply">
            <a:avLst>
              <a:gd name="adj1" fmla="val 10923"/>
            </a:avLst>
          </a:prstGeom>
          <a:solidFill>
            <a:srgbClr val="E71C57"/>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18" name="テキスト ボックス 118">
            <a:extLst>
              <a:ext uri="{FF2B5EF4-FFF2-40B4-BE49-F238E27FC236}">
                <a16:creationId xmlns:a16="http://schemas.microsoft.com/office/drawing/2014/main" id="{55BD2EFE-4D0B-C673-C5E0-43DCB1FA5EAE}"/>
              </a:ext>
            </a:extLst>
          </p:cNvPr>
          <p:cNvSpPr txBox="1"/>
          <p:nvPr/>
        </p:nvSpPr>
        <p:spPr>
          <a:xfrm>
            <a:off x="7850055" y="4185386"/>
            <a:ext cx="2069525" cy="51633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E71C57"/>
                </a:solidFill>
                <a:latin typeface="Trebuchet MS" panose="020B0603020202020204" pitchFamily="34" charset="0"/>
                <a:ea typeface="Meiryo UI" panose="020B0604030504040204" pitchFamily="50" charset="-128"/>
              </a:rPr>
              <a:t>履修時に自動でステータス管理はせず、</a:t>
            </a:r>
            <a:br>
              <a:rPr kumimoji="1" lang="en-US" altLang="ja-JP" sz="1050">
                <a:solidFill>
                  <a:srgbClr val="E71C57"/>
                </a:solidFill>
                <a:latin typeface="Trebuchet MS" panose="020B0603020202020204" pitchFamily="34" charset="0"/>
                <a:ea typeface="Meiryo UI" panose="020B0604030504040204" pitchFamily="50" charset="-128"/>
              </a:rPr>
            </a:br>
            <a:r>
              <a:rPr kumimoji="1" lang="ja-JP" altLang="en-US" sz="1050">
                <a:solidFill>
                  <a:srgbClr val="E71C57"/>
                </a:solidFill>
                <a:latin typeface="Trebuchet MS" panose="020B0603020202020204" pitchFamily="34" charset="0"/>
                <a:ea typeface="Meiryo UI" panose="020B0604030504040204" pitchFamily="50" charset="-128"/>
              </a:rPr>
              <a:t>コンテンツプロバイダーが履修結果を</a:t>
            </a:r>
            <a:br>
              <a:rPr kumimoji="1" lang="en-US" altLang="ja-JP" sz="1050">
                <a:solidFill>
                  <a:srgbClr val="E71C57"/>
                </a:solidFill>
                <a:latin typeface="Trebuchet MS" panose="020B0603020202020204" pitchFamily="34" charset="0"/>
                <a:ea typeface="Meiryo UI" panose="020B0604030504040204" pitchFamily="50" charset="-128"/>
              </a:rPr>
            </a:br>
            <a:r>
              <a:rPr kumimoji="1" lang="ja-JP" altLang="en-US" sz="1050">
                <a:solidFill>
                  <a:srgbClr val="E71C57"/>
                </a:solidFill>
                <a:latin typeface="Trebuchet MS" panose="020B0603020202020204" pitchFamily="34" charset="0"/>
                <a:ea typeface="Meiryo UI" panose="020B0604030504040204" pitchFamily="50" charset="-128"/>
              </a:rPr>
              <a:t>返却する際にステータスを更新</a:t>
            </a:r>
            <a:endParaRPr kumimoji="1" lang="en-US" altLang="ja-JP" sz="1050">
              <a:solidFill>
                <a:srgbClr val="E71C57"/>
              </a:solidFill>
              <a:latin typeface="Trebuchet MS" panose="020B0603020202020204" pitchFamily="34" charset="0"/>
              <a:ea typeface="Meiryo UI" panose="020B0604030504040204" pitchFamily="50" charset="-128"/>
            </a:endParaRPr>
          </a:p>
        </p:txBody>
      </p:sp>
      <p:sp>
        <p:nvSpPr>
          <p:cNvPr id="14" name="Rectangle 13">
            <a:extLst>
              <a:ext uri="{FF2B5EF4-FFF2-40B4-BE49-F238E27FC236}">
                <a16:creationId xmlns:a16="http://schemas.microsoft.com/office/drawing/2014/main" id="{010904A8-E285-7FED-C89B-98350BADFC94}"/>
              </a:ext>
            </a:extLst>
          </p:cNvPr>
          <p:cNvSpPr/>
          <p:nvPr/>
        </p:nvSpPr>
        <p:spPr>
          <a:xfrm>
            <a:off x="320355" y="1413108"/>
            <a:ext cx="208841" cy="29406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3" name="Rectangle 22">
            <a:extLst>
              <a:ext uri="{FF2B5EF4-FFF2-40B4-BE49-F238E27FC236}">
                <a16:creationId xmlns:a16="http://schemas.microsoft.com/office/drawing/2014/main" id="{82B0639F-3292-90AA-0618-279D917F9417}"/>
              </a:ext>
            </a:extLst>
          </p:cNvPr>
          <p:cNvSpPr/>
          <p:nvPr/>
        </p:nvSpPr>
        <p:spPr>
          <a:xfrm>
            <a:off x="8101170" y="3688143"/>
            <a:ext cx="890122" cy="320315"/>
          </a:xfrm>
          <a:prstGeom prst="rect">
            <a:avLst/>
          </a:prstGeom>
          <a:solidFill>
            <a:schemeClr val="bg1">
              <a:lumMod val="95000"/>
            </a:schemeClr>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更新処理</a:t>
            </a:r>
          </a:p>
        </p:txBody>
      </p:sp>
      <p:cxnSp>
        <p:nvCxnSpPr>
          <p:cNvPr id="26" name="Connector: Elbow 25">
            <a:extLst>
              <a:ext uri="{FF2B5EF4-FFF2-40B4-BE49-F238E27FC236}">
                <a16:creationId xmlns:a16="http://schemas.microsoft.com/office/drawing/2014/main" id="{64BB1C5D-901B-1B73-A98E-CC0C67FEC710}"/>
              </a:ext>
            </a:extLst>
          </p:cNvPr>
          <p:cNvCxnSpPr>
            <a:cxnSpLocks/>
            <a:stCxn id="23" idx="3"/>
            <a:endCxn id="119" idx="3"/>
          </p:cNvCxnSpPr>
          <p:nvPr/>
        </p:nvCxnSpPr>
        <p:spPr>
          <a:xfrm flipV="1">
            <a:off x="8991292" y="3154707"/>
            <a:ext cx="557218" cy="693594"/>
          </a:xfrm>
          <a:prstGeom prst="bentConnector2">
            <a:avLst/>
          </a:prstGeom>
          <a:ln w="9525" cap="rnd" cmpd="sng" algn="ctr">
            <a:solidFill>
              <a:srgbClr val="E71C57"/>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9A19B193-E20B-2A14-194E-1478048157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6726" y="110805"/>
            <a:ext cx="1182520" cy="637978"/>
          </a:xfrm>
          <a:prstGeom prst="rect">
            <a:avLst/>
          </a:prstGeom>
        </p:spPr>
      </p:pic>
      <p:sp>
        <p:nvSpPr>
          <p:cNvPr id="19" name="Rectangle 18">
            <a:extLst>
              <a:ext uri="{FF2B5EF4-FFF2-40B4-BE49-F238E27FC236}">
                <a16:creationId xmlns:a16="http://schemas.microsoft.com/office/drawing/2014/main" id="{2FB255A5-762F-2F13-88FF-3916F1691977}"/>
              </a:ext>
            </a:extLst>
          </p:cNvPr>
          <p:cNvSpPr/>
          <p:nvPr/>
        </p:nvSpPr>
        <p:spPr>
          <a:xfrm>
            <a:off x="10291765" y="97662"/>
            <a:ext cx="371476" cy="659575"/>
          </a:xfrm>
          <a:prstGeom prst="rect">
            <a:avLst/>
          </a:prstGeom>
          <a:noFill/>
          <a:ln w="2857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Tree>
    <p:extLst>
      <p:ext uri="{BB962C8B-B14F-4D97-AF65-F5344CB8AC3E}">
        <p14:creationId xmlns:p14="http://schemas.microsoft.com/office/powerpoint/2010/main" val="30396285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C61B72-F9B7-D7E9-8A50-E845EAB8F369}"/>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9D6EE1C6-BE6C-F1F8-6164-FA58F1293D0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学習コンテンツ（処理フロー概略）③</a:t>
            </a:r>
            <a:endParaRPr lang="en-US" altLang="ja-JP">
              <a:ea typeface="Meiryo UI" panose="020B0604030504040204" pitchFamily="50" charset="-128"/>
            </a:endParaRPr>
          </a:p>
        </p:txBody>
      </p:sp>
      <p:sp>
        <p:nvSpPr>
          <p:cNvPr id="4" name="Rectangle: Rounded Corners 3">
            <a:extLst>
              <a:ext uri="{FF2B5EF4-FFF2-40B4-BE49-F238E27FC236}">
                <a16:creationId xmlns:a16="http://schemas.microsoft.com/office/drawing/2014/main" id="{D1E43331-4477-8EF8-80BE-8F28A2BD0FA6}"/>
              </a:ext>
            </a:extLst>
          </p:cNvPr>
          <p:cNvSpPr/>
          <p:nvPr/>
        </p:nvSpPr>
        <p:spPr>
          <a:xfrm>
            <a:off x="50042" y="1461700"/>
            <a:ext cx="4867072" cy="1647387"/>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5" name="グループ化 55">
            <a:extLst>
              <a:ext uri="{FF2B5EF4-FFF2-40B4-BE49-F238E27FC236}">
                <a16:creationId xmlns:a16="http://schemas.microsoft.com/office/drawing/2014/main" id="{7BFD7D1A-6900-7F60-29CF-7A6806BAC654}"/>
              </a:ext>
            </a:extLst>
          </p:cNvPr>
          <p:cNvGrpSpPr/>
          <p:nvPr/>
        </p:nvGrpSpPr>
        <p:grpSpPr>
          <a:xfrm>
            <a:off x="229125" y="837535"/>
            <a:ext cx="5434955" cy="215444"/>
            <a:chOff x="444138" y="1319029"/>
            <a:chExt cx="3168515" cy="215444"/>
          </a:xfrm>
        </p:grpSpPr>
        <p:sp>
          <p:nvSpPr>
            <p:cNvPr id="6" name="正方形/長方形 3">
              <a:extLst>
                <a:ext uri="{FF2B5EF4-FFF2-40B4-BE49-F238E27FC236}">
                  <a16:creationId xmlns:a16="http://schemas.microsoft.com/office/drawing/2014/main" id="{B9E450FA-18A8-FC3F-2DC9-E969D8493490}"/>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コンテンツ登録</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(CP</a:t>
              </a:r>
              <a:r>
                <a:rPr kumimoji="1" lang="ja-JP" altLang="en-US" sz="1400">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側で</a:t>
              </a: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コンテンツ提供</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 name="直線コネクタ 5">
              <a:extLst>
                <a:ext uri="{FF2B5EF4-FFF2-40B4-BE49-F238E27FC236}">
                  <a16:creationId xmlns:a16="http://schemas.microsoft.com/office/drawing/2014/main" id="{07F8C66C-4AF9-5D15-6038-8F76BF014BEF}"/>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8" name="グループ化 55">
            <a:extLst>
              <a:ext uri="{FF2B5EF4-FFF2-40B4-BE49-F238E27FC236}">
                <a16:creationId xmlns:a16="http://schemas.microsoft.com/office/drawing/2014/main" id="{9B9BFD37-AFC4-A17B-C7F7-9EB6B1E5109A}"/>
              </a:ext>
            </a:extLst>
          </p:cNvPr>
          <p:cNvGrpSpPr/>
          <p:nvPr/>
        </p:nvGrpSpPr>
        <p:grpSpPr>
          <a:xfrm>
            <a:off x="5762781" y="837535"/>
            <a:ext cx="3349470" cy="215444"/>
            <a:chOff x="444138" y="1319029"/>
            <a:chExt cx="3168515" cy="215444"/>
          </a:xfrm>
        </p:grpSpPr>
        <p:sp>
          <p:nvSpPr>
            <p:cNvPr id="9" name="正方形/長方形 3">
              <a:extLst>
                <a:ext uri="{FF2B5EF4-FFF2-40B4-BE49-F238E27FC236}">
                  <a16:creationId xmlns:a16="http://schemas.microsoft.com/office/drawing/2014/main" id="{57873154-7F71-EF6D-773A-54BEAFDCD026}"/>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コンテンツ履修</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(CP</a:t>
              </a: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から履修データ連携なし</a:t>
              </a:r>
              <a:r>
                <a:rPr kumimoji="1" lang="en-US" altLang="ja-JP"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0" name="直線コネクタ 5">
              <a:extLst>
                <a:ext uri="{FF2B5EF4-FFF2-40B4-BE49-F238E27FC236}">
                  <a16:creationId xmlns:a16="http://schemas.microsoft.com/office/drawing/2014/main" id="{F6C2F8B7-997C-18A8-2F5E-8D96461880E7}"/>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 name="グループ化 55">
            <a:extLst>
              <a:ext uri="{FF2B5EF4-FFF2-40B4-BE49-F238E27FC236}">
                <a16:creationId xmlns:a16="http://schemas.microsoft.com/office/drawing/2014/main" id="{8FDB20A8-1629-E20D-EECE-F08E466FD367}"/>
              </a:ext>
            </a:extLst>
          </p:cNvPr>
          <p:cNvGrpSpPr/>
          <p:nvPr/>
        </p:nvGrpSpPr>
        <p:grpSpPr>
          <a:xfrm>
            <a:off x="9177036" y="837535"/>
            <a:ext cx="2778744" cy="215444"/>
            <a:chOff x="444138" y="1319029"/>
            <a:chExt cx="3168515" cy="215444"/>
          </a:xfrm>
        </p:grpSpPr>
        <p:sp>
          <p:nvSpPr>
            <p:cNvPr id="12" name="正方形/長方形 3">
              <a:extLst>
                <a:ext uri="{FF2B5EF4-FFF2-40B4-BE49-F238E27FC236}">
                  <a16:creationId xmlns:a16="http://schemas.microsoft.com/office/drawing/2014/main" id="{FF18EAE0-1EF7-982B-45F6-1052E60DA554}"/>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コンテンツ履修完了</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3" name="直線コネクタ 5">
              <a:extLst>
                <a:ext uri="{FF2B5EF4-FFF2-40B4-BE49-F238E27FC236}">
                  <a16:creationId xmlns:a16="http://schemas.microsoft.com/office/drawing/2014/main" id="{5B5AA5EC-145B-00EE-8F18-6D511BC3EE90}"/>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6" name="bcgBugs_Gender-neutral Front ">
            <a:extLst>
              <a:ext uri="{FF2B5EF4-FFF2-40B4-BE49-F238E27FC236}">
                <a16:creationId xmlns:a16="http://schemas.microsoft.com/office/drawing/2014/main" id="{7293AF76-0971-D3C5-A2DE-985FBF50CF7D}"/>
              </a:ext>
            </a:extLst>
          </p:cNvPr>
          <p:cNvGrpSpPr>
            <a:grpSpLocks noChangeAspect="1"/>
          </p:cNvGrpSpPr>
          <p:nvPr/>
        </p:nvGrpSpPr>
        <p:grpSpPr bwMode="auto">
          <a:xfrm>
            <a:off x="287101" y="1526799"/>
            <a:ext cx="258077" cy="258077"/>
            <a:chOff x="2652" y="972"/>
            <a:chExt cx="2376" cy="2376"/>
          </a:xfrm>
        </p:grpSpPr>
        <p:sp>
          <p:nvSpPr>
            <p:cNvPr id="17" name="AutoShape 3">
              <a:extLst>
                <a:ext uri="{FF2B5EF4-FFF2-40B4-BE49-F238E27FC236}">
                  <a16:creationId xmlns:a16="http://schemas.microsoft.com/office/drawing/2014/main" id="{D7CB7F4F-476E-12E8-8F92-FBDB17C68357}"/>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5">
              <a:extLst>
                <a:ext uri="{FF2B5EF4-FFF2-40B4-BE49-F238E27FC236}">
                  <a16:creationId xmlns:a16="http://schemas.microsoft.com/office/drawing/2014/main" id="{EA23BD76-9D4C-EEC8-9468-D88B96F01AF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0089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7" name="テキスト ボックス 118">
            <a:extLst>
              <a:ext uri="{FF2B5EF4-FFF2-40B4-BE49-F238E27FC236}">
                <a16:creationId xmlns:a16="http://schemas.microsoft.com/office/drawing/2014/main" id="{F59512ED-70D2-D12A-3411-34783C872E1E}"/>
              </a:ext>
            </a:extLst>
          </p:cNvPr>
          <p:cNvSpPr txBox="1"/>
          <p:nvPr/>
        </p:nvSpPr>
        <p:spPr>
          <a:xfrm>
            <a:off x="144226" y="1815536"/>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コンテンツ</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プロバイダー</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33" name="Flowchart: Magnetic Disk 32">
            <a:extLst>
              <a:ext uri="{FF2B5EF4-FFF2-40B4-BE49-F238E27FC236}">
                <a16:creationId xmlns:a16="http://schemas.microsoft.com/office/drawing/2014/main" id="{D677C578-F6BB-82D8-FC3C-CD58358362B1}"/>
              </a:ext>
            </a:extLst>
          </p:cNvPr>
          <p:cNvSpPr/>
          <p:nvPr/>
        </p:nvSpPr>
        <p:spPr>
          <a:xfrm>
            <a:off x="1939573" y="400733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タグ情報</a:t>
            </a:r>
            <a:endParaRPr lang="en-US" altLang="ja-JP" sz="900">
              <a:solidFill>
                <a:srgbClr val="575757"/>
              </a:solidFill>
              <a:ea typeface="Meiryo UI" panose="020B0604030504040204" pitchFamily="50" charset="-128"/>
            </a:endParaRPr>
          </a:p>
        </p:txBody>
      </p:sp>
      <p:sp>
        <p:nvSpPr>
          <p:cNvPr id="34" name="Flowchart: Magnetic Disk 33">
            <a:extLst>
              <a:ext uri="{FF2B5EF4-FFF2-40B4-BE49-F238E27FC236}">
                <a16:creationId xmlns:a16="http://schemas.microsoft.com/office/drawing/2014/main" id="{ED70BFCE-E4E8-6B07-A203-54AD322F348E}"/>
              </a:ext>
            </a:extLst>
          </p:cNvPr>
          <p:cNvSpPr/>
          <p:nvPr/>
        </p:nvSpPr>
        <p:spPr>
          <a:xfrm>
            <a:off x="1939573" y="357849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拡張</a:t>
            </a: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定義</a:t>
            </a:r>
            <a:endParaRPr lang="en-US" altLang="ja-JP" sz="900">
              <a:solidFill>
                <a:srgbClr val="575757"/>
              </a:solidFill>
              <a:ea typeface="Meiryo UI" panose="020B0604030504040204" pitchFamily="50" charset="-128"/>
            </a:endParaRPr>
          </a:p>
        </p:txBody>
      </p:sp>
      <p:grpSp>
        <p:nvGrpSpPr>
          <p:cNvPr id="38" name="bcgBugs_Gender-neutral Front ">
            <a:extLst>
              <a:ext uri="{FF2B5EF4-FFF2-40B4-BE49-F238E27FC236}">
                <a16:creationId xmlns:a16="http://schemas.microsoft.com/office/drawing/2014/main" id="{BBBF10E3-BDBA-BD52-AB5C-2A89F87408D3}"/>
              </a:ext>
            </a:extLst>
          </p:cNvPr>
          <p:cNvGrpSpPr>
            <a:grpSpLocks noChangeAspect="1"/>
          </p:cNvGrpSpPr>
          <p:nvPr/>
        </p:nvGrpSpPr>
        <p:grpSpPr bwMode="auto">
          <a:xfrm>
            <a:off x="3104456" y="4130429"/>
            <a:ext cx="258077" cy="258077"/>
            <a:chOff x="2652" y="972"/>
            <a:chExt cx="2376" cy="2376"/>
          </a:xfrm>
        </p:grpSpPr>
        <p:sp>
          <p:nvSpPr>
            <p:cNvPr id="39" name="AutoShape 3">
              <a:extLst>
                <a:ext uri="{FF2B5EF4-FFF2-40B4-BE49-F238E27FC236}">
                  <a16:creationId xmlns:a16="http://schemas.microsoft.com/office/drawing/2014/main" id="{DF7FDC34-8C45-EA57-D68A-A5B9FFAB3820}"/>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5">
              <a:extLst>
                <a:ext uri="{FF2B5EF4-FFF2-40B4-BE49-F238E27FC236}">
                  <a16:creationId xmlns:a16="http://schemas.microsoft.com/office/drawing/2014/main" id="{D9E745D7-F703-BC94-F499-43A680E19C8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41" name="Rectangle 40">
            <a:extLst>
              <a:ext uri="{FF2B5EF4-FFF2-40B4-BE49-F238E27FC236}">
                <a16:creationId xmlns:a16="http://schemas.microsoft.com/office/drawing/2014/main" id="{BD3D643E-F7D8-AB0D-C119-79E4200C4778}"/>
              </a:ext>
            </a:extLst>
          </p:cNvPr>
          <p:cNvSpPr/>
          <p:nvPr/>
        </p:nvSpPr>
        <p:spPr>
          <a:xfrm>
            <a:off x="3734457" y="4112512"/>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コンテンツ審査</a:t>
            </a:r>
            <a:endParaRPr lang="en-US" sz="900">
              <a:solidFill>
                <a:srgbClr val="575757"/>
              </a:solidFill>
              <a:ea typeface="Meiryo UI" panose="020B0604030504040204" pitchFamily="50" charset="-128"/>
            </a:endParaRPr>
          </a:p>
        </p:txBody>
      </p:sp>
      <p:cxnSp>
        <p:nvCxnSpPr>
          <p:cNvPr id="42" name="Straight Arrow Connector 41">
            <a:extLst>
              <a:ext uri="{FF2B5EF4-FFF2-40B4-BE49-F238E27FC236}">
                <a16:creationId xmlns:a16="http://schemas.microsoft.com/office/drawing/2014/main" id="{A877CDF0-F894-E6D2-E39C-49DCB5453A65}"/>
              </a:ext>
            </a:extLst>
          </p:cNvPr>
          <p:cNvCxnSpPr>
            <a:cxnSpLocks/>
          </p:cNvCxnSpPr>
          <p:nvPr/>
        </p:nvCxnSpPr>
        <p:spPr>
          <a:xfrm flipV="1">
            <a:off x="3388727" y="4240460"/>
            <a:ext cx="337037" cy="46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1F0F26CF-35C8-C586-6603-31B9C3ED94A0}"/>
              </a:ext>
            </a:extLst>
          </p:cNvPr>
          <p:cNvCxnSpPr>
            <a:cxnSpLocks/>
          </p:cNvCxnSpPr>
          <p:nvPr/>
        </p:nvCxnSpPr>
        <p:spPr>
          <a:xfrm>
            <a:off x="2682523" y="4358049"/>
            <a:ext cx="421933" cy="3019"/>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337034C4-023C-8F6E-2D54-06A65D2B8189}"/>
              </a:ext>
            </a:extLst>
          </p:cNvPr>
          <p:cNvCxnSpPr>
            <a:cxnSpLocks/>
            <a:stCxn id="34" idx="4"/>
          </p:cNvCxnSpPr>
          <p:nvPr/>
        </p:nvCxnSpPr>
        <p:spPr>
          <a:xfrm>
            <a:off x="2682523" y="3832495"/>
            <a:ext cx="420137" cy="45922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Connector: Elbow 52">
            <a:extLst>
              <a:ext uri="{FF2B5EF4-FFF2-40B4-BE49-F238E27FC236}">
                <a16:creationId xmlns:a16="http://schemas.microsoft.com/office/drawing/2014/main" id="{7B4D95A6-6A03-633B-34F3-36D7DD428CA9}"/>
              </a:ext>
            </a:extLst>
          </p:cNvPr>
          <p:cNvCxnSpPr>
            <a:cxnSpLocks/>
            <a:stCxn id="15" idx="0"/>
            <a:endCxn id="29" idx="2"/>
          </p:cNvCxnSpPr>
          <p:nvPr/>
        </p:nvCxnSpPr>
        <p:spPr>
          <a:xfrm rot="5400000" flipH="1" flipV="1">
            <a:off x="3400822" y="3044816"/>
            <a:ext cx="888844" cy="92025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1" name="Rectangle 60">
            <a:extLst>
              <a:ext uri="{FF2B5EF4-FFF2-40B4-BE49-F238E27FC236}">
                <a16:creationId xmlns:a16="http://schemas.microsoft.com/office/drawing/2014/main" id="{CE45D727-5BE4-C38E-D37A-973F331B18D2}"/>
              </a:ext>
            </a:extLst>
          </p:cNvPr>
          <p:cNvSpPr/>
          <p:nvPr/>
        </p:nvSpPr>
        <p:spPr>
          <a:xfrm>
            <a:off x="3734457" y="4551907"/>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履修完了基準</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の設定</a:t>
            </a:r>
            <a:endParaRPr lang="en-US" sz="900">
              <a:solidFill>
                <a:srgbClr val="575757"/>
              </a:solidFill>
              <a:ea typeface="Meiryo UI" panose="020B0604030504040204" pitchFamily="50" charset="-128"/>
            </a:endParaRPr>
          </a:p>
        </p:txBody>
      </p:sp>
      <p:sp>
        <p:nvSpPr>
          <p:cNvPr id="62" name="Flowchart: Magnetic Disk 61">
            <a:extLst>
              <a:ext uri="{FF2B5EF4-FFF2-40B4-BE49-F238E27FC236}">
                <a16:creationId xmlns:a16="http://schemas.microsoft.com/office/drawing/2014/main" id="{E836A258-57D9-BA07-C231-84E09FD5D1BD}"/>
              </a:ext>
            </a:extLst>
          </p:cNvPr>
          <p:cNvSpPr/>
          <p:nvPr/>
        </p:nvSpPr>
        <p:spPr>
          <a:xfrm>
            <a:off x="4822328" y="446046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履修完了基準</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設定テーブル</a:t>
            </a:r>
            <a:endParaRPr lang="en-US" altLang="ja-JP" sz="900">
              <a:solidFill>
                <a:srgbClr val="575757"/>
              </a:solidFill>
              <a:ea typeface="Meiryo UI" panose="020B0604030504040204" pitchFamily="50" charset="-128"/>
            </a:endParaRPr>
          </a:p>
        </p:txBody>
      </p:sp>
      <p:sp>
        <p:nvSpPr>
          <p:cNvPr id="63" name="Flowchart: Magnetic Disk 62">
            <a:extLst>
              <a:ext uri="{FF2B5EF4-FFF2-40B4-BE49-F238E27FC236}">
                <a16:creationId xmlns:a16="http://schemas.microsoft.com/office/drawing/2014/main" id="{48305333-7C04-B1A0-CCDD-0E4B80CFAC73}"/>
              </a:ext>
            </a:extLst>
          </p:cNvPr>
          <p:cNvSpPr/>
          <p:nvPr/>
        </p:nvSpPr>
        <p:spPr>
          <a:xfrm>
            <a:off x="4822328" y="4017689"/>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64" name="Straight Arrow Connector 63">
            <a:extLst>
              <a:ext uri="{FF2B5EF4-FFF2-40B4-BE49-F238E27FC236}">
                <a16:creationId xmlns:a16="http://schemas.microsoft.com/office/drawing/2014/main" id="{56E4E2A7-0CAD-495B-E514-EBA8102F5A86}"/>
              </a:ext>
            </a:extLst>
          </p:cNvPr>
          <p:cNvCxnSpPr>
            <a:cxnSpLocks/>
            <a:stCxn id="41" idx="3"/>
            <a:endCxn id="63" idx="2"/>
          </p:cNvCxnSpPr>
          <p:nvPr/>
        </p:nvCxnSpPr>
        <p:spPr>
          <a:xfrm flipV="1">
            <a:off x="4624579" y="4271689"/>
            <a:ext cx="197749" cy="98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2E1E00FC-959C-40FE-53F2-F0F7452252AE}"/>
              </a:ext>
            </a:extLst>
          </p:cNvPr>
          <p:cNvCxnSpPr>
            <a:cxnSpLocks/>
            <a:stCxn id="61" idx="3"/>
            <a:endCxn id="62" idx="2"/>
          </p:cNvCxnSpPr>
          <p:nvPr/>
        </p:nvCxnSpPr>
        <p:spPr>
          <a:xfrm>
            <a:off x="4624579" y="4712065"/>
            <a:ext cx="197749" cy="240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8481F257-5844-5F60-C523-672A89A3F9CE}"/>
              </a:ext>
            </a:extLst>
          </p:cNvPr>
          <p:cNvCxnSpPr>
            <a:cxnSpLocks/>
            <a:endCxn id="61" idx="1"/>
          </p:cNvCxnSpPr>
          <p:nvPr/>
        </p:nvCxnSpPr>
        <p:spPr>
          <a:xfrm>
            <a:off x="3384292" y="4342671"/>
            <a:ext cx="350165" cy="36939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07122EA6-80BE-BB90-0B7F-9BA7381AE167}"/>
              </a:ext>
            </a:extLst>
          </p:cNvPr>
          <p:cNvSpPr/>
          <p:nvPr/>
        </p:nvSpPr>
        <p:spPr>
          <a:xfrm>
            <a:off x="6498421" y="4293959"/>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公開設定</a:t>
            </a:r>
            <a:endParaRPr lang="en-US" sz="900">
              <a:solidFill>
                <a:srgbClr val="575757"/>
              </a:solidFill>
              <a:ea typeface="Meiryo UI" panose="020B0604030504040204" pitchFamily="50" charset="-128"/>
            </a:endParaRPr>
          </a:p>
        </p:txBody>
      </p:sp>
      <p:grpSp>
        <p:nvGrpSpPr>
          <p:cNvPr id="80" name="bcgBugs_Gender-neutral Front ">
            <a:extLst>
              <a:ext uri="{FF2B5EF4-FFF2-40B4-BE49-F238E27FC236}">
                <a16:creationId xmlns:a16="http://schemas.microsoft.com/office/drawing/2014/main" id="{58CB13BA-4B45-1563-2094-50BCC9B3951C}"/>
              </a:ext>
            </a:extLst>
          </p:cNvPr>
          <p:cNvGrpSpPr>
            <a:grpSpLocks noChangeAspect="1"/>
          </p:cNvGrpSpPr>
          <p:nvPr/>
        </p:nvGrpSpPr>
        <p:grpSpPr bwMode="auto">
          <a:xfrm>
            <a:off x="5866262" y="4324295"/>
            <a:ext cx="258077" cy="258077"/>
            <a:chOff x="2652" y="972"/>
            <a:chExt cx="2376" cy="2376"/>
          </a:xfrm>
        </p:grpSpPr>
        <p:sp>
          <p:nvSpPr>
            <p:cNvPr id="81" name="AutoShape 3">
              <a:extLst>
                <a:ext uri="{FF2B5EF4-FFF2-40B4-BE49-F238E27FC236}">
                  <a16:creationId xmlns:a16="http://schemas.microsoft.com/office/drawing/2014/main" id="{5944BC89-83F7-C6A7-6AE3-21F49A99A92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
              <a:extLst>
                <a:ext uri="{FF2B5EF4-FFF2-40B4-BE49-F238E27FC236}">
                  <a16:creationId xmlns:a16="http://schemas.microsoft.com/office/drawing/2014/main" id="{E206E575-792A-6B93-474A-CB128B8E58B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83" name="Connector: Elbow 82">
            <a:extLst>
              <a:ext uri="{FF2B5EF4-FFF2-40B4-BE49-F238E27FC236}">
                <a16:creationId xmlns:a16="http://schemas.microsoft.com/office/drawing/2014/main" id="{E01B9510-30CF-69FA-9055-323A15939F68}"/>
              </a:ext>
            </a:extLst>
          </p:cNvPr>
          <p:cNvCxnSpPr>
            <a:cxnSpLocks/>
            <a:stCxn id="63" idx="4"/>
          </p:cNvCxnSpPr>
          <p:nvPr/>
        </p:nvCxnSpPr>
        <p:spPr>
          <a:xfrm>
            <a:off x="5565278" y="4271689"/>
            <a:ext cx="276240" cy="161138"/>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8" name="Connector: Elbow 87">
            <a:extLst>
              <a:ext uri="{FF2B5EF4-FFF2-40B4-BE49-F238E27FC236}">
                <a16:creationId xmlns:a16="http://schemas.microsoft.com/office/drawing/2014/main" id="{431A2F6C-2D3F-9E3B-AB0F-B20E69E779B0}"/>
              </a:ext>
            </a:extLst>
          </p:cNvPr>
          <p:cNvCxnSpPr>
            <a:cxnSpLocks/>
            <a:stCxn id="62" idx="4"/>
          </p:cNvCxnSpPr>
          <p:nvPr/>
        </p:nvCxnSpPr>
        <p:spPr>
          <a:xfrm flipV="1">
            <a:off x="5565278" y="4524486"/>
            <a:ext cx="276240" cy="189981"/>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0826D760-B9BC-BF25-BE88-F2E1F433A360}"/>
              </a:ext>
            </a:extLst>
          </p:cNvPr>
          <p:cNvCxnSpPr>
            <a:cxnSpLocks/>
            <a:endCxn id="77" idx="1"/>
          </p:cNvCxnSpPr>
          <p:nvPr/>
        </p:nvCxnSpPr>
        <p:spPr>
          <a:xfrm>
            <a:off x="6124339" y="4453334"/>
            <a:ext cx="374082" cy="783"/>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94" name="bcgBugs_Gender-neutral Front ">
            <a:extLst>
              <a:ext uri="{FF2B5EF4-FFF2-40B4-BE49-F238E27FC236}">
                <a16:creationId xmlns:a16="http://schemas.microsoft.com/office/drawing/2014/main" id="{5163F29C-2B8B-0B57-7D2B-5A9F675C730E}"/>
              </a:ext>
            </a:extLst>
          </p:cNvPr>
          <p:cNvGrpSpPr>
            <a:grpSpLocks noChangeAspect="1"/>
          </p:cNvGrpSpPr>
          <p:nvPr/>
        </p:nvGrpSpPr>
        <p:grpSpPr bwMode="auto">
          <a:xfrm>
            <a:off x="7600256" y="2773708"/>
            <a:ext cx="258077" cy="258077"/>
            <a:chOff x="2652" y="972"/>
            <a:chExt cx="2376" cy="2376"/>
          </a:xfrm>
        </p:grpSpPr>
        <p:sp>
          <p:nvSpPr>
            <p:cNvPr id="95" name="AutoShape 3">
              <a:extLst>
                <a:ext uri="{FF2B5EF4-FFF2-40B4-BE49-F238E27FC236}">
                  <a16:creationId xmlns:a16="http://schemas.microsoft.com/office/drawing/2014/main" id="{BBD7A2F7-1C7D-8A90-2AFD-801B4CD5482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5">
              <a:extLst>
                <a:ext uri="{FF2B5EF4-FFF2-40B4-BE49-F238E27FC236}">
                  <a16:creationId xmlns:a16="http://schemas.microsoft.com/office/drawing/2014/main" id="{45083B4A-33F3-C2E3-C55D-4DD57A06F5F6}"/>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97" name="Straight Arrow Connector 96">
            <a:extLst>
              <a:ext uri="{FF2B5EF4-FFF2-40B4-BE49-F238E27FC236}">
                <a16:creationId xmlns:a16="http://schemas.microsoft.com/office/drawing/2014/main" id="{962CE093-DD57-5C1F-53C7-E7D6D1380926}"/>
              </a:ext>
            </a:extLst>
          </p:cNvPr>
          <p:cNvCxnSpPr>
            <a:cxnSpLocks/>
            <a:endCxn id="29" idx="3"/>
          </p:cNvCxnSpPr>
          <p:nvPr/>
        </p:nvCxnSpPr>
        <p:spPr>
          <a:xfrm flipH="1" flipV="1">
            <a:off x="4750431" y="2900363"/>
            <a:ext cx="2849825"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0" name="Rectangle 109">
            <a:extLst>
              <a:ext uri="{FF2B5EF4-FFF2-40B4-BE49-F238E27FC236}">
                <a16:creationId xmlns:a16="http://schemas.microsoft.com/office/drawing/2014/main" id="{DC7EF27F-23EB-2647-89BB-B3D11F8D16F6}"/>
              </a:ext>
            </a:extLst>
          </p:cNvPr>
          <p:cNvSpPr/>
          <p:nvPr/>
        </p:nvSpPr>
        <p:spPr>
          <a:xfrm>
            <a:off x="8100195" y="2740205"/>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コンテンツ履修</a:t>
            </a:r>
            <a:endParaRPr lang="en-US" sz="900">
              <a:solidFill>
                <a:srgbClr val="575757"/>
              </a:solidFill>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170DD972-9CDA-D175-5F1D-783782312FF0}"/>
              </a:ext>
            </a:extLst>
          </p:cNvPr>
          <p:cNvCxnSpPr>
            <a:cxnSpLocks/>
          </p:cNvCxnSpPr>
          <p:nvPr/>
        </p:nvCxnSpPr>
        <p:spPr>
          <a:xfrm flipV="1">
            <a:off x="7862492" y="2910576"/>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9" name="Flowchart: Magnetic Disk 118">
            <a:extLst>
              <a:ext uri="{FF2B5EF4-FFF2-40B4-BE49-F238E27FC236}">
                <a16:creationId xmlns:a16="http://schemas.microsoft.com/office/drawing/2014/main" id="{791E6BDA-3B34-3A74-727F-EB979893C35A}"/>
              </a:ext>
            </a:extLst>
          </p:cNvPr>
          <p:cNvSpPr/>
          <p:nvPr/>
        </p:nvSpPr>
        <p:spPr>
          <a:xfrm>
            <a:off x="9177035" y="2646707"/>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履修ステータス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grpSp>
        <p:nvGrpSpPr>
          <p:cNvPr id="123" name="bcgBugs_Gender-neutral Front ">
            <a:extLst>
              <a:ext uri="{FF2B5EF4-FFF2-40B4-BE49-F238E27FC236}">
                <a16:creationId xmlns:a16="http://schemas.microsoft.com/office/drawing/2014/main" id="{E119053E-D1FF-A4A7-6B8E-AD682C3C7B28}"/>
              </a:ext>
            </a:extLst>
          </p:cNvPr>
          <p:cNvGrpSpPr>
            <a:grpSpLocks noChangeAspect="1"/>
          </p:cNvGrpSpPr>
          <p:nvPr/>
        </p:nvGrpSpPr>
        <p:grpSpPr bwMode="auto">
          <a:xfrm>
            <a:off x="7600256" y="3129239"/>
            <a:ext cx="258077" cy="258077"/>
            <a:chOff x="2652" y="972"/>
            <a:chExt cx="2376" cy="2376"/>
          </a:xfrm>
        </p:grpSpPr>
        <p:sp>
          <p:nvSpPr>
            <p:cNvPr id="124" name="AutoShape 3">
              <a:extLst>
                <a:ext uri="{FF2B5EF4-FFF2-40B4-BE49-F238E27FC236}">
                  <a16:creationId xmlns:a16="http://schemas.microsoft.com/office/drawing/2014/main" id="{CF1ADB80-3B9F-A1FF-7950-7B65F17B7D92}"/>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5">
              <a:extLst>
                <a:ext uri="{FF2B5EF4-FFF2-40B4-BE49-F238E27FC236}">
                  <a16:creationId xmlns:a16="http://schemas.microsoft.com/office/drawing/2014/main" id="{685F11CA-61E1-321E-18B8-8B23FDA83DC2}"/>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048" name="Rectangle 2047">
            <a:extLst>
              <a:ext uri="{FF2B5EF4-FFF2-40B4-BE49-F238E27FC236}">
                <a16:creationId xmlns:a16="http://schemas.microsoft.com/office/drawing/2014/main" id="{9460B5D0-EFAF-3151-032C-E18F659DBF59}"/>
              </a:ext>
            </a:extLst>
          </p:cNvPr>
          <p:cNvSpPr/>
          <p:nvPr/>
        </p:nvSpPr>
        <p:spPr>
          <a:xfrm>
            <a:off x="8100195" y="3124272"/>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コンテンツ履修</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状況確認</a:t>
            </a:r>
            <a:endParaRPr lang="en-US" sz="900">
              <a:solidFill>
                <a:srgbClr val="575757"/>
              </a:solidFill>
              <a:ea typeface="Meiryo UI" panose="020B0604030504040204" pitchFamily="50" charset="-128"/>
            </a:endParaRPr>
          </a:p>
        </p:txBody>
      </p:sp>
      <p:grpSp>
        <p:nvGrpSpPr>
          <p:cNvPr id="2049" name="bcgBugs_Gender-neutral Front ">
            <a:extLst>
              <a:ext uri="{FF2B5EF4-FFF2-40B4-BE49-F238E27FC236}">
                <a16:creationId xmlns:a16="http://schemas.microsoft.com/office/drawing/2014/main" id="{58D48759-C2D6-DDEA-C501-55A499B217E5}"/>
              </a:ext>
            </a:extLst>
          </p:cNvPr>
          <p:cNvGrpSpPr>
            <a:grpSpLocks noChangeAspect="1"/>
          </p:cNvGrpSpPr>
          <p:nvPr/>
        </p:nvGrpSpPr>
        <p:grpSpPr bwMode="auto">
          <a:xfrm>
            <a:off x="7600256" y="3429681"/>
            <a:ext cx="258077" cy="258077"/>
            <a:chOff x="2652" y="972"/>
            <a:chExt cx="2376" cy="2376"/>
          </a:xfrm>
        </p:grpSpPr>
        <p:sp>
          <p:nvSpPr>
            <p:cNvPr id="2050" name="AutoShape 3">
              <a:extLst>
                <a:ext uri="{FF2B5EF4-FFF2-40B4-BE49-F238E27FC236}">
                  <a16:creationId xmlns:a16="http://schemas.microsoft.com/office/drawing/2014/main" id="{F04DDA5C-C7F5-58C9-93F0-B6E5081C7E64}"/>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1" name="Freeform 5">
              <a:extLst>
                <a:ext uri="{FF2B5EF4-FFF2-40B4-BE49-F238E27FC236}">
                  <a16:creationId xmlns:a16="http://schemas.microsoft.com/office/drawing/2014/main" id="{57F4B417-5EBB-F56E-7A4A-9E57C3805452}"/>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BB36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2054" name="Straight Arrow Connector 2053">
            <a:extLst>
              <a:ext uri="{FF2B5EF4-FFF2-40B4-BE49-F238E27FC236}">
                <a16:creationId xmlns:a16="http://schemas.microsoft.com/office/drawing/2014/main" id="{F8895CCB-25FA-3766-CB67-58B4888D6031}"/>
              </a:ext>
            </a:extLst>
          </p:cNvPr>
          <p:cNvCxnSpPr>
            <a:cxnSpLocks/>
          </p:cNvCxnSpPr>
          <p:nvPr/>
        </p:nvCxnSpPr>
        <p:spPr>
          <a:xfrm flipV="1">
            <a:off x="7858333" y="3238919"/>
            <a:ext cx="241862" cy="25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55" name="Connector: Elbow 2054">
            <a:extLst>
              <a:ext uri="{FF2B5EF4-FFF2-40B4-BE49-F238E27FC236}">
                <a16:creationId xmlns:a16="http://schemas.microsoft.com/office/drawing/2014/main" id="{0A6779A5-9E81-374F-AA49-69CD7D9264DB}"/>
              </a:ext>
            </a:extLst>
          </p:cNvPr>
          <p:cNvCxnSpPr>
            <a:cxnSpLocks/>
          </p:cNvCxnSpPr>
          <p:nvPr/>
        </p:nvCxnSpPr>
        <p:spPr>
          <a:xfrm flipV="1">
            <a:off x="7858333" y="3352426"/>
            <a:ext cx="241862" cy="19421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58" name="Rectangle 2057">
            <a:extLst>
              <a:ext uri="{FF2B5EF4-FFF2-40B4-BE49-F238E27FC236}">
                <a16:creationId xmlns:a16="http://schemas.microsoft.com/office/drawing/2014/main" id="{A3F8960A-8EC1-592E-0B24-3BA82D91378A}"/>
              </a:ext>
            </a:extLst>
          </p:cNvPr>
          <p:cNvSpPr/>
          <p:nvPr/>
        </p:nvSpPr>
        <p:spPr>
          <a:xfrm>
            <a:off x="8100195" y="3284429"/>
            <a:ext cx="116652" cy="16015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60" name="Connector: Elbow 2059">
            <a:extLst>
              <a:ext uri="{FF2B5EF4-FFF2-40B4-BE49-F238E27FC236}">
                <a16:creationId xmlns:a16="http://schemas.microsoft.com/office/drawing/2014/main" id="{32A9011D-2A65-223B-FB3A-8F471089A848}"/>
              </a:ext>
            </a:extLst>
          </p:cNvPr>
          <p:cNvCxnSpPr>
            <a:cxnSpLocks/>
            <a:stCxn id="2048" idx="3"/>
            <a:endCxn id="2061" idx="1"/>
          </p:cNvCxnSpPr>
          <p:nvPr/>
        </p:nvCxnSpPr>
        <p:spPr>
          <a:xfrm flipV="1">
            <a:off x="8990317" y="3009596"/>
            <a:ext cx="190701" cy="274834"/>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1" name="Rectangle 2060">
            <a:extLst>
              <a:ext uri="{FF2B5EF4-FFF2-40B4-BE49-F238E27FC236}">
                <a16:creationId xmlns:a16="http://schemas.microsoft.com/office/drawing/2014/main" id="{753FD2C1-F3BD-BFC2-7491-7B583B4372EC}"/>
              </a:ext>
            </a:extLst>
          </p:cNvPr>
          <p:cNvSpPr/>
          <p:nvPr/>
        </p:nvSpPr>
        <p:spPr>
          <a:xfrm>
            <a:off x="9181018" y="2948073"/>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67" name="Rectangle 2066">
            <a:extLst>
              <a:ext uri="{FF2B5EF4-FFF2-40B4-BE49-F238E27FC236}">
                <a16:creationId xmlns:a16="http://schemas.microsoft.com/office/drawing/2014/main" id="{58E80AEC-F7E6-BB7A-309A-7E1C1ED079E8}"/>
              </a:ext>
            </a:extLst>
          </p:cNvPr>
          <p:cNvSpPr/>
          <p:nvPr/>
        </p:nvSpPr>
        <p:spPr>
          <a:xfrm>
            <a:off x="10167265" y="2772479"/>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履修条件</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達成判定</a:t>
            </a:r>
          </a:p>
        </p:txBody>
      </p:sp>
      <p:sp>
        <p:nvSpPr>
          <p:cNvPr id="2074" name="Rectangle 2073">
            <a:extLst>
              <a:ext uri="{FF2B5EF4-FFF2-40B4-BE49-F238E27FC236}">
                <a16:creationId xmlns:a16="http://schemas.microsoft.com/office/drawing/2014/main" id="{A1BC368C-55CC-D8BC-1692-B5081FC69248}"/>
              </a:ext>
            </a:extLst>
          </p:cNvPr>
          <p:cNvSpPr/>
          <p:nvPr/>
        </p:nvSpPr>
        <p:spPr>
          <a:xfrm>
            <a:off x="10171002" y="2948073"/>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77" name="Straight Arrow Connector 2076">
            <a:extLst>
              <a:ext uri="{FF2B5EF4-FFF2-40B4-BE49-F238E27FC236}">
                <a16:creationId xmlns:a16="http://schemas.microsoft.com/office/drawing/2014/main" id="{99EC6049-1676-F718-D1BD-10FBC9AFD66A}"/>
              </a:ext>
            </a:extLst>
          </p:cNvPr>
          <p:cNvCxnSpPr>
            <a:cxnSpLocks/>
          </p:cNvCxnSpPr>
          <p:nvPr/>
        </p:nvCxnSpPr>
        <p:spPr>
          <a:xfrm>
            <a:off x="9919581" y="2791727"/>
            <a:ext cx="24082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79" name="Rectangle: Rounded Corners 2078">
            <a:extLst>
              <a:ext uri="{FF2B5EF4-FFF2-40B4-BE49-F238E27FC236}">
                <a16:creationId xmlns:a16="http://schemas.microsoft.com/office/drawing/2014/main" id="{7CD40018-4874-7B32-96BC-F7BD74E26CC5}"/>
              </a:ext>
            </a:extLst>
          </p:cNvPr>
          <p:cNvSpPr/>
          <p:nvPr/>
        </p:nvSpPr>
        <p:spPr>
          <a:xfrm>
            <a:off x="11298557" y="2485758"/>
            <a:ext cx="764541" cy="798671"/>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0" name="テキスト ボックス 118">
            <a:extLst>
              <a:ext uri="{FF2B5EF4-FFF2-40B4-BE49-F238E27FC236}">
                <a16:creationId xmlns:a16="http://schemas.microsoft.com/office/drawing/2014/main" id="{C7F927A3-BE0C-A079-4B15-82BA5FDFD533}"/>
              </a:ext>
            </a:extLst>
          </p:cNvPr>
          <p:cNvSpPr txBox="1"/>
          <p:nvPr/>
        </p:nvSpPr>
        <p:spPr>
          <a:xfrm>
            <a:off x="11356133" y="2749710"/>
            <a:ext cx="663054" cy="32650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900">
                <a:solidFill>
                  <a:srgbClr val="575757"/>
                </a:solidFill>
                <a:latin typeface="Trebuchet MS" panose="020B0603020202020204" pitchFamily="34" charset="0"/>
                <a:ea typeface="Meiryo UI" panose="020B0604030504040204" pitchFamily="50" charset="-128"/>
              </a:rPr>
              <a:t>クレデンシャル</a:t>
            </a:r>
            <a:br>
              <a:rPr kumimoji="1" lang="en-US" altLang="ja-JP" sz="900">
                <a:solidFill>
                  <a:srgbClr val="575757"/>
                </a:solidFill>
                <a:latin typeface="Trebuchet MS" panose="020B0603020202020204" pitchFamily="34" charset="0"/>
                <a:ea typeface="Meiryo UI" panose="020B0604030504040204" pitchFamily="50" charset="-128"/>
              </a:rPr>
            </a:br>
            <a:r>
              <a:rPr kumimoji="1" lang="ja-JP" altLang="en-US" sz="900">
                <a:solidFill>
                  <a:srgbClr val="575757"/>
                </a:solidFill>
                <a:latin typeface="Trebuchet MS" panose="020B0603020202020204" pitchFamily="34" charset="0"/>
                <a:ea typeface="Meiryo UI" panose="020B0604030504040204" pitchFamily="50" charset="-128"/>
              </a:rPr>
              <a:t>機能にて</a:t>
            </a:r>
            <a:br>
              <a:rPr kumimoji="1" lang="en-US" altLang="ja-JP" sz="900">
                <a:solidFill>
                  <a:srgbClr val="575757"/>
                </a:solidFill>
                <a:latin typeface="Trebuchet MS" panose="020B0603020202020204" pitchFamily="34" charset="0"/>
                <a:ea typeface="Meiryo UI" panose="020B0604030504040204" pitchFamily="50" charset="-128"/>
              </a:rPr>
            </a:br>
            <a:r>
              <a:rPr kumimoji="1" lang="ja-JP" altLang="en-US" sz="900">
                <a:solidFill>
                  <a:srgbClr val="575757"/>
                </a:solidFill>
                <a:latin typeface="Trebuchet MS" panose="020B0603020202020204" pitchFamily="34" charset="0"/>
                <a:ea typeface="Meiryo UI" panose="020B0604030504040204" pitchFamily="50" charset="-128"/>
              </a:rPr>
              <a:t>記載</a:t>
            </a:r>
            <a:endParaRPr kumimoji="1" lang="en-US" altLang="ja-JP" sz="900">
              <a:solidFill>
                <a:srgbClr val="575757"/>
              </a:solidFill>
              <a:latin typeface="Trebuchet MS" panose="020B0603020202020204" pitchFamily="34" charset="0"/>
              <a:ea typeface="Meiryo UI" panose="020B0604030504040204" pitchFamily="50" charset="-128"/>
            </a:endParaRPr>
          </a:p>
        </p:txBody>
      </p:sp>
      <p:cxnSp>
        <p:nvCxnSpPr>
          <p:cNvPr id="2081" name="Straight Arrow Connector 2080">
            <a:extLst>
              <a:ext uri="{FF2B5EF4-FFF2-40B4-BE49-F238E27FC236}">
                <a16:creationId xmlns:a16="http://schemas.microsoft.com/office/drawing/2014/main" id="{3A6B94A4-BE9C-475C-64A2-8F1707F8CAC8}"/>
              </a:ext>
            </a:extLst>
          </p:cNvPr>
          <p:cNvCxnSpPr>
            <a:cxnSpLocks/>
          </p:cNvCxnSpPr>
          <p:nvPr/>
        </p:nvCxnSpPr>
        <p:spPr>
          <a:xfrm>
            <a:off x="11065013" y="2900363"/>
            <a:ext cx="24082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82" name="テキスト ボックス 118">
            <a:extLst>
              <a:ext uri="{FF2B5EF4-FFF2-40B4-BE49-F238E27FC236}">
                <a16:creationId xmlns:a16="http://schemas.microsoft.com/office/drawing/2014/main" id="{0814297B-E497-BD84-A228-A9A2CCADA4FF}"/>
              </a:ext>
            </a:extLst>
          </p:cNvPr>
          <p:cNvSpPr txBox="1"/>
          <p:nvPr/>
        </p:nvSpPr>
        <p:spPr>
          <a:xfrm>
            <a:off x="11348513" y="2413707"/>
            <a:ext cx="663054" cy="14934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バッジ発行</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5" name="テキスト ボックス 118">
            <a:extLst>
              <a:ext uri="{FF2B5EF4-FFF2-40B4-BE49-F238E27FC236}">
                <a16:creationId xmlns:a16="http://schemas.microsoft.com/office/drawing/2014/main" id="{BEFFACD9-B494-5241-2050-A6BDB3B43D1E}"/>
              </a:ext>
            </a:extLst>
          </p:cNvPr>
          <p:cNvSpPr txBox="1"/>
          <p:nvPr/>
        </p:nvSpPr>
        <p:spPr>
          <a:xfrm>
            <a:off x="3174388" y="3949364"/>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2" name="テキスト ボックス 118">
            <a:extLst>
              <a:ext uri="{FF2B5EF4-FFF2-40B4-BE49-F238E27FC236}">
                <a16:creationId xmlns:a16="http://schemas.microsoft.com/office/drawing/2014/main" id="{2157D272-0306-CDA5-EE0B-517164C2A758}"/>
              </a:ext>
            </a:extLst>
          </p:cNvPr>
          <p:cNvSpPr txBox="1"/>
          <p:nvPr/>
        </p:nvSpPr>
        <p:spPr>
          <a:xfrm>
            <a:off x="5822419" y="4100247"/>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r>
              <a:rPr kumimoji="1" lang="ja-JP" altLang="en-US" sz="1050">
                <a:solidFill>
                  <a:srgbClr val="575757"/>
                </a:solidFill>
                <a:latin typeface="Trebuchet MS" panose="020B0603020202020204" pitchFamily="34" charset="0"/>
                <a:ea typeface="Meiryo UI" panose="020B0604030504040204" pitchFamily="50" charset="-128"/>
              </a:rPr>
              <a:t>運用者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49" name="テキスト ボックス 118">
            <a:extLst>
              <a:ext uri="{FF2B5EF4-FFF2-40B4-BE49-F238E27FC236}">
                <a16:creationId xmlns:a16="http://schemas.microsoft.com/office/drawing/2014/main" id="{D4F99F04-69FC-D52C-F70F-315C5BEC9BD9}"/>
              </a:ext>
            </a:extLst>
          </p:cNvPr>
          <p:cNvSpPr txBox="1"/>
          <p:nvPr/>
        </p:nvSpPr>
        <p:spPr>
          <a:xfrm>
            <a:off x="7405058" y="2596324"/>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50" name="テキスト ボックス 118">
            <a:extLst>
              <a:ext uri="{FF2B5EF4-FFF2-40B4-BE49-F238E27FC236}">
                <a16:creationId xmlns:a16="http://schemas.microsoft.com/office/drawing/2014/main" id="{6898B179-E8FD-6543-7CBD-38A7DD05E022}"/>
              </a:ext>
            </a:extLst>
          </p:cNvPr>
          <p:cNvSpPr txBox="1"/>
          <p:nvPr/>
        </p:nvSpPr>
        <p:spPr>
          <a:xfrm>
            <a:off x="6861468" y="3152424"/>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本人</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51" name="テキスト ボックス 118">
            <a:extLst>
              <a:ext uri="{FF2B5EF4-FFF2-40B4-BE49-F238E27FC236}">
                <a16:creationId xmlns:a16="http://schemas.microsoft.com/office/drawing/2014/main" id="{76ABFE92-1AED-1D49-2270-7BE0D124A954}"/>
              </a:ext>
            </a:extLst>
          </p:cNvPr>
          <p:cNvSpPr txBox="1"/>
          <p:nvPr/>
        </p:nvSpPr>
        <p:spPr>
          <a:xfrm>
            <a:off x="6861468" y="3481497"/>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54" name="Connector: Elbow 53">
            <a:extLst>
              <a:ext uri="{FF2B5EF4-FFF2-40B4-BE49-F238E27FC236}">
                <a16:creationId xmlns:a16="http://schemas.microsoft.com/office/drawing/2014/main" id="{8F9B08B2-1D82-2AAE-9DA5-1C0ED7AF0AD4}"/>
              </a:ext>
            </a:extLst>
          </p:cNvPr>
          <p:cNvCxnSpPr>
            <a:cxnSpLocks/>
            <a:stCxn id="57" idx="3"/>
            <a:endCxn id="60" idx="1"/>
          </p:cNvCxnSpPr>
          <p:nvPr/>
        </p:nvCxnSpPr>
        <p:spPr>
          <a:xfrm>
            <a:off x="11057387" y="3007305"/>
            <a:ext cx="194106" cy="860003"/>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7" name="Rectangle 56">
            <a:extLst>
              <a:ext uri="{FF2B5EF4-FFF2-40B4-BE49-F238E27FC236}">
                <a16:creationId xmlns:a16="http://schemas.microsoft.com/office/drawing/2014/main" id="{E3CC096A-AD8C-13F1-CAD2-718277A1725D}"/>
              </a:ext>
            </a:extLst>
          </p:cNvPr>
          <p:cNvSpPr/>
          <p:nvPr/>
        </p:nvSpPr>
        <p:spPr>
          <a:xfrm>
            <a:off x="10817081" y="2890917"/>
            <a:ext cx="240306" cy="23277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60" name="Rectangle 59">
            <a:extLst>
              <a:ext uri="{FF2B5EF4-FFF2-40B4-BE49-F238E27FC236}">
                <a16:creationId xmlns:a16="http://schemas.microsoft.com/office/drawing/2014/main" id="{87697506-E3BD-FB95-80A1-61FBBC036A94}"/>
              </a:ext>
            </a:extLst>
          </p:cNvPr>
          <p:cNvSpPr/>
          <p:nvPr/>
        </p:nvSpPr>
        <p:spPr>
          <a:xfrm>
            <a:off x="11251493" y="3707150"/>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アナリティクス</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確認</a:t>
            </a:r>
            <a:endParaRPr lang="en-US" sz="900">
              <a:solidFill>
                <a:srgbClr val="575757"/>
              </a:solidFill>
              <a:ea typeface="Meiryo UI" panose="020B0604030504040204" pitchFamily="50" charset="-128"/>
            </a:endParaRPr>
          </a:p>
        </p:txBody>
      </p:sp>
      <p:grpSp>
        <p:nvGrpSpPr>
          <p:cNvPr id="72" name="bcgBugs_Gender-neutral Front ">
            <a:extLst>
              <a:ext uri="{FF2B5EF4-FFF2-40B4-BE49-F238E27FC236}">
                <a16:creationId xmlns:a16="http://schemas.microsoft.com/office/drawing/2014/main" id="{24158417-56E4-4DE4-88CF-68AD7008C5B5}"/>
              </a:ext>
            </a:extLst>
          </p:cNvPr>
          <p:cNvGrpSpPr>
            <a:grpSpLocks noChangeAspect="1"/>
          </p:cNvGrpSpPr>
          <p:nvPr/>
        </p:nvGrpSpPr>
        <p:grpSpPr bwMode="auto">
          <a:xfrm>
            <a:off x="11210437" y="3975792"/>
            <a:ext cx="258077" cy="258077"/>
            <a:chOff x="2652" y="972"/>
            <a:chExt cx="2376" cy="2376"/>
          </a:xfrm>
        </p:grpSpPr>
        <p:sp>
          <p:nvSpPr>
            <p:cNvPr id="73" name="AutoShape 3">
              <a:extLst>
                <a:ext uri="{FF2B5EF4-FFF2-40B4-BE49-F238E27FC236}">
                  <a16:creationId xmlns:a16="http://schemas.microsoft.com/office/drawing/2014/main" id="{A450F5F4-DF33-5026-709B-F1E0EE7FFC7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
              <a:extLst>
                <a:ext uri="{FF2B5EF4-FFF2-40B4-BE49-F238E27FC236}">
                  <a16:creationId xmlns:a16="http://schemas.microsoft.com/office/drawing/2014/main" id="{2AEC58A4-E992-4EB7-2677-9A75D56B1C6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75" name="テキスト ボックス 118">
            <a:extLst>
              <a:ext uri="{FF2B5EF4-FFF2-40B4-BE49-F238E27FC236}">
                <a16:creationId xmlns:a16="http://schemas.microsoft.com/office/drawing/2014/main" id="{6C102FEC-984B-8B1D-5DFF-323CEBEC53F7}"/>
              </a:ext>
            </a:extLst>
          </p:cNvPr>
          <p:cNvSpPr txBox="1"/>
          <p:nvPr/>
        </p:nvSpPr>
        <p:spPr>
          <a:xfrm>
            <a:off x="11137783" y="4228847"/>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92" name="Group 91">
            <a:extLst>
              <a:ext uri="{FF2B5EF4-FFF2-40B4-BE49-F238E27FC236}">
                <a16:creationId xmlns:a16="http://schemas.microsoft.com/office/drawing/2014/main" id="{8CB29395-C701-2FFE-D92A-7E6F5A7C07E8}"/>
              </a:ext>
            </a:extLst>
          </p:cNvPr>
          <p:cNvGrpSpPr/>
          <p:nvPr/>
        </p:nvGrpSpPr>
        <p:grpSpPr>
          <a:xfrm>
            <a:off x="8764945" y="6397719"/>
            <a:ext cx="2736744" cy="387580"/>
            <a:chOff x="8764945" y="6397719"/>
            <a:chExt cx="2736744" cy="387580"/>
          </a:xfrm>
        </p:grpSpPr>
        <p:sp>
          <p:nvSpPr>
            <p:cNvPr id="85" name="Rectangle 84">
              <a:extLst>
                <a:ext uri="{FF2B5EF4-FFF2-40B4-BE49-F238E27FC236}">
                  <a16:creationId xmlns:a16="http://schemas.microsoft.com/office/drawing/2014/main" id="{8185EB3F-DD0D-2238-F3D2-4C9839F0490C}"/>
                </a:ext>
              </a:extLst>
            </p:cNvPr>
            <p:cNvSpPr/>
            <p:nvPr/>
          </p:nvSpPr>
          <p:spPr>
            <a:xfrm>
              <a:off x="8764945" y="6397719"/>
              <a:ext cx="2736744" cy="38758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86" name="Rectangle 85">
              <a:extLst>
                <a:ext uri="{FF2B5EF4-FFF2-40B4-BE49-F238E27FC236}">
                  <a16:creationId xmlns:a16="http://schemas.microsoft.com/office/drawing/2014/main" id="{4F2D8D0D-519B-B0E9-73ED-406244473A43}"/>
                </a:ext>
              </a:extLst>
            </p:cNvPr>
            <p:cNvSpPr/>
            <p:nvPr/>
          </p:nvSpPr>
          <p:spPr>
            <a:xfrm>
              <a:off x="9462002" y="6485957"/>
              <a:ext cx="607965" cy="19889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endParaRPr lang="en-US" sz="900">
                <a:solidFill>
                  <a:srgbClr val="575757"/>
                </a:solidFill>
                <a:ea typeface="Meiryo UI" panose="020B0604030504040204" pitchFamily="50" charset="-128"/>
              </a:endParaRPr>
            </a:p>
          </p:txBody>
        </p:sp>
        <p:sp>
          <p:nvSpPr>
            <p:cNvPr id="87" name="Rectangle 86">
              <a:extLst>
                <a:ext uri="{FF2B5EF4-FFF2-40B4-BE49-F238E27FC236}">
                  <a16:creationId xmlns:a16="http://schemas.microsoft.com/office/drawing/2014/main" id="{B55FF0AF-227A-107B-64C4-71F51DAF3944}"/>
                </a:ext>
              </a:extLst>
            </p:cNvPr>
            <p:cNvSpPr/>
            <p:nvPr/>
          </p:nvSpPr>
          <p:spPr>
            <a:xfrm>
              <a:off x="10159135" y="6485957"/>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処理</a:t>
              </a:r>
              <a:endParaRPr lang="en-US" sz="900">
                <a:solidFill>
                  <a:srgbClr val="575757"/>
                </a:solidFill>
                <a:ea typeface="Meiryo UI" panose="020B0604030504040204" pitchFamily="50" charset="-128"/>
              </a:endParaRPr>
            </a:p>
          </p:txBody>
        </p:sp>
        <p:sp>
          <p:nvSpPr>
            <p:cNvPr id="89" name="Flowchart: Magnetic Disk 88">
              <a:extLst>
                <a:ext uri="{FF2B5EF4-FFF2-40B4-BE49-F238E27FC236}">
                  <a16:creationId xmlns:a16="http://schemas.microsoft.com/office/drawing/2014/main" id="{53749372-ABB0-691B-00C6-2293C5B0AC53}"/>
                </a:ext>
              </a:extLst>
            </p:cNvPr>
            <p:cNvSpPr/>
            <p:nvPr/>
          </p:nvSpPr>
          <p:spPr>
            <a:xfrm>
              <a:off x="10849572" y="6455060"/>
              <a:ext cx="507445" cy="26068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データ</a:t>
              </a:r>
              <a:endParaRPr lang="en-US" altLang="ja-JP" sz="900">
                <a:solidFill>
                  <a:srgbClr val="575757"/>
                </a:solidFill>
                <a:ea typeface="Meiryo UI" panose="020B0604030504040204" pitchFamily="50" charset="-128"/>
              </a:endParaRPr>
            </a:p>
          </p:txBody>
        </p:sp>
        <p:sp>
          <p:nvSpPr>
            <p:cNvPr id="90" name="テキスト ボックス 118">
              <a:extLst>
                <a:ext uri="{FF2B5EF4-FFF2-40B4-BE49-F238E27FC236}">
                  <a16:creationId xmlns:a16="http://schemas.microsoft.com/office/drawing/2014/main" id="{8161659C-6E07-ABED-65C7-345C059D79DA}"/>
                </a:ext>
              </a:extLst>
            </p:cNvPr>
            <p:cNvSpPr txBox="1"/>
            <p:nvPr/>
          </p:nvSpPr>
          <p:spPr>
            <a:xfrm>
              <a:off x="8918688" y="650730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114" name="Rectangle 113">
            <a:extLst>
              <a:ext uri="{FF2B5EF4-FFF2-40B4-BE49-F238E27FC236}">
                <a16:creationId xmlns:a16="http://schemas.microsoft.com/office/drawing/2014/main" id="{A6CBDBC4-1BFF-35AE-46EA-E62DF073E192}"/>
              </a:ext>
            </a:extLst>
          </p:cNvPr>
          <p:cNvSpPr/>
          <p:nvPr/>
        </p:nvSpPr>
        <p:spPr>
          <a:xfrm>
            <a:off x="3725764" y="4705022"/>
            <a:ext cx="129783" cy="19885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63" name="Rectangle 2062">
            <a:extLst>
              <a:ext uri="{FF2B5EF4-FFF2-40B4-BE49-F238E27FC236}">
                <a16:creationId xmlns:a16="http://schemas.microsoft.com/office/drawing/2014/main" id="{FEC134DB-2AB8-B0EC-9ABA-E946B7C01EC6}"/>
              </a:ext>
            </a:extLst>
          </p:cNvPr>
          <p:cNvSpPr/>
          <p:nvPr/>
        </p:nvSpPr>
        <p:spPr>
          <a:xfrm>
            <a:off x="4831155" y="4269112"/>
            <a:ext cx="129783" cy="19885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4" name="Rectangle 2083">
            <a:extLst>
              <a:ext uri="{FF2B5EF4-FFF2-40B4-BE49-F238E27FC236}">
                <a16:creationId xmlns:a16="http://schemas.microsoft.com/office/drawing/2014/main" id="{31459DA8-C9C7-351C-5C6A-DAF4230A8C4F}"/>
              </a:ext>
            </a:extLst>
          </p:cNvPr>
          <p:cNvSpPr/>
          <p:nvPr/>
        </p:nvSpPr>
        <p:spPr>
          <a:xfrm>
            <a:off x="840177" y="1967166"/>
            <a:ext cx="209274" cy="15620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87" name="Rectangle 2086">
            <a:extLst>
              <a:ext uri="{FF2B5EF4-FFF2-40B4-BE49-F238E27FC236}">
                <a16:creationId xmlns:a16="http://schemas.microsoft.com/office/drawing/2014/main" id="{CE69A38C-838F-2E7E-6AF9-39FDAFDB800B}"/>
              </a:ext>
            </a:extLst>
          </p:cNvPr>
          <p:cNvSpPr/>
          <p:nvPr/>
        </p:nvSpPr>
        <p:spPr>
          <a:xfrm>
            <a:off x="840177" y="2097945"/>
            <a:ext cx="209274" cy="15620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2099" name="bcgBugs_Gender-neutral Front ">
            <a:extLst>
              <a:ext uri="{FF2B5EF4-FFF2-40B4-BE49-F238E27FC236}">
                <a16:creationId xmlns:a16="http://schemas.microsoft.com/office/drawing/2014/main" id="{09EE2239-7FA2-CE4C-8E4F-D28DA24581C6}"/>
              </a:ext>
            </a:extLst>
          </p:cNvPr>
          <p:cNvGrpSpPr>
            <a:grpSpLocks noChangeAspect="1"/>
          </p:cNvGrpSpPr>
          <p:nvPr/>
        </p:nvGrpSpPr>
        <p:grpSpPr bwMode="auto">
          <a:xfrm>
            <a:off x="7600256" y="2076492"/>
            <a:ext cx="258077" cy="258077"/>
            <a:chOff x="2652" y="972"/>
            <a:chExt cx="2376" cy="2376"/>
          </a:xfrm>
        </p:grpSpPr>
        <p:sp>
          <p:nvSpPr>
            <p:cNvPr id="2100" name="AutoShape 3">
              <a:extLst>
                <a:ext uri="{FF2B5EF4-FFF2-40B4-BE49-F238E27FC236}">
                  <a16:creationId xmlns:a16="http://schemas.microsoft.com/office/drawing/2014/main" id="{EC27BB41-FDC2-A09F-1B66-5EBD3CAAB865}"/>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1" name="Freeform 5">
              <a:extLst>
                <a:ext uri="{FF2B5EF4-FFF2-40B4-BE49-F238E27FC236}">
                  <a16:creationId xmlns:a16="http://schemas.microsoft.com/office/drawing/2014/main" id="{9B336AC5-E899-5AC8-B443-2DD585A1DAB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02" name="Rectangle 2101">
            <a:extLst>
              <a:ext uri="{FF2B5EF4-FFF2-40B4-BE49-F238E27FC236}">
                <a16:creationId xmlns:a16="http://schemas.microsoft.com/office/drawing/2014/main" id="{1D159655-AB4D-10D2-A19C-6D44EA9B4624}"/>
              </a:ext>
            </a:extLst>
          </p:cNvPr>
          <p:cNvSpPr/>
          <p:nvPr/>
        </p:nvSpPr>
        <p:spPr>
          <a:xfrm>
            <a:off x="8100195" y="2042989"/>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企業内コンテンツ</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配信設定</a:t>
            </a:r>
            <a:endParaRPr lang="en-US" sz="900">
              <a:solidFill>
                <a:srgbClr val="575757"/>
              </a:solidFill>
              <a:ea typeface="Meiryo UI" panose="020B0604030504040204" pitchFamily="50" charset="-128"/>
            </a:endParaRPr>
          </a:p>
        </p:txBody>
      </p:sp>
      <p:cxnSp>
        <p:nvCxnSpPr>
          <p:cNvPr id="2103" name="Straight Arrow Connector 2102">
            <a:extLst>
              <a:ext uri="{FF2B5EF4-FFF2-40B4-BE49-F238E27FC236}">
                <a16:creationId xmlns:a16="http://schemas.microsoft.com/office/drawing/2014/main" id="{F86F7522-25C2-042B-EE38-68C8B548910F}"/>
              </a:ext>
            </a:extLst>
          </p:cNvPr>
          <p:cNvCxnSpPr>
            <a:cxnSpLocks/>
            <a:endCxn id="2102" idx="1"/>
          </p:cNvCxnSpPr>
          <p:nvPr/>
        </p:nvCxnSpPr>
        <p:spPr>
          <a:xfrm flipV="1">
            <a:off x="7858333" y="2203147"/>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04" name="Flowchart: Magnetic Disk 2103">
            <a:extLst>
              <a:ext uri="{FF2B5EF4-FFF2-40B4-BE49-F238E27FC236}">
                <a16:creationId xmlns:a16="http://schemas.microsoft.com/office/drawing/2014/main" id="{92852E1E-90B6-C9C3-96CE-4A8675EE45E9}"/>
              </a:ext>
            </a:extLst>
          </p:cNvPr>
          <p:cNvSpPr/>
          <p:nvPr/>
        </p:nvSpPr>
        <p:spPr>
          <a:xfrm>
            <a:off x="9177035" y="1949491"/>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企業別ｺﾝﾃﾝﾂ</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配信設定</a:t>
            </a:r>
            <a:endParaRPr lang="en-US" sz="900">
              <a:solidFill>
                <a:srgbClr val="575757"/>
              </a:solidFill>
              <a:ea typeface="Meiryo UI" panose="020B0604030504040204" pitchFamily="50" charset="-128"/>
            </a:endParaRPr>
          </a:p>
        </p:txBody>
      </p:sp>
      <p:cxnSp>
        <p:nvCxnSpPr>
          <p:cNvPr id="2105" name="Straight Arrow Connector 2104">
            <a:extLst>
              <a:ext uri="{FF2B5EF4-FFF2-40B4-BE49-F238E27FC236}">
                <a16:creationId xmlns:a16="http://schemas.microsoft.com/office/drawing/2014/main" id="{9426ABC2-B631-7C57-1F5B-312200B48DB9}"/>
              </a:ext>
            </a:extLst>
          </p:cNvPr>
          <p:cNvCxnSpPr>
            <a:cxnSpLocks/>
            <a:stCxn id="2102" idx="3"/>
            <a:endCxn id="2104" idx="2"/>
          </p:cNvCxnSpPr>
          <p:nvPr/>
        </p:nvCxnSpPr>
        <p:spPr>
          <a:xfrm>
            <a:off x="8990317" y="2203147"/>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07" name="Rectangle 2106">
            <a:extLst>
              <a:ext uri="{FF2B5EF4-FFF2-40B4-BE49-F238E27FC236}">
                <a16:creationId xmlns:a16="http://schemas.microsoft.com/office/drawing/2014/main" id="{29855DFD-2C56-FC56-641E-A6E4748040FF}"/>
              </a:ext>
            </a:extLst>
          </p:cNvPr>
          <p:cNvSpPr/>
          <p:nvPr/>
        </p:nvSpPr>
        <p:spPr>
          <a:xfrm>
            <a:off x="9181018" y="2250857"/>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08" name="テキスト ボックス 118">
            <a:extLst>
              <a:ext uri="{FF2B5EF4-FFF2-40B4-BE49-F238E27FC236}">
                <a16:creationId xmlns:a16="http://schemas.microsoft.com/office/drawing/2014/main" id="{B71C8E37-C81F-81DB-5B3B-88C83FBCB699}"/>
              </a:ext>
            </a:extLst>
          </p:cNvPr>
          <p:cNvSpPr txBox="1"/>
          <p:nvPr/>
        </p:nvSpPr>
        <p:spPr>
          <a:xfrm>
            <a:off x="7405058" y="1899108"/>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118" name="Rectangle 2117">
            <a:extLst>
              <a:ext uri="{FF2B5EF4-FFF2-40B4-BE49-F238E27FC236}">
                <a16:creationId xmlns:a16="http://schemas.microsoft.com/office/drawing/2014/main" id="{54CBCC56-229F-0089-D0F9-3EE15CCA207D}"/>
              </a:ext>
            </a:extLst>
          </p:cNvPr>
          <p:cNvSpPr/>
          <p:nvPr/>
        </p:nvSpPr>
        <p:spPr>
          <a:xfrm>
            <a:off x="2471482" y="2580202"/>
            <a:ext cx="153221" cy="18844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2132" name="bcgBugs_Gender-neutral Front ">
            <a:extLst>
              <a:ext uri="{FF2B5EF4-FFF2-40B4-BE49-F238E27FC236}">
                <a16:creationId xmlns:a16="http://schemas.microsoft.com/office/drawing/2014/main" id="{CFA2CFBA-CE4B-C446-DF87-5DFB6449386F}"/>
              </a:ext>
            </a:extLst>
          </p:cNvPr>
          <p:cNvGrpSpPr>
            <a:grpSpLocks noChangeAspect="1"/>
          </p:cNvGrpSpPr>
          <p:nvPr/>
        </p:nvGrpSpPr>
        <p:grpSpPr bwMode="auto">
          <a:xfrm>
            <a:off x="7600256" y="1621986"/>
            <a:ext cx="258077" cy="258077"/>
            <a:chOff x="2652" y="972"/>
            <a:chExt cx="2376" cy="2376"/>
          </a:xfrm>
        </p:grpSpPr>
        <p:sp>
          <p:nvSpPr>
            <p:cNvPr id="2133" name="AutoShape 3">
              <a:extLst>
                <a:ext uri="{FF2B5EF4-FFF2-40B4-BE49-F238E27FC236}">
                  <a16:creationId xmlns:a16="http://schemas.microsoft.com/office/drawing/2014/main" id="{6340BBFA-B243-F0F2-FB5C-22CA4911146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4" name="Freeform 5">
              <a:extLst>
                <a:ext uri="{FF2B5EF4-FFF2-40B4-BE49-F238E27FC236}">
                  <a16:creationId xmlns:a16="http://schemas.microsoft.com/office/drawing/2014/main" id="{25F35A29-505C-5F50-992E-60CAF096B1B1}"/>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2135" name="Rectangle 2134">
            <a:extLst>
              <a:ext uri="{FF2B5EF4-FFF2-40B4-BE49-F238E27FC236}">
                <a16:creationId xmlns:a16="http://schemas.microsoft.com/office/drawing/2014/main" id="{1F900813-EEFC-1B7B-866C-3F64A7425F28}"/>
              </a:ext>
            </a:extLst>
          </p:cNvPr>
          <p:cNvSpPr/>
          <p:nvPr/>
        </p:nvSpPr>
        <p:spPr>
          <a:xfrm>
            <a:off x="8100195" y="1588483"/>
            <a:ext cx="890122"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履修公開範囲</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a:t>
            </a:r>
            <a:endParaRPr lang="en-US" sz="900">
              <a:solidFill>
                <a:srgbClr val="575757"/>
              </a:solidFill>
              <a:ea typeface="Meiryo UI" panose="020B0604030504040204" pitchFamily="50" charset="-128"/>
            </a:endParaRPr>
          </a:p>
        </p:txBody>
      </p:sp>
      <p:cxnSp>
        <p:nvCxnSpPr>
          <p:cNvPr id="2136" name="Straight Arrow Connector 2135">
            <a:extLst>
              <a:ext uri="{FF2B5EF4-FFF2-40B4-BE49-F238E27FC236}">
                <a16:creationId xmlns:a16="http://schemas.microsoft.com/office/drawing/2014/main" id="{2049F894-160D-5427-6D7F-4492313B3661}"/>
              </a:ext>
            </a:extLst>
          </p:cNvPr>
          <p:cNvCxnSpPr>
            <a:cxnSpLocks/>
            <a:endCxn id="2135" idx="1"/>
          </p:cNvCxnSpPr>
          <p:nvPr/>
        </p:nvCxnSpPr>
        <p:spPr>
          <a:xfrm flipV="1">
            <a:off x="7858333" y="1748641"/>
            <a:ext cx="241862" cy="238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37" name="Flowchart: Magnetic Disk 2136">
            <a:extLst>
              <a:ext uri="{FF2B5EF4-FFF2-40B4-BE49-F238E27FC236}">
                <a16:creationId xmlns:a16="http://schemas.microsoft.com/office/drawing/2014/main" id="{338AFF28-6C8F-8C2B-DF97-B485F245F467}"/>
              </a:ext>
            </a:extLst>
          </p:cNvPr>
          <p:cNvSpPr/>
          <p:nvPr/>
        </p:nvSpPr>
        <p:spPr>
          <a:xfrm>
            <a:off x="9177035" y="1494985"/>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履修公開範囲</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設定</a:t>
            </a:r>
            <a:endParaRPr lang="en-US" sz="900">
              <a:solidFill>
                <a:srgbClr val="575757"/>
              </a:solidFill>
              <a:ea typeface="Meiryo UI" panose="020B0604030504040204" pitchFamily="50" charset="-128"/>
            </a:endParaRPr>
          </a:p>
        </p:txBody>
      </p:sp>
      <p:cxnSp>
        <p:nvCxnSpPr>
          <p:cNvPr id="2138" name="Straight Arrow Connector 2137">
            <a:extLst>
              <a:ext uri="{FF2B5EF4-FFF2-40B4-BE49-F238E27FC236}">
                <a16:creationId xmlns:a16="http://schemas.microsoft.com/office/drawing/2014/main" id="{69BDE725-355A-EFDA-D17B-083EF8AE8C67}"/>
              </a:ext>
            </a:extLst>
          </p:cNvPr>
          <p:cNvCxnSpPr>
            <a:cxnSpLocks/>
            <a:stCxn id="2135" idx="3"/>
            <a:endCxn id="2137" idx="2"/>
          </p:cNvCxnSpPr>
          <p:nvPr/>
        </p:nvCxnSpPr>
        <p:spPr>
          <a:xfrm>
            <a:off x="8990317" y="1748641"/>
            <a:ext cx="186718" cy="34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39" name="Rectangle 2138">
            <a:extLst>
              <a:ext uri="{FF2B5EF4-FFF2-40B4-BE49-F238E27FC236}">
                <a16:creationId xmlns:a16="http://schemas.microsoft.com/office/drawing/2014/main" id="{63A93C20-5195-E6CB-AFE3-52996F0AA3D5}"/>
              </a:ext>
            </a:extLst>
          </p:cNvPr>
          <p:cNvSpPr/>
          <p:nvPr/>
        </p:nvSpPr>
        <p:spPr>
          <a:xfrm>
            <a:off x="9181018" y="1796351"/>
            <a:ext cx="89621" cy="12304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40" name="テキスト ボックス 118">
            <a:extLst>
              <a:ext uri="{FF2B5EF4-FFF2-40B4-BE49-F238E27FC236}">
                <a16:creationId xmlns:a16="http://schemas.microsoft.com/office/drawing/2014/main" id="{E7251447-B93E-8B54-6DE2-46317A8DA7FA}"/>
              </a:ext>
            </a:extLst>
          </p:cNvPr>
          <p:cNvSpPr txBox="1"/>
          <p:nvPr/>
        </p:nvSpPr>
        <p:spPr>
          <a:xfrm>
            <a:off x="7405058" y="1444602"/>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141" name="Rectangle 2140">
            <a:extLst>
              <a:ext uri="{FF2B5EF4-FFF2-40B4-BE49-F238E27FC236}">
                <a16:creationId xmlns:a16="http://schemas.microsoft.com/office/drawing/2014/main" id="{7C1D5638-CA78-4210-548C-2CDC72C399EF}"/>
              </a:ext>
            </a:extLst>
          </p:cNvPr>
          <p:cNvSpPr/>
          <p:nvPr/>
        </p:nvSpPr>
        <p:spPr>
          <a:xfrm>
            <a:off x="7607316" y="2730129"/>
            <a:ext cx="241862" cy="2099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142" name="Connector: Elbow 2141">
            <a:extLst>
              <a:ext uri="{FF2B5EF4-FFF2-40B4-BE49-F238E27FC236}">
                <a16:creationId xmlns:a16="http://schemas.microsoft.com/office/drawing/2014/main" id="{C7A775B7-34C6-5DE2-0AB2-36250ACBD2BB}"/>
              </a:ext>
            </a:extLst>
          </p:cNvPr>
          <p:cNvCxnSpPr>
            <a:cxnSpLocks/>
            <a:stCxn id="2104" idx="4"/>
            <a:endCxn id="2141" idx="1"/>
          </p:cNvCxnSpPr>
          <p:nvPr/>
        </p:nvCxnSpPr>
        <p:spPr>
          <a:xfrm flipH="1">
            <a:off x="7607316" y="2203491"/>
            <a:ext cx="2312669" cy="631601"/>
          </a:xfrm>
          <a:prstGeom prst="bentConnector5">
            <a:avLst>
              <a:gd name="adj1" fmla="val -9885"/>
              <a:gd name="adj2" fmla="val 61798"/>
              <a:gd name="adj3" fmla="val 10988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7" name="テキスト ボックス 118">
            <a:extLst>
              <a:ext uri="{FF2B5EF4-FFF2-40B4-BE49-F238E27FC236}">
                <a16:creationId xmlns:a16="http://schemas.microsoft.com/office/drawing/2014/main" id="{E0642262-E344-FDDD-BC50-D4D0C6156137}"/>
              </a:ext>
            </a:extLst>
          </p:cNvPr>
          <p:cNvSpPr txBox="1"/>
          <p:nvPr/>
        </p:nvSpPr>
        <p:spPr>
          <a:xfrm>
            <a:off x="7321846" y="2404989"/>
            <a:ext cx="348314"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050">
                <a:solidFill>
                  <a:srgbClr val="575757"/>
                </a:solidFill>
                <a:latin typeface="Trebuchet MS" panose="020B0603020202020204" pitchFamily="34" charset="0"/>
                <a:ea typeface="Meiryo UI" panose="020B0604030504040204" pitchFamily="50" charset="-128"/>
              </a:rPr>
              <a:t>通知</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9" name="Rectangle 28">
            <a:extLst>
              <a:ext uri="{FF2B5EF4-FFF2-40B4-BE49-F238E27FC236}">
                <a16:creationId xmlns:a16="http://schemas.microsoft.com/office/drawing/2014/main" id="{148C0D80-9469-2343-DE16-0E108D923512}"/>
              </a:ext>
            </a:extLst>
          </p:cNvPr>
          <p:cNvSpPr/>
          <p:nvPr/>
        </p:nvSpPr>
        <p:spPr>
          <a:xfrm>
            <a:off x="3860309" y="2740205"/>
            <a:ext cx="89012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コンテンツ配信</a:t>
            </a:r>
            <a:endParaRPr lang="en-US" sz="900">
              <a:solidFill>
                <a:srgbClr val="575757"/>
              </a:solidFill>
              <a:ea typeface="Meiryo UI" panose="020B0604030504040204" pitchFamily="50" charset="-128"/>
            </a:endParaRPr>
          </a:p>
        </p:txBody>
      </p:sp>
      <p:cxnSp>
        <p:nvCxnSpPr>
          <p:cNvPr id="32" name="Connector: Elbow 31">
            <a:extLst>
              <a:ext uri="{FF2B5EF4-FFF2-40B4-BE49-F238E27FC236}">
                <a16:creationId xmlns:a16="http://schemas.microsoft.com/office/drawing/2014/main" id="{705B094A-24DB-2BE4-E63F-328CA08E5AF8}"/>
              </a:ext>
            </a:extLst>
          </p:cNvPr>
          <p:cNvCxnSpPr>
            <a:cxnSpLocks/>
            <a:endCxn id="29" idx="1"/>
          </p:cNvCxnSpPr>
          <p:nvPr/>
        </p:nvCxnSpPr>
        <p:spPr>
          <a:xfrm>
            <a:off x="529196" y="1758517"/>
            <a:ext cx="3331113" cy="1141846"/>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7" name="テキスト ボックス 118">
            <a:extLst>
              <a:ext uri="{FF2B5EF4-FFF2-40B4-BE49-F238E27FC236}">
                <a16:creationId xmlns:a16="http://schemas.microsoft.com/office/drawing/2014/main" id="{39B98F2C-F929-86C9-D312-32DB435B694A}"/>
              </a:ext>
            </a:extLst>
          </p:cNvPr>
          <p:cNvSpPr txBox="1"/>
          <p:nvPr/>
        </p:nvSpPr>
        <p:spPr>
          <a:xfrm>
            <a:off x="3512141" y="3219697"/>
            <a:ext cx="1836682" cy="19885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ダミーアカウントで事前審査</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44" name="Connector: Elbow 43">
            <a:extLst>
              <a:ext uri="{FF2B5EF4-FFF2-40B4-BE49-F238E27FC236}">
                <a16:creationId xmlns:a16="http://schemas.microsoft.com/office/drawing/2014/main" id="{ED8CDAA9-B91D-C321-C48B-B30D4A33104D}"/>
              </a:ext>
            </a:extLst>
          </p:cNvPr>
          <p:cNvCxnSpPr>
            <a:cxnSpLocks/>
          </p:cNvCxnSpPr>
          <p:nvPr/>
        </p:nvCxnSpPr>
        <p:spPr>
          <a:xfrm>
            <a:off x="545178" y="1655838"/>
            <a:ext cx="6707561" cy="1155346"/>
          </a:xfrm>
          <a:prstGeom prst="bentConnector3">
            <a:avLst>
              <a:gd name="adj1" fmla="val 7052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テキスト ボックス 118">
            <a:extLst>
              <a:ext uri="{FF2B5EF4-FFF2-40B4-BE49-F238E27FC236}">
                <a16:creationId xmlns:a16="http://schemas.microsoft.com/office/drawing/2014/main" id="{8CD51626-D9E6-EF6C-14ED-05E5FD19902A}"/>
              </a:ext>
            </a:extLst>
          </p:cNvPr>
          <p:cNvSpPr txBox="1"/>
          <p:nvPr/>
        </p:nvSpPr>
        <p:spPr>
          <a:xfrm>
            <a:off x="3243343" y="1590203"/>
            <a:ext cx="1379926" cy="19885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視聴用アカウント通知</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59" name="Rectangle 58">
            <a:extLst>
              <a:ext uri="{FF2B5EF4-FFF2-40B4-BE49-F238E27FC236}">
                <a16:creationId xmlns:a16="http://schemas.microsoft.com/office/drawing/2014/main" id="{6C4CD9F1-9434-F9CF-8E56-9EBCCBFE6D1A}"/>
              </a:ext>
            </a:extLst>
          </p:cNvPr>
          <p:cNvSpPr/>
          <p:nvPr/>
        </p:nvSpPr>
        <p:spPr>
          <a:xfrm>
            <a:off x="7759716" y="2882529"/>
            <a:ext cx="241862" cy="2099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78" name="Connector: Elbow 77">
            <a:extLst>
              <a:ext uri="{FF2B5EF4-FFF2-40B4-BE49-F238E27FC236}">
                <a16:creationId xmlns:a16="http://schemas.microsoft.com/office/drawing/2014/main" id="{EBFA049A-1DF3-BB80-5C50-47FDD2E1A01E}"/>
              </a:ext>
            </a:extLst>
          </p:cNvPr>
          <p:cNvCxnSpPr>
            <a:cxnSpLocks/>
          </p:cNvCxnSpPr>
          <p:nvPr/>
        </p:nvCxnSpPr>
        <p:spPr>
          <a:xfrm flipV="1">
            <a:off x="5565278" y="3009596"/>
            <a:ext cx="4605724" cy="1862626"/>
          </a:xfrm>
          <a:prstGeom prst="bentConnector3">
            <a:avLst>
              <a:gd name="adj1" fmla="val 9570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9" name="Rectangle 78">
            <a:extLst>
              <a:ext uri="{FF2B5EF4-FFF2-40B4-BE49-F238E27FC236}">
                <a16:creationId xmlns:a16="http://schemas.microsoft.com/office/drawing/2014/main" id="{C615E89E-DDFB-F658-8E20-48627FC8BC5F}"/>
              </a:ext>
            </a:extLst>
          </p:cNvPr>
          <p:cNvSpPr/>
          <p:nvPr/>
        </p:nvSpPr>
        <p:spPr>
          <a:xfrm>
            <a:off x="8101170" y="3806681"/>
            <a:ext cx="890122" cy="320315"/>
          </a:xfrm>
          <a:prstGeom prst="rect">
            <a:avLst/>
          </a:prstGeom>
          <a:solidFill>
            <a:schemeClr val="bg1">
              <a:lumMod val="95000"/>
            </a:schemeClr>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履修完了</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登録</a:t>
            </a:r>
          </a:p>
        </p:txBody>
      </p:sp>
      <p:cxnSp>
        <p:nvCxnSpPr>
          <p:cNvPr id="84" name="Connector: Elbow 83">
            <a:extLst>
              <a:ext uri="{FF2B5EF4-FFF2-40B4-BE49-F238E27FC236}">
                <a16:creationId xmlns:a16="http://schemas.microsoft.com/office/drawing/2014/main" id="{9D06DFD2-6CE3-0FE1-423E-75556F7041D9}"/>
              </a:ext>
            </a:extLst>
          </p:cNvPr>
          <p:cNvCxnSpPr>
            <a:cxnSpLocks/>
            <a:stCxn id="79" idx="3"/>
            <a:endCxn id="119" idx="3"/>
          </p:cNvCxnSpPr>
          <p:nvPr/>
        </p:nvCxnSpPr>
        <p:spPr>
          <a:xfrm flipV="1">
            <a:off x="8991292" y="3154707"/>
            <a:ext cx="557218" cy="812132"/>
          </a:xfrm>
          <a:prstGeom prst="bentConnector2">
            <a:avLst/>
          </a:prstGeom>
          <a:ln w="9525" cap="rnd" cmpd="sng" algn="ctr">
            <a:solidFill>
              <a:srgbClr val="E71C57"/>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9" name="bcgBugs_Gender-neutral Front ">
            <a:extLst>
              <a:ext uri="{FF2B5EF4-FFF2-40B4-BE49-F238E27FC236}">
                <a16:creationId xmlns:a16="http://schemas.microsoft.com/office/drawing/2014/main" id="{3AE312CE-EA6D-D35A-BCDC-CC87355C66C1}"/>
              </a:ext>
            </a:extLst>
          </p:cNvPr>
          <p:cNvGrpSpPr>
            <a:grpSpLocks noChangeAspect="1"/>
          </p:cNvGrpSpPr>
          <p:nvPr/>
        </p:nvGrpSpPr>
        <p:grpSpPr bwMode="auto">
          <a:xfrm>
            <a:off x="7600256" y="3823603"/>
            <a:ext cx="258077" cy="258077"/>
            <a:chOff x="2652" y="972"/>
            <a:chExt cx="2376" cy="2376"/>
          </a:xfrm>
        </p:grpSpPr>
        <p:sp>
          <p:nvSpPr>
            <p:cNvPr id="101" name="AutoShape 3">
              <a:extLst>
                <a:ext uri="{FF2B5EF4-FFF2-40B4-BE49-F238E27FC236}">
                  <a16:creationId xmlns:a16="http://schemas.microsoft.com/office/drawing/2014/main" id="{6CB8CF81-E8C7-368C-F50F-C074FABC6667}"/>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
              <a:extLst>
                <a:ext uri="{FF2B5EF4-FFF2-40B4-BE49-F238E27FC236}">
                  <a16:creationId xmlns:a16="http://schemas.microsoft.com/office/drawing/2014/main" id="{C1A6116E-7C9B-9BCA-67AA-6BD237EC40ED}"/>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103" name="テキスト ボックス 118">
            <a:extLst>
              <a:ext uri="{FF2B5EF4-FFF2-40B4-BE49-F238E27FC236}">
                <a16:creationId xmlns:a16="http://schemas.microsoft.com/office/drawing/2014/main" id="{8872DB72-7BBB-5992-1264-82FCB140FA99}"/>
              </a:ext>
            </a:extLst>
          </p:cNvPr>
          <p:cNvSpPr txBox="1"/>
          <p:nvPr/>
        </p:nvSpPr>
        <p:spPr>
          <a:xfrm>
            <a:off x="6861468" y="3846788"/>
            <a:ext cx="746642"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本人</a:t>
            </a:r>
            <a:r>
              <a:rPr kumimoji="1" lang="en-US" altLang="ja-JP" sz="1050">
                <a:solidFill>
                  <a:srgbClr val="575757"/>
                </a:solidFill>
                <a:latin typeface="Trebuchet MS" panose="020B0603020202020204" pitchFamily="34" charset="0"/>
                <a:ea typeface="Meiryo UI" panose="020B0604030504040204" pitchFamily="50" charset="-128"/>
              </a:rPr>
              <a:t>)</a:t>
            </a:r>
          </a:p>
        </p:txBody>
      </p:sp>
      <p:cxnSp>
        <p:nvCxnSpPr>
          <p:cNvPr id="116" name="Straight Arrow Connector 115">
            <a:extLst>
              <a:ext uri="{FF2B5EF4-FFF2-40B4-BE49-F238E27FC236}">
                <a16:creationId xmlns:a16="http://schemas.microsoft.com/office/drawing/2014/main" id="{4658B0C2-3689-CC57-B8C7-4A2FB8987BE4}"/>
              </a:ext>
            </a:extLst>
          </p:cNvPr>
          <p:cNvCxnSpPr>
            <a:cxnSpLocks/>
          </p:cNvCxnSpPr>
          <p:nvPr/>
        </p:nvCxnSpPr>
        <p:spPr>
          <a:xfrm flipV="1">
            <a:off x="7858333" y="3949131"/>
            <a:ext cx="241862" cy="2544"/>
          </a:xfrm>
          <a:prstGeom prst="straightConnector1">
            <a:avLst/>
          </a:prstGeom>
          <a:ln w="9525" cap="rnd" cmpd="sng" algn="ctr">
            <a:solidFill>
              <a:srgbClr val="E71C57"/>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Multiplication Sign 116">
            <a:extLst>
              <a:ext uri="{FF2B5EF4-FFF2-40B4-BE49-F238E27FC236}">
                <a16:creationId xmlns:a16="http://schemas.microsoft.com/office/drawing/2014/main" id="{4ED460FC-B066-08CD-EEF7-58FC1F1BA399}"/>
              </a:ext>
            </a:extLst>
          </p:cNvPr>
          <p:cNvSpPr/>
          <p:nvPr/>
        </p:nvSpPr>
        <p:spPr>
          <a:xfrm>
            <a:off x="8940010" y="2730378"/>
            <a:ext cx="278606" cy="289732"/>
          </a:xfrm>
          <a:prstGeom prst="mathMultiply">
            <a:avLst>
              <a:gd name="adj1" fmla="val 10923"/>
            </a:avLst>
          </a:prstGeom>
          <a:solidFill>
            <a:srgbClr val="E71C57"/>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18" name="テキスト ボックス 118">
            <a:extLst>
              <a:ext uri="{FF2B5EF4-FFF2-40B4-BE49-F238E27FC236}">
                <a16:creationId xmlns:a16="http://schemas.microsoft.com/office/drawing/2014/main" id="{55BD2EFE-4D0B-C673-C5E0-43DCB1FA5EAE}"/>
              </a:ext>
            </a:extLst>
          </p:cNvPr>
          <p:cNvSpPr txBox="1"/>
          <p:nvPr/>
        </p:nvSpPr>
        <p:spPr>
          <a:xfrm>
            <a:off x="7850055" y="4185386"/>
            <a:ext cx="2069525" cy="516331"/>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E71C57"/>
                </a:solidFill>
                <a:latin typeface="Trebuchet MS" panose="020B0603020202020204" pitchFamily="34" charset="0"/>
                <a:ea typeface="Meiryo UI" panose="020B0604030504040204" pitchFamily="50" charset="-128"/>
              </a:rPr>
              <a:t>履修時に自動でステータス管理はせず、</a:t>
            </a:r>
            <a:br>
              <a:rPr kumimoji="1" lang="en-US" altLang="ja-JP" sz="1050">
                <a:solidFill>
                  <a:srgbClr val="E71C57"/>
                </a:solidFill>
                <a:latin typeface="Trebuchet MS" panose="020B0603020202020204" pitchFamily="34" charset="0"/>
                <a:ea typeface="Meiryo UI" panose="020B0604030504040204" pitchFamily="50" charset="-128"/>
              </a:rPr>
            </a:br>
            <a:r>
              <a:rPr kumimoji="1" lang="ja-JP" altLang="en-US" sz="1050">
                <a:solidFill>
                  <a:srgbClr val="E71C57"/>
                </a:solidFill>
                <a:latin typeface="Trebuchet MS" panose="020B0603020202020204" pitchFamily="34" charset="0"/>
                <a:ea typeface="Meiryo UI" panose="020B0604030504040204" pitchFamily="50" charset="-128"/>
              </a:rPr>
              <a:t>ユーザ本人が履修完了報告を行う</a:t>
            </a:r>
            <a:endParaRPr kumimoji="1" lang="en-US" altLang="ja-JP" sz="1050">
              <a:solidFill>
                <a:srgbClr val="E71C57"/>
              </a:solidFill>
              <a:latin typeface="Trebuchet MS" panose="020B0603020202020204" pitchFamily="34" charset="0"/>
              <a:ea typeface="Meiryo UI" panose="020B0604030504040204" pitchFamily="50" charset="-128"/>
            </a:endParaRPr>
          </a:p>
        </p:txBody>
      </p:sp>
      <p:pic>
        <p:nvPicPr>
          <p:cNvPr id="2" name="Picture 1">
            <a:extLst>
              <a:ext uri="{FF2B5EF4-FFF2-40B4-BE49-F238E27FC236}">
                <a16:creationId xmlns:a16="http://schemas.microsoft.com/office/drawing/2014/main" id="{527AD8D7-B11D-DD90-7022-0F263DE3DF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46726" y="110805"/>
            <a:ext cx="1182520" cy="637978"/>
          </a:xfrm>
          <a:prstGeom prst="rect">
            <a:avLst/>
          </a:prstGeom>
        </p:spPr>
      </p:pic>
      <p:sp>
        <p:nvSpPr>
          <p:cNvPr id="14" name="Rectangle 13">
            <a:extLst>
              <a:ext uri="{FF2B5EF4-FFF2-40B4-BE49-F238E27FC236}">
                <a16:creationId xmlns:a16="http://schemas.microsoft.com/office/drawing/2014/main" id="{33C1DDC5-49FF-7FBB-C750-E449F1886939}"/>
              </a:ext>
            </a:extLst>
          </p:cNvPr>
          <p:cNvSpPr/>
          <p:nvPr/>
        </p:nvSpPr>
        <p:spPr>
          <a:xfrm>
            <a:off x="10650391" y="97662"/>
            <a:ext cx="371476" cy="659575"/>
          </a:xfrm>
          <a:prstGeom prst="rect">
            <a:avLst/>
          </a:prstGeom>
          <a:noFill/>
          <a:ln w="2857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Tree>
    <p:extLst>
      <p:ext uri="{BB962C8B-B14F-4D97-AF65-F5344CB8AC3E}">
        <p14:creationId xmlns:p14="http://schemas.microsoft.com/office/powerpoint/2010/main" val="11805436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B0F68-A942-1E09-721B-F22263D577FE}"/>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C3FEC41C-C53F-681F-4C17-4BE119A263A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システム化の背景・目的</a:t>
            </a:r>
            <a:br>
              <a:rPr lang="en-US" altLang="ja-JP" sz="1400">
                <a:ea typeface="Meiryo UI" panose="020B0604030504040204" pitchFamily="50" charset="-128"/>
              </a:rPr>
            </a:br>
            <a:r>
              <a:rPr lang="ja-JP" altLang="en-US">
                <a:ea typeface="Meiryo UI" panose="020B0604030504040204" pitchFamily="50" charset="-128"/>
              </a:rPr>
              <a:t>事業概要</a:t>
            </a:r>
          </a:p>
          <a:p>
            <a:pPr>
              <a:buSzPts val="2400"/>
            </a:pPr>
            <a:endParaRPr lang="ja-JP" altLang="en-US">
              <a:ea typeface="Meiryo UI" panose="020B0604030504040204" pitchFamily="50" charset="-128"/>
            </a:endParaRPr>
          </a:p>
        </p:txBody>
      </p:sp>
      <p:sp>
        <p:nvSpPr>
          <p:cNvPr id="153" name="テキスト ボックス 15">
            <a:extLst>
              <a:ext uri="{FF2B5EF4-FFF2-40B4-BE49-F238E27FC236}">
                <a16:creationId xmlns:a16="http://schemas.microsoft.com/office/drawing/2014/main" id="{278A31CE-BC8F-845F-332D-E708307A5130}"/>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日本の国際社会におけるデジタル競争力向上に向けては、デジタル人材の育成・最適配置が必要。デジタルスキル</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レベルの　　　標準化</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言語化を実施することで、デジタル人材の共通</a:t>
            </a:r>
            <a:r>
              <a:rPr lang="en-US" altLang="ja-JP">
                <a:solidFill>
                  <a:srgbClr val="000000"/>
                </a:solidFill>
                <a:latin typeface="+mj-lt"/>
                <a:ea typeface="Meiryo UI" panose="020B0604030504040204" pitchFamily="50" charset="-128"/>
              </a:rPr>
              <a:t>PF</a:t>
            </a:r>
            <a:r>
              <a:rPr lang="ja-JP" altLang="en-US">
                <a:solidFill>
                  <a:srgbClr val="000000"/>
                </a:solidFill>
                <a:latin typeface="+mj-lt"/>
                <a:ea typeface="Meiryo UI" panose="020B0604030504040204" pitchFamily="50" charset="-128"/>
              </a:rPr>
              <a:t>を形成し、デジタル人材の流動性向上の出発点とする</a:t>
            </a:r>
          </a:p>
        </p:txBody>
      </p:sp>
      <p:sp>
        <p:nvSpPr>
          <p:cNvPr id="4" name="TextBox 3">
            <a:extLst>
              <a:ext uri="{FF2B5EF4-FFF2-40B4-BE49-F238E27FC236}">
                <a16:creationId xmlns:a16="http://schemas.microsoft.com/office/drawing/2014/main" id="{F06AE01C-AB99-98CC-2395-7EBDD1419436}"/>
              </a:ext>
            </a:extLst>
          </p:cNvPr>
          <p:cNvSpPr txBox="1"/>
          <p:nvPr/>
        </p:nvSpPr>
        <p:spPr>
          <a:xfrm>
            <a:off x="344544" y="2017869"/>
            <a:ext cx="4680000" cy="410457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rIns="0">
            <a:noAutofit/>
          </a:bodyPr>
          <a:lstStyle/>
          <a:p>
            <a:pPr>
              <a:buFont typeface="Trebuchet MS" panose="020B0603020202020204" pitchFamily="34" charset="0"/>
              <a:buChar char="​"/>
            </a:pPr>
            <a:r>
              <a:rPr lang="ja-JP" altLang="en-US" b="1">
                <a:solidFill>
                  <a:schemeClr val="accent3"/>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rPr>
              <a:t>デジタル人材育成ニーズの高まり</a:t>
            </a:r>
            <a:endParaRPr lang="en-US" altLang="ja-JP" sz="800">
              <a:solidFill>
                <a:schemeClr val="accent3"/>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endParaRPr>
          </a:p>
          <a:p>
            <a:pPr marL="324000" lvl="1" indent="-216000">
              <a:spcBef>
                <a:spcPts val="300"/>
              </a:spcBef>
              <a:buClr>
                <a:schemeClr val="accent3"/>
              </a:buClr>
              <a:buFont typeface="Trebuchet MS" panose="020B0603020202020204" pitchFamily="34" charset="0"/>
              <a:buChar char="•"/>
            </a:pPr>
            <a:r>
              <a:rPr lang="ja-JP" altLang="en-US" sz="1600">
                <a:solidFill>
                  <a:schemeClr val="tx2"/>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rPr>
              <a:t>日</a:t>
            </a:r>
            <a:r>
              <a:rPr lang="ja-JP" altLang="en-US"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本の国際競争力は長期低落傾向にあり、</a:t>
            </a:r>
            <a:r>
              <a:rPr lang="ja-JP" altLang="en-US" sz="1600">
                <a:solidFill>
                  <a:schemeClr val="tx2"/>
                </a:solidFill>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特に </a:t>
            </a:r>
            <a:r>
              <a:rPr lang="ja-JP" altLang="en-US"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「人材</a:t>
            </a:r>
            <a:r>
              <a:rPr lang="en-US" altLang="ja-JP"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a:t>
            </a:r>
            <a:r>
              <a:rPr lang="ja-JP" altLang="en-US"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デジタル・技術スキル」が大きな引き下げ要因となっている</a:t>
            </a:r>
            <a:endParaRPr lang="en-US" altLang="ja-JP"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endParaRPr>
          </a:p>
          <a:p>
            <a:pPr marL="324000" lvl="1" indent="-216000">
              <a:spcBef>
                <a:spcPts val="300"/>
              </a:spcBef>
              <a:buClr>
                <a:schemeClr val="accent3"/>
              </a:buClr>
              <a:buFont typeface="Trebuchet MS" panose="020B0603020202020204" pitchFamily="34" charset="0"/>
              <a:buChar char="•"/>
            </a:pPr>
            <a:r>
              <a:rPr lang="ja-JP" altLang="en-US"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日本の国際社会におけるデジタル競争力向上のため、全ての国民</a:t>
            </a:r>
            <a:r>
              <a:rPr lang="ja-JP" altLang="en-US" sz="1600">
                <a:solidFill>
                  <a:schemeClr val="tx2"/>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rPr>
              <a:t>が役割に応じて相応のデジタル知識・能力を習得するための仕組みが必要</a:t>
            </a:r>
            <a:endParaRPr lang="en-US" altLang="ja-JP" sz="1600">
              <a:solidFill>
                <a:schemeClr val="tx2"/>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endParaRPr>
          </a:p>
          <a:p>
            <a:pPr>
              <a:buFont typeface="Trebuchet MS" panose="020B0603020202020204" pitchFamily="34" charset="0"/>
              <a:buChar char="​"/>
            </a:pPr>
            <a:endParaRPr lang="en-US" altLang="ja-JP">
              <a:solidFill>
                <a:schemeClr val="tx2"/>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endParaRPr>
          </a:p>
          <a:p>
            <a:pPr>
              <a:buFont typeface="Trebuchet MS" panose="020B0603020202020204" pitchFamily="34" charset="0"/>
              <a:buChar char="​"/>
            </a:pPr>
            <a:r>
              <a:rPr lang="ja-JP" altLang="en-US" b="1">
                <a:solidFill>
                  <a:schemeClr val="accent3"/>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rPr>
              <a:t>日本における課題と解消の方向性</a:t>
            </a:r>
            <a:endParaRPr lang="en-US" altLang="ja-JP" b="1">
              <a:solidFill>
                <a:schemeClr val="accent3"/>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endParaRPr>
          </a:p>
          <a:p>
            <a:pPr marL="324000" lvl="1" indent="-216000">
              <a:spcBef>
                <a:spcPts val="300"/>
              </a:spcBef>
              <a:buClr>
                <a:schemeClr val="accent3"/>
              </a:buClr>
              <a:buFont typeface="Trebuchet MS" panose="020B0603020202020204" pitchFamily="34" charset="0"/>
              <a:buChar char="•"/>
            </a:pPr>
            <a:r>
              <a:rPr lang="ja-JP" altLang="en-US" sz="1600">
                <a:solidFill>
                  <a:schemeClr val="tx2"/>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rPr>
              <a:t>生産性を最大化するためには、国全体としてデジタル人材を最適配置</a:t>
            </a:r>
            <a:r>
              <a:rPr lang="ja-JP" altLang="en-US" sz="1600">
                <a:solidFill>
                  <a:schemeClr val="tx2"/>
                </a:solidFill>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することが必要であり、そのための流動性向上や評価の在り方の改善が必要</a:t>
            </a:r>
            <a:endParaRPr lang="en-US" altLang="ja-JP"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endParaRPr>
          </a:p>
          <a:p>
            <a:pPr marL="324000" lvl="1" indent="-216000">
              <a:spcBef>
                <a:spcPts val="300"/>
              </a:spcBef>
              <a:buClr>
                <a:schemeClr val="accent3"/>
              </a:buClr>
              <a:buFont typeface="Trebuchet MS" panose="020B0603020202020204" pitchFamily="34" charset="0"/>
              <a:buChar char="•"/>
            </a:pPr>
            <a:r>
              <a:rPr lang="ja-JP" altLang="en-US"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育成・最適配置の前提として、必要なスキル</a:t>
            </a:r>
            <a:r>
              <a:rPr lang="en-US" altLang="ja-JP"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x</a:t>
            </a:r>
            <a:r>
              <a:rPr lang="ja-JP" altLang="en-US" sz="1600">
                <a:solidFill>
                  <a:schemeClr val="tx2"/>
                </a:solidFill>
                <a:effectLst/>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レベル</a:t>
            </a:r>
            <a:r>
              <a:rPr lang="ja-JP" altLang="en-US" sz="1600">
                <a:solidFill>
                  <a:schemeClr val="tx2"/>
                </a:solidFill>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が十分な広さ</a:t>
            </a:r>
            <a:r>
              <a:rPr lang="en-US" altLang="ja-JP" sz="1600">
                <a:solidFill>
                  <a:schemeClr val="tx2"/>
                </a:solidFill>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a:t>
            </a:r>
            <a:r>
              <a:rPr lang="ja-JP" altLang="en-US" sz="1600">
                <a:solidFill>
                  <a:schemeClr val="tx2"/>
                </a:solidFill>
                <a:latin typeface="Trebuchet MS" panose="020B0603020202020204" pitchFamily="34" charset="0"/>
                <a:ea typeface="Meiryo UI" panose="020B0604030504040204" pitchFamily="50" charset="-128"/>
                <a:cs typeface="Mangal" panose="02040503050203030202" pitchFamily="18" charset="0"/>
                <a:sym typeface="Meiryo UI" panose="020B0604030504040204" pitchFamily="50" charset="-128"/>
              </a:rPr>
              <a:t>深さ</a:t>
            </a:r>
            <a:r>
              <a:rPr lang="ja-JP" altLang="en-US" sz="1600">
                <a:solidFill>
                  <a:schemeClr val="tx2"/>
                </a:solidFill>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rPr>
              <a:t>の人材に対して言語化されていることが必要</a:t>
            </a:r>
            <a:endParaRPr lang="ja-JP" altLang="ja-JP" sz="1600">
              <a:solidFill>
                <a:schemeClr val="tx2"/>
              </a:solidFill>
              <a:effectLst/>
              <a:latin typeface="Meiryo UI" panose="020B0604030504040204" pitchFamily="50" charset="-128"/>
              <a:ea typeface="Meiryo UI" panose="020B0604030504040204" pitchFamily="50" charset="-128"/>
              <a:cs typeface="Mangal" panose="02040503050203030202" pitchFamily="18" charset="0"/>
              <a:sym typeface="Meiryo UI" panose="020B0604030504040204" pitchFamily="50" charset="-128"/>
            </a:endParaRPr>
          </a:p>
        </p:txBody>
      </p:sp>
      <p:grpSp>
        <p:nvGrpSpPr>
          <p:cNvPr id="6" name="グループ化 4">
            <a:extLst>
              <a:ext uri="{FF2B5EF4-FFF2-40B4-BE49-F238E27FC236}">
                <a16:creationId xmlns:a16="http://schemas.microsoft.com/office/drawing/2014/main" id="{0D35EC70-715A-89C6-443E-CB82E8BA721C}"/>
              </a:ext>
            </a:extLst>
          </p:cNvPr>
          <p:cNvGrpSpPr/>
          <p:nvPr/>
        </p:nvGrpSpPr>
        <p:grpSpPr>
          <a:xfrm>
            <a:off x="344544" y="1546686"/>
            <a:ext cx="4680000" cy="276999"/>
            <a:chOff x="1099130" y="1750682"/>
            <a:chExt cx="4181556" cy="276999"/>
          </a:xfrm>
        </p:grpSpPr>
        <p:sp>
          <p:nvSpPr>
            <p:cNvPr id="7" name="Textfeld 1">
              <a:extLst>
                <a:ext uri="{FF2B5EF4-FFF2-40B4-BE49-F238E27FC236}">
                  <a16:creationId xmlns:a16="http://schemas.microsoft.com/office/drawing/2014/main" id="{B7BB5F3A-C0D2-5602-7F47-BE5FBDB06C05}"/>
                </a:ext>
              </a:extLst>
            </p:cNvPr>
            <p:cNvSpPr txBox="1"/>
            <p:nvPr>
              <p:custDataLst>
                <p:tags r:id="rId2"/>
              </p:custDataLst>
            </p:nvPr>
          </p:nvSpPr>
          <p:spPr>
            <a:xfrm>
              <a:off x="1099130" y="1750682"/>
              <a:ext cx="892265" cy="276999"/>
            </a:xfrm>
            <a:prstGeom prst="rect">
              <a:avLst/>
            </a:prstGeom>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none" lIns="0" tIns="0" rIns="0" bIns="0" rtlCol="0" anchor="ctr">
              <a:spAutoFit/>
            </a:bodyPr>
            <a:lstStyle>
              <a:defPPr>
                <a:defRPr lang="en-US"/>
              </a:defPPr>
              <a:lvl1pPr lvl="0" indent="0">
                <a:lnSpc>
                  <a:spcPct val="100000"/>
                </a:lnSpc>
                <a:spcBef>
                  <a:spcPts val="0"/>
                </a:spcBef>
                <a:spcAft>
                  <a:spcPts val="0"/>
                </a:spcAft>
                <a:buFont typeface="Trebuchet MS" panose="020B0603020202020204" pitchFamily="34" charset="0"/>
                <a:buChar char="​"/>
                <a:defRPr sz="1200"/>
              </a:lvl1pPr>
              <a:lvl2pPr marL="324000" lvl="1" indent="-216000">
                <a:lnSpc>
                  <a:spcPct val="100000"/>
                </a:lnSpc>
                <a:spcBef>
                  <a:spcPts val="0"/>
                </a:spcBef>
                <a:spcAft>
                  <a:spcPts val="0"/>
                </a:spcAft>
                <a:buClr>
                  <a:schemeClr val="tx2"/>
                </a:buClr>
                <a:buFont typeface="Trebuchet MS" panose="020B0603020202020204" pitchFamily="34" charset="0"/>
                <a:buChar char="•"/>
                <a:defRPr sz="1200">
                  <a:latin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1200">
                  <a:latin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1600">
                  <a:solidFill>
                    <a:schemeClr val="tx2"/>
                  </a:solidFill>
                  <a:latin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1600" b="1">
                  <a:latin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1600">
                  <a:latin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4400" baseline="0">
                  <a:latin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5400" baseline="0">
                  <a:solidFill>
                    <a:schemeClr val="tx2"/>
                  </a:solidFill>
                  <a:latin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2400" baseline="0">
                  <a:solidFill>
                    <a:schemeClr val="tx2"/>
                  </a:solidFill>
                  <a:latin typeface="Trebuchet MS" panose="020B0603020202020204" pitchFamily="34" charset="0"/>
                </a:defRPr>
              </a:lvl9pPr>
            </a:lstStyle>
            <a:p>
              <a:pPr marL="0" marR="0" lvl="0" indent="0"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0" lang="ja-JP" altLang="en-US" sz="1800" b="0" i="0" u="none" strike="noStrike" kern="1200" cap="none" spc="0" normalizeH="0" baseline="0" noProof="0">
                  <a:ln>
                    <a:noFill/>
                  </a:ln>
                  <a:solidFill>
                    <a:schemeClr val="accent3"/>
                  </a:solidFill>
                  <a:effectLst/>
                  <a:uLnTx/>
                  <a:uFillTx/>
                  <a:latin typeface="Meiryo UI" panose="020B0604030504040204" pitchFamily="50" charset="-128"/>
                  <a:ea typeface="Meiryo UI" panose="020B0604030504040204" pitchFamily="50" charset="-128"/>
                  <a:sym typeface="Meiryo UI" panose="020B0604030504040204" pitchFamily="50" charset="-128"/>
                </a:rPr>
                <a:t>背景・課題</a:t>
              </a:r>
              <a:endParaRPr kumimoji="0" lang="en-US" sz="1800" b="0" i="0" u="none" strike="noStrike" kern="1200" cap="none" spc="0" normalizeH="0" baseline="0" noProof="0">
                <a:ln>
                  <a:noFill/>
                </a:ln>
                <a:solidFill>
                  <a:schemeClr val="accent3"/>
                </a:solidFill>
                <a:effectLst/>
                <a:uLnTx/>
                <a:uFillTx/>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8" name="Straight Connector 7">
              <a:extLst>
                <a:ext uri="{FF2B5EF4-FFF2-40B4-BE49-F238E27FC236}">
                  <a16:creationId xmlns:a16="http://schemas.microsoft.com/office/drawing/2014/main" id="{D49CD293-75A8-5C38-D381-4F25531DF562}"/>
                </a:ext>
              </a:extLst>
            </p:cNvPr>
            <p:cNvCxnSpPr/>
            <p:nvPr/>
          </p:nvCxnSpPr>
          <p:spPr>
            <a:xfrm>
              <a:off x="1099130" y="2012292"/>
              <a:ext cx="4181556" cy="0"/>
            </a:xfrm>
            <a:prstGeom prst="line">
              <a:avLst/>
            </a:prstGeom>
            <a:ln w="9525"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13">
            <a:extLst>
              <a:ext uri="{FF2B5EF4-FFF2-40B4-BE49-F238E27FC236}">
                <a16:creationId xmlns:a16="http://schemas.microsoft.com/office/drawing/2014/main" id="{CDFE3FD3-C536-F251-02F0-69A12A36A6E6}"/>
              </a:ext>
            </a:extLst>
          </p:cNvPr>
          <p:cNvGrpSpPr/>
          <p:nvPr/>
        </p:nvGrpSpPr>
        <p:grpSpPr>
          <a:xfrm>
            <a:off x="5411749" y="1546686"/>
            <a:ext cx="6480000" cy="276999"/>
            <a:chOff x="5750757" y="1750682"/>
            <a:chExt cx="6245227" cy="276999"/>
          </a:xfrm>
        </p:grpSpPr>
        <p:sp>
          <p:nvSpPr>
            <p:cNvPr id="10" name="Textfeld 1">
              <a:extLst>
                <a:ext uri="{FF2B5EF4-FFF2-40B4-BE49-F238E27FC236}">
                  <a16:creationId xmlns:a16="http://schemas.microsoft.com/office/drawing/2014/main" id="{B43FA8EF-E79F-5F03-3E84-B4FF1752ACBD}"/>
                </a:ext>
              </a:extLst>
            </p:cNvPr>
            <p:cNvSpPr txBox="1"/>
            <p:nvPr>
              <p:custDataLst>
                <p:tags r:id="rId1"/>
              </p:custDataLst>
            </p:nvPr>
          </p:nvSpPr>
          <p:spPr>
            <a:xfrm>
              <a:off x="5750757" y="1750682"/>
              <a:ext cx="6245227" cy="276999"/>
            </a:xfrm>
            <a:prstGeom prst="rect">
              <a:avLst/>
            </a:prstGeom>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none" lIns="0" tIns="0" rIns="0" bIns="0" rtlCol="0" anchor="ctr">
              <a:spAutoFit/>
            </a:bodyPr>
            <a:lstStyle>
              <a:defPPr>
                <a:defRPr lang="en-US"/>
              </a:defPPr>
              <a:lvl1pPr lvl="0" indent="0">
                <a:lnSpc>
                  <a:spcPct val="100000"/>
                </a:lnSpc>
                <a:spcBef>
                  <a:spcPts val="0"/>
                </a:spcBef>
                <a:spcAft>
                  <a:spcPts val="0"/>
                </a:spcAft>
                <a:buFont typeface="Trebuchet MS" panose="020B0603020202020204" pitchFamily="34" charset="0"/>
                <a:buChar char="​"/>
                <a:defRPr sz="1200"/>
              </a:lvl1pPr>
              <a:lvl2pPr marL="324000" lvl="1" indent="-216000">
                <a:lnSpc>
                  <a:spcPct val="100000"/>
                </a:lnSpc>
                <a:spcBef>
                  <a:spcPts val="0"/>
                </a:spcBef>
                <a:spcAft>
                  <a:spcPts val="0"/>
                </a:spcAft>
                <a:buClr>
                  <a:schemeClr val="tx2"/>
                </a:buClr>
                <a:buFont typeface="Trebuchet MS" panose="020B0603020202020204" pitchFamily="34" charset="0"/>
                <a:buChar char="•"/>
                <a:defRPr sz="1200">
                  <a:latin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1200">
                  <a:latin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1600">
                  <a:solidFill>
                    <a:schemeClr val="tx2"/>
                  </a:solidFill>
                  <a:latin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1600" b="1">
                  <a:latin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1600">
                  <a:latin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4400" baseline="0">
                  <a:latin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5400" baseline="0">
                  <a:solidFill>
                    <a:schemeClr val="tx2"/>
                  </a:solidFill>
                  <a:latin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2400" baseline="0">
                  <a:solidFill>
                    <a:schemeClr val="tx2"/>
                  </a:solidFill>
                  <a:latin typeface="Trebuchet MS" panose="020B0603020202020204" pitchFamily="34" charset="0"/>
                </a:defRPr>
              </a:lvl9pPr>
            </a:lstStyle>
            <a:p>
              <a:pPr marL="0" marR="0" lvl="0" indent="0" defTabSz="914400" eaLnBrk="1" fontAlgn="auto" latinLnBrk="0" hangingPunct="1">
                <a:lnSpc>
                  <a:spcPct val="100000"/>
                </a:lnSpc>
                <a:spcBef>
                  <a:spcPts val="0"/>
                </a:spcBef>
                <a:spcAft>
                  <a:spcPts val="0"/>
                </a:spcAft>
                <a:buClrTx/>
                <a:buSzTx/>
                <a:buFont typeface="Trebuchet MS" panose="020B0603020202020204" pitchFamily="34" charset="0"/>
                <a:buChar char="​"/>
                <a:tabLst/>
                <a:defRPr/>
              </a:pPr>
              <a:r>
                <a:rPr lang="ja-JP" altLang="en-US" sz="1800">
                  <a:solidFill>
                    <a:schemeClr val="accent3"/>
                  </a:solidFill>
                  <a:latin typeface="Meiryo UI" panose="020B0604030504040204" pitchFamily="50" charset="-128"/>
                  <a:ea typeface="Meiryo UI" panose="020B0604030504040204" pitchFamily="50" charset="-128"/>
                  <a:sym typeface="Meiryo UI" panose="020B0604030504040204" pitchFamily="50" charset="-128"/>
                </a:rPr>
                <a:t>「日本国民全体のデジタル知識・能力習得」に向けた事業コンセプト</a:t>
              </a:r>
              <a:endParaRPr kumimoji="0" lang="en-US" sz="1800" b="0" i="0" u="none" strike="noStrike" kern="1200" cap="none" spc="0" normalizeH="0" baseline="0" noProof="0">
                <a:ln>
                  <a:noFill/>
                </a:ln>
                <a:solidFill>
                  <a:schemeClr val="accent3"/>
                </a:solidFill>
                <a:effectLst/>
                <a:uLnTx/>
                <a:uFillTx/>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11" name="Straight Connector 10">
              <a:extLst>
                <a:ext uri="{FF2B5EF4-FFF2-40B4-BE49-F238E27FC236}">
                  <a16:creationId xmlns:a16="http://schemas.microsoft.com/office/drawing/2014/main" id="{2251AE85-D875-0136-B4C0-40FB7FCF7B54}"/>
                </a:ext>
              </a:extLst>
            </p:cNvPr>
            <p:cNvCxnSpPr>
              <a:cxnSpLocks/>
            </p:cNvCxnSpPr>
            <p:nvPr/>
          </p:nvCxnSpPr>
          <p:spPr>
            <a:xfrm>
              <a:off x="5750757" y="2012292"/>
              <a:ext cx="6245227" cy="0"/>
            </a:xfrm>
            <a:prstGeom prst="line">
              <a:avLst/>
            </a:prstGeom>
            <a:ln w="9525"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6" name="Group 25">
            <a:extLst>
              <a:ext uri="{FF2B5EF4-FFF2-40B4-BE49-F238E27FC236}">
                <a16:creationId xmlns:a16="http://schemas.microsoft.com/office/drawing/2014/main" id="{7DDDD559-B03A-3C93-CC49-220772D5D11A}"/>
              </a:ext>
            </a:extLst>
          </p:cNvPr>
          <p:cNvGrpSpPr/>
          <p:nvPr/>
        </p:nvGrpSpPr>
        <p:grpSpPr>
          <a:xfrm>
            <a:off x="5501749" y="3491644"/>
            <a:ext cx="6300000" cy="1152000"/>
            <a:chOff x="5501749" y="3534148"/>
            <a:chExt cx="6300000" cy="1152000"/>
          </a:xfrm>
        </p:grpSpPr>
        <p:sp>
          <p:nvSpPr>
            <p:cNvPr id="13" name="Rectangle 12">
              <a:extLst>
                <a:ext uri="{FF2B5EF4-FFF2-40B4-BE49-F238E27FC236}">
                  <a16:creationId xmlns:a16="http://schemas.microsoft.com/office/drawing/2014/main" id="{C76CE7A5-EFA3-6631-FB8E-6595B4C806D7}"/>
                </a:ext>
              </a:extLst>
            </p:cNvPr>
            <p:cNvSpPr/>
            <p:nvPr/>
          </p:nvSpPr>
          <p:spPr>
            <a:xfrm>
              <a:off x="5501749" y="3534148"/>
              <a:ext cx="6300000" cy="1152000"/>
            </a:xfrm>
            <a:prstGeom prst="rect">
              <a:avLst/>
            </a:prstGeom>
            <a:solidFill>
              <a:srgbClr val="FFFFFF"/>
            </a:solidFill>
            <a:ln w="9525" cap="rnd" cmpd="sng" algn="ctr">
              <a:noFill/>
              <a:prstDash val="solid"/>
              <a:round/>
              <a:headEnd type="none" w="med" len="med"/>
              <a:tailEnd type="none" w="med" len="med"/>
            </a:ln>
            <a:effectLst>
              <a:outerShdw blurRad="50800" dist="38100" dir="2700000" algn="tl" rotWithShape="0">
                <a:schemeClr val="bg2">
                  <a:alpha val="40000"/>
                </a:schemeClr>
              </a:outerShdw>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個人の学習体験や法人の人材開発業務を体系化・高度化し、</a:t>
              </a:r>
              <a:b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b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多くの個人がデジタル人材としてのレベルアップを測れる状態にする</a:t>
              </a:r>
              <a:endPar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endParaRPr>
            </a:p>
            <a:p>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ことで、あらゆる層のデジタルスキルを進化させる</a:t>
              </a:r>
              <a:endPar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17" name="Freeform 8">
              <a:extLst>
                <a:ext uri="{FF2B5EF4-FFF2-40B4-BE49-F238E27FC236}">
                  <a16:creationId xmlns:a16="http://schemas.microsoft.com/office/drawing/2014/main" id="{5FB1CAE8-6A3B-C49B-56DB-87A2A0E64F05}"/>
                </a:ext>
              </a:extLst>
            </p:cNvPr>
            <p:cNvSpPr>
              <a:spLocks noChangeAspect="1"/>
            </p:cNvSpPr>
            <p:nvPr/>
          </p:nvSpPr>
          <p:spPr bwMode="auto">
            <a:xfrm>
              <a:off x="10916616" y="3810951"/>
              <a:ext cx="597491" cy="598395"/>
            </a:xfrm>
            <a:custGeom>
              <a:avLst/>
              <a:gdLst>
                <a:gd name="connsiteX0" fmla="*/ 409739 w 1123838"/>
                <a:gd name="connsiteY0" fmla="*/ 615791 h 1125538"/>
                <a:gd name="connsiteX1" fmla="*/ 326138 w 1123838"/>
                <a:gd name="connsiteY1" fmla="*/ 635801 h 1125538"/>
                <a:gd name="connsiteX2" fmla="*/ 31750 w 1123838"/>
                <a:gd name="connsiteY2" fmla="*/ 803020 h 1125538"/>
                <a:gd name="connsiteX3" fmla="*/ 31750 w 1123838"/>
                <a:gd name="connsiteY3" fmla="*/ 1087437 h 1125538"/>
                <a:gd name="connsiteX4" fmla="*/ 368296 w 1123838"/>
                <a:gd name="connsiteY4" fmla="*/ 957377 h 1125538"/>
                <a:gd name="connsiteX5" fmla="*/ 419028 w 1123838"/>
                <a:gd name="connsiteY5" fmla="*/ 949516 h 1125538"/>
                <a:gd name="connsiteX6" fmla="*/ 568366 w 1123838"/>
                <a:gd name="connsiteY6" fmla="*/ 960236 h 1125538"/>
                <a:gd name="connsiteX7" fmla="*/ 797017 w 1123838"/>
                <a:gd name="connsiteY7" fmla="*/ 933795 h 1125538"/>
                <a:gd name="connsiteX8" fmla="*/ 1047818 w 1123838"/>
                <a:gd name="connsiteY8" fmla="*/ 767290 h 1125538"/>
                <a:gd name="connsiteX9" fmla="*/ 1079972 w 1123838"/>
                <a:gd name="connsiteY9" fmla="*/ 730130 h 1125538"/>
                <a:gd name="connsiteX10" fmla="*/ 1074971 w 1123838"/>
                <a:gd name="connsiteY10" fmla="*/ 655810 h 1125538"/>
                <a:gd name="connsiteX11" fmla="*/ 1036386 w 1123838"/>
                <a:gd name="connsiteY11" fmla="*/ 642232 h 1125538"/>
                <a:gd name="connsiteX12" fmla="*/ 999230 w 1123838"/>
                <a:gd name="connsiteY12" fmla="*/ 660097 h 1125538"/>
                <a:gd name="connsiteX13" fmla="*/ 951356 w 1123838"/>
                <a:gd name="connsiteY13" fmla="*/ 713694 h 1125538"/>
                <a:gd name="connsiteX14" fmla="*/ 805591 w 1123838"/>
                <a:gd name="connsiteY14" fmla="*/ 805164 h 1125538"/>
                <a:gd name="connsiteX15" fmla="*/ 608380 w 1123838"/>
                <a:gd name="connsiteY15" fmla="*/ 794445 h 1125538"/>
                <a:gd name="connsiteX16" fmla="*/ 553360 w 1123838"/>
                <a:gd name="connsiteY16" fmla="*/ 772292 h 1125538"/>
                <a:gd name="connsiteX17" fmla="*/ 544071 w 1123838"/>
                <a:gd name="connsiteY17" fmla="*/ 755856 h 1125538"/>
                <a:gd name="connsiteX18" fmla="*/ 557648 w 1123838"/>
                <a:gd name="connsiteY18" fmla="*/ 742278 h 1125538"/>
                <a:gd name="connsiteX19" fmla="*/ 715560 w 1123838"/>
                <a:gd name="connsiteY19" fmla="*/ 726557 h 1125538"/>
                <a:gd name="connsiteX20" fmla="*/ 759146 w 1123838"/>
                <a:gd name="connsiteY20" fmla="*/ 679392 h 1125538"/>
                <a:gd name="connsiteX21" fmla="*/ 713416 w 1123838"/>
                <a:gd name="connsiteY21" fmla="*/ 631513 h 1125538"/>
                <a:gd name="connsiteX22" fmla="*/ 409739 w 1123838"/>
                <a:gd name="connsiteY22" fmla="*/ 615791 h 1125538"/>
                <a:gd name="connsiteX23" fmla="*/ 390213 w 1123838"/>
                <a:gd name="connsiteY23" fmla="*/ 584200 h 1125538"/>
                <a:gd name="connsiteX24" fmla="*/ 393786 w 1123838"/>
                <a:gd name="connsiteY24" fmla="*/ 584200 h 1125538"/>
                <a:gd name="connsiteX25" fmla="*/ 396645 w 1123838"/>
                <a:gd name="connsiteY25" fmla="*/ 584200 h 1125538"/>
                <a:gd name="connsiteX26" fmla="*/ 399504 w 1123838"/>
                <a:gd name="connsiteY26" fmla="*/ 584200 h 1125538"/>
                <a:gd name="connsiteX27" fmla="*/ 403077 w 1123838"/>
                <a:gd name="connsiteY27" fmla="*/ 584200 h 1125538"/>
                <a:gd name="connsiteX28" fmla="*/ 410939 w 1123838"/>
                <a:gd name="connsiteY28" fmla="*/ 584200 h 1125538"/>
                <a:gd name="connsiteX29" fmla="*/ 715390 w 1123838"/>
                <a:gd name="connsiteY29" fmla="*/ 599912 h 1125538"/>
                <a:gd name="connsiteX30" fmla="*/ 780426 w 1123838"/>
                <a:gd name="connsiteY30" fmla="*/ 640619 h 1125538"/>
                <a:gd name="connsiteX31" fmla="*/ 782570 w 1123838"/>
                <a:gd name="connsiteY31" fmla="*/ 644904 h 1125538"/>
                <a:gd name="connsiteX32" fmla="*/ 789002 w 1123838"/>
                <a:gd name="connsiteY32" fmla="*/ 663473 h 1125538"/>
                <a:gd name="connsiteX33" fmla="*/ 790431 w 1123838"/>
                <a:gd name="connsiteY33" fmla="*/ 679184 h 1125538"/>
                <a:gd name="connsiteX34" fmla="*/ 789716 w 1123838"/>
                <a:gd name="connsiteY34" fmla="*/ 684898 h 1125538"/>
                <a:gd name="connsiteX35" fmla="*/ 789716 w 1123838"/>
                <a:gd name="connsiteY35" fmla="*/ 685612 h 1125538"/>
                <a:gd name="connsiteX36" fmla="*/ 789002 w 1123838"/>
                <a:gd name="connsiteY36" fmla="*/ 691325 h 1125538"/>
                <a:gd name="connsiteX37" fmla="*/ 763988 w 1123838"/>
                <a:gd name="connsiteY37" fmla="*/ 738460 h 1125538"/>
                <a:gd name="connsiteX38" fmla="*/ 763273 w 1123838"/>
                <a:gd name="connsiteY38" fmla="*/ 738460 h 1125538"/>
                <a:gd name="connsiteX39" fmla="*/ 758985 w 1123838"/>
                <a:gd name="connsiteY39" fmla="*/ 742031 h 1125538"/>
                <a:gd name="connsiteX40" fmla="*/ 754697 w 1123838"/>
                <a:gd name="connsiteY40" fmla="*/ 744888 h 1125538"/>
                <a:gd name="connsiteX41" fmla="*/ 753983 w 1123838"/>
                <a:gd name="connsiteY41" fmla="*/ 745602 h 1125538"/>
                <a:gd name="connsiteX42" fmla="*/ 749695 w 1123838"/>
                <a:gd name="connsiteY42" fmla="*/ 748458 h 1125538"/>
                <a:gd name="connsiteX43" fmla="*/ 748265 w 1123838"/>
                <a:gd name="connsiteY43" fmla="*/ 749173 h 1125538"/>
                <a:gd name="connsiteX44" fmla="*/ 743263 w 1123838"/>
                <a:gd name="connsiteY44" fmla="*/ 751315 h 1125538"/>
                <a:gd name="connsiteX45" fmla="*/ 742548 w 1123838"/>
                <a:gd name="connsiteY45" fmla="*/ 752029 h 1125538"/>
                <a:gd name="connsiteX46" fmla="*/ 738260 w 1123838"/>
                <a:gd name="connsiteY46" fmla="*/ 753458 h 1125538"/>
                <a:gd name="connsiteX47" fmla="*/ 718964 w 1123838"/>
                <a:gd name="connsiteY47" fmla="*/ 757743 h 1125538"/>
                <a:gd name="connsiteX48" fmla="*/ 624626 w 1123838"/>
                <a:gd name="connsiteY48" fmla="*/ 767027 h 1125538"/>
                <a:gd name="connsiteX49" fmla="*/ 743263 w 1123838"/>
                <a:gd name="connsiteY49" fmla="*/ 784167 h 1125538"/>
                <a:gd name="connsiteX50" fmla="*/ 775423 w 1123838"/>
                <a:gd name="connsiteY50" fmla="*/ 779882 h 1125538"/>
                <a:gd name="connsiteX51" fmla="*/ 785428 w 1123838"/>
                <a:gd name="connsiteY51" fmla="*/ 777739 h 1125538"/>
                <a:gd name="connsiteX52" fmla="*/ 786858 w 1123838"/>
                <a:gd name="connsiteY52" fmla="*/ 777025 h 1125538"/>
                <a:gd name="connsiteX53" fmla="*/ 796863 w 1123838"/>
                <a:gd name="connsiteY53" fmla="*/ 774883 h 1125538"/>
                <a:gd name="connsiteX54" fmla="*/ 826880 w 1123838"/>
                <a:gd name="connsiteY54" fmla="*/ 764170 h 1125538"/>
                <a:gd name="connsiteX55" fmla="*/ 909782 w 1123838"/>
                <a:gd name="connsiteY55" fmla="*/ 711322 h 1125538"/>
                <a:gd name="connsiteX56" fmla="*/ 928363 w 1123838"/>
                <a:gd name="connsiteY56" fmla="*/ 692753 h 1125538"/>
                <a:gd name="connsiteX57" fmla="*/ 975532 w 1123838"/>
                <a:gd name="connsiteY57" fmla="*/ 639191 h 1125538"/>
                <a:gd name="connsiteX58" fmla="*/ 978391 w 1123838"/>
                <a:gd name="connsiteY58" fmla="*/ 635620 h 1125538"/>
                <a:gd name="connsiteX59" fmla="*/ 979105 w 1123838"/>
                <a:gd name="connsiteY59" fmla="*/ 635620 h 1125538"/>
                <a:gd name="connsiteX60" fmla="*/ 1034135 w 1123838"/>
                <a:gd name="connsiteY60" fmla="*/ 610624 h 1125538"/>
                <a:gd name="connsiteX61" fmla="*/ 1034850 w 1123838"/>
                <a:gd name="connsiteY61" fmla="*/ 610624 h 1125538"/>
                <a:gd name="connsiteX62" fmla="*/ 1039138 w 1123838"/>
                <a:gd name="connsiteY62" fmla="*/ 610624 h 1125538"/>
                <a:gd name="connsiteX63" fmla="*/ 1040567 w 1123838"/>
                <a:gd name="connsiteY63" fmla="*/ 610624 h 1125538"/>
                <a:gd name="connsiteX64" fmla="*/ 1079875 w 1123838"/>
                <a:gd name="connsiteY64" fmla="*/ 621337 h 1125538"/>
                <a:gd name="connsiteX65" fmla="*/ 1083448 w 1123838"/>
                <a:gd name="connsiteY65" fmla="*/ 623479 h 1125538"/>
                <a:gd name="connsiteX66" fmla="*/ 1086307 w 1123838"/>
                <a:gd name="connsiteY66" fmla="*/ 624908 h 1125538"/>
                <a:gd name="connsiteX67" fmla="*/ 1087021 w 1123838"/>
                <a:gd name="connsiteY67" fmla="*/ 625622 h 1125538"/>
                <a:gd name="connsiteX68" fmla="*/ 1089880 w 1123838"/>
                <a:gd name="connsiteY68" fmla="*/ 627764 h 1125538"/>
                <a:gd name="connsiteX69" fmla="*/ 1090595 w 1123838"/>
                <a:gd name="connsiteY69" fmla="*/ 628478 h 1125538"/>
                <a:gd name="connsiteX70" fmla="*/ 1092739 w 1123838"/>
                <a:gd name="connsiteY70" fmla="*/ 629907 h 1125538"/>
                <a:gd name="connsiteX71" fmla="*/ 1095597 w 1123838"/>
                <a:gd name="connsiteY71" fmla="*/ 632049 h 1125538"/>
                <a:gd name="connsiteX72" fmla="*/ 1095597 w 1123838"/>
                <a:gd name="connsiteY72" fmla="*/ 632763 h 1125538"/>
                <a:gd name="connsiteX73" fmla="*/ 1103459 w 1123838"/>
                <a:gd name="connsiteY73" fmla="*/ 749887 h 1125538"/>
                <a:gd name="connsiteX74" fmla="*/ 1072013 w 1123838"/>
                <a:gd name="connsiteY74" fmla="*/ 787738 h 1125538"/>
                <a:gd name="connsiteX75" fmla="*/ 966241 w 1123838"/>
                <a:gd name="connsiteY75" fmla="*/ 884150 h 1125538"/>
                <a:gd name="connsiteX76" fmla="*/ 956950 w 1123838"/>
                <a:gd name="connsiteY76" fmla="*/ 890577 h 1125538"/>
                <a:gd name="connsiteX77" fmla="*/ 948374 w 1123838"/>
                <a:gd name="connsiteY77" fmla="*/ 896291 h 1125538"/>
                <a:gd name="connsiteX78" fmla="*/ 806154 w 1123838"/>
                <a:gd name="connsiteY78" fmla="*/ 963422 h 1125538"/>
                <a:gd name="connsiteX79" fmla="*/ 792575 w 1123838"/>
                <a:gd name="connsiteY79" fmla="*/ 967707 h 1125538"/>
                <a:gd name="connsiteX80" fmla="*/ 788287 w 1123838"/>
                <a:gd name="connsiteY80" fmla="*/ 968422 h 1125538"/>
                <a:gd name="connsiteX81" fmla="*/ 779711 w 1123838"/>
                <a:gd name="connsiteY81" fmla="*/ 971278 h 1125538"/>
                <a:gd name="connsiteX82" fmla="*/ 773994 w 1123838"/>
                <a:gd name="connsiteY82" fmla="*/ 972707 h 1125538"/>
                <a:gd name="connsiteX83" fmla="*/ 766132 w 1123838"/>
                <a:gd name="connsiteY83" fmla="*/ 974135 h 1125538"/>
                <a:gd name="connsiteX84" fmla="*/ 759700 w 1123838"/>
                <a:gd name="connsiteY84" fmla="*/ 976277 h 1125538"/>
                <a:gd name="connsiteX85" fmla="*/ 753983 w 1123838"/>
                <a:gd name="connsiteY85" fmla="*/ 976992 h 1125538"/>
                <a:gd name="connsiteX86" fmla="*/ 724681 w 1123838"/>
                <a:gd name="connsiteY86" fmla="*/ 983419 h 1125538"/>
                <a:gd name="connsiteX87" fmla="*/ 721822 w 1123838"/>
                <a:gd name="connsiteY87" fmla="*/ 983419 h 1125538"/>
                <a:gd name="connsiteX88" fmla="*/ 711102 w 1123838"/>
                <a:gd name="connsiteY88" fmla="*/ 985562 h 1125538"/>
                <a:gd name="connsiteX89" fmla="*/ 709673 w 1123838"/>
                <a:gd name="connsiteY89" fmla="*/ 985562 h 1125538"/>
                <a:gd name="connsiteX90" fmla="*/ 650355 w 1123838"/>
                <a:gd name="connsiteY90" fmla="*/ 991989 h 1125538"/>
                <a:gd name="connsiteX91" fmla="*/ 648211 w 1123838"/>
                <a:gd name="connsiteY91" fmla="*/ 991989 h 1125538"/>
                <a:gd name="connsiteX92" fmla="*/ 637491 w 1123838"/>
                <a:gd name="connsiteY92" fmla="*/ 992703 h 1125538"/>
                <a:gd name="connsiteX93" fmla="*/ 635347 w 1123838"/>
                <a:gd name="connsiteY93" fmla="*/ 992703 h 1125538"/>
                <a:gd name="connsiteX94" fmla="*/ 621053 w 1123838"/>
                <a:gd name="connsiteY94" fmla="*/ 992703 h 1125538"/>
                <a:gd name="connsiteX95" fmla="*/ 620338 w 1123838"/>
                <a:gd name="connsiteY95" fmla="*/ 992703 h 1125538"/>
                <a:gd name="connsiteX96" fmla="*/ 612477 w 1123838"/>
                <a:gd name="connsiteY96" fmla="*/ 992703 h 1125538"/>
                <a:gd name="connsiteX97" fmla="*/ 606045 w 1123838"/>
                <a:gd name="connsiteY97" fmla="*/ 992703 h 1125538"/>
                <a:gd name="connsiteX98" fmla="*/ 598898 w 1123838"/>
                <a:gd name="connsiteY98" fmla="*/ 992703 h 1125538"/>
                <a:gd name="connsiteX99" fmla="*/ 592466 w 1123838"/>
                <a:gd name="connsiteY99" fmla="*/ 992703 h 1125538"/>
                <a:gd name="connsiteX100" fmla="*/ 584605 w 1123838"/>
                <a:gd name="connsiteY100" fmla="*/ 991989 h 1125538"/>
                <a:gd name="connsiteX101" fmla="*/ 578887 w 1123838"/>
                <a:gd name="connsiteY101" fmla="*/ 991989 h 1125538"/>
                <a:gd name="connsiteX102" fmla="*/ 566738 w 1123838"/>
                <a:gd name="connsiteY102" fmla="*/ 991275 h 1125538"/>
                <a:gd name="connsiteX103" fmla="*/ 566023 w 1123838"/>
                <a:gd name="connsiteY103" fmla="*/ 991275 h 1125538"/>
                <a:gd name="connsiteX104" fmla="*/ 485265 w 1123838"/>
                <a:gd name="connsiteY104" fmla="*/ 985562 h 1125538"/>
                <a:gd name="connsiteX105" fmla="*/ 416656 w 1123838"/>
                <a:gd name="connsiteY105" fmla="*/ 980562 h 1125538"/>
                <a:gd name="connsiteX106" fmla="*/ 410939 w 1123838"/>
                <a:gd name="connsiteY106" fmla="*/ 980562 h 1125538"/>
                <a:gd name="connsiteX107" fmla="*/ 407365 w 1123838"/>
                <a:gd name="connsiteY107" fmla="*/ 980562 h 1125538"/>
                <a:gd name="connsiteX108" fmla="*/ 393072 w 1123838"/>
                <a:gd name="connsiteY108" fmla="*/ 981991 h 1125538"/>
                <a:gd name="connsiteX109" fmla="*/ 388784 w 1123838"/>
                <a:gd name="connsiteY109" fmla="*/ 982705 h 1125538"/>
                <a:gd name="connsiteX110" fmla="*/ 388784 w 1123838"/>
                <a:gd name="connsiteY110" fmla="*/ 983419 h 1125538"/>
                <a:gd name="connsiteX111" fmla="*/ 384496 w 1123838"/>
                <a:gd name="connsiteY111" fmla="*/ 984133 h 1125538"/>
                <a:gd name="connsiteX112" fmla="*/ 383781 w 1123838"/>
                <a:gd name="connsiteY112" fmla="*/ 984847 h 1125538"/>
                <a:gd name="connsiteX113" fmla="*/ 379493 w 1123838"/>
                <a:gd name="connsiteY113" fmla="*/ 986276 h 1125538"/>
                <a:gd name="connsiteX114" fmla="*/ 21441 w 1123838"/>
                <a:gd name="connsiteY114" fmla="*/ 1124824 h 1125538"/>
                <a:gd name="connsiteX115" fmla="*/ 15723 w 1123838"/>
                <a:gd name="connsiteY115" fmla="*/ 1125538 h 1125538"/>
                <a:gd name="connsiteX116" fmla="*/ 7147 w 1123838"/>
                <a:gd name="connsiteY116" fmla="*/ 1122681 h 1125538"/>
                <a:gd name="connsiteX117" fmla="*/ 0 w 1123838"/>
                <a:gd name="connsiteY117" fmla="*/ 1109826 h 1125538"/>
                <a:gd name="connsiteX118" fmla="*/ 0 w 1123838"/>
                <a:gd name="connsiteY118" fmla="*/ 793451 h 1125538"/>
                <a:gd name="connsiteX119" fmla="*/ 7862 w 1123838"/>
                <a:gd name="connsiteY119" fmla="*/ 779882 h 1125538"/>
                <a:gd name="connsiteX120" fmla="*/ 310169 w 1123838"/>
                <a:gd name="connsiteY120" fmla="*/ 608482 h 1125538"/>
                <a:gd name="connsiteX121" fmla="*/ 315887 w 1123838"/>
                <a:gd name="connsiteY121" fmla="*/ 605625 h 1125538"/>
                <a:gd name="connsiteX122" fmla="*/ 318031 w 1123838"/>
                <a:gd name="connsiteY122" fmla="*/ 604197 h 1125538"/>
                <a:gd name="connsiteX123" fmla="*/ 320889 w 1123838"/>
                <a:gd name="connsiteY123" fmla="*/ 602768 h 1125538"/>
                <a:gd name="connsiteX124" fmla="*/ 324463 w 1123838"/>
                <a:gd name="connsiteY124" fmla="*/ 601340 h 1125538"/>
                <a:gd name="connsiteX125" fmla="*/ 326607 w 1123838"/>
                <a:gd name="connsiteY125" fmla="*/ 599912 h 1125538"/>
                <a:gd name="connsiteX126" fmla="*/ 330180 w 1123838"/>
                <a:gd name="connsiteY126" fmla="*/ 598483 h 1125538"/>
                <a:gd name="connsiteX127" fmla="*/ 332324 w 1123838"/>
                <a:gd name="connsiteY127" fmla="*/ 597769 h 1125538"/>
                <a:gd name="connsiteX128" fmla="*/ 336612 w 1123838"/>
                <a:gd name="connsiteY128" fmla="*/ 596341 h 1125538"/>
                <a:gd name="connsiteX129" fmla="*/ 338042 w 1123838"/>
                <a:gd name="connsiteY129" fmla="*/ 595627 h 1125538"/>
                <a:gd name="connsiteX130" fmla="*/ 342330 w 1123838"/>
                <a:gd name="connsiteY130" fmla="*/ 594198 h 1125538"/>
                <a:gd name="connsiteX131" fmla="*/ 343044 w 1123838"/>
                <a:gd name="connsiteY131" fmla="*/ 593484 h 1125538"/>
                <a:gd name="connsiteX132" fmla="*/ 348047 w 1123838"/>
                <a:gd name="connsiteY132" fmla="*/ 592056 h 1125538"/>
                <a:gd name="connsiteX133" fmla="*/ 348762 w 1123838"/>
                <a:gd name="connsiteY133" fmla="*/ 592056 h 1125538"/>
                <a:gd name="connsiteX134" fmla="*/ 382352 w 1123838"/>
                <a:gd name="connsiteY134" fmla="*/ 584914 h 1125538"/>
                <a:gd name="connsiteX135" fmla="*/ 383781 w 1123838"/>
                <a:gd name="connsiteY135" fmla="*/ 584914 h 1125538"/>
                <a:gd name="connsiteX136" fmla="*/ 387354 w 1123838"/>
                <a:gd name="connsiteY136" fmla="*/ 584914 h 1125538"/>
                <a:gd name="connsiteX137" fmla="*/ 390213 w 1123838"/>
                <a:gd name="connsiteY137" fmla="*/ 584200 h 1125538"/>
                <a:gd name="connsiteX138" fmla="*/ 1046954 w 1123838"/>
                <a:gd name="connsiteY138" fmla="*/ 0 h 1125538"/>
                <a:gd name="connsiteX139" fmla="*/ 1053386 w 1123838"/>
                <a:gd name="connsiteY139" fmla="*/ 5711 h 1125538"/>
                <a:gd name="connsiteX140" fmla="*/ 796124 w 1123838"/>
                <a:gd name="connsiteY140" fmla="*/ 347661 h 1125538"/>
                <a:gd name="connsiteX141" fmla="*/ 789693 w 1123838"/>
                <a:gd name="connsiteY141" fmla="*/ 340522 h 1125538"/>
                <a:gd name="connsiteX142" fmla="*/ 884022 w 1123838"/>
                <a:gd name="connsiteY142" fmla="*/ 138493 h 1125538"/>
                <a:gd name="connsiteX143" fmla="*/ 876876 w 1123838"/>
                <a:gd name="connsiteY143" fmla="*/ 128499 h 1125538"/>
                <a:gd name="connsiteX144" fmla="*/ 829711 w 1123838"/>
                <a:gd name="connsiteY144" fmla="*/ 162051 h 1125538"/>
                <a:gd name="connsiteX145" fmla="*/ 757535 w 1123838"/>
                <a:gd name="connsiteY145" fmla="*/ 279128 h 1125538"/>
                <a:gd name="connsiteX146" fmla="*/ 741099 w 1123838"/>
                <a:gd name="connsiteY146" fmla="*/ 374074 h 1125538"/>
                <a:gd name="connsiteX147" fmla="*/ 740384 w 1123838"/>
                <a:gd name="connsiteY147" fmla="*/ 486154 h 1125538"/>
                <a:gd name="connsiteX148" fmla="*/ 746101 w 1123838"/>
                <a:gd name="connsiteY148" fmla="*/ 574675 h 1125538"/>
                <a:gd name="connsiteX149" fmla="*/ 716802 w 1123838"/>
                <a:gd name="connsiteY149" fmla="*/ 568964 h 1125538"/>
                <a:gd name="connsiteX150" fmla="*/ 673925 w 1123838"/>
                <a:gd name="connsiteY150" fmla="*/ 566822 h 1125538"/>
                <a:gd name="connsiteX151" fmla="*/ 673925 w 1123838"/>
                <a:gd name="connsiteY151" fmla="*/ 546834 h 1125538"/>
                <a:gd name="connsiteX152" fmla="*/ 554584 w 1123838"/>
                <a:gd name="connsiteY152" fmla="*/ 294120 h 1125538"/>
                <a:gd name="connsiteX153" fmla="*/ 547438 w 1123838"/>
                <a:gd name="connsiteY153" fmla="*/ 304114 h 1125538"/>
                <a:gd name="connsiteX154" fmla="*/ 625331 w 1123838"/>
                <a:gd name="connsiteY154" fmla="*/ 457598 h 1125538"/>
                <a:gd name="connsiteX155" fmla="*/ 619614 w 1123838"/>
                <a:gd name="connsiteY155" fmla="*/ 463310 h 1125538"/>
                <a:gd name="connsiteX156" fmla="*/ 344487 w 1123838"/>
                <a:gd name="connsiteY156" fmla="*/ 188465 h 1125538"/>
                <a:gd name="connsiteX157" fmla="*/ 350919 w 1123838"/>
                <a:gd name="connsiteY157" fmla="*/ 182040 h 1125538"/>
                <a:gd name="connsiteX158" fmla="*/ 679642 w 1123838"/>
                <a:gd name="connsiteY158" fmla="*/ 309111 h 1125538"/>
                <a:gd name="connsiteX159" fmla="*/ 691790 w 1123838"/>
                <a:gd name="connsiteY159" fmla="*/ 306256 h 1125538"/>
                <a:gd name="connsiteX160" fmla="*/ 1046954 w 1123838"/>
                <a:gd name="connsiteY160" fmla="*/ 0 h 1125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1123838" h="1125538">
                  <a:moveTo>
                    <a:pt x="409739" y="615791"/>
                  </a:moveTo>
                  <a:cubicBezTo>
                    <a:pt x="380443" y="614362"/>
                    <a:pt x="351147" y="621508"/>
                    <a:pt x="326138" y="635801"/>
                  </a:cubicBezTo>
                  <a:cubicBezTo>
                    <a:pt x="326138" y="635801"/>
                    <a:pt x="326138" y="635801"/>
                    <a:pt x="31750" y="803020"/>
                  </a:cubicBezTo>
                  <a:cubicBezTo>
                    <a:pt x="31750" y="803020"/>
                    <a:pt x="31750" y="803020"/>
                    <a:pt x="31750" y="1087437"/>
                  </a:cubicBezTo>
                  <a:cubicBezTo>
                    <a:pt x="31750" y="1087437"/>
                    <a:pt x="31750" y="1087437"/>
                    <a:pt x="368296" y="957377"/>
                  </a:cubicBezTo>
                  <a:cubicBezTo>
                    <a:pt x="384730" y="950946"/>
                    <a:pt x="401879" y="948087"/>
                    <a:pt x="419028" y="949516"/>
                  </a:cubicBezTo>
                  <a:cubicBezTo>
                    <a:pt x="419028" y="949516"/>
                    <a:pt x="419028" y="949516"/>
                    <a:pt x="568366" y="960236"/>
                  </a:cubicBezTo>
                  <a:cubicBezTo>
                    <a:pt x="645535" y="965953"/>
                    <a:pt x="722705" y="956663"/>
                    <a:pt x="797017" y="933795"/>
                  </a:cubicBezTo>
                  <a:cubicBezTo>
                    <a:pt x="894908" y="903067"/>
                    <a:pt x="981367" y="845897"/>
                    <a:pt x="1047818" y="767290"/>
                  </a:cubicBezTo>
                  <a:cubicBezTo>
                    <a:pt x="1047818" y="767290"/>
                    <a:pt x="1047818" y="767290"/>
                    <a:pt x="1079972" y="730130"/>
                  </a:cubicBezTo>
                  <a:cubicBezTo>
                    <a:pt x="1098550" y="707977"/>
                    <a:pt x="1096407" y="675104"/>
                    <a:pt x="1074971" y="655810"/>
                  </a:cubicBezTo>
                  <a:cubicBezTo>
                    <a:pt x="1064253" y="646520"/>
                    <a:pt x="1050676" y="641517"/>
                    <a:pt x="1036386" y="642232"/>
                  </a:cubicBezTo>
                  <a:cubicBezTo>
                    <a:pt x="1022095" y="642947"/>
                    <a:pt x="1008519" y="649378"/>
                    <a:pt x="999230" y="660097"/>
                  </a:cubicBezTo>
                  <a:cubicBezTo>
                    <a:pt x="999230" y="660097"/>
                    <a:pt x="999230" y="660097"/>
                    <a:pt x="951356" y="713694"/>
                  </a:cubicBezTo>
                  <a:cubicBezTo>
                    <a:pt x="912771" y="758000"/>
                    <a:pt x="862039" y="789443"/>
                    <a:pt x="805591" y="805164"/>
                  </a:cubicBezTo>
                  <a:cubicBezTo>
                    <a:pt x="740568" y="823744"/>
                    <a:pt x="670544" y="819457"/>
                    <a:pt x="608380" y="794445"/>
                  </a:cubicBezTo>
                  <a:cubicBezTo>
                    <a:pt x="608380" y="794445"/>
                    <a:pt x="608380" y="794445"/>
                    <a:pt x="553360" y="772292"/>
                  </a:cubicBezTo>
                  <a:cubicBezTo>
                    <a:pt x="546930" y="769434"/>
                    <a:pt x="542642" y="763002"/>
                    <a:pt x="544071" y="755856"/>
                  </a:cubicBezTo>
                  <a:cubicBezTo>
                    <a:pt x="544786" y="748710"/>
                    <a:pt x="550502" y="742993"/>
                    <a:pt x="557648" y="742278"/>
                  </a:cubicBezTo>
                  <a:cubicBezTo>
                    <a:pt x="557648" y="742278"/>
                    <a:pt x="557648" y="742278"/>
                    <a:pt x="715560" y="726557"/>
                  </a:cubicBezTo>
                  <a:cubicBezTo>
                    <a:pt x="740568" y="724413"/>
                    <a:pt x="759146" y="703689"/>
                    <a:pt x="759146" y="679392"/>
                  </a:cubicBezTo>
                  <a:cubicBezTo>
                    <a:pt x="759146" y="653666"/>
                    <a:pt x="739139" y="632942"/>
                    <a:pt x="713416" y="631513"/>
                  </a:cubicBezTo>
                  <a:cubicBezTo>
                    <a:pt x="713416" y="631513"/>
                    <a:pt x="713416" y="631513"/>
                    <a:pt x="409739" y="615791"/>
                  </a:cubicBezTo>
                  <a:close/>
                  <a:moveTo>
                    <a:pt x="390213" y="584200"/>
                  </a:moveTo>
                  <a:cubicBezTo>
                    <a:pt x="391642" y="584200"/>
                    <a:pt x="392357" y="584200"/>
                    <a:pt x="393786" y="584200"/>
                  </a:cubicBezTo>
                  <a:cubicBezTo>
                    <a:pt x="394501" y="584200"/>
                    <a:pt x="395930" y="584200"/>
                    <a:pt x="396645" y="584200"/>
                  </a:cubicBezTo>
                  <a:cubicBezTo>
                    <a:pt x="398074" y="584200"/>
                    <a:pt x="398789" y="584200"/>
                    <a:pt x="399504" y="584200"/>
                  </a:cubicBezTo>
                  <a:cubicBezTo>
                    <a:pt x="400933" y="584200"/>
                    <a:pt x="401648" y="584200"/>
                    <a:pt x="403077" y="584200"/>
                  </a:cubicBezTo>
                  <a:cubicBezTo>
                    <a:pt x="405221" y="584200"/>
                    <a:pt x="408080" y="584200"/>
                    <a:pt x="410939" y="584200"/>
                  </a:cubicBezTo>
                  <a:cubicBezTo>
                    <a:pt x="410939" y="584200"/>
                    <a:pt x="410939" y="584200"/>
                    <a:pt x="715390" y="599912"/>
                  </a:cubicBezTo>
                  <a:cubicBezTo>
                    <a:pt x="743263" y="601340"/>
                    <a:pt x="766847" y="617766"/>
                    <a:pt x="780426" y="640619"/>
                  </a:cubicBezTo>
                  <a:cubicBezTo>
                    <a:pt x="781140" y="642048"/>
                    <a:pt x="781855" y="643476"/>
                    <a:pt x="782570" y="644904"/>
                  </a:cubicBezTo>
                  <a:cubicBezTo>
                    <a:pt x="785428" y="650618"/>
                    <a:pt x="787572" y="657045"/>
                    <a:pt x="789002" y="663473"/>
                  </a:cubicBezTo>
                  <a:cubicBezTo>
                    <a:pt x="789716" y="668472"/>
                    <a:pt x="790431" y="673471"/>
                    <a:pt x="790431" y="679184"/>
                  </a:cubicBezTo>
                  <a:cubicBezTo>
                    <a:pt x="790431" y="681327"/>
                    <a:pt x="790431" y="682755"/>
                    <a:pt x="789716" y="684898"/>
                  </a:cubicBezTo>
                  <a:cubicBezTo>
                    <a:pt x="789716" y="684898"/>
                    <a:pt x="789716" y="685612"/>
                    <a:pt x="789716" y="685612"/>
                  </a:cubicBezTo>
                  <a:cubicBezTo>
                    <a:pt x="789716" y="687754"/>
                    <a:pt x="789716" y="689183"/>
                    <a:pt x="789002" y="691325"/>
                  </a:cubicBezTo>
                  <a:cubicBezTo>
                    <a:pt x="786143" y="709893"/>
                    <a:pt x="776852" y="726319"/>
                    <a:pt x="763988" y="738460"/>
                  </a:cubicBezTo>
                  <a:cubicBezTo>
                    <a:pt x="763988" y="738460"/>
                    <a:pt x="763273" y="738460"/>
                    <a:pt x="763273" y="738460"/>
                  </a:cubicBezTo>
                  <a:cubicBezTo>
                    <a:pt x="761844" y="739888"/>
                    <a:pt x="760415" y="740603"/>
                    <a:pt x="758985" y="742031"/>
                  </a:cubicBezTo>
                  <a:cubicBezTo>
                    <a:pt x="757556" y="743459"/>
                    <a:pt x="756127" y="744173"/>
                    <a:pt x="754697" y="744888"/>
                  </a:cubicBezTo>
                  <a:cubicBezTo>
                    <a:pt x="753983" y="745602"/>
                    <a:pt x="753983" y="745602"/>
                    <a:pt x="753983" y="745602"/>
                  </a:cubicBezTo>
                  <a:cubicBezTo>
                    <a:pt x="752553" y="746316"/>
                    <a:pt x="751124" y="747744"/>
                    <a:pt x="749695" y="748458"/>
                  </a:cubicBezTo>
                  <a:cubicBezTo>
                    <a:pt x="748980" y="748458"/>
                    <a:pt x="748265" y="748458"/>
                    <a:pt x="748265" y="749173"/>
                  </a:cubicBezTo>
                  <a:cubicBezTo>
                    <a:pt x="746836" y="749887"/>
                    <a:pt x="745407" y="750601"/>
                    <a:pt x="743263" y="751315"/>
                  </a:cubicBezTo>
                  <a:cubicBezTo>
                    <a:pt x="743263" y="751315"/>
                    <a:pt x="742548" y="751315"/>
                    <a:pt x="742548" y="752029"/>
                  </a:cubicBezTo>
                  <a:cubicBezTo>
                    <a:pt x="741118" y="752029"/>
                    <a:pt x="739689" y="752743"/>
                    <a:pt x="738260" y="753458"/>
                  </a:cubicBezTo>
                  <a:cubicBezTo>
                    <a:pt x="731828" y="755600"/>
                    <a:pt x="725396" y="757028"/>
                    <a:pt x="718964" y="757743"/>
                  </a:cubicBezTo>
                  <a:cubicBezTo>
                    <a:pt x="718964" y="757743"/>
                    <a:pt x="718964" y="757743"/>
                    <a:pt x="624626" y="767027"/>
                  </a:cubicBezTo>
                  <a:cubicBezTo>
                    <a:pt x="662504" y="781310"/>
                    <a:pt x="703241" y="787023"/>
                    <a:pt x="743263" y="784167"/>
                  </a:cubicBezTo>
                  <a:cubicBezTo>
                    <a:pt x="753983" y="783453"/>
                    <a:pt x="764703" y="782024"/>
                    <a:pt x="775423" y="779882"/>
                  </a:cubicBezTo>
                  <a:cubicBezTo>
                    <a:pt x="778996" y="779168"/>
                    <a:pt x="781855" y="778453"/>
                    <a:pt x="785428" y="777739"/>
                  </a:cubicBezTo>
                  <a:cubicBezTo>
                    <a:pt x="786143" y="777739"/>
                    <a:pt x="786143" y="777739"/>
                    <a:pt x="786858" y="777025"/>
                  </a:cubicBezTo>
                  <a:cubicBezTo>
                    <a:pt x="790431" y="776311"/>
                    <a:pt x="793290" y="775597"/>
                    <a:pt x="796863" y="774883"/>
                  </a:cubicBezTo>
                  <a:cubicBezTo>
                    <a:pt x="806869" y="772026"/>
                    <a:pt x="816874" y="768455"/>
                    <a:pt x="826880" y="764170"/>
                  </a:cubicBezTo>
                  <a:cubicBezTo>
                    <a:pt x="857611" y="752029"/>
                    <a:pt x="885483" y="734175"/>
                    <a:pt x="909782" y="711322"/>
                  </a:cubicBezTo>
                  <a:cubicBezTo>
                    <a:pt x="916214" y="705608"/>
                    <a:pt x="921931" y="699181"/>
                    <a:pt x="928363" y="692753"/>
                  </a:cubicBezTo>
                  <a:cubicBezTo>
                    <a:pt x="928363" y="692753"/>
                    <a:pt x="928363" y="692753"/>
                    <a:pt x="975532" y="639191"/>
                  </a:cubicBezTo>
                  <a:cubicBezTo>
                    <a:pt x="976961" y="637763"/>
                    <a:pt x="977676" y="637048"/>
                    <a:pt x="978391" y="635620"/>
                  </a:cubicBezTo>
                  <a:cubicBezTo>
                    <a:pt x="979105" y="635620"/>
                    <a:pt x="979105" y="635620"/>
                    <a:pt x="979105" y="635620"/>
                  </a:cubicBezTo>
                  <a:cubicBezTo>
                    <a:pt x="994114" y="620623"/>
                    <a:pt x="1013410" y="612053"/>
                    <a:pt x="1034135" y="610624"/>
                  </a:cubicBezTo>
                  <a:cubicBezTo>
                    <a:pt x="1034850" y="610624"/>
                    <a:pt x="1034850" y="610624"/>
                    <a:pt x="1034850" y="610624"/>
                  </a:cubicBezTo>
                  <a:cubicBezTo>
                    <a:pt x="1036279" y="610624"/>
                    <a:pt x="1037709" y="610624"/>
                    <a:pt x="1039138" y="610624"/>
                  </a:cubicBezTo>
                  <a:cubicBezTo>
                    <a:pt x="1039138" y="610624"/>
                    <a:pt x="1039853" y="610624"/>
                    <a:pt x="1040567" y="610624"/>
                  </a:cubicBezTo>
                  <a:cubicBezTo>
                    <a:pt x="1054146" y="610624"/>
                    <a:pt x="1067725" y="614909"/>
                    <a:pt x="1079875" y="621337"/>
                  </a:cubicBezTo>
                  <a:cubicBezTo>
                    <a:pt x="1081304" y="622051"/>
                    <a:pt x="1082019" y="622765"/>
                    <a:pt x="1083448" y="623479"/>
                  </a:cubicBezTo>
                  <a:cubicBezTo>
                    <a:pt x="1084877" y="624193"/>
                    <a:pt x="1085592" y="624908"/>
                    <a:pt x="1086307" y="624908"/>
                  </a:cubicBezTo>
                  <a:cubicBezTo>
                    <a:pt x="1087021" y="625622"/>
                    <a:pt x="1087021" y="625622"/>
                    <a:pt x="1087021" y="625622"/>
                  </a:cubicBezTo>
                  <a:cubicBezTo>
                    <a:pt x="1087736" y="626336"/>
                    <a:pt x="1089165" y="627050"/>
                    <a:pt x="1089880" y="627764"/>
                  </a:cubicBezTo>
                  <a:cubicBezTo>
                    <a:pt x="1089880" y="627764"/>
                    <a:pt x="1090595" y="628478"/>
                    <a:pt x="1090595" y="628478"/>
                  </a:cubicBezTo>
                  <a:cubicBezTo>
                    <a:pt x="1091309" y="629193"/>
                    <a:pt x="1092024" y="629193"/>
                    <a:pt x="1092739" y="629907"/>
                  </a:cubicBezTo>
                  <a:cubicBezTo>
                    <a:pt x="1093453" y="630621"/>
                    <a:pt x="1094168" y="631335"/>
                    <a:pt x="1095597" y="632049"/>
                  </a:cubicBezTo>
                  <a:cubicBezTo>
                    <a:pt x="1095597" y="632049"/>
                    <a:pt x="1095597" y="632763"/>
                    <a:pt x="1095597" y="632763"/>
                  </a:cubicBezTo>
                  <a:cubicBezTo>
                    <a:pt x="1129902" y="663473"/>
                    <a:pt x="1133475" y="714893"/>
                    <a:pt x="1103459" y="749887"/>
                  </a:cubicBezTo>
                  <a:cubicBezTo>
                    <a:pt x="1103459" y="749887"/>
                    <a:pt x="1103459" y="749887"/>
                    <a:pt x="1072013" y="787738"/>
                  </a:cubicBezTo>
                  <a:cubicBezTo>
                    <a:pt x="1040567" y="824160"/>
                    <a:pt x="1004834" y="857012"/>
                    <a:pt x="966241" y="884150"/>
                  </a:cubicBezTo>
                  <a:cubicBezTo>
                    <a:pt x="963383" y="886292"/>
                    <a:pt x="959809" y="888435"/>
                    <a:pt x="956950" y="890577"/>
                  </a:cubicBezTo>
                  <a:cubicBezTo>
                    <a:pt x="954092" y="892720"/>
                    <a:pt x="951233" y="894862"/>
                    <a:pt x="948374" y="896291"/>
                  </a:cubicBezTo>
                  <a:cubicBezTo>
                    <a:pt x="904779" y="924857"/>
                    <a:pt x="856896" y="947711"/>
                    <a:pt x="806154" y="963422"/>
                  </a:cubicBezTo>
                  <a:cubicBezTo>
                    <a:pt x="801866" y="964851"/>
                    <a:pt x="797578" y="966279"/>
                    <a:pt x="792575" y="967707"/>
                  </a:cubicBezTo>
                  <a:cubicBezTo>
                    <a:pt x="791146" y="967707"/>
                    <a:pt x="789716" y="968422"/>
                    <a:pt x="788287" y="968422"/>
                  </a:cubicBezTo>
                  <a:cubicBezTo>
                    <a:pt x="785428" y="969136"/>
                    <a:pt x="782570" y="970564"/>
                    <a:pt x="779711" y="971278"/>
                  </a:cubicBezTo>
                  <a:cubicBezTo>
                    <a:pt x="777567" y="971278"/>
                    <a:pt x="775423" y="971992"/>
                    <a:pt x="773994" y="972707"/>
                  </a:cubicBezTo>
                  <a:cubicBezTo>
                    <a:pt x="771135" y="973421"/>
                    <a:pt x="768991" y="973421"/>
                    <a:pt x="766132" y="974135"/>
                  </a:cubicBezTo>
                  <a:cubicBezTo>
                    <a:pt x="763988" y="974849"/>
                    <a:pt x="761844" y="975563"/>
                    <a:pt x="759700" y="976277"/>
                  </a:cubicBezTo>
                  <a:cubicBezTo>
                    <a:pt x="757556" y="976277"/>
                    <a:pt x="756127" y="976992"/>
                    <a:pt x="753983" y="976992"/>
                  </a:cubicBezTo>
                  <a:cubicBezTo>
                    <a:pt x="743977" y="979134"/>
                    <a:pt x="733972" y="981277"/>
                    <a:pt x="724681" y="983419"/>
                  </a:cubicBezTo>
                  <a:cubicBezTo>
                    <a:pt x="723252" y="983419"/>
                    <a:pt x="722537" y="983419"/>
                    <a:pt x="721822" y="983419"/>
                  </a:cubicBezTo>
                  <a:cubicBezTo>
                    <a:pt x="718249" y="984133"/>
                    <a:pt x="714676" y="984847"/>
                    <a:pt x="711102" y="985562"/>
                  </a:cubicBezTo>
                  <a:cubicBezTo>
                    <a:pt x="710387" y="985562"/>
                    <a:pt x="710387" y="985562"/>
                    <a:pt x="709673" y="985562"/>
                  </a:cubicBezTo>
                  <a:cubicBezTo>
                    <a:pt x="689662" y="988418"/>
                    <a:pt x="670366" y="990561"/>
                    <a:pt x="650355" y="991989"/>
                  </a:cubicBezTo>
                  <a:cubicBezTo>
                    <a:pt x="649640" y="991989"/>
                    <a:pt x="648925" y="991989"/>
                    <a:pt x="648211" y="991989"/>
                  </a:cubicBezTo>
                  <a:cubicBezTo>
                    <a:pt x="644637" y="991989"/>
                    <a:pt x="641064" y="991989"/>
                    <a:pt x="637491" y="992703"/>
                  </a:cubicBezTo>
                  <a:cubicBezTo>
                    <a:pt x="636776" y="992703"/>
                    <a:pt x="636061" y="992703"/>
                    <a:pt x="635347" y="992703"/>
                  </a:cubicBezTo>
                  <a:cubicBezTo>
                    <a:pt x="630344" y="992703"/>
                    <a:pt x="626056" y="992703"/>
                    <a:pt x="621053" y="992703"/>
                  </a:cubicBezTo>
                  <a:cubicBezTo>
                    <a:pt x="621053" y="992703"/>
                    <a:pt x="620338" y="992703"/>
                    <a:pt x="620338" y="992703"/>
                  </a:cubicBezTo>
                  <a:cubicBezTo>
                    <a:pt x="617480" y="992703"/>
                    <a:pt x="614621" y="992703"/>
                    <a:pt x="612477" y="992703"/>
                  </a:cubicBezTo>
                  <a:cubicBezTo>
                    <a:pt x="610333" y="992703"/>
                    <a:pt x="608189" y="992703"/>
                    <a:pt x="606045" y="992703"/>
                  </a:cubicBezTo>
                  <a:cubicBezTo>
                    <a:pt x="603901" y="992703"/>
                    <a:pt x="601042" y="992703"/>
                    <a:pt x="598898" y="992703"/>
                  </a:cubicBezTo>
                  <a:cubicBezTo>
                    <a:pt x="596754" y="992703"/>
                    <a:pt x="594610" y="992703"/>
                    <a:pt x="592466" y="992703"/>
                  </a:cubicBezTo>
                  <a:cubicBezTo>
                    <a:pt x="589607" y="992703"/>
                    <a:pt x="587463" y="992703"/>
                    <a:pt x="584605" y="991989"/>
                  </a:cubicBezTo>
                  <a:cubicBezTo>
                    <a:pt x="582461" y="991989"/>
                    <a:pt x="581031" y="991989"/>
                    <a:pt x="578887" y="991989"/>
                  </a:cubicBezTo>
                  <a:cubicBezTo>
                    <a:pt x="575314" y="991989"/>
                    <a:pt x="571026" y="991275"/>
                    <a:pt x="566738" y="991275"/>
                  </a:cubicBezTo>
                  <a:cubicBezTo>
                    <a:pt x="566738" y="991275"/>
                    <a:pt x="566023" y="991275"/>
                    <a:pt x="566023" y="991275"/>
                  </a:cubicBezTo>
                  <a:cubicBezTo>
                    <a:pt x="566023" y="991275"/>
                    <a:pt x="566023" y="991275"/>
                    <a:pt x="485265" y="985562"/>
                  </a:cubicBezTo>
                  <a:cubicBezTo>
                    <a:pt x="485265" y="985562"/>
                    <a:pt x="485265" y="985562"/>
                    <a:pt x="416656" y="980562"/>
                  </a:cubicBezTo>
                  <a:cubicBezTo>
                    <a:pt x="415227" y="980562"/>
                    <a:pt x="413083" y="980562"/>
                    <a:pt x="410939" y="980562"/>
                  </a:cubicBezTo>
                  <a:cubicBezTo>
                    <a:pt x="410224" y="980562"/>
                    <a:pt x="408794" y="980562"/>
                    <a:pt x="407365" y="980562"/>
                  </a:cubicBezTo>
                  <a:cubicBezTo>
                    <a:pt x="402362" y="980562"/>
                    <a:pt x="398074" y="981277"/>
                    <a:pt x="393072" y="981991"/>
                  </a:cubicBezTo>
                  <a:cubicBezTo>
                    <a:pt x="391642" y="982705"/>
                    <a:pt x="390213" y="982705"/>
                    <a:pt x="388784" y="982705"/>
                  </a:cubicBezTo>
                  <a:cubicBezTo>
                    <a:pt x="388784" y="983419"/>
                    <a:pt x="388784" y="983419"/>
                    <a:pt x="388784" y="983419"/>
                  </a:cubicBezTo>
                  <a:cubicBezTo>
                    <a:pt x="387354" y="983419"/>
                    <a:pt x="385925" y="984133"/>
                    <a:pt x="384496" y="984133"/>
                  </a:cubicBezTo>
                  <a:cubicBezTo>
                    <a:pt x="384496" y="984133"/>
                    <a:pt x="384496" y="984133"/>
                    <a:pt x="383781" y="984847"/>
                  </a:cubicBezTo>
                  <a:cubicBezTo>
                    <a:pt x="382352" y="984847"/>
                    <a:pt x="380922" y="985562"/>
                    <a:pt x="379493" y="986276"/>
                  </a:cubicBezTo>
                  <a:cubicBezTo>
                    <a:pt x="379493" y="986276"/>
                    <a:pt x="379493" y="986276"/>
                    <a:pt x="21441" y="1124824"/>
                  </a:cubicBezTo>
                  <a:cubicBezTo>
                    <a:pt x="20011" y="1125538"/>
                    <a:pt x="17867" y="1125538"/>
                    <a:pt x="15723" y="1125538"/>
                  </a:cubicBezTo>
                  <a:cubicBezTo>
                    <a:pt x="12864" y="1125538"/>
                    <a:pt x="10006" y="1124824"/>
                    <a:pt x="7147" y="1122681"/>
                  </a:cubicBezTo>
                  <a:cubicBezTo>
                    <a:pt x="2859" y="1119825"/>
                    <a:pt x="0" y="1114826"/>
                    <a:pt x="0" y="1109826"/>
                  </a:cubicBezTo>
                  <a:cubicBezTo>
                    <a:pt x="0" y="1109826"/>
                    <a:pt x="0" y="1109826"/>
                    <a:pt x="0" y="793451"/>
                  </a:cubicBezTo>
                  <a:cubicBezTo>
                    <a:pt x="0" y="787738"/>
                    <a:pt x="3574" y="782738"/>
                    <a:pt x="7862" y="779882"/>
                  </a:cubicBezTo>
                  <a:cubicBezTo>
                    <a:pt x="7862" y="779882"/>
                    <a:pt x="7862" y="779882"/>
                    <a:pt x="310169" y="608482"/>
                  </a:cubicBezTo>
                  <a:cubicBezTo>
                    <a:pt x="311599" y="607053"/>
                    <a:pt x="313743" y="606339"/>
                    <a:pt x="315887" y="605625"/>
                  </a:cubicBezTo>
                  <a:cubicBezTo>
                    <a:pt x="316601" y="604911"/>
                    <a:pt x="317316" y="604911"/>
                    <a:pt x="318031" y="604197"/>
                  </a:cubicBezTo>
                  <a:cubicBezTo>
                    <a:pt x="318745" y="603483"/>
                    <a:pt x="320175" y="602768"/>
                    <a:pt x="320889" y="602768"/>
                  </a:cubicBezTo>
                  <a:cubicBezTo>
                    <a:pt x="322319" y="602054"/>
                    <a:pt x="323033" y="601340"/>
                    <a:pt x="324463" y="601340"/>
                  </a:cubicBezTo>
                  <a:cubicBezTo>
                    <a:pt x="325177" y="600626"/>
                    <a:pt x="325892" y="600626"/>
                    <a:pt x="326607" y="599912"/>
                  </a:cubicBezTo>
                  <a:cubicBezTo>
                    <a:pt x="328036" y="599198"/>
                    <a:pt x="329466" y="599198"/>
                    <a:pt x="330180" y="598483"/>
                  </a:cubicBezTo>
                  <a:cubicBezTo>
                    <a:pt x="330895" y="598483"/>
                    <a:pt x="331610" y="597769"/>
                    <a:pt x="332324" y="597769"/>
                  </a:cubicBezTo>
                  <a:cubicBezTo>
                    <a:pt x="333754" y="597055"/>
                    <a:pt x="335183" y="596341"/>
                    <a:pt x="336612" y="596341"/>
                  </a:cubicBezTo>
                  <a:cubicBezTo>
                    <a:pt x="336612" y="595627"/>
                    <a:pt x="337327" y="595627"/>
                    <a:pt x="338042" y="595627"/>
                  </a:cubicBezTo>
                  <a:cubicBezTo>
                    <a:pt x="339471" y="594913"/>
                    <a:pt x="340900" y="594198"/>
                    <a:pt x="342330" y="594198"/>
                  </a:cubicBezTo>
                  <a:cubicBezTo>
                    <a:pt x="343044" y="593484"/>
                    <a:pt x="343044" y="593484"/>
                    <a:pt x="343044" y="593484"/>
                  </a:cubicBezTo>
                  <a:cubicBezTo>
                    <a:pt x="345188" y="592770"/>
                    <a:pt x="346618" y="592770"/>
                    <a:pt x="348047" y="592056"/>
                  </a:cubicBezTo>
                  <a:cubicBezTo>
                    <a:pt x="348762" y="592056"/>
                    <a:pt x="348762" y="592056"/>
                    <a:pt x="348762" y="592056"/>
                  </a:cubicBezTo>
                  <a:cubicBezTo>
                    <a:pt x="360197" y="588485"/>
                    <a:pt x="370917" y="586343"/>
                    <a:pt x="382352" y="584914"/>
                  </a:cubicBezTo>
                  <a:cubicBezTo>
                    <a:pt x="383066" y="584914"/>
                    <a:pt x="383781" y="584914"/>
                    <a:pt x="383781" y="584914"/>
                  </a:cubicBezTo>
                  <a:cubicBezTo>
                    <a:pt x="385210" y="584914"/>
                    <a:pt x="386640" y="584914"/>
                    <a:pt x="387354" y="584914"/>
                  </a:cubicBezTo>
                  <a:cubicBezTo>
                    <a:pt x="388784" y="584914"/>
                    <a:pt x="389498" y="584914"/>
                    <a:pt x="390213" y="584200"/>
                  </a:cubicBezTo>
                  <a:close/>
                  <a:moveTo>
                    <a:pt x="1046954" y="0"/>
                  </a:moveTo>
                  <a:cubicBezTo>
                    <a:pt x="1050527" y="0"/>
                    <a:pt x="1053386" y="2142"/>
                    <a:pt x="1053386" y="5711"/>
                  </a:cubicBezTo>
                  <a:cubicBezTo>
                    <a:pt x="1054100" y="52114"/>
                    <a:pt x="1047669" y="342663"/>
                    <a:pt x="796124" y="347661"/>
                  </a:cubicBezTo>
                  <a:cubicBezTo>
                    <a:pt x="792551" y="347661"/>
                    <a:pt x="789693" y="344091"/>
                    <a:pt x="789693" y="340522"/>
                  </a:cubicBezTo>
                  <a:cubicBezTo>
                    <a:pt x="791836" y="316964"/>
                    <a:pt x="803985" y="229870"/>
                    <a:pt x="884022" y="138493"/>
                  </a:cubicBezTo>
                  <a:cubicBezTo>
                    <a:pt x="888309" y="132782"/>
                    <a:pt x="882593" y="124929"/>
                    <a:pt x="876876" y="128499"/>
                  </a:cubicBezTo>
                  <a:cubicBezTo>
                    <a:pt x="859725" y="137779"/>
                    <a:pt x="844003" y="149201"/>
                    <a:pt x="829711" y="162051"/>
                  </a:cubicBezTo>
                  <a:cubicBezTo>
                    <a:pt x="796124" y="194176"/>
                    <a:pt x="771113" y="234867"/>
                    <a:pt x="757535" y="279128"/>
                  </a:cubicBezTo>
                  <a:cubicBezTo>
                    <a:pt x="747530" y="309825"/>
                    <a:pt x="742528" y="341950"/>
                    <a:pt x="741099" y="374074"/>
                  </a:cubicBezTo>
                  <a:cubicBezTo>
                    <a:pt x="738955" y="411196"/>
                    <a:pt x="738240" y="448318"/>
                    <a:pt x="740384" y="486154"/>
                  </a:cubicBezTo>
                  <a:cubicBezTo>
                    <a:pt x="742528" y="506856"/>
                    <a:pt x="748245" y="544692"/>
                    <a:pt x="746101" y="574675"/>
                  </a:cubicBezTo>
                  <a:cubicBezTo>
                    <a:pt x="736811" y="571820"/>
                    <a:pt x="726806" y="569678"/>
                    <a:pt x="716802" y="568964"/>
                  </a:cubicBezTo>
                  <a:cubicBezTo>
                    <a:pt x="716802" y="568964"/>
                    <a:pt x="716802" y="568964"/>
                    <a:pt x="673925" y="566822"/>
                  </a:cubicBezTo>
                  <a:cubicBezTo>
                    <a:pt x="673210" y="558256"/>
                    <a:pt x="673210" y="551117"/>
                    <a:pt x="673925" y="546834"/>
                  </a:cubicBezTo>
                  <a:cubicBezTo>
                    <a:pt x="678213" y="449746"/>
                    <a:pt x="649628" y="339094"/>
                    <a:pt x="554584" y="294120"/>
                  </a:cubicBezTo>
                  <a:cubicBezTo>
                    <a:pt x="547438" y="291264"/>
                    <a:pt x="541721" y="299831"/>
                    <a:pt x="547438" y="304114"/>
                  </a:cubicBezTo>
                  <a:cubicBezTo>
                    <a:pt x="624616" y="373360"/>
                    <a:pt x="626760" y="438324"/>
                    <a:pt x="625331" y="457598"/>
                  </a:cubicBezTo>
                  <a:cubicBezTo>
                    <a:pt x="625331" y="460454"/>
                    <a:pt x="622473" y="463310"/>
                    <a:pt x="619614" y="463310"/>
                  </a:cubicBezTo>
                  <a:cubicBezTo>
                    <a:pt x="369499" y="460454"/>
                    <a:pt x="346631" y="229156"/>
                    <a:pt x="344487" y="188465"/>
                  </a:cubicBezTo>
                  <a:cubicBezTo>
                    <a:pt x="344487" y="184896"/>
                    <a:pt x="347346" y="182040"/>
                    <a:pt x="350919" y="182040"/>
                  </a:cubicBezTo>
                  <a:cubicBezTo>
                    <a:pt x="553870" y="172760"/>
                    <a:pt x="642482" y="233440"/>
                    <a:pt x="679642" y="309111"/>
                  </a:cubicBezTo>
                  <a:cubicBezTo>
                    <a:pt x="683215" y="314822"/>
                    <a:pt x="691790" y="312680"/>
                    <a:pt x="691790" y="306256"/>
                  </a:cubicBezTo>
                  <a:cubicBezTo>
                    <a:pt x="698222" y="184896"/>
                    <a:pt x="743957" y="2142"/>
                    <a:pt x="1046954" y="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en-US">
                <a:latin typeface="Meiryo UI" panose="020B0604030504040204" pitchFamily="50" charset="-128"/>
                <a:ea typeface="Meiryo UI" panose="020B0604030504040204" pitchFamily="50" charset="-128"/>
                <a:sym typeface="Meiryo UI" panose="020B0604030504040204" pitchFamily="50" charset="-128"/>
              </a:endParaRPr>
            </a:p>
          </p:txBody>
        </p:sp>
      </p:grpSp>
      <p:grpSp>
        <p:nvGrpSpPr>
          <p:cNvPr id="25" name="Group 24">
            <a:extLst>
              <a:ext uri="{FF2B5EF4-FFF2-40B4-BE49-F238E27FC236}">
                <a16:creationId xmlns:a16="http://schemas.microsoft.com/office/drawing/2014/main" id="{E824C05D-2FA0-1C25-826B-679C8FA6EA81}"/>
              </a:ext>
            </a:extLst>
          </p:cNvPr>
          <p:cNvGrpSpPr/>
          <p:nvPr/>
        </p:nvGrpSpPr>
        <p:grpSpPr>
          <a:xfrm>
            <a:off x="5501749" y="4965419"/>
            <a:ext cx="6300000" cy="1152000"/>
            <a:chOff x="5501749" y="4991104"/>
            <a:chExt cx="6300000" cy="1152000"/>
          </a:xfrm>
        </p:grpSpPr>
        <p:sp>
          <p:nvSpPr>
            <p:cNvPr id="14" name="Rectangle 13">
              <a:extLst>
                <a:ext uri="{FF2B5EF4-FFF2-40B4-BE49-F238E27FC236}">
                  <a16:creationId xmlns:a16="http://schemas.microsoft.com/office/drawing/2014/main" id="{F8AA41F8-2A33-B89C-4B0C-6C25936CA52D}"/>
                </a:ext>
              </a:extLst>
            </p:cNvPr>
            <p:cNvSpPr/>
            <p:nvPr/>
          </p:nvSpPr>
          <p:spPr>
            <a:xfrm>
              <a:off x="5501749" y="4991104"/>
              <a:ext cx="6300000" cy="1152000"/>
            </a:xfrm>
            <a:prstGeom prst="rect">
              <a:avLst/>
            </a:prstGeom>
            <a:solidFill>
              <a:srgbClr val="FFFFFF"/>
            </a:solidFill>
            <a:ln w="9525" cap="rnd" cmpd="sng" algn="ctr">
              <a:noFill/>
              <a:prstDash val="solid"/>
              <a:round/>
              <a:headEnd type="none" w="med" len="med"/>
              <a:tailEnd type="none" w="med" len="med"/>
            </a:ln>
            <a:effectLst>
              <a:outerShdw blurRad="50800" dist="38100" dir="2700000" algn="tl" rotWithShape="0">
                <a:schemeClr val="bg2">
                  <a:alpha val="40000"/>
                </a:schemeClr>
              </a:outerShdw>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人材の適切な評価の指標の提供や、流動性の向上を促進する</a:t>
              </a:r>
              <a:b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b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ことにより、人材が最適な場所に配置されている状態を生み出し、</a:t>
              </a:r>
              <a:b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b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デジタル人材が能力を最大限に発揮できる社会を実現する</a:t>
              </a:r>
            </a:p>
          </p:txBody>
        </p:sp>
        <p:grpSp>
          <p:nvGrpSpPr>
            <p:cNvPr id="18" name="グループ化 17">
              <a:extLst>
                <a:ext uri="{FF2B5EF4-FFF2-40B4-BE49-F238E27FC236}">
                  <a16:creationId xmlns:a16="http://schemas.microsoft.com/office/drawing/2014/main" id="{E9AB4279-19CC-A0FB-049A-5F40072759ED}"/>
                </a:ext>
              </a:extLst>
            </p:cNvPr>
            <p:cNvGrpSpPr>
              <a:grpSpLocks noChangeAspect="1"/>
            </p:cNvGrpSpPr>
            <p:nvPr/>
          </p:nvGrpSpPr>
          <p:grpSpPr>
            <a:xfrm>
              <a:off x="10900473" y="5302664"/>
              <a:ext cx="799897" cy="528880"/>
              <a:chOff x="11034037" y="5668427"/>
              <a:chExt cx="799897" cy="528880"/>
            </a:xfrm>
          </p:grpSpPr>
          <p:sp>
            <p:nvSpPr>
              <p:cNvPr id="20" name="Freeform 25">
                <a:extLst>
                  <a:ext uri="{FF2B5EF4-FFF2-40B4-BE49-F238E27FC236}">
                    <a16:creationId xmlns:a16="http://schemas.microsoft.com/office/drawing/2014/main" id="{9EE55117-0C14-05A2-6C21-68F850167B59}"/>
                  </a:ext>
                </a:extLst>
              </p:cNvPr>
              <p:cNvSpPr>
                <a:spLocks noEditPoints="1"/>
              </p:cNvSpPr>
              <p:nvPr/>
            </p:nvSpPr>
            <p:spPr bwMode="auto">
              <a:xfrm>
                <a:off x="11221260" y="5668427"/>
                <a:ext cx="612674" cy="347527"/>
              </a:xfrm>
              <a:custGeom>
                <a:avLst/>
                <a:gdLst>
                  <a:gd name="T0" fmla="*/ 1610 w 1616"/>
                  <a:gd name="T1" fmla="*/ 362 h 916"/>
                  <a:gd name="T2" fmla="*/ 1552 w 1616"/>
                  <a:gd name="T3" fmla="*/ 327 h 916"/>
                  <a:gd name="T4" fmla="*/ 1530 w 1616"/>
                  <a:gd name="T5" fmla="*/ 261 h 916"/>
                  <a:gd name="T6" fmla="*/ 1495 w 1616"/>
                  <a:gd name="T7" fmla="*/ 196 h 916"/>
                  <a:gd name="T8" fmla="*/ 1508 w 1616"/>
                  <a:gd name="T9" fmla="*/ 130 h 916"/>
                  <a:gd name="T10" fmla="*/ 1369 w 1616"/>
                  <a:gd name="T11" fmla="*/ 28 h 916"/>
                  <a:gd name="T12" fmla="*/ 1309 w 1616"/>
                  <a:gd name="T13" fmla="*/ 62 h 916"/>
                  <a:gd name="T14" fmla="*/ 1178 w 1616"/>
                  <a:gd name="T15" fmla="*/ 47 h 916"/>
                  <a:gd name="T16" fmla="*/ 1127 w 1616"/>
                  <a:gd name="T17" fmla="*/ 0 h 916"/>
                  <a:gd name="T18" fmla="*/ 1043 w 1616"/>
                  <a:gd name="T19" fmla="*/ 26 h 916"/>
                  <a:gd name="T20" fmla="*/ 967 w 1616"/>
                  <a:gd name="T21" fmla="*/ 69 h 916"/>
                  <a:gd name="T22" fmla="*/ 967 w 1616"/>
                  <a:gd name="T23" fmla="*/ 140 h 916"/>
                  <a:gd name="T24" fmla="*/ 886 w 1616"/>
                  <a:gd name="T25" fmla="*/ 246 h 916"/>
                  <a:gd name="T26" fmla="*/ 821 w 1616"/>
                  <a:gd name="T27" fmla="*/ 267 h 916"/>
                  <a:gd name="T28" fmla="*/ 798 w 1616"/>
                  <a:gd name="T29" fmla="*/ 441 h 916"/>
                  <a:gd name="T30" fmla="*/ 856 w 1616"/>
                  <a:gd name="T31" fmla="*/ 475 h 916"/>
                  <a:gd name="T32" fmla="*/ 879 w 1616"/>
                  <a:gd name="T33" fmla="*/ 546 h 916"/>
                  <a:gd name="T34" fmla="*/ 912 w 1616"/>
                  <a:gd name="T35" fmla="*/ 607 h 916"/>
                  <a:gd name="T36" fmla="*/ 896 w 1616"/>
                  <a:gd name="T37" fmla="*/ 673 h 916"/>
                  <a:gd name="T38" fmla="*/ 1031 w 1616"/>
                  <a:gd name="T39" fmla="*/ 777 h 916"/>
                  <a:gd name="T40" fmla="*/ 1089 w 1616"/>
                  <a:gd name="T41" fmla="*/ 743 h 916"/>
                  <a:gd name="T42" fmla="*/ 1236 w 1616"/>
                  <a:gd name="T43" fmla="*/ 762 h 916"/>
                  <a:gd name="T44" fmla="*/ 1287 w 1616"/>
                  <a:gd name="T45" fmla="*/ 808 h 916"/>
                  <a:gd name="T46" fmla="*/ 1366 w 1616"/>
                  <a:gd name="T47" fmla="*/ 783 h 916"/>
                  <a:gd name="T48" fmla="*/ 1440 w 1616"/>
                  <a:gd name="T49" fmla="*/ 741 h 916"/>
                  <a:gd name="T50" fmla="*/ 1440 w 1616"/>
                  <a:gd name="T51" fmla="*/ 673 h 916"/>
                  <a:gd name="T52" fmla="*/ 1528 w 1616"/>
                  <a:gd name="T53" fmla="*/ 552 h 916"/>
                  <a:gd name="T54" fmla="*/ 1591 w 1616"/>
                  <a:gd name="T55" fmla="*/ 532 h 916"/>
                  <a:gd name="T56" fmla="*/ 1610 w 1616"/>
                  <a:gd name="T57" fmla="*/ 362 h 916"/>
                  <a:gd name="T58" fmla="*/ 1276 w 1616"/>
                  <a:gd name="T59" fmla="*/ 569 h 916"/>
                  <a:gd name="T60" fmla="*/ 1041 w 1616"/>
                  <a:gd name="T61" fmla="*/ 475 h 916"/>
                  <a:gd name="T62" fmla="*/ 1133 w 1616"/>
                  <a:gd name="T63" fmla="*/ 239 h 916"/>
                  <a:gd name="T64" fmla="*/ 1367 w 1616"/>
                  <a:gd name="T65" fmla="*/ 333 h 916"/>
                  <a:gd name="T66" fmla="*/ 1276 w 1616"/>
                  <a:gd name="T67" fmla="*/ 569 h 916"/>
                  <a:gd name="T68" fmla="*/ 187 w 1616"/>
                  <a:gd name="T69" fmla="*/ 916 h 916"/>
                  <a:gd name="T70" fmla="*/ 0 w 1616"/>
                  <a:gd name="T71" fmla="*/ 729 h 916"/>
                  <a:gd name="T72" fmla="*/ 187 w 1616"/>
                  <a:gd name="T73" fmla="*/ 541 h 916"/>
                  <a:gd name="T74" fmla="*/ 375 w 1616"/>
                  <a:gd name="T75" fmla="*/ 729 h 916"/>
                  <a:gd name="T76" fmla="*/ 187 w 1616"/>
                  <a:gd name="T77" fmla="*/ 916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6" h="916">
                    <a:moveTo>
                      <a:pt x="1610" y="362"/>
                    </a:moveTo>
                    <a:cubicBezTo>
                      <a:pt x="1552" y="327"/>
                      <a:pt x="1552" y="327"/>
                      <a:pt x="1552" y="327"/>
                    </a:cubicBezTo>
                    <a:cubicBezTo>
                      <a:pt x="1547" y="305"/>
                      <a:pt x="1539" y="283"/>
                      <a:pt x="1530" y="261"/>
                    </a:cubicBezTo>
                    <a:cubicBezTo>
                      <a:pt x="1521" y="239"/>
                      <a:pt x="1508" y="217"/>
                      <a:pt x="1495" y="196"/>
                    </a:cubicBezTo>
                    <a:cubicBezTo>
                      <a:pt x="1508" y="130"/>
                      <a:pt x="1508" y="130"/>
                      <a:pt x="1508" y="130"/>
                    </a:cubicBezTo>
                    <a:cubicBezTo>
                      <a:pt x="1470" y="87"/>
                      <a:pt x="1421" y="51"/>
                      <a:pt x="1369" y="28"/>
                    </a:cubicBezTo>
                    <a:cubicBezTo>
                      <a:pt x="1309" y="62"/>
                      <a:pt x="1309" y="62"/>
                      <a:pt x="1309" y="62"/>
                    </a:cubicBezTo>
                    <a:cubicBezTo>
                      <a:pt x="1266" y="48"/>
                      <a:pt x="1223" y="43"/>
                      <a:pt x="1178" y="47"/>
                    </a:cubicBezTo>
                    <a:cubicBezTo>
                      <a:pt x="1127" y="0"/>
                      <a:pt x="1127" y="0"/>
                      <a:pt x="1127" y="0"/>
                    </a:cubicBezTo>
                    <a:cubicBezTo>
                      <a:pt x="1099" y="6"/>
                      <a:pt x="1071" y="13"/>
                      <a:pt x="1043" y="26"/>
                    </a:cubicBezTo>
                    <a:cubicBezTo>
                      <a:pt x="1016" y="38"/>
                      <a:pt x="989" y="53"/>
                      <a:pt x="967" y="69"/>
                    </a:cubicBezTo>
                    <a:cubicBezTo>
                      <a:pt x="967" y="140"/>
                      <a:pt x="967" y="140"/>
                      <a:pt x="967" y="140"/>
                    </a:cubicBezTo>
                    <a:cubicBezTo>
                      <a:pt x="933" y="171"/>
                      <a:pt x="905" y="206"/>
                      <a:pt x="886" y="246"/>
                    </a:cubicBezTo>
                    <a:cubicBezTo>
                      <a:pt x="821" y="267"/>
                      <a:pt x="821" y="267"/>
                      <a:pt x="821" y="267"/>
                    </a:cubicBezTo>
                    <a:cubicBezTo>
                      <a:pt x="801" y="321"/>
                      <a:pt x="794" y="380"/>
                      <a:pt x="798" y="441"/>
                    </a:cubicBezTo>
                    <a:cubicBezTo>
                      <a:pt x="856" y="475"/>
                      <a:pt x="856" y="475"/>
                      <a:pt x="856" y="475"/>
                    </a:cubicBezTo>
                    <a:cubicBezTo>
                      <a:pt x="861" y="498"/>
                      <a:pt x="868" y="523"/>
                      <a:pt x="879" y="546"/>
                    </a:cubicBezTo>
                    <a:cubicBezTo>
                      <a:pt x="889" y="567"/>
                      <a:pt x="899" y="588"/>
                      <a:pt x="912" y="607"/>
                    </a:cubicBezTo>
                    <a:cubicBezTo>
                      <a:pt x="896" y="673"/>
                      <a:pt x="896" y="673"/>
                      <a:pt x="896" y="673"/>
                    </a:cubicBezTo>
                    <a:cubicBezTo>
                      <a:pt x="934" y="718"/>
                      <a:pt x="980" y="752"/>
                      <a:pt x="1031" y="777"/>
                    </a:cubicBezTo>
                    <a:cubicBezTo>
                      <a:pt x="1089" y="743"/>
                      <a:pt x="1089" y="743"/>
                      <a:pt x="1089" y="743"/>
                    </a:cubicBezTo>
                    <a:cubicBezTo>
                      <a:pt x="1136" y="760"/>
                      <a:pt x="1185" y="766"/>
                      <a:pt x="1236" y="762"/>
                    </a:cubicBezTo>
                    <a:cubicBezTo>
                      <a:pt x="1287" y="808"/>
                      <a:pt x="1287" y="808"/>
                      <a:pt x="1287" y="808"/>
                    </a:cubicBezTo>
                    <a:cubicBezTo>
                      <a:pt x="1312" y="802"/>
                      <a:pt x="1340" y="794"/>
                      <a:pt x="1366" y="783"/>
                    </a:cubicBezTo>
                    <a:cubicBezTo>
                      <a:pt x="1392" y="771"/>
                      <a:pt x="1416" y="757"/>
                      <a:pt x="1440" y="741"/>
                    </a:cubicBezTo>
                    <a:cubicBezTo>
                      <a:pt x="1440" y="673"/>
                      <a:pt x="1440" y="673"/>
                      <a:pt x="1440" y="673"/>
                    </a:cubicBezTo>
                    <a:cubicBezTo>
                      <a:pt x="1477" y="639"/>
                      <a:pt x="1507" y="597"/>
                      <a:pt x="1528" y="552"/>
                    </a:cubicBezTo>
                    <a:cubicBezTo>
                      <a:pt x="1591" y="532"/>
                      <a:pt x="1591" y="532"/>
                      <a:pt x="1591" y="532"/>
                    </a:cubicBezTo>
                    <a:cubicBezTo>
                      <a:pt x="1610" y="479"/>
                      <a:pt x="1616" y="420"/>
                      <a:pt x="1610" y="362"/>
                    </a:cubicBezTo>
                    <a:close/>
                    <a:moveTo>
                      <a:pt x="1276" y="569"/>
                    </a:moveTo>
                    <a:cubicBezTo>
                      <a:pt x="1185" y="610"/>
                      <a:pt x="1080" y="566"/>
                      <a:pt x="1041" y="475"/>
                    </a:cubicBezTo>
                    <a:cubicBezTo>
                      <a:pt x="1002" y="383"/>
                      <a:pt x="1043" y="278"/>
                      <a:pt x="1133" y="239"/>
                    </a:cubicBezTo>
                    <a:cubicBezTo>
                      <a:pt x="1224" y="199"/>
                      <a:pt x="1330" y="242"/>
                      <a:pt x="1367" y="333"/>
                    </a:cubicBezTo>
                    <a:cubicBezTo>
                      <a:pt x="1407" y="424"/>
                      <a:pt x="1366" y="531"/>
                      <a:pt x="1276" y="569"/>
                    </a:cubicBezTo>
                    <a:close/>
                    <a:moveTo>
                      <a:pt x="187" y="916"/>
                    </a:moveTo>
                    <a:cubicBezTo>
                      <a:pt x="84" y="916"/>
                      <a:pt x="0" y="832"/>
                      <a:pt x="0" y="729"/>
                    </a:cubicBezTo>
                    <a:cubicBezTo>
                      <a:pt x="0" y="625"/>
                      <a:pt x="84" y="541"/>
                      <a:pt x="187" y="541"/>
                    </a:cubicBezTo>
                    <a:cubicBezTo>
                      <a:pt x="291" y="541"/>
                      <a:pt x="375" y="625"/>
                      <a:pt x="375" y="729"/>
                    </a:cubicBezTo>
                    <a:cubicBezTo>
                      <a:pt x="375" y="832"/>
                      <a:pt x="291" y="916"/>
                      <a:pt x="187" y="91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eiryo UI" panose="020B0604030504040204" pitchFamily="50" charset="-128"/>
                  <a:ea typeface="Meiryo UI" panose="020B0604030504040204" pitchFamily="50" charset="-128"/>
                  <a:sym typeface="Meiryo UI" panose="020B0604030504040204" pitchFamily="50" charset="-128"/>
                </a:endParaRPr>
              </a:p>
            </p:txBody>
          </p:sp>
          <p:sp>
            <p:nvSpPr>
              <p:cNvPr id="21" name="Freeform 26">
                <a:extLst>
                  <a:ext uri="{FF2B5EF4-FFF2-40B4-BE49-F238E27FC236}">
                    <a16:creationId xmlns:a16="http://schemas.microsoft.com/office/drawing/2014/main" id="{A00AD52D-C649-3114-0E54-5B478031864A}"/>
                  </a:ext>
                </a:extLst>
              </p:cNvPr>
              <p:cNvSpPr>
                <a:spLocks noEditPoints="1"/>
              </p:cNvSpPr>
              <p:nvPr/>
            </p:nvSpPr>
            <p:spPr bwMode="auto">
              <a:xfrm>
                <a:off x="11034037" y="5685834"/>
                <a:ext cx="516330" cy="511473"/>
              </a:xfrm>
              <a:custGeom>
                <a:avLst/>
                <a:gdLst>
                  <a:gd name="T0" fmla="*/ 638 w 1362"/>
                  <a:gd name="T1" fmla="*/ 1242 h 1348"/>
                  <a:gd name="T2" fmla="*/ 448 w 1362"/>
                  <a:gd name="T3" fmla="*/ 1319 h 1348"/>
                  <a:gd name="T4" fmla="*/ 352 w 1362"/>
                  <a:gd name="T5" fmla="*/ 1146 h 1348"/>
                  <a:gd name="T6" fmla="*/ 141 w 1362"/>
                  <a:gd name="T7" fmla="*/ 1095 h 1348"/>
                  <a:gd name="T8" fmla="*/ 46 w 1362"/>
                  <a:gd name="T9" fmla="*/ 928 h 1348"/>
                  <a:gd name="T10" fmla="*/ 0 w 1362"/>
                  <a:gd name="T11" fmla="*/ 664 h 1348"/>
                  <a:gd name="T12" fmla="*/ 32 w 1362"/>
                  <a:gd name="T13" fmla="*/ 474 h 1348"/>
                  <a:gd name="T14" fmla="*/ 212 w 1362"/>
                  <a:gd name="T15" fmla="*/ 351 h 1348"/>
                  <a:gd name="T16" fmla="*/ 244 w 1362"/>
                  <a:gd name="T17" fmla="*/ 159 h 1348"/>
                  <a:gd name="T18" fmla="*/ 451 w 1362"/>
                  <a:gd name="T19" fmla="*/ 167 h 1348"/>
                  <a:gd name="T20" fmla="*/ 592 w 1362"/>
                  <a:gd name="T21" fmla="*/ 5 h 1348"/>
                  <a:gd name="T22" fmla="*/ 784 w 1362"/>
                  <a:gd name="T23" fmla="*/ 6 h 1348"/>
                  <a:gd name="T24" fmla="*/ 1036 w 1362"/>
                  <a:gd name="T25" fmla="*/ 98 h 1348"/>
                  <a:gd name="T26" fmla="*/ 1184 w 1362"/>
                  <a:gd name="T27" fmla="*/ 220 h 1348"/>
                  <a:gd name="T28" fmla="*/ 1206 w 1362"/>
                  <a:gd name="T29" fmla="*/ 440 h 1348"/>
                  <a:gd name="T30" fmla="*/ 1351 w 1362"/>
                  <a:gd name="T31" fmla="*/ 562 h 1348"/>
                  <a:gd name="T32" fmla="*/ 1262 w 1362"/>
                  <a:gd name="T33" fmla="*/ 724 h 1348"/>
                  <a:gd name="T34" fmla="*/ 1310 w 1362"/>
                  <a:gd name="T35" fmla="*/ 940 h 1348"/>
                  <a:gd name="T36" fmla="*/ 1213 w 1362"/>
                  <a:gd name="T37" fmla="*/ 1106 h 1348"/>
                  <a:gd name="T38" fmla="*/ 1008 w 1362"/>
                  <a:gd name="T39" fmla="*/ 1278 h 1348"/>
                  <a:gd name="T40" fmla="*/ 828 w 1362"/>
                  <a:gd name="T41" fmla="*/ 1345 h 1348"/>
                  <a:gd name="T42" fmla="*/ 830 w 1362"/>
                  <a:gd name="T43" fmla="*/ 1299 h 1348"/>
                  <a:gd name="T44" fmla="*/ 965 w 1362"/>
                  <a:gd name="T45" fmla="*/ 1122 h 1348"/>
                  <a:gd name="T46" fmla="*/ 1072 w 1362"/>
                  <a:gd name="T47" fmla="*/ 1038 h 1348"/>
                  <a:gd name="T48" fmla="*/ 1264 w 1362"/>
                  <a:gd name="T49" fmla="*/ 935 h 1348"/>
                  <a:gd name="T50" fmla="*/ 1219 w 1362"/>
                  <a:gd name="T51" fmla="*/ 710 h 1348"/>
                  <a:gd name="T52" fmla="*/ 1308 w 1362"/>
                  <a:gd name="T53" fmla="*/ 570 h 1348"/>
                  <a:gd name="T54" fmla="*/ 1171 w 1362"/>
                  <a:gd name="T55" fmla="*/ 469 h 1348"/>
                  <a:gd name="T56" fmla="*/ 1142 w 1362"/>
                  <a:gd name="T57" fmla="*/ 241 h 1348"/>
                  <a:gd name="T58" fmla="*/ 915 w 1362"/>
                  <a:gd name="T59" fmla="*/ 217 h 1348"/>
                  <a:gd name="T60" fmla="*/ 802 w 1362"/>
                  <a:gd name="T61" fmla="*/ 179 h 1348"/>
                  <a:gd name="T62" fmla="*/ 610 w 1362"/>
                  <a:gd name="T63" fmla="*/ 47 h 1348"/>
                  <a:gd name="T64" fmla="*/ 458 w 1362"/>
                  <a:gd name="T65" fmla="*/ 212 h 1348"/>
                  <a:gd name="T66" fmla="*/ 272 w 1362"/>
                  <a:gd name="T67" fmla="*/ 192 h 1348"/>
                  <a:gd name="T68" fmla="*/ 254 w 1362"/>
                  <a:gd name="T69" fmla="*/ 369 h 1348"/>
                  <a:gd name="T70" fmla="*/ 70 w 1362"/>
                  <a:gd name="T71" fmla="*/ 500 h 1348"/>
                  <a:gd name="T72" fmla="*/ 143 w 1362"/>
                  <a:gd name="T73" fmla="*/ 698 h 1348"/>
                  <a:gd name="T74" fmla="*/ 170 w 1362"/>
                  <a:gd name="T75" fmla="*/ 846 h 1348"/>
                  <a:gd name="T76" fmla="*/ 168 w 1362"/>
                  <a:gd name="T77" fmla="*/ 1058 h 1348"/>
                  <a:gd name="T78" fmla="*/ 386 w 1362"/>
                  <a:gd name="T79" fmla="*/ 1115 h 1348"/>
                  <a:gd name="T80" fmla="*/ 463 w 1362"/>
                  <a:gd name="T81" fmla="*/ 1278 h 1348"/>
                  <a:gd name="T82" fmla="*/ 630 w 1362"/>
                  <a:gd name="T83" fmla="*/ 1198 h 1348"/>
                  <a:gd name="T84" fmla="*/ 742 w 1362"/>
                  <a:gd name="T85" fmla="*/ 1197 h 1348"/>
                  <a:gd name="T86" fmla="*/ 681 w 1362"/>
                  <a:gd name="T87" fmla="*/ 257 h 1348"/>
                  <a:gd name="T88" fmla="*/ 681 w 1362"/>
                  <a:gd name="T89" fmla="*/ 301 h 1348"/>
                  <a:gd name="T90" fmla="*/ 1063 w 1362"/>
                  <a:gd name="T91" fmla="*/ 683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2" h="1348">
                    <a:moveTo>
                      <a:pt x="815" y="1348"/>
                    </a:moveTo>
                    <a:cubicBezTo>
                      <a:pt x="724" y="1242"/>
                      <a:pt x="724" y="1242"/>
                      <a:pt x="724" y="1242"/>
                    </a:cubicBezTo>
                    <a:cubicBezTo>
                      <a:pt x="695" y="1244"/>
                      <a:pt x="666" y="1244"/>
                      <a:pt x="638" y="1242"/>
                    </a:cubicBezTo>
                    <a:cubicBezTo>
                      <a:pt x="547" y="1348"/>
                      <a:pt x="547" y="1348"/>
                      <a:pt x="547" y="1348"/>
                    </a:cubicBezTo>
                    <a:cubicBezTo>
                      <a:pt x="534" y="1345"/>
                      <a:pt x="534" y="1345"/>
                      <a:pt x="534" y="1345"/>
                    </a:cubicBezTo>
                    <a:cubicBezTo>
                      <a:pt x="494" y="1336"/>
                      <a:pt x="450" y="1320"/>
                      <a:pt x="448" y="1319"/>
                    </a:cubicBezTo>
                    <a:cubicBezTo>
                      <a:pt x="446" y="1318"/>
                      <a:pt x="402" y="1302"/>
                      <a:pt x="366" y="1284"/>
                    </a:cubicBezTo>
                    <a:cubicBezTo>
                      <a:pt x="354" y="1278"/>
                      <a:pt x="354" y="1278"/>
                      <a:pt x="354" y="1278"/>
                    </a:cubicBezTo>
                    <a:cubicBezTo>
                      <a:pt x="352" y="1146"/>
                      <a:pt x="352" y="1146"/>
                      <a:pt x="352" y="1146"/>
                    </a:cubicBezTo>
                    <a:cubicBezTo>
                      <a:pt x="325" y="1128"/>
                      <a:pt x="299" y="1107"/>
                      <a:pt x="275" y="1085"/>
                    </a:cubicBezTo>
                    <a:cubicBezTo>
                      <a:pt x="149" y="1105"/>
                      <a:pt x="149" y="1105"/>
                      <a:pt x="149" y="1105"/>
                    </a:cubicBezTo>
                    <a:cubicBezTo>
                      <a:pt x="141" y="1095"/>
                      <a:pt x="141" y="1095"/>
                      <a:pt x="141" y="1095"/>
                    </a:cubicBezTo>
                    <a:cubicBezTo>
                      <a:pt x="116" y="1062"/>
                      <a:pt x="93" y="1022"/>
                      <a:pt x="92" y="1020"/>
                    </a:cubicBezTo>
                    <a:cubicBezTo>
                      <a:pt x="91" y="1018"/>
                      <a:pt x="67" y="977"/>
                      <a:pt x="51" y="940"/>
                    </a:cubicBezTo>
                    <a:cubicBezTo>
                      <a:pt x="46" y="928"/>
                      <a:pt x="46" y="928"/>
                      <a:pt x="46" y="928"/>
                    </a:cubicBezTo>
                    <a:cubicBezTo>
                      <a:pt x="121" y="836"/>
                      <a:pt x="121" y="836"/>
                      <a:pt x="121" y="836"/>
                    </a:cubicBezTo>
                    <a:cubicBezTo>
                      <a:pt x="110" y="799"/>
                      <a:pt x="104" y="762"/>
                      <a:pt x="101" y="724"/>
                    </a:cubicBezTo>
                    <a:cubicBezTo>
                      <a:pt x="0" y="664"/>
                      <a:pt x="0" y="664"/>
                      <a:pt x="0" y="664"/>
                    </a:cubicBezTo>
                    <a:cubicBezTo>
                      <a:pt x="1" y="650"/>
                      <a:pt x="1" y="650"/>
                      <a:pt x="1" y="650"/>
                    </a:cubicBezTo>
                    <a:cubicBezTo>
                      <a:pt x="3" y="610"/>
                      <a:pt x="11" y="564"/>
                      <a:pt x="11" y="562"/>
                    </a:cubicBezTo>
                    <a:cubicBezTo>
                      <a:pt x="12" y="560"/>
                      <a:pt x="20" y="513"/>
                      <a:pt x="32" y="474"/>
                    </a:cubicBezTo>
                    <a:cubicBezTo>
                      <a:pt x="35" y="462"/>
                      <a:pt x="35" y="462"/>
                      <a:pt x="35" y="462"/>
                    </a:cubicBezTo>
                    <a:cubicBezTo>
                      <a:pt x="157" y="439"/>
                      <a:pt x="157" y="439"/>
                      <a:pt x="157" y="439"/>
                    </a:cubicBezTo>
                    <a:cubicBezTo>
                      <a:pt x="173" y="408"/>
                      <a:pt x="191" y="378"/>
                      <a:pt x="212" y="351"/>
                    </a:cubicBezTo>
                    <a:cubicBezTo>
                      <a:pt x="170" y="230"/>
                      <a:pt x="170" y="230"/>
                      <a:pt x="170" y="230"/>
                    </a:cubicBezTo>
                    <a:cubicBezTo>
                      <a:pt x="179" y="220"/>
                      <a:pt x="179" y="220"/>
                      <a:pt x="179" y="220"/>
                    </a:cubicBezTo>
                    <a:cubicBezTo>
                      <a:pt x="206" y="190"/>
                      <a:pt x="243" y="160"/>
                      <a:pt x="244" y="159"/>
                    </a:cubicBezTo>
                    <a:cubicBezTo>
                      <a:pt x="246" y="157"/>
                      <a:pt x="282" y="127"/>
                      <a:pt x="316" y="105"/>
                    </a:cubicBezTo>
                    <a:cubicBezTo>
                      <a:pt x="327" y="98"/>
                      <a:pt x="327" y="98"/>
                      <a:pt x="327" y="98"/>
                    </a:cubicBezTo>
                    <a:cubicBezTo>
                      <a:pt x="451" y="167"/>
                      <a:pt x="451" y="167"/>
                      <a:pt x="451" y="167"/>
                    </a:cubicBezTo>
                    <a:cubicBezTo>
                      <a:pt x="476" y="157"/>
                      <a:pt x="502" y="148"/>
                      <a:pt x="528" y="142"/>
                    </a:cubicBezTo>
                    <a:cubicBezTo>
                      <a:pt x="579" y="6"/>
                      <a:pt x="579" y="6"/>
                      <a:pt x="579" y="6"/>
                    </a:cubicBezTo>
                    <a:cubicBezTo>
                      <a:pt x="592" y="5"/>
                      <a:pt x="592" y="5"/>
                      <a:pt x="592" y="5"/>
                    </a:cubicBezTo>
                    <a:cubicBezTo>
                      <a:pt x="632" y="0"/>
                      <a:pt x="679" y="0"/>
                      <a:pt x="681" y="0"/>
                    </a:cubicBezTo>
                    <a:cubicBezTo>
                      <a:pt x="683" y="0"/>
                      <a:pt x="730" y="0"/>
                      <a:pt x="771" y="5"/>
                    </a:cubicBezTo>
                    <a:cubicBezTo>
                      <a:pt x="784" y="6"/>
                      <a:pt x="784" y="6"/>
                      <a:pt x="784" y="6"/>
                    </a:cubicBezTo>
                    <a:cubicBezTo>
                      <a:pt x="835" y="142"/>
                      <a:pt x="835" y="142"/>
                      <a:pt x="835" y="142"/>
                    </a:cubicBezTo>
                    <a:cubicBezTo>
                      <a:pt x="861" y="149"/>
                      <a:pt x="887" y="157"/>
                      <a:pt x="912" y="168"/>
                    </a:cubicBezTo>
                    <a:cubicBezTo>
                      <a:pt x="1036" y="98"/>
                      <a:pt x="1036" y="98"/>
                      <a:pt x="1036" y="98"/>
                    </a:cubicBezTo>
                    <a:cubicBezTo>
                      <a:pt x="1047" y="105"/>
                      <a:pt x="1047" y="105"/>
                      <a:pt x="1047" y="105"/>
                    </a:cubicBezTo>
                    <a:cubicBezTo>
                      <a:pt x="1081" y="128"/>
                      <a:pt x="1117" y="158"/>
                      <a:pt x="1118" y="159"/>
                    </a:cubicBezTo>
                    <a:cubicBezTo>
                      <a:pt x="1120" y="160"/>
                      <a:pt x="1156" y="191"/>
                      <a:pt x="1184" y="220"/>
                    </a:cubicBezTo>
                    <a:cubicBezTo>
                      <a:pt x="1193" y="230"/>
                      <a:pt x="1193" y="230"/>
                      <a:pt x="1193" y="230"/>
                    </a:cubicBezTo>
                    <a:cubicBezTo>
                      <a:pt x="1151" y="351"/>
                      <a:pt x="1151" y="351"/>
                      <a:pt x="1151" y="351"/>
                    </a:cubicBezTo>
                    <a:cubicBezTo>
                      <a:pt x="1172" y="379"/>
                      <a:pt x="1190" y="408"/>
                      <a:pt x="1206" y="440"/>
                    </a:cubicBezTo>
                    <a:cubicBezTo>
                      <a:pt x="1327" y="462"/>
                      <a:pt x="1327" y="462"/>
                      <a:pt x="1327" y="462"/>
                    </a:cubicBezTo>
                    <a:cubicBezTo>
                      <a:pt x="1331" y="475"/>
                      <a:pt x="1331" y="475"/>
                      <a:pt x="1331" y="475"/>
                    </a:cubicBezTo>
                    <a:cubicBezTo>
                      <a:pt x="1342" y="514"/>
                      <a:pt x="1351" y="560"/>
                      <a:pt x="1351" y="562"/>
                    </a:cubicBezTo>
                    <a:cubicBezTo>
                      <a:pt x="1351" y="564"/>
                      <a:pt x="1359" y="611"/>
                      <a:pt x="1362" y="651"/>
                    </a:cubicBezTo>
                    <a:cubicBezTo>
                      <a:pt x="1362" y="664"/>
                      <a:pt x="1362" y="664"/>
                      <a:pt x="1362" y="664"/>
                    </a:cubicBezTo>
                    <a:cubicBezTo>
                      <a:pt x="1262" y="724"/>
                      <a:pt x="1262" y="724"/>
                      <a:pt x="1262" y="724"/>
                    </a:cubicBezTo>
                    <a:cubicBezTo>
                      <a:pt x="1259" y="762"/>
                      <a:pt x="1252" y="800"/>
                      <a:pt x="1241" y="837"/>
                    </a:cubicBezTo>
                    <a:cubicBezTo>
                      <a:pt x="1316" y="928"/>
                      <a:pt x="1316" y="928"/>
                      <a:pt x="1316" y="928"/>
                    </a:cubicBezTo>
                    <a:cubicBezTo>
                      <a:pt x="1310" y="940"/>
                      <a:pt x="1310" y="940"/>
                      <a:pt x="1310" y="940"/>
                    </a:cubicBezTo>
                    <a:cubicBezTo>
                      <a:pt x="1294" y="978"/>
                      <a:pt x="1271" y="1019"/>
                      <a:pt x="1270" y="1020"/>
                    </a:cubicBezTo>
                    <a:cubicBezTo>
                      <a:pt x="1269" y="1022"/>
                      <a:pt x="1245" y="1063"/>
                      <a:pt x="1221" y="1095"/>
                    </a:cubicBezTo>
                    <a:cubicBezTo>
                      <a:pt x="1213" y="1106"/>
                      <a:pt x="1213" y="1106"/>
                      <a:pt x="1213" y="1106"/>
                    </a:cubicBezTo>
                    <a:cubicBezTo>
                      <a:pt x="1087" y="1085"/>
                      <a:pt x="1087" y="1085"/>
                      <a:pt x="1087" y="1085"/>
                    </a:cubicBezTo>
                    <a:cubicBezTo>
                      <a:pt x="1063" y="1108"/>
                      <a:pt x="1037" y="1128"/>
                      <a:pt x="1009" y="1147"/>
                    </a:cubicBezTo>
                    <a:cubicBezTo>
                      <a:pt x="1008" y="1278"/>
                      <a:pt x="1008" y="1278"/>
                      <a:pt x="1008" y="1278"/>
                    </a:cubicBezTo>
                    <a:cubicBezTo>
                      <a:pt x="996" y="1284"/>
                      <a:pt x="996" y="1284"/>
                      <a:pt x="996" y="1284"/>
                    </a:cubicBezTo>
                    <a:cubicBezTo>
                      <a:pt x="959" y="1302"/>
                      <a:pt x="915" y="1319"/>
                      <a:pt x="913" y="1319"/>
                    </a:cubicBezTo>
                    <a:cubicBezTo>
                      <a:pt x="911" y="1320"/>
                      <a:pt x="867" y="1336"/>
                      <a:pt x="828" y="1345"/>
                    </a:cubicBezTo>
                    <a:lnTo>
                      <a:pt x="815" y="1348"/>
                    </a:lnTo>
                    <a:close/>
                    <a:moveTo>
                      <a:pt x="742" y="1197"/>
                    </a:moveTo>
                    <a:cubicBezTo>
                      <a:pt x="830" y="1299"/>
                      <a:pt x="830" y="1299"/>
                      <a:pt x="830" y="1299"/>
                    </a:cubicBezTo>
                    <a:cubicBezTo>
                      <a:pt x="864" y="1290"/>
                      <a:pt x="898" y="1278"/>
                      <a:pt x="898" y="1278"/>
                    </a:cubicBezTo>
                    <a:cubicBezTo>
                      <a:pt x="899" y="1278"/>
                      <a:pt x="933" y="1265"/>
                      <a:pt x="964" y="1251"/>
                    </a:cubicBezTo>
                    <a:cubicBezTo>
                      <a:pt x="965" y="1122"/>
                      <a:pt x="965" y="1122"/>
                      <a:pt x="965" y="1122"/>
                    </a:cubicBezTo>
                    <a:cubicBezTo>
                      <a:pt x="976" y="1116"/>
                      <a:pt x="976" y="1116"/>
                      <a:pt x="976" y="1116"/>
                    </a:cubicBezTo>
                    <a:cubicBezTo>
                      <a:pt x="1008" y="1096"/>
                      <a:pt x="1037" y="1072"/>
                      <a:pt x="1064" y="1046"/>
                    </a:cubicBezTo>
                    <a:cubicBezTo>
                      <a:pt x="1072" y="1038"/>
                      <a:pt x="1072" y="1038"/>
                      <a:pt x="1072" y="1038"/>
                    </a:cubicBezTo>
                    <a:cubicBezTo>
                      <a:pt x="1193" y="1058"/>
                      <a:pt x="1193" y="1058"/>
                      <a:pt x="1193" y="1058"/>
                    </a:cubicBezTo>
                    <a:cubicBezTo>
                      <a:pt x="1213" y="1030"/>
                      <a:pt x="1232" y="999"/>
                      <a:pt x="1232" y="998"/>
                    </a:cubicBezTo>
                    <a:cubicBezTo>
                      <a:pt x="1232" y="998"/>
                      <a:pt x="1250" y="967"/>
                      <a:pt x="1264" y="935"/>
                    </a:cubicBezTo>
                    <a:cubicBezTo>
                      <a:pt x="1192" y="847"/>
                      <a:pt x="1192" y="847"/>
                      <a:pt x="1192" y="847"/>
                    </a:cubicBezTo>
                    <a:cubicBezTo>
                      <a:pt x="1196" y="835"/>
                      <a:pt x="1196" y="835"/>
                      <a:pt x="1196" y="835"/>
                    </a:cubicBezTo>
                    <a:cubicBezTo>
                      <a:pt x="1209" y="795"/>
                      <a:pt x="1217" y="753"/>
                      <a:pt x="1219" y="710"/>
                    </a:cubicBezTo>
                    <a:cubicBezTo>
                      <a:pt x="1219" y="698"/>
                      <a:pt x="1219" y="698"/>
                      <a:pt x="1219" y="698"/>
                    </a:cubicBezTo>
                    <a:cubicBezTo>
                      <a:pt x="1317" y="640"/>
                      <a:pt x="1317" y="640"/>
                      <a:pt x="1317" y="640"/>
                    </a:cubicBezTo>
                    <a:cubicBezTo>
                      <a:pt x="1314" y="606"/>
                      <a:pt x="1308" y="570"/>
                      <a:pt x="1308" y="570"/>
                    </a:cubicBezTo>
                    <a:cubicBezTo>
                      <a:pt x="1307" y="569"/>
                      <a:pt x="1301" y="534"/>
                      <a:pt x="1292" y="501"/>
                    </a:cubicBezTo>
                    <a:cubicBezTo>
                      <a:pt x="1176" y="479"/>
                      <a:pt x="1176" y="479"/>
                      <a:pt x="1176" y="479"/>
                    </a:cubicBezTo>
                    <a:cubicBezTo>
                      <a:pt x="1171" y="469"/>
                      <a:pt x="1171" y="469"/>
                      <a:pt x="1171" y="469"/>
                    </a:cubicBezTo>
                    <a:cubicBezTo>
                      <a:pt x="1154" y="433"/>
                      <a:pt x="1133" y="400"/>
                      <a:pt x="1109" y="369"/>
                    </a:cubicBezTo>
                    <a:cubicBezTo>
                      <a:pt x="1101" y="359"/>
                      <a:pt x="1101" y="359"/>
                      <a:pt x="1101" y="359"/>
                    </a:cubicBezTo>
                    <a:cubicBezTo>
                      <a:pt x="1142" y="241"/>
                      <a:pt x="1142" y="241"/>
                      <a:pt x="1142" y="241"/>
                    </a:cubicBezTo>
                    <a:cubicBezTo>
                      <a:pt x="1118" y="216"/>
                      <a:pt x="1090" y="193"/>
                      <a:pt x="1090" y="193"/>
                    </a:cubicBezTo>
                    <a:cubicBezTo>
                      <a:pt x="1090" y="193"/>
                      <a:pt x="1062" y="169"/>
                      <a:pt x="1034" y="150"/>
                    </a:cubicBezTo>
                    <a:cubicBezTo>
                      <a:pt x="915" y="217"/>
                      <a:pt x="915" y="217"/>
                      <a:pt x="915" y="217"/>
                    </a:cubicBezTo>
                    <a:cubicBezTo>
                      <a:pt x="905" y="212"/>
                      <a:pt x="905" y="212"/>
                      <a:pt x="905" y="212"/>
                    </a:cubicBezTo>
                    <a:cubicBezTo>
                      <a:pt x="875" y="199"/>
                      <a:pt x="845" y="189"/>
                      <a:pt x="813" y="182"/>
                    </a:cubicBezTo>
                    <a:cubicBezTo>
                      <a:pt x="802" y="179"/>
                      <a:pt x="802" y="179"/>
                      <a:pt x="802" y="179"/>
                    </a:cubicBezTo>
                    <a:cubicBezTo>
                      <a:pt x="752" y="47"/>
                      <a:pt x="752" y="47"/>
                      <a:pt x="752" y="47"/>
                    </a:cubicBezTo>
                    <a:cubicBezTo>
                      <a:pt x="718" y="44"/>
                      <a:pt x="682" y="44"/>
                      <a:pt x="681" y="44"/>
                    </a:cubicBezTo>
                    <a:cubicBezTo>
                      <a:pt x="681" y="44"/>
                      <a:pt x="645" y="44"/>
                      <a:pt x="610" y="47"/>
                    </a:cubicBezTo>
                    <a:cubicBezTo>
                      <a:pt x="561" y="179"/>
                      <a:pt x="561" y="179"/>
                      <a:pt x="561" y="179"/>
                    </a:cubicBezTo>
                    <a:cubicBezTo>
                      <a:pt x="549" y="182"/>
                      <a:pt x="549" y="182"/>
                      <a:pt x="549" y="182"/>
                    </a:cubicBezTo>
                    <a:cubicBezTo>
                      <a:pt x="518" y="189"/>
                      <a:pt x="488" y="199"/>
                      <a:pt x="458" y="212"/>
                    </a:cubicBezTo>
                    <a:cubicBezTo>
                      <a:pt x="448" y="217"/>
                      <a:pt x="448" y="217"/>
                      <a:pt x="448" y="217"/>
                    </a:cubicBezTo>
                    <a:cubicBezTo>
                      <a:pt x="329" y="149"/>
                      <a:pt x="329" y="149"/>
                      <a:pt x="329" y="149"/>
                    </a:cubicBezTo>
                    <a:cubicBezTo>
                      <a:pt x="300" y="169"/>
                      <a:pt x="273" y="192"/>
                      <a:pt x="272" y="192"/>
                    </a:cubicBezTo>
                    <a:cubicBezTo>
                      <a:pt x="272" y="193"/>
                      <a:pt x="244" y="216"/>
                      <a:pt x="220" y="241"/>
                    </a:cubicBezTo>
                    <a:cubicBezTo>
                      <a:pt x="262" y="359"/>
                      <a:pt x="262" y="359"/>
                      <a:pt x="262" y="359"/>
                    </a:cubicBezTo>
                    <a:cubicBezTo>
                      <a:pt x="254" y="369"/>
                      <a:pt x="254" y="369"/>
                      <a:pt x="254" y="369"/>
                    </a:cubicBezTo>
                    <a:cubicBezTo>
                      <a:pt x="229" y="399"/>
                      <a:pt x="209" y="433"/>
                      <a:pt x="192" y="468"/>
                    </a:cubicBezTo>
                    <a:cubicBezTo>
                      <a:pt x="187" y="478"/>
                      <a:pt x="187" y="478"/>
                      <a:pt x="187" y="478"/>
                    </a:cubicBezTo>
                    <a:cubicBezTo>
                      <a:pt x="70" y="500"/>
                      <a:pt x="70" y="500"/>
                      <a:pt x="70" y="500"/>
                    </a:cubicBezTo>
                    <a:cubicBezTo>
                      <a:pt x="61" y="533"/>
                      <a:pt x="55" y="569"/>
                      <a:pt x="55" y="569"/>
                    </a:cubicBezTo>
                    <a:cubicBezTo>
                      <a:pt x="55" y="570"/>
                      <a:pt x="48" y="605"/>
                      <a:pt x="45" y="640"/>
                    </a:cubicBezTo>
                    <a:cubicBezTo>
                      <a:pt x="143" y="698"/>
                      <a:pt x="143" y="698"/>
                      <a:pt x="143" y="698"/>
                    </a:cubicBezTo>
                    <a:cubicBezTo>
                      <a:pt x="144" y="709"/>
                      <a:pt x="144" y="709"/>
                      <a:pt x="144" y="709"/>
                    </a:cubicBezTo>
                    <a:cubicBezTo>
                      <a:pt x="146" y="752"/>
                      <a:pt x="154" y="794"/>
                      <a:pt x="167" y="834"/>
                    </a:cubicBezTo>
                    <a:cubicBezTo>
                      <a:pt x="170" y="846"/>
                      <a:pt x="170" y="846"/>
                      <a:pt x="170" y="846"/>
                    </a:cubicBezTo>
                    <a:cubicBezTo>
                      <a:pt x="97" y="935"/>
                      <a:pt x="97" y="935"/>
                      <a:pt x="97" y="935"/>
                    </a:cubicBezTo>
                    <a:cubicBezTo>
                      <a:pt x="112" y="966"/>
                      <a:pt x="130" y="997"/>
                      <a:pt x="130" y="998"/>
                    </a:cubicBezTo>
                    <a:cubicBezTo>
                      <a:pt x="130" y="998"/>
                      <a:pt x="148" y="1029"/>
                      <a:pt x="168" y="1058"/>
                    </a:cubicBezTo>
                    <a:cubicBezTo>
                      <a:pt x="290" y="1038"/>
                      <a:pt x="290" y="1038"/>
                      <a:pt x="290" y="1038"/>
                    </a:cubicBezTo>
                    <a:cubicBezTo>
                      <a:pt x="298" y="1045"/>
                      <a:pt x="298" y="1045"/>
                      <a:pt x="298" y="1045"/>
                    </a:cubicBezTo>
                    <a:cubicBezTo>
                      <a:pt x="324" y="1072"/>
                      <a:pt x="354" y="1095"/>
                      <a:pt x="386" y="1115"/>
                    </a:cubicBezTo>
                    <a:cubicBezTo>
                      <a:pt x="396" y="1121"/>
                      <a:pt x="396" y="1121"/>
                      <a:pt x="396" y="1121"/>
                    </a:cubicBezTo>
                    <a:cubicBezTo>
                      <a:pt x="397" y="1250"/>
                      <a:pt x="397" y="1250"/>
                      <a:pt x="397" y="1250"/>
                    </a:cubicBezTo>
                    <a:cubicBezTo>
                      <a:pt x="429" y="1265"/>
                      <a:pt x="463" y="1278"/>
                      <a:pt x="463" y="1278"/>
                    </a:cubicBezTo>
                    <a:cubicBezTo>
                      <a:pt x="463" y="1278"/>
                      <a:pt x="498" y="1290"/>
                      <a:pt x="531" y="1299"/>
                    </a:cubicBezTo>
                    <a:cubicBezTo>
                      <a:pt x="619" y="1197"/>
                      <a:pt x="619" y="1197"/>
                      <a:pt x="619" y="1197"/>
                    </a:cubicBezTo>
                    <a:cubicBezTo>
                      <a:pt x="630" y="1198"/>
                      <a:pt x="630" y="1198"/>
                      <a:pt x="630" y="1198"/>
                    </a:cubicBezTo>
                    <a:cubicBezTo>
                      <a:pt x="647" y="1199"/>
                      <a:pt x="665" y="1200"/>
                      <a:pt x="681" y="1200"/>
                    </a:cubicBezTo>
                    <a:cubicBezTo>
                      <a:pt x="698" y="1200"/>
                      <a:pt x="714" y="1199"/>
                      <a:pt x="731" y="1198"/>
                    </a:cubicBezTo>
                    <a:lnTo>
                      <a:pt x="742" y="1197"/>
                    </a:lnTo>
                    <a:close/>
                    <a:moveTo>
                      <a:pt x="681" y="1108"/>
                    </a:moveTo>
                    <a:cubicBezTo>
                      <a:pt x="447" y="1108"/>
                      <a:pt x="256" y="917"/>
                      <a:pt x="256" y="683"/>
                    </a:cubicBezTo>
                    <a:cubicBezTo>
                      <a:pt x="256" y="448"/>
                      <a:pt x="447" y="257"/>
                      <a:pt x="681" y="257"/>
                    </a:cubicBezTo>
                    <a:cubicBezTo>
                      <a:pt x="916" y="257"/>
                      <a:pt x="1107" y="448"/>
                      <a:pt x="1107" y="683"/>
                    </a:cubicBezTo>
                    <a:cubicBezTo>
                      <a:pt x="1107" y="917"/>
                      <a:pt x="916" y="1108"/>
                      <a:pt x="681" y="1108"/>
                    </a:cubicBezTo>
                    <a:close/>
                    <a:moveTo>
                      <a:pt x="681" y="301"/>
                    </a:moveTo>
                    <a:cubicBezTo>
                      <a:pt x="471" y="301"/>
                      <a:pt x="300" y="473"/>
                      <a:pt x="300" y="683"/>
                    </a:cubicBezTo>
                    <a:cubicBezTo>
                      <a:pt x="300" y="893"/>
                      <a:pt x="471" y="1064"/>
                      <a:pt x="681" y="1064"/>
                    </a:cubicBezTo>
                    <a:cubicBezTo>
                      <a:pt x="892" y="1064"/>
                      <a:pt x="1063" y="893"/>
                      <a:pt x="1063" y="683"/>
                    </a:cubicBezTo>
                    <a:cubicBezTo>
                      <a:pt x="1063" y="473"/>
                      <a:pt x="892" y="301"/>
                      <a:pt x="681" y="301"/>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latin typeface="Meiryo UI" panose="020B0604030504040204" pitchFamily="50" charset="-128"/>
                  <a:ea typeface="Meiryo UI" panose="020B0604030504040204" pitchFamily="50" charset="-128"/>
                  <a:sym typeface="Meiryo UI" panose="020B0604030504040204" pitchFamily="50" charset="-128"/>
                </a:endParaRPr>
              </a:p>
            </p:txBody>
          </p:sp>
        </p:grpSp>
      </p:grpSp>
      <p:grpSp>
        <p:nvGrpSpPr>
          <p:cNvPr id="28" name="Group 27">
            <a:extLst>
              <a:ext uri="{FF2B5EF4-FFF2-40B4-BE49-F238E27FC236}">
                <a16:creationId xmlns:a16="http://schemas.microsoft.com/office/drawing/2014/main" id="{FC9CA011-E2B0-BB0C-BBD9-035F68CCBC49}"/>
              </a:ext>
            </a:extLst>
          </p:cNvPr>
          <p:cNvGrpSpPr/>
          <p:nvPr/>
        </p:nvGrpSpPr>
        <p:grpSpPr>
          <a:xfrm>
            <a:off x="5501749" y="2017869"/>
            <a:ext cx="6300000" cy="1152000"/>
            <a:chOff x="5501749" y="2077191"/>
            <a:chExt cx="6300000" cy="1152000"/>
          </a:xfrm>
        </p:grpSpPr>
        <p:sp>
          <p:nvSpPr>
            <p:cNvPr id="12" name="Rectangle 11">
              <a:extLst>
                <a:ext uri="{FF2B5EF4-FFF2-40B4-BE49-F238E27FC236}">
                  <a16:creationId xmlns:a16="http://schemas.microsoft.com/office/drawing/2014/main" id="{FC241EDB-9AE5-6736-9742-7B4D66E96938}"/>
                </a:ext>
              </a:extLst>
            </p:cNvPr>
            <p:cNvSpPr/>
            <p:nvPr/>
          </p:nvSpPr>
          <p:spPr>
            <a:xfrm>
              <a:off x="5501749" y="2077191"/>
              <a:ext cx="6300000" cy="1152000"/>
            </a:xfrm>
            <a:prstGeom prst="rect">
              <a:avLst/>
            </a:prstGeom>
            <a:solidFill>
              <a:srgbClr val="FFFFFF"/>
            </a:solidFill>
            <a:ln w="9525" cap="rnd" cmpd="sng" algn="ctr">
              <a:noFill/>
              <a:prstDash val="solid"/>
              <a:round/>
              <a:headEnd type="none" w="med" len="med"/>
              <a:tailEnd type="none" w="med" len="med"/>
            </a:ln>
            <a:effectLst>
              <a:outerShdw blurRad="50800" dist="38100" dir="2700000" algn="tl" rotWithShape="0">
                <a:schemeClr val="bg2">
                  <a:alpha val="40000"/>
                </a:schemeClr>
              </a:outerShdw>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デジタル時代に各業界・職種で求められるスキル</a:t>
              </a:r>
              <a: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x</a:t>
              </a: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レベルを言語化</a:t>
              </a:r>
              <a:b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b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するとともに、個人の有する</a:t>
              </a:r>
              <a: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a:t>
              </a: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法人の求めるスキルや経験を可視化</a:t>
              </a:r>
              <a:br>
                <a:rPr kumimoji="1" lang="en-US" altLang="ja-JP"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br>
              <a:r>
                <a:rPr kumimoji="1" lang="ja-JP" alt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rPr>
                <a:t>することで、人材と企業のベストフィットを実現する</a:t>
              </a:r>
              <a:endParaRPr kumimoji="1" lang="en-US" sz="1600">
                <a:solidFill>
                  <a:schemeClr val="tx2"/>
                </a:solidFill>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Freeform 14">
              <a:extLst>
                <a:ext uri="{FF2B5EF4-FFF2-40B4-BE49-F238E27FC236}">
                  <a16:creationId xmlns:a16="http://schemas.microsoft.com/office/drawing/2014/main" id="{ED2FFB93-6078-F745-B49A-25082E42CB59}"/>
                </a:ext>
              </a:extLst>
            </p:cNvPr>
            <p:cNvSpPr>
              <a:spLocks noChangeAspect="1" noEditPoints="1"/>
            </p:cNvSpPr>
            <p:nvPr/>
          </p:nvSpPr>
          <p:spPr bwMode="auto">
            <a:xfrm>
              <a:off x="10906919" y="2378429"/>
              <a:ext cx="774192" cy="549525"/>
            </a:xfrm>
            <a:custGeom>
              <a:avLst/>
              <a:gdLst>
                <a:gd name="T0" fmla="*/ 659 w 884"/>
                <a:gd name="T1" fmla="*/ 71 h 628"/>
                <a:gd name="T2" fmla="*/ 659 w 884"/>
                <a:gd name="T3" fmla="*/ 215 h 628"/>
                <a:gd name="T4" fmla="*/ 872 w 884"/>
                <a:gd name="T5" fmla="*/ 0 h 628"/>
                <a:gd name="T6" fmla="*/ 0 w 884"/>
                <a:gd name="T7" fmla="*/ 11 h 628"/>
                <a:gd name="T8" fmla="*/ 12 w 884"/>
                <a:gd name="T9" fmla="*/ 628 h 628"/>
                <a:gd name="T10" fmla="*/ 884 w 884"/>
                <a:gd name="T11" fmla="*/ 617 h 628"/>
                <a:gd name="T12" fmla="*/ 872 w 884"/>
                <a:gd name="T13" fmla="*/ 0 h 628"/>
                <a:gd name="T14" fmla="*/ 662 w 884"/>
                <a:gd name="T15" fmla="*/ 48 h 628"/>
                <a:gd name="T16" fmla="*/ 666 w 884"/>
                <a:gd name="T17" fmla="*/ 48 h 628"/>
                <a:gd name="T18" fmla="*/ 672 w 884"/>
                <a:gd name="T19" fmla="*/ 48 h 628"/>
                <a:gd name="T20" fmla="*/ 658 w 884"/>
                <a:gd name="T21" fmla="*/ 378 h 628"/>
                <a:gd name="T22" fmla="*/ 584 w 884"/>
                <a:gd name="T23" fmla="*/ 361 h 628"/>
                <a:gd name="T24" fmla="*/ 658 w 884"/>
                <a:gd name="T25" fmla="*/ 47 h 628"/>
                <a:gd name="T26" fmla="*/ 330 w 884"/>
                <a:gd name="T27" fmla="*/ 47 h 628"/>
                <a:gd name="T28" fmla="*/ 391 w 884"/>
                <a:gd name="T29" fmla="*/ 57 h 628"/>
                <a:gd name="T30" fmla="*/ 381 w 884"/>
                <a:gd name="T31" fmla="*/ 378 h 628"/>
                <a:gd name="T32" fmla="*/ 320 w 884"/>
                <a:gd name="T33" fmla="*/ 369 h 628"/>
                <a:gd name="T34" fmla="*/ 235 w 884"/>
                <a:gd name="T35" fmla="*/ 135 h 628"/>
                <a:gd name="T36" fmla="*/ 295 w 884"/>
                <a:gd name="T37" fmla="*/ 126 h 628"/>
                <a:gd name="T38" fmla="*/ 305 w 884"/>
                <a:gd name="T39" fmla="*/ 369 h 628"/>
                <a:gd name="T40" fmla="*/ 244 w 884"/>
                <a:gd name="T41" fmla="*/ 378 h 628"/>
                <a:gd name="T42" fmla="*/ 235 w 884"/>
                <a:gd name="T43" fmla="*/ 135 h 628"/>
                <a:gd name="T44" fmla="*/ 157 w 884"/>
                <a:gd name="T45" fmla="*/ 187 h 628"/>
                <a:gd name="T46" fmla="*/ 219 w 884"/>
                <a:gd name="T47" fmla="*/ 196 h 628"/>
                <a:gd name="T48" fmla="*/ 209 w 884"/>
                <a:gd name="T49" fmla="*/ 378 h 628"/>
                <a:gd name="T50" fmla="*/ 148 w 884"/>
                <a:gd name="T51" fmla="*/ 369 h 628"/>
                <a:gd name="T52" fmla="*/ 61 w 884"/>
                <a:gd name="T53" fmla="*/ 250 h 628"/>
                <a:gd name="T54" fmla="*/ 122 w 884"/>
                <a:gd name="T55" fmla="*/ 240 h 628"/>
                <a:gd name="T56" fmla="*/ 132 w 884"/>
                <a:gd name="T57" fmla="*/ 369 h 628"/>
                <a:gd name="T58" fmla="*/ 70 w 884"/>
                <a:gd name="T59" fmla="*/ 378 h 628"/>
                <a:gd name="T60" fmla="*/ 61 w 884"/>
                <a:gd name="T61" fmla="*/ 250 h 628"/>
                <a:gd name="T62" fmla="*/ 61 w 884"/>
                <a:gd name="T63" fmla="*/ 562 h 628"/>
                <a:gd name="T64" fmla="*/ 61 w 884"/>
                <a:gd name="T65" fmla="*/ 538 h 628"/>
                <a:gd name="T66" fmla="*/ 835 w 884"/>
                <a:gd name="T67" fmla="*/ 550 h 628"/>
                <a:gd name="T68" fmla="*/ 823 w 884"/>
                <a:gd name="T69" fmla="*/ 500 h 628"/>
                <a:gd name="T70" fmla="*/ 49 w 884"/>
                <a:gd name="T71" fmla="*/ 488 h 628"/>
                <a:gd name="T72" fmla="*/ 823 w 884"/>
                <a:gd name="T73" fmla="*/ 476 h 628"/>
                <a:gd name="T74" fmla="*/ 823 w 884"/>
                <a:gd name="T75" fmla="*/ 500 h 628"/>
                <a:gd name="T76" fmla="*/ 61 w 884"/>
                <a:gd name="T77" fmla="*/ 438 h 628"/>
                <a:gd name="T78" fmla="*/ 61 w 884"/>
                <a:gd name="T79" fmla="*/ 414 h 628"/>
                <a:gd name="T80" fmla="*/ 835 w 884"/>
                <a:gd name="T81" fmla="*/ 426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84" h="628">
                  <a:moveTo>
                    <a:pt x="662" y="72"/>
                  </a:moveTo>
                  <a:cubicBezTo>
                    <a:pt x="661" y="72"/>
                    <a:pt x="660" y="71"/>
                    <a:pt x="659" y="71"/>
                  </a:cubicBezTo>
                  <a:cubicBezTo>
                    <a:pt x="612" y="71"/>
                    <a:pt x="571" y="94"/>
                    <a:pt x="544" y="129"/>
                  </a:cubicBezTo>
                  <a:cubicBezTo>
                    <a:pt x="659" y="215"/>
                    <a:pt x="659" y="215"/>
                    <a:pt x="659" y="215"/>
                  </a:cubicBezTo>
                  <a:cubicBezTo>
                    <a:pt x="661" y="135"/>
                    <a:pt x="662" y="93"/>
                    <a:pt x="662" y="72"/>
                  </a:cubicBezTo>
                  <a:close/>
                  <a:moveTo>
                    <a:pt x="872" y="0"/>
                  </a:moveTo>
                  <a:cubicBezTo>
                    <a:pt x="12" y="0"/>
                    <a:pt x="12" y="0"/>
                    <a:pt x="12" y="0"/>
                  </a:cubicBezTo>
                  <a:cubicBezTo>
                    <a:pt x="5" y="0"/>
                    <a:pt x="0" y="5"/>
                    <a:pt x="0" y="11"/>
                  </a:cubicBezTo>
                  <a:cubicBezTo>
                    <a:pt x="0" y="617"/>
                    <a:pt x="0" y="617"/>
                    <a:pt x="0" y="617"/>
                  </a:cubicBezTo>
                  <a:cubicBezTo>
                    <a:pt x="0" y="623"/>
                    <a:pt x="5" y="628"/>
                    <a:pt x="12" y="628"/>
                  </a:cubicBezTo>
                  <a:cubicBezTo>
                    <a:pt x="872" y="628"/>
                    <a:pt x="872" y="628"/>
                    <a:pt x="872" y="628"/>
                  </a:cubicBezTo>
                  <a:cubicBezTo>
                    <a:pt x="879" y="628"/>
                    <a:pt x="884" y="623"/>
                    <a:pt x="884" y="617"/>
                  </a:cubicBezTo>
                  <a:cubicBezTo>
                    <a:pt x="884" y="11"/>
                    <a:pt x="884" y="11"/>
                    <a:pt x="884" y="11"/>
                  </a:cubicBezTo>
                  <a:cubicBezTo>
                    <a:pt x="884" y="5"/>
                    <a:pt x="879" y="0"/>
                    <a:pt x="872" y="0"/>
                  </a:cubicBezTo>
                  <a:close/>
                  <a:moveTo>
                    <a:pt x="658" y="47"/>
                  </a:moveTo>
                  <a:cubicBezTo>
                    <a:pt x="660" y="47"/>
                    <a:pt x="661" y="48"/>
                    <a:pt x="662" y="48"/>
                  </a:cubicBezTo>
                  <a:cubicBezTo>
                    <a:pt x="662" y="47"/>
                    <a:pt x="662" y="47"/>
                    <a:pt x="662" y="47"/>
                  </a:cubicBezTo>
                  <a:cubicBezTo>
                    <a:pt x="663" y="47"/>
                    <a:pt x="665" y="48"/>
                    <a:pt x="666" y="48"/>
                  </a:cubicBezTo>
                  <a:cubicBezTo>
                    <a:pt x="668" y="48"/>
                    <a:pt x="668" y="48"/>
                    <a:pt x="668" y="48"/>
                  </a:cubicBezTo>
                  <a:cubicBezTo>
                    <a:pt x="669" y="48"/>
                    <a:pt x="671" y="48"/>
                    <a:pt x="672" y="48"/>
                  </a:cubicBezTo>
                  <a:cubicBezTo>
                    <a:pt x="757" y="55"/>
                    <a:pt x="823" y="126"/>
                    <a:pt x="823" y="213"/>
                  </a:cubicBezTo>
                  <a:cubicBezTo>
                    <a:pt x="823" y="304"/>
                    <a:pt x="749" y="378"/>
                    <a:pt x="658" y="378"/>
                  </a:cubicBezTo>
                  <a:cubicBezTo>
                    <a:pt x="658" y="378"/>
                    <a:pt x="658" y="378"/>
                    <a:pt x="658" y="378"/>
                  </a:cubicBezTo>
                  <a:cubicBezTo>
                    <a:pt x="631" y="378"/>
                    <a:pt x="606" y="372"/>
                    <a:pt x="584" y="361"/>
                  </a:cubicBezTo>
                  <a:cubicBezTo>
                    <a:pt x="530" y="333"/>
                    <a:pt x="493" y="278"/>
                    <a:pt x="493" y="213"/>
                  </a:cubicBezTo>
                  <a:cubicBezTo>
                    <a:pt x="493" y="122"/>
                    <a:pt x="567" y="47"/>
                    <a:pt x="658" y="47"/>
                  </a:cubicBezTo>
                  <a:close/>
                  <a:moveTo>
                    <a:pt x="320" y="57"/>
                  </a:moveTo>
                  <a:cubicBezTo>
                    <a:pt x="320" y="51"/>
                    <a:pt x="325" y="47"/>
                    <a:pt x="330" y="47"/>
                  </a:cubicBezTo>
                  <a:cubicBezTo>
                    <a:pt x="330" y="47"/>
                    <a:pt x="330" y="47"/>
                    <a:pt x="381" y="47"/>
                  </a:cubicBezTo>
                  <a:cubicBezTo>
                    <a:pt x="387" y="47"/>
                    <a:pt x="391" y="51"/>
                    <a:pt x="391" y="57"/>
                  </a:cubicBezTo>
                  <a:cubicBezTo>
                    <a:pt x="391" y="57"/>
                    <a:pt x="391" y="57"/>
                    <a:pt x="391" y="369"/>
                  </a:cubicBezTo>
                  <a:cubicBezTo>
                    <a:pt x="391" y="374"/>
                    <a:pt x="387" y="378"/>
                    <a:pt x="381" y="378"/>
                  </a:cubicBezTo>
                  <a:cubicBezTo>
                    <a:pt x="381" y="378"/>
                    <a:pt x="381" y="378"/>
                    <a:pt x="330" y="378"/>
                  </a:cubicBezTo>
                  <a:cubicBezTo>
                    <a:pt x="325" y="378"/>
                    <a:pt x="320" y="374"/>
                    <a:pt x="320" y="369"/>
                  </a:cubicBezTo>
                  <a:cubicBezTo>
                    <a:pt x="320" y="369"/>
                    <a:pt x="320" y="369"/>
                    <a:pt x="320" y="57"/>
                  </a:cubicBezTo>
                  <a:close/>
                  <a:moveTo>
                    <a:pt x="235" y="135"/>
                  </a:moveTo>
                  <a:cubicBezTo>
                    <a:pt x="235" y="130"/>
                    <a:pt x="239" y="126"/>
                    <a:pt x="244" y="126"/>
                  </a:cubicBezTo>
                  <a:cubicBezTo>
                    <a:pt x="244" y="126"/>
                    <a:pt x="244" y="126"/>
                    <a:pt x="295" y="126"/>
                  </a:cubicBezTo>
                  <a:cubicBezTo>
                    <a:pt x="301" y="126"/>
                    <a:pt x="305" y="130"/>
                    <a:pt x="305" y="135"/>
                  </a:cubicBezTo>
                  <a:cubicBezTo>
                    <a:pt x="305" y="135"/>
                    <a:pt x="305" y="135"/>
                    <a:pt x="305" y="369"/>
                  </a:cubicBezTo>
                  <a:cubicBezTo>
                    <a:pt x="305" y="374"/>
                    <a:pt x="301" y="378"/>
                    <a:pt x="295" y="378"/>
                  </a:cubicBezTo>
                  <a:cubicBezTo>
                    <a:pt x="295" y="378"/>
                    <a:pt x="295" y="378"/>
                    <a:pt x="244" y="378"/>
                  </a:cubicBezTo>
                  <a:cubicBezTo>
                    <a:pt x="239" y="378"/>
                    <a:pt x="235" y="374"/>
                    <a:pt x="235" y="369"/>
                  </a:cubicBezTo>
                  <a:cubicBezTo>
                    <a:pt x="235" y="369"/>
                    <a:pt x="235" y="369"/>
                    <a:pt x="235" y="135"/>
                  </a:cubicBezTo>
                  <a:close/>
                  <a:moveTo>
                    <a:pt x="148" y="196"/>
                  </a:moveTo>
                  <a:cubicBezTo>
                    <a:pt x="148" y="191"/>
                    <a:pt x="152" y="187"/>
                    <a:pt x="157" y="187"/>
                  </a:cubicBezTo>
                  <a:cubicBezTo>
                    <a:pt x="157" y="187"/>
                    <a:pt x="157" y="187"/>
                    <a:pt x="209" y="187"/>
                  </a:cubicBezTo>
                  <a:cubicBezTo>
                    <a:pt x="215" y="187"/>
                    <a:pt x="219" y="191"/>
                    <a:pt x="219" y="196"/>
                  </a:cubicBezTo>
                  <a:cubicBezTo>
                    <a:pt x="219" y="196"/>
                    <a:pt x="219" y="196"/>
                    <a:pt x="219" y="369"/>
                  </a:cubicBezTo>
                  <a:cubicBezTo>
                    <a:pt x="219" y="374"/>
                    <a:pt x="215" y="378"/>
                    <a:pt x="209" y="378"/>
                  </a:cubicBezTo>
                  <a:cubicBezTo>
                    <a:pt x="209" y="378"/>
                    <a:pt x="209" y="378"/>
                    <a:pt x="157" y="378"/>
                  </a:cubicBezTo>
                  <a:cubicBezTo>
                    <a:pt x="152" y="378"/>
                    <a:pt x="148" y="374"/>
                    <a:pt x="148" y="369"/>
                  </a:cubicBezTo>
                  <a:cubicBezTo>
                    <a:pt x="148" y="369"/>
                    <a:pt x="148" y="369"/>
                    <a:pt x="148" y="196"/>
                  </a:cubicBezTo>
                  <a:close/>
                  <a:moveTo>
                    <a:pt x="61" y="250"/>
                  </a:moveTo>
                  <a:cubicBezTo>
                    <a:pt x="61" y="245"/>
                    <a:pt x="64" y="240"/>
                    <a:pt x="70" y="240"/>
                  </a:cubicBezTo>
                  <a:cubicBezTo>
                    <a:pt x="122" y="240"/>
                    <a:pt x="122" y="240"/>
                    <a:pt x="122" y="240"/>
                  </a:cubicBezTo>
                  <a:cubicBezTo>
                    <a:pt x="127" y="240"/>
                    <a:pt x="132" y="245"/>
                    <a:pt x="132" y="250"/>
                  </a:cubicBezTo>
                  <a:cubicBezTo>
                    <a:pt x="132" y="369"/>
                    <a:pt x="132" y="369"/>
                    <a:pt x="132" y="369"/>
                  </a:cubicBezTo>
                  <a:cubicBezTo>
                    <a:pt x="132" y="374"/>
                    <a:pt x="127" y="378"/>
                    <a:pt x="122" y="378"/>
                  </a:cubicBezTo>
                  <a:cubicBezTo>
                    <a:pt x="70" y="378"/>
                    <a:pt x="70" y="378"/>
                    <a:pt x="70" y="378"/>
                  </a:cubicBezTo>
                  <a:cubicBezTo>
                    <a:pt x="64" y="378"/>
                    <a:pt x="61" y="374"/>
                    <a:pt x="61" y="369"/>
                  </a:cubicBezTo>
                  <a:cubicBezTo>
                    <a:pt x="61" y="250"/>
                    <a:pt x="61" y="250"/>
                    <a:pt x="61" y="250"/>
                  </a:cubicBezTo>
                  <a:close/>
                  <a:moveTo>
                    <a:pt x="823" y="562"/>
                  </a:moveTo>
                  <a:cubicBezTo>
                    <a:pt x="61" y="562"/>
                    <a:pt x="61" y="562"/>
                    <a:pt x="61" y="562"/>
                  </a:cubicBezTo>
                  <a:cubicBezTo>
                    <a:pt x="54" y="562"/>
                    <a:pt x="49" y="556"/>
                    <a:pt x="49" y="550"/>
                  </a:cubicBezTo>
                  <a:cubicBezTo>
                    <a:pt x="49" y="543"/>
                    <a:pt x="54" y="538"/>
                    <a:pt x="61" y="538"/>
                  </a:cubicBezTo>
                  <a:cubicBezTo>
                    <a:pt x="823" y="538"/>
                    <a:pt x="823" y="538"/>
                    <a:pt x="823" y="538"/>
                  </a:cubicBezTo>
                  <a:cubicBezTo>
                    <a:pt x="830" y="538"/>
                    <a:pt x="835" y="543"/>
                    <a:pt x="835" y="550"/>
                  </a:cubicBezTo>
                  <a:cubicBezTo>
                    <a:pt x="835" y="556"/>
                    <a:pt x="830" y="562"/>
                    <a:pt x="823" y="562"/>
                  </a:cubicBezTo>
                  <a:close/>
                  <a:moveTo>
                    <a:pt x="823" y="500"/>
                  </a:moveTo>
                  <a:cubicBezTo>
                    <a:pt x="61" y="500"/>
                    <a:pt x="61" y="500"/>
                    <a:pt x="61" y="500"/>
                  </a:cubicBezTo>
                  <a:cubicBezTo>
                    <a:pt x="54" y="500"/>
                    <a:pt x="49" y="495"/>
                    <a:pt x="49" y="488"/>
                  </a:cubicBezTo>
                  <a:cubicBezTo>
                    <a:pt x="49" y="481"/>
                    <a:pt x="54" y="476"/>
                    <a:pt x="61" y="476"/>
                  </a:cubicBezTo>
                  <a:cubicBezTo>
                    <a:pt x="823" y="476"/>
                    <a:pt x="823" y="476"/>
                    <a:pt x="823" y="476"/>
                  </a:cubicBezTo>
                  <a:cubicBezTo>
                    <a:pt x="830" y="476"/>
                    <a:pt x="835" y="481"/>
                    <a:pt x="835" y="488"/>
                  </a:cubicBezTo>
                  <a:cubicBezTo>
                    <a:pt x="835" y="495"/>
                    <a:pt x="830" y="500"/>
                    <a:pt x="823" y="500"/>
                  </a:cubicBezTo>
                  <a:close/>
                  <a:moveTo>
                    <a:pt x="823" y="438"/>
                  </a:moveTo>
                  <a:cubicBezTo>
                    <a:pt x="61" y="438"/>
                    <a:pt x="61" y="438"/>
                    <a:pt x="61" y="438"/>
                  </a:cubicBezTo>
                  <a:cubicBezTo>
                    <a:pt x="54" y="438"/>
                    <a:pt x="49" y="432"/>
                    <a:pt x="49" y="426"/>
                  </a:cubicBezTo>
                  <a:cubicBezTo>
                    <a:pt x="49" y="419"/>
                    <a:pt x="54" y="414"/>
                    <a:pt x="61" y="414"/>
                  </a:cubicBezTo>
                  <a:cubicBezTo>
                    <a:pt x="823" y="414"/>
                    <a:pt x="823" y="414"/>
                    <a:pt x="823" y="414"/>
                  </a:cubicBezTo>
                  <a:cubicBezTo>
                    <a:pt x="830" y="414"/>
                    <a:pt x="835" y="419"/>
                    <a:pt x="835" y="426"/>
                  </a:cubicBezTo>
                  <a:cubicBezTo>
                    <a:pt x="835" y="432"/>
                    <a:pt x="830" y="438"/>
                    <a:pt x="823" y="43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38454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3D6911-A5EE-7BA5-7B83-E3C08A7267F9}"/>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BCAC16B8-62B4-6B0D-2452-15B4A8D72A2C}"/>
              </a:ext>
            </a:extLst>
          </p:cNvPr>
          <p:cNvSpPr txBox="1">
            <a:spLocks/>
          </p:cNvSpPr>
          <p:nvPr/>
        </p:nvSpPr>
        <p:spPr>
          <a:xfrm>
            <a:off x="372826" y="97662"/>
            <a:ext cx="1103812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学習コンテンツ（ビジネスモデル 利用料）</a:t>
            </a:r>
            <a:r>
              <a:rPr lang="en-US" altLang="ja-JP">
                <a:solidFill>
                  <a:srgbClr val="C8C8C8"/>
                </a:solidFill>
                <a:ea typeface="Meiryo UI" panose="020B0604030504040204" pitchFamily="50" charset="-128"/>
              </a:rPr>
              <a:t>(1/2)</a:t>
            </a:r>
          </a:p>
        </p:txBody>
      </p:sp>
      <p:graphicFrame>
        <p:nvGraphicFramePr>
          <p:cNvPr id="2098" name="Table 2097">
            <a:extLst>
              <a:ext uri="{FF2B5EF4-FFF2-40B4-BE49-F238E27FC236}">
                <a16:creationId xmlns:a16="http://schemas.microsoft.com/office/drawing/2014/main" id="{174F892B-1E19-F865-F8A8-B3C28B3641B4}"/>
              </a:ext>
            </a:extLst>
          </p:cNvPr>
          <p:cNvGraphicFramePr>
            <a:graphicFrameLocks noGrp="1" noDrilldown="1" noMove="1" noResize="1"/>
          </p:cNvGraphicFramePr>
          <p:nvPr>
            <p:extLst>
              <p:ext uri="{D42A27DB-BD31-4B8C-83A1-F6EECF244321}">
                <p14:modId xmlns:p14="http://schemas.microsoft.com/office/powerpoint/2010/main" val="725395772"/>
              </p:ext>
            </p:extLst>
          </p:nvPr>
        </p:nvGraphicFramePr>
        <p:xfrm>
          <a:off x="333188" y="2003738"/>
          <a:ext cx="11385178" cy="4050858"/>
        </p:xfrm>
        <a:graphic>
          <a:graphicData uri="http://schemas.openxmlformats.org/drawingml/2006/table">
            <a:tbl>
              <a:tblPr firstRow="1" bandRow="1">
                <a:tableStyleId>{5C22544A-7EE6-4342-B048-85BDC9FD1C3A}</a:tableStyleId>
              </a:tblPr>
              <a:tblGrid>
                <a:gridCol w="1939384">
                  <a:extLst>
                    <a:ext uri="{9D8B030D-6E8A-4147-A177-3AD203B41FA5}">
                      <a16:colId xmlns:a16="http://schemas.microsoft.com/office/drawing/2014/main" val="3774121628"/>
                    </a:ext>
                  </a:extLst>
                </a:gridCol>
                <a:gridCol w="1574299">
                  <a:extLst>
                    <a:ext uri="{9D8B030D-6E8A-4147-A177-3AD203B41FA5}">
                      <a16:colId xmlns:a16="http://schemas.microsoft.com/office/drawing/2014/main" val="2034272013"/>
                    </a:ext>
                  </a:extLst>
                </a:gridCol>
                <a:gridCol w="1574299">
                  <a:extLst>
                    <a:ext uri="{9D8B030D-6E8A-4147-A177-3AD203B41FA5}">
                      <a16:colId xmlns:a16="http://schemas.microsoft.com/office/drawing/2014/main" val="1575374159"/>
                    </a:ext>
                  </a:extLst>
                </a:gridCol>
                <a:gridCol w="1574299">
                  <a:extLst>
                    <a:ext uri="{9D8B030D-6E8A-4147-A177-3AD203B41FA5}">
                      <a16:colId xmlns:a16="http://schemas.microsoft.com/office/drawing/2014/main" val="4127372794"/>
                    </a:ext>
                  </a:extLst>
                </a:gridCol>
                <a:gridCol w="1574299">
                  <a:extLst>
                    <a:ext uri="{9D8B030D-6E8A-4147-A177-3AD203B41FA5}">
                      <a16:colId xmlns:a16="http://schemas.microsoft.com/office/drawing/2014/main" val="2066460979"/>
                    </a:ext>
                  </a:extLst>
                </a:gridCol>
                <a:gridCol w="1574299">
                  <a:extLst>
                    <a:ext uri="{9D8B030D-6E8A-4147-A177-3AD203B41FA5}">
                      <a16:colId xmlns:a16="http://schemas.microsoft.com/office/drawing/2014/main" val="3839414812"/>
                    </a:ext>
                  </a:extLst>
                </a:gridCol>
                <a:gridCol w="1574299">
                  <a:extLst>
                    <a:ext uri="{9D8B030D-6E8A-4147-A177-3AD203B41FA5}">
                      <a16:colId xmlns:a16="http://schemas.microsoft.com/office/drawing/2014/main" val="3876263618"/>
                    </a:ext>
                  </a:extLst>
                </a:gridCol>
              </a:tblGrid>
              <a:tr h="675143">
                <a:tc>
                  <a:txBody>
                    <a:bodyPr/>
                    <a:lstStyle/>
                    <a:p>
                      <a:r>
                        <a:rPr lang="ja-JP" altLang="en-US" sz="1400" b="0">
                          <a:solidFill>
                            <a:srgbClr val="575757"/>
                          </a:solidFill>
                          <a:ea typeface="Meiryo UI" panose="020B0604030504040204" pitchFamily="50" charset="-128"/>
                        </a:rPr>
                        <a:t>パタン</a:t>
                      </a:r>
                      <a:endParaRPr lang="en-US" sz="1400" b="0">
                        <a:solidFill>
                          <a:srgbClr val="575757"/>
                        </a:solidFill>
                        <a:ea typeface="Meiryo UI" panose="020B0604030504040204" pitchFamily="50" charset="-128"/>
                      </a:endParaRPr>
                    </a:p>
                  </a:txBody>
                  <a:tcPr>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tc>
                  <a:txBody>
                    <a:bodyPr/>
                    <a:lstStyle/>
                    <a:p>
                      <a:r>
                        <a:rPr lang="ja-JP" altLang="en-US" sz="1400" b="0">
                          <a:solidFill>
                            <a:srgbClr val="575757"/>
                          </a:solidFill>
                          <a:ea typeface="Meiryo UI" panose="020B0604030504040204" pitchFamily="50" charset="-128"/>
                        </a:rPr>
                        <a:t>有償コンテンツを</a:t>
                      </a:r>
                      <a:r>
                        <a:rPr lang="en-US" altLang="ja-JP" sz="1400" b="0">
                          <a:solidFill>
                            <a:srgbClr val="575757"/>
                          </a:solidFill>
                          <a:ea typeface="Meiryo UI" panose="020B0604030504040204" pitchFamily="50" charset="-128"/>
                        </a:rPr>
                        <a:t>CP</a:t>
                      </a:r>
                      <a:r>
                        <a:rPr lang="ja-JP" altLang="en-US" sz="1400" b="0">
                          <a:solidFill>
                            <a:srgbClr val="575757"/>
                          </a:solidFill>
                          <a:ea typeface="Meiryo UI" panose="020B0604030504040204" pitchFamily="50" charset="-128"/>
                        </a:rPr>
                        <a:t>サイトで購入・履修</a:t>
                      </a:r>
                      <a:endParaRPr lang="en-US" sz="1400" b="0">
                        <a:solidFill>
                          <a:srgbClr val="575757"/>
                        </a:solidFill>
                        <a:ea typeface="Meiryo UI" panose="020B0604030504040204" pitchFamily="50" charset="-128"/>
                      </a:endParaRPr>
                    </a:p>
                  </a:txBody>
                  <a:tcPr marL="72000" marR="72000">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0">
                          <a:solidFill>
                            <a:srgbClr val="575757"/>
                          </a:solidFill>
                          <a:ea typeface="Meiryo UI" panose="020B0604030504040204" pitchFamily="50" charset="-128"/>
                        </a:rPr>
                        <a:t>有償コンテンツを</a:t>
                      </a:r>
                      <a:br>
                        <a:rPr lang="en-US" altLang="ja-JP" sz="1400" b="0">
                          <a:solidFill>
                            <a:srgbClr val="575757"/>
                          </a:solidFill>
                          <a:ea typeface="Meiryo UI" panose="020B0604030504040204" pitchFamily="50" charset="-128"/>
                        </a:rPr>
                      </a:br>
                      <a:r>
                        <a:rPr lang="ja-JP" altLang="en-US" sz="1400" b="0">
                          <a:solidFill>
                            <a:srgbClr val="575757"/>
                          </a:solidFill>
                          <a:ea typeface="Meiryo UI" panose="020B0604030504040204" pitchFamily="50" charset="-128"/>
                        </a:rPr>
                        <a:t>マナビで購入・履修</a:t>
                      </a:r>
                      <a:endParaRPr lang="en-US" sz="1400" b="0">
                        <a:solidFill>
                          <a:srgbClr val="575757"/>
                        </a:solidFill>
                        <a:ea typeface="Meiryo UI" panose="020B0604030504040204" pitchFamily="50" charset="-128"/>
                      </a:endParaRPr>
                    </a:p>
                  </a:txBody>
                  <a:tcPr marL="72000" marR="72000">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0">
                          <a:solidFill>
                            <a:srgbClr val="575757"/>
                          </a:solidFill>
                          <a:ea typeface="Meiryo UI" panose="020B0604030504040204" pitchFamily="50" charset="-128"/>
                        </a:rPr>
                        <a:t>有償コンテンツを</a:t>
                      </a:r>
                      <a:br>
                        <a:rPr lang="en-US" altLang="ja-JP" sz="1400" b="0">
                          <a:solidFill>
                            <a:srgbClr val="575757"/>
                          </a:solidFill>
                          <a:ea typeface="Meiryo UI" panose="020B0604030504040204" pitchFamily="50" charset="-128"/>
                        </a:rPr>
                      </a:br>
                      <a:r>
                        <a:rPr lang="ja-JP" altLang="en-US" sz="1400" b="0">
                          <a:solidFill>
                            <a:srgbClr val="575757"/>
                          </a:solidFill>
                          <a:ea typeface="Meiryo UI" panose="020B0604030504040204" pitchFamily="50" charset="-128"/>
                        </a:rPr>
                        <a:t>マナビで無償で履修</a:t>
                      </a:r>
                      <a:endParaRPr lang="en-US" sz="1400" b="0">
                        <a:solidFill>
                          <a:srgbClr val="575757"/>
                        </a:solidFill>
                        <a:ea typeface="Meiryo UI" panose="020B0604030504040204" pitchFamily="50" charset="-128"/>
                      </a:endParaRPr>
                    </a:p>
                  </a:txBody>
                  <a:tcPr marL="72000" marR="72000">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tc>
                  <a:txBody>
                    <a:bodyPr/>
                    <a:lstStyle/>
                    <a:p>
                      <a:r>
                        <a:rPr lang="ja-JP" altLang="en-US" sz="1400" b="0">
                          <a:solidFill>
                            <a:srgbClr val="575757"/>
                          </a:solidFill>
                          <a:ea typeface="Meiryo UI" panose="020B0604030504040204" pitchFamily="50" charset="-128"/>
                        </a:rPr>
                        <a:t>無償コンテンツを</a:t>
                      </a:r>
                      <a:br>
                        <a:rPr lang="en-US" altLang="ja-JP" sz="1400" b="0">
                          <a:solidFill>
                            <a:srgbClr val="575757"/>
                          </a:solidFill>
                          <a:ea typeface="Meiryo UI" panose="020B0604030504040204" pitchFamily="50" charset="-128"/>
                        </a:rPr>
                      </a:br>
                      <a:r>
                        <a:rPr lang="en-US" altLang="ja-JP" sz="1400" b="0">
                          <a:solidFill>
                            <a:srgbClr val="575757"/>
                          </a:solidFill>
                          <a:ea typeface="Meiryo UI" panose="020B0604030504040204" pitchFamily="50" charset="-128"/>
                        </a:rPr>
                        <a:t>CP</a:t>
                      </a:r>
                      <a:r>
                        <a:rPr lang="ja-JP" altLang="en-US" sz="1400" b="0">
                          <a:solidFill>
                            <a:srgbClr val="575757"/>
                          </a:solidFill>
                          <a:ea typeface="Meiryo UI" panose="020B0604030504040204" pitchFamily="50" charset="-128"/>
                        </a:rPr>
                        <a:t>サイトで履修</a:t>
                      </a:r>
                      <a:endParaRPr lang="en-US" sz="1400" b="0">
                        <a:solidFill>
                          <a:srgbClr val="575757"/>
                        </a:solidFill>
                        <a:ea typeface="Meiryo UI" panose="020B0604030504040204" pitchFamily="50" charset="-128"/>
                      </a:endParaRPr>
                    </a:p>
                  </a:txBody>
                  <a:tcPr marL="72000" marR="72000">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0">
                          <a:solidFill>
                            <a:srgbClr val="575757"/>
                          </a:solidFill>
                          <a:ea typeface="Meiryo UI" panose="020B0604030504040204" pitchFamily="50" charset="-128"/>
                        </a:rPr>
                        <a:t>無償コンテンツを</a:t>
                      </a:r>
                      <a:br>
                        <a:rPr lang="en-US" altLang="ja-JP" sz="1400" b="0">
                          <a:solidFill>
                            <a:srgbClr val="575757"/>
                          </a:solidFill>
                          <a:ea typeface="Meiryo UI" panose="020B0604030504040204" pitchFamily="50" charset="-128"/>
                        </a:rPr>
                      </a:br>
                      <a:r>
                        <a:rPr lang="ja-JP" altLang="en-US" sz="1400" b="0">
                          <a:solidFill>
                            <a:srgbClr val="575757"/>
                          </a:solidFill>
                          <a:ea typeface="Meiryo UI" panose="020B0604030504040204" pitchFamily="50" charset="-128"/>
                        </a:rPr>
                        <a:t>マナビで履修</a:t>
                      </a:r>
                      <a:endParaRPr lang="en-US" sz="1400" b="0">
                        <a:solidFill>
                          <a:srgbClr val="575757"/>
                        </a:solidFill>
                        <a:ea typeface="Meiryo UI" panose="020B0604030504040204" pitchFamily="50" charset="-128"/>
                      </a:endParaRPr>
                    </a:p>
                  </a:txBody>
                  <a:tcPr marL="72000" marR="72000">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b="0">
                          <a:solidFill>
                            <a:srgbClr val="575757"/>
                          </a:solidFill>
                          <a:ea typeface="Meiryo UI" panose="020B0604030504040204" pitchFamily="50" charset="-128"/>
                        </a:rPr>
                        <a:t>無償コンテンツを</a:t>
                      </a:r>
                      <a:br>
                        <a:rPr lang="en-US" altLang="ja-JP" sz="1400" b="0">
                          <a:solidFill>
                            <a:srgbClr val="575757"/>
                          </a:solidFill>
                          <a:ea typeface="Meiryo UI" panose="020B0604030504040204" pitchFamily="50" charset="-128"/>
                        </a:rPr>
                      </a:br>
                      <a:r>
                        <a:rPr lang="ja-JP" altLang="en-US" sz="1400" b="0">
                          <a:solidFill>
                            <a:srgbClr val="575757"/>
                          </a:solidFill>
                          <a:ea typeface="Meiryo UI" panose="020B0604030504040204" pitchFamily="50" charset="-128"/>
                        </a:rPr>
                        <a:t>マナビで購入・履修</a:t>
                      </a:r>
                      <a:endParaRPr lang="en-US" sz="1400" b="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2F2F2"/>
                    </a:solidFill>
                  </a:tcPr>
                </a:tc>
                <a:extLst>
                  <a:ext uri="{0D108BD9-81ED-4DB2-BD59-A6C34878D82A}">
                    <a16:rowId xmlns:a16="http://schemas.microsoft.com/office/drawing/2014/main" val="3657117971"/>
                  </a:ext>
                </a:extLst>
              </a:tr>
              <a:tr h="675143">
                <a:tc>
                  <a:txBody>
                    <a:bodyPr/>
                    <a:lstStyle/>
                    <a:p>
                      <a:r>
                        <a:rPr lang="en-US" altLang="ja-JP" sz="1400">
                          <a:solidFill>
                            <a:srgbClr val="575757"/>
                          </a:solidFill>
                          <a:ea typeface="Meiryo UI" panose="020B0604030504040204" pitchFamily="50" charset="-128"/>
                        </a:rPr>
                        <a:t>CP</a:t>
                      </a:r>
                      <a:r>
                        <a:rPr lang="ja-JP" altLang="en-US" sz="1400">
                          <a:solidFill>
                            <a:srgbClr val="575757"/>
                          </a:solidFill>
                          <a:ea typeface="Meiryo UI" panose="020B0604030504040204" pitchFamily="50" charset="-128"/>
                        </a:rPr>
                        <a:t>コンテンツ提供方針</a:t>
                      </a:r>
                      <a:br>
                        <a:rPr lang="en-US" altLang="ja-JP" sz="1400">
                          <a:solidFill>
                            <a:srgbClr val="575757"/>
                          </a:solidFill>
                          <a:ea typeface="Meiryo UI" panose="020B0604030504040204" pitchFamily="50" charset="-128"/>
                        </a:rPr>
                      </a:br>
                      <a:r>
                        <a:rPr lang="en-US" altLang="ja-JP" sz="1400">
                          <a:solidFill>
                            <a:srgbClr val="575757"/>
                          </a:solidFill>
                          <a:ea typeface="Meiryo UI" panose="020B0604030504040204" pitchFamily="50" charset="-128"/>
                        </a:rPr>
                        <a:t>(</a:t>
                      </a:r>
                      <a:r>
                        <a:rPr lang="ja-JP" altLang="en-US" sz="1400">
                          <a:solidFill>
                            <a:srgbClr val="575757"/>
                          </a:solidFill>
                          <a:ea typeface="Meiryo UI" panose="020B0604030504040204" pitchFamily="50" charset="-128"/>
                        </a:rPr>
                        <a:t>有償</a:t>
                      </a:r>
                      <a:r>
                        <a:rPr lang="en-US" altLang="ja-JP" sz="1400">
                          <a:solidFill>
                            <a:srgbClr val="575757"/>
                          </a:solidFill>
                          <a:ea typeface="Meiryo UI" panose="020B0604030504040204" pitchFamily="50" charset="-128"/>
                        </a:rPr>
                        <a:t>/</a:t>
                      </a:r>
                      <a:r>
                        <a:rPr lang="ja-JP" altLang="en-US" sz="1400">
                          <a:solidFill>
                            <a:srgbClr val="575757"/>
                          </a:solidFill>
                          <a:ea typeface="Meiryo UI" panose="020B0604030504040204" pitchFamily="50" charset="-128"/>
                        </a:rPr>
                        <a:t>無償</a:t>
                      </a:r>
                      <a:r>
                        <a:rPr lang="en-US" altLang="ja-JP" sz="1400">
                          <a:solidFill>
                            <a:srgbClr val="575757"/>
                          </a:solidFill>
                          <a:ea typeface="Meiryo UI" panose="020B0604030504040204" pitchFamily="50" charset="-128"/>
                        </a:rPr>
                        <a:t>)</a:t>
                      </a:r>
                      <a:endParaRPr lang="en-US" sz="1400">
                        <a:solidFill>
                          <a:srgbClr val="575757"/>
                        </a:solidFill>
                        <a:ea typeface="Meiryo UI" panose="020B0604030504040204" pitchFamily="50" charset="-128"/>
                      </a:endParaRPr>
                    </a:p>
                  </a:txBody>
                  <a:tcPr>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pPr algn="ctr"/>
                      <a:r>
                        <a:rPr lang="ja-JP" altLang="en-US" sz="1400">
                          <a:solidFill>
                            <a:srgbClr val="575757"/>
                          </a:solidFill>
                          <a:ea typeface="Meiryo UI" panose="020B0604030504040204" pitchFamily="50" charset="-128"/>
                        </a:rPr>
                        <a:t>有償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chemeClr val="accent4">
                        <a:lumMod val="20000"/>
                        <a:lumOff val="80000"/>
                      </a:schemeClr>
                    </a:solidFill>
                  </a:tcPr>
                </a:tc>
                <a:tc>
                  <a:txBody>
                    <a:bodyPr/>
                    <a:lstStyle/>
                    <a:p>
                      <a:pPr algn="ctr"/>
                      <a:r>
                        <a:rPr lang="ja-JP" altLang="en-US" sz="1400">
                          <a:solidFill>
                            <a:srgbClr val="575757"/>
                          </a:solidFill>
                          <a:ea typeface="Meiryo UI" panose="020B0604030504040204" pitchFamily="50" charset="-128"/>
                        </a:rPr>
                        <a:t>有償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chemeClr val="accent4">
                        <a:lumMod val="20000"/>
                        <a:lumOff val="80000"/>
                      </a:schemeClr>
                    </a:solidFill>
                  </a:tcPr>
                </a:tc>
                <a:tc>
                  <a:txBody>
                    <a:bodyPr/>
                    <a:lstStyle/>
                    <a:p>
                      <a:pPr algn="ctr"/>
                      <a:r>
                        <a:rPr lang="ja-JP" altLang="en-US" sz="1400">
                          <a:solidFill>
                            <a:srgbClr val="575757"/>
                          </a:solidFill>
                          <a:ea typeface="Meiryo UI" panose="020B0604030504040204" pitchFamily="50" charset="-128"/>
                        </a:rPr>
                        <a:t>有償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chemeClr val="accent4">
                        <a:lumMod val="20000"/>
                        <a:lumOff val="80000"/>
                      </a:schemeClr>
                    </a:solidFill>
                  </a:tcPr>
                </a:tc>
                <a:tc>
                  <a:txBody>
                    <a:bodyPr/>
                    <a:lstStyle/>
                    <a:p>
                      <a:pPr algn="ctr"/>
                      <a:r>
                        <a:rPr lang="ja-JP" altLang="en-US" sz="1400">
                          <a:solidFill>
                            <a:srgbClr val="575757"/>
                          </a:solidFill>
                          <a:ea typeface="Meiryo UI" panose="020B0604030504040204" pitchFamily="50" charset="-128"/>
                        </a:rPr>
                        <a:t>無償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7"/>
                    </a:solidFill>
                  </a:tcPr>
                </a:tc>
                <a:tc>
                  <a:txBody>
                    <a:bodyPr/>
                    <a:lstStyle/>
                    <a:p>
                      <a:pPr algn="ctr"/>
                      <a:r>
                        <a:rPr lang="ja-JP" altLang="en-US" sz="1400">
                          <a:solidFill>
                            <a:srgbClr val="575757"/>
                          </a:solidFill>
                          <a:ea typeface="Meiryo UI" panose="020B0604030504040204" pitchFamily="50" charset="-128"/>
                        </a:rPr>
                        <a:t>無償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7"/>
                    </a:solidFill>
                  </a:tcPr>
                </a:tc>
                <a:tc>
                  <a:txBody>
                    <a:bodyPr/>
                    <a:lstStyle/>
                    <a:p>
                      <a:pPr algn="ctr"/>
                      <a:r>
                        <a:rPr lang="ja-JP" altLang="en-US" sz="1400">
                          <a:solidFill>
                            <a:srgbClr val="575757"/>
                          </a:solidFill>
                          <a:ea typeface="Meiryo UI" panose="020B0604030504040204" pitchFamily="50" charset="-128"/>
                        </a:rPr>
                        <a:t>無償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7"/>
                    </a:solidFill>
                  </a:tcPr>
                </a:tc>
                <a:extLst>
                  <a:ext uri="{0D108BD9-81ED-4DB2-BD59-A6C34878D82A}">
                    <a16:rowId xmlns:a16="http://schemas.microsoft.com/office/drawing/2014/main" val="1268255553"/>
                  </a:ext>
                </a:extLst>
              </a:tr>
              <a:tr h="675143">
                <a:tc>
                  <a:txBody>
                    <a:bodyPr/>
                    <a:lstStyle/>
                    <a:p>
                      <a:r>
                        <a:rPr lang="ja-JP" altLang="en-US" sz="1400">
                          <a:solidFill>
                            <a:srgbClr val="575757"/>
                          </a:solidFill>
                          <a:ea typeface="Meiryo UI" panose="020B0604030504040204" pitchFamily="50" charset="-128"/>
                        </a:rPr>
                        <a:t>コンテンツ最終提供方針</a:t>
                      </a:r>
                      <a:br>
                        <a:rPr lang="en-US" altLang="ja-JP" sz="1400">
                          <a:solidFill>
                            <a:srgbClr val="575757"/>
                          </a:solidFill>
                          <a:ea typeface="Meiryo UI" panose="020B0604030504040204" pitchFamily="50" charset="-128"/>
                        </a:rPr>
                      </a:br>
                      <a:r>
                        <a:rPr lang="en-US" altLang="ja-JP" sz="1400">
                          <a:solidFill>
                            <a:srgbClr val="575757"/>
                          </a:solidFill>
                          <a:ea typeface="Meiryo UI" panose="020B0604030504040204" pitchFamily="50" charset="-128"/>
                        </a:rPr>
                        <a:t>(</a:t>
                      </a:r>
                      <a:r>
                        <a:rPr lang="ja-JP" altLang="en-US" sz="1400">
                          <a:solidFill>
                            <a:srgbClr val="575757"/>
                          </a:solidFill>
                          <a:ea typeface="Meiryo UI" panose="020B0604030504040204" pitchFamily="50" charset="-128"/>
                        </a:rPr>
                        <a:t>有償</a:t>
                      </a:r>
                      <a:r>
                        <a:rPr lang="en-US" altLang="ja-JP" sz="1400">
                          <a:solidFill>
                            <a:srgbClr val="575757"/>
                          </a:solidFill>
                          <a:ea typeface="Meiryo UI" panose="020B0604030504040204" pitchFamily="50" charset="-128"/>
                        </a:rPr>
                        <a:t>/</a:t>
                      </a:r>
                      <a:r>
                        <a:rPr lang="ja-JP" altLang="en-US" sz="1400">
                          <a:solidFill>
                            <a:srgbClr val="575757"/>
                          </a:solidFill>
                          <a:ea typeface="Meiryo UI" panose="020B0604030504040204" pitchFamily="50" charset="-128"/>
                        </a:rPr>
                        <a:t>無償</a:t>
                      </a:r>
                      <a:r>
                        <a:rPr lang="en-US" altLang="ja-JP" sz="1400">
                          <a:solidFill>
                            <a:srgbClr val="575757"/>
                          </a:solidFill>
                          <a:ea typeface="Meiryo UI" panose="020B0604030504040204" pitchFamily="50" charset="-128"/>
                        </a:rPr>
                        <a:t>)</a:t>
                      </a:r>
                      <a:endParaRPr lang="en-US" sz="1400">
                        <a:solidFill>
                          <a:srgbClr val="575757"/>
                        </a:solidFill>
                        <a:ea typeface="Meiryo UI" panose="020B0604030504040204" pitchFamily="50" charset="-128"/>
                      </a:endParaRPr>
                    </a:p>
                  </a:txBody>
                  <a:tcPr>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pPr algn="ctr"/>
                      <a:r>
                        <a:rPr lang="ja-JP" altLang="en-US" sz="1400">
                          <a:solidFill>
                            <a:srgbClr val="575757"/>
                          </a:solidFill>
                          <a:ea typeface="Meiryo UI" panose="020B0604030504040204" pitchFamily="50" charset="-128"/>
                        </a:rPr>
                        <a:t>有償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chemeClr val="accent4">
                        <a:lumMod val="20000"/>
                        <a:lumOff val="80000"/>
                      </a:schemeClr>
                    </a:solidFill>
                  </a:tcPr>
                </a:tc>
                <a:tc>
                  <a:txBody>
                    <a:bodyPr/>
                    <a:lstStyle/>
                    <a:p>
                      <a:pPr algn="ctr"/>
                      <a:r>
                        <a:rPr lang="ja-JP" altLang="en-US" sz="1400">
                          <a:solidFill>
                            <a:srgbClr val="575757"/>
                          </a:solidFill>
                          <a:ea typeface="Meiryo UI" panose="020B0604030504040204" pitchFamily="50" charset="-128"/>
                        </a:rPr>
                        <a:t>有償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chemeClr val="accent4">
                        <a:lumMod val="20000"/>
                        <a:lumOff val="80000"/>
                      </a:schemeClr>
                    </a:solidFill>
                  </a:tcPr>
                </a:tc>
                <a:tc>
                  <a:txBody>
                    <a:bodyPr/>
                    <a:lstStyle/>
                    <a:p>
                      <a:pPr algn="ctr"/>
                      <a:r>
                        <a:rPr lang="ja-JP" altLang="en-US" sz="1400">
                          <a:solidFill>
                            <a:srgbClr val="575757"/>
                          </a:solidFill>
                          <a:ea typeface="Meiryo UI" panose="020B0604030504040204" pitchFamily="50" charset="-128"/>
                        </a:rPr>
                        <a:t>無償</a:t>
                      </a:r>
                      <a:endParaRPr lang="en-US" altLang="ja-JP" sz="1400">
                        <a:solidFill>
                          <a:srgbClr val="575757"/>
                        </a:solidFill>
                        <a:ea typeface="Meiryo UI" panose="020B0604030504040204" pitchFamily="50" charset="-128"/>
                      </a:endParaRPr>
                    </a:p>
                    <a:p>
                      <a:pPr algn="ctr"/>
                      <a:r>
                        <a:rPr lang="en-US" altLang="ja-JP" sz="1050">
                          <a:solidFill>
                            <a:srgbClr val="575757"/>
                          </a:solidFill>
                          <a:ea typeface="Meiryo UI" panose="020B0604030504040204" pitchFamily="50" charset="-128"/>
                        </a:rPr>
                        <a:t>※</a:t>
                      </a:r>
                      <a:r>
                        <a:rPr lang="ja-JP" altLang="en-US" sz="1050">
                          <a:solidFill>
                            <a:srgbClr val="575757"/>
                          </a:solidFill>
                          <a:ea typeface="Meiryo UI" panose="020B0604030504040204" pitchFamily="50" charset="-128"/>
                        </a:rPr>
                        <a:t>キャンペーン等を想定</a:t>
                      </a:r>
                      <a:endParaRPr lang="en-US" sz="105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7"/>
                    </a:solidFill>
                  </a:tcPr>
                </a:tc>
                <a:tc>
                  <a:txBody>
                    <a:bodyPr/>
                    <a:lstStyle/>
                    <a:p>
                      <a:pPr algn="ctr"/>
                      <a:r>
                        <a:rPr lang="ja-JP" altLang="en-US" sz="1400">
                          <a:solidFill>
                            <a:srgbClr val="575757"/>
                          </a:solidFill>
                          <a:ea typeface="Meiryo UI" panose="020B0604030504040204" pitchFamily="50" charset="-128"/>
                        </a:rPr>
                        <a:t>無償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7"/>
                    </a:solidFill>
                  </a:tcPr>
                </a:tc>
                <a:tc>
                  <a:txBody>
                    <a:bodyPr/>
                    <a:lstStyle/>
                    <a:p>
                      <a:pPr algn="ctr"/>
                      <a:r>
                        <a:rPr lang="ja-JP" altLang="en-US" sz="1400">
                          <a:solidFill>
                            <a:srgbClr val="575757"/>
                          </a:solidFill>
                          <a:ea typeface="Meiryo UI" panose="020B0604030504040204" pitchFamily="50" charset="-128"/>
                        </a:rPr>
                        <a:t>無償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7"/>
                    </a:solidFill>
                  </a:tcPr>
                </a:tc>
                <a:tc>
                  <a:txBody>
                    <a:bodyPr/>
                    <a:lstStyle/>
                    <a:p>
                      <a:pPr algn="ctr"/>
                      <a:r>
                        <a:rPr lang="ja-JP" altLang="en-US" sz="1400">
                          <a:solidFill>
                            <a:srgbClr val="575757"/>
                          </a:solidFill>
                          <a:ea typeface="Meiryo UI" panose="020B0604030504040204" pitchFamily="50" charset="-128"/>
                        </a:rPr>
                        <a:t>有償</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180560139"/>
                  </a:ext>
                </a:extLst>
              </a:tr>
              <a:tr h="675143">
                <a:tc>
                  <a:txBody>
                    <a:bodyPr/>
                    <a:lstStyle/>
                    <a:p>
                      <a:r>
                        <a:rPr lang="ja-JP" altLang="en-US" sz="1400">
                          <a:solidFill>
                            <a:srgbClr val="575757"/>
                          </a:solidFill>
                          <a:ea typeface="Meiryo UI" panose="020B0604030504040204" pitchFamily="50" charset="-128"/>
                        </a:rPr>
                        <a:t>コンテンツ提供環境</a:t>
                      </a:r>
                      <a:br>
                        <a:rPr lang="en-US" altLang="ja-JP" sz="1400">
                          <a:solidFill>
                            <a:srgbClr val="575757"/>
                          </a:solidFill>
                          <a:ea typeface="Meiryo UI" panose="020B0604030504040204" pitchFamily="50" charset="-128"/>
                        </a:rPr>
                      </a:br>
                      <a:r>
                        <a:rPr lang="en-US" altLang="ja-JP" sz="1400">
                          <a:solidFill>
                            <a:srgbClr val="575757"/>
                          </a:solidFill>
                          <a:ea typeface="Meiryo UI" panose="020B0604030504040204" pitchFamily="50" charset="-128"/>
                        </a:rPr>
                        <a:t>(CP/</a:t>
                      </a:r>
                      <a:r>
                        <a:rPr lang="ja-JP" altLang="en-US" sz="1400">
                          <a:solidFill>
                            <a:srgbClr val="575757"/>
                          </a:solidFill>
                          <a:ea typeface="Meiryo UI" panose="020B0604030504040204" pitchFamily="50" charset="-128"/>
                        </a:rPr>
                        <a:t>マナビ</a:t>
                      </a:r>
                      <a:r>
                        <a:rPr lang="en-US" altLang="ja-JP" sz="1400">
                          <a:solidFill>
                            <a:srgbClr val="575757"/>
                          </a:solidFill>
                          <a:ea typeface="Meiryo UI" panose="020B0604030504040204" pitchFamily="50" charset="-128"/>
                        </a:rPr>
                        <a:t>)</a:t>
                      </a:r>
                      <a:endParaRPr lang="en-US" sz="1400">
                        <a:solidFill>
                          <a:srgbClr val="575757"/>
                        </a:solidFill>
                        <a:ea typeface="Meiryo UI" panose="020B0604030504040204" pitchFamily="50" charset="-128"/>
                      </a:endParaRPr>
                    </a:p>
                  </a:txBody>
                  <a:tcPr>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r>
                        <a:rPr lang="en-US" altLang="ja-JP" sz="1400">
                          <a:solidFill>
                            <a:srgbClr val="575757"/>
                          </a:solidFill>
                          <a:ea typeface="Meiryo UI" panose="020B0604030504040204" pitchFamily="50" charset="-128"/>
                        </a:rPr>
                        <a:t>CP</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r>
                        <a:rPr lang="ja-JP" altLang="en-US" sz="1400">
                          <a:solidFill>
                            <a:srgbClr val="575757"/>
                          </a:solidFill>
                          <a:ea typeface="Meiryo UI" panose="020B0604030504040204" pitchFamily="50" charset="-128"/>
                        </a:rPr>
                        <a:t>マナビ</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r>
                        <a:rPr lang="ja-JP" altLang="en-US" sz="1400">
                          <a:solidFill>
                            <a:srgbClr val="575757"/>
                          </a:solidFill>
                          <a:ea typeface="Meiryo UI" panose="020B0604030504040204" pitchFamily="50" charset="-128"/>
                        </a:rPr>
                        <a:t>マナビ</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r>
                        <a:rPr lang="en-US" altLang="ja-JP" sz="1400">
                          <a:solidFill>
                            <a:srgbClr val="575757"/>
                          </a:solidFill>
                          <a:ea typeface="Meiryo UI" panose="020B0604030504040204" pitchFamily="50" charset="-128"/>
                        </a:rPr>
                        <a:t>CP</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r>
                        <a:rPr lang="ja-JP" altLang="en-US" sz="1400">
                          <a:solidFill>
                            <a:srgbClr val="575757"/>
                          </a:solidFill>
                          <a:ea typeface="Meiryo UI" panose="020B0604030504040204" pitchFamily="50" charset="-128"/>
                        </a:rPr>
                        <a:t>マナビ</a:t>
                      </a:r>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extLst>
                  <a:ext uri="{0D108BD9-81ED-4DB2-BD59-A6C34878D82A}">
                    <a16:rowId xmlns:a16="http://schemas.microsoft.com/office/drawing/2014/main" val="3237990705"/>
                  </a:ext>
                </a:extLst>
              </a:tr>
              <a:tr h="675143">
                <a:tc>
                  <a:txBody>
                    <a:bodyPr/>
                    <a:lstStyle/>
                    <a:p>
                      <a:r>
                        <a:rPr lang="ja-JP" altLang="en-US" sz="1400">
                          <a:solidFill>
                            <a:srgbClr val="575757"/>
                          </a:solidFill>
                          <a:ea typeface="Meiryo UI" panose="020B0604030504040204" pitchFamily="50" charset="-128"/>
                        </a:rPr>
                        <a:t>利用時の支払</a:t>
                      </a:r>
                      <a:endParaRPr lang="en-US" sz="1400">
                        <a:solidFill>
                          <a:srgbClr val="575757"/>
                        </a:solidFill>
                        <a:ea typeface="Meiryo UI" panose="020B0604030504040204" pitchFamily="50" charset="-128"/>
                      </a:endParaRPr>
                    </a:p>
                  </a:txBody>
                  <a:tcPr>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extLst>
                  <a:ext uri="{0D108BD9-81ED-4DB2-BD59-A6C34878D82A}">
                    <a16:rowId xmlns:a16="http://schemas.microsoft.com/office/drawing/2014/main" val="924714721"/>
                  </a:ext>
                </a:extLst>
              </a:tr>
              <a:tr h="675143">
                <a:tc>
                  <a:txBody>
                    <a:bodyPr/>
                    <a:lstStyle/>
                    <a:p>
                      <a:r>
                        <a:rPr lang="en-US" altLang="ja-JP" sz="1400">
                          <a:solidFill>
                            <a:srgbClr val="575757"/>
                          </a:solidFill>
                          <a:ea typeface="Meiryo UI" panose="020B0604030504040204" pitchFamily="50" charset="-128"/>
                        </a:rPr>
                        <a:t>CP</a:t>
                      </a:r>
                      <a:r>
                        <a:rPr lang="ja-JP" altLang="en-US" sz="1400">
                          <a:solidFill>
                            <a:srgbClr val="575757"/>
                          </a:solidFill>
                          <a:ea typeface="Meiryo UI" panose="020B0604030504040204" pitchFamily="50" charset="-128"/>
                        </a:rPr>
                        <a:t>への仕入原価の支払</a:t>
                      </a:r>
                      <a:endParaRPr lang="en-US" sz="1400">
                        <a:solidFill>
                          <a:srgbClr val="575757"/>
                        </a:solidFill>
                        <a:ea typeface="Meiryo UI" panose="020B0604030504040204" pitchFamily="50" charset="-128"/>
                      </a:endParaRPr>
                    </a:p>
                  </a:txBody>
                  <a:tcPr>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R w="12700" cap="flat" cmpd="sng" algn="ctr">
                      <a:solidFill>
                        <a:schemeClr val="bg2"/>
                      </a:solidFill>
                      <a:prstDash val="sysDot"/>
                      <a:round/>
                      <a:headEnd type="none" w="med" len="med"/>
                      <a:tailEnd type="none" w="med" len="med"/>
                    </a:lnR>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tc>
                  <a:txBody>
                    <a:bodyPr/>
                    <a:lstStyle/>
                    <a:p>
                      <a:endParaRPr lang="en-US" sz="1400" dirty="0">
                        <a:solidFill>
                          <a:srgbClr val="575757"/>
                        </a:solidFill>
                        <a:ea typeface="Meiryo UI" panose="020B0604030504040204" pitchFamily="50" charset="-128"/>
                      </a:endParaRPr>
                    </a:p>
                  </a:txBody>
                  <a:tcPr>
                    <a:lnL w="12700" cap="flat" cmpd="sng" algn="ctr">
                      <a:solidFill>
                        <a:schemeClr val="bg2"/>
                      </a:solidFill>
                      <a:prstDash val="sysDot"/>
                      <a:round/>
                      <a:headEnd type="none" w="med" len="med"/>
                      <a:tailEnd type="none" w="med" len="med"/>
                    </a:lnL>
                    <a:lnT w="12700" cap="flat" cmpd="sng" algn="ctr">
                      <a:solidFill>
                        <a:schemeClr val="bg2"/>
                      </a:solidFill>
                      <a:prstDash val="sysDot"/>
                      <a:round/>
                      <a:headEnd type="none" w="med" len="med"/>
                      <a:tailEnd type="none" w="med" len="med"/>
                    </a:lnT>
                    <a:lnB w="12700" cap="flat" cmpd="sng" algn="ctr">
                      <a:solidFill>
                        <a:schemeClr val="bg2"/>
                      </a:solidFill>
                      <a:prstDash val="sysDot"/>
                      <a:round/>
                      <a:headEnd type="none" w="med" len="med"/>
                      <a:tailEnd type="none" w="med" len="med"/>
                    </a:lnB>
                    <a:solidFill>
                      <a:srgbClr val="FFFFFF"/>
                    </a:solidFill>
                  </a:tcPr>
                </a:tc>
                <a:extLst>
                  <a:ext uri="{0D108BD9-81ED-4DB2-BD59-A6C34878D82A}">
                    <a16:rowId xmlns:a16="http://schemas.microsoft.com/office/drawing/2014/main" val="276014732"/>
                  </a:ext>
                </a:extLst>
              </a:tr>
            </a:tbl>
          </a:graphicData>
        </a:graphic>
      </p:graphicFrame>
      <p:sp>
        <p:nvSpPr>
          <p:cNvPr id="2102" name="Arrow: Down 2101">
            <a:extLst>
              <a:ext uri="{FF2B5EF4-FFF2-40B4-BE49-F238E27FC236}">
                <a16:creationId xmlns:a16="http://schemas.microsoft.com/office/drawing/2014/main" id="{CA0F78BB-8AA9-562F-FD26-7FEDBB958974}"/>
              </a:ext>
            </a:extLst>
          </p:cNvPr>
          <p:cNvSpPr/>
          <p:nvPr/>
        </p:nvSpPr>
        <p:spPr>
          <a:xfrm>
            <a:off x="5447553" y="2999764"/>
            <a:ext cx="1550894" cy="412375"/>
          </a:xfrm>
          <a:prstGeom prst="downArrow">
            <a:avLst>
              <a:gd name="adj1" fmla="val 58662"/>
              <a:gd name="adj2" fmla="val 71053"/>
            </a:avLst>
          </a:prstGeom>
          <a:solidFill>
            <a:schemeClr val="accent3"/>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有償コンテンツ</a:t>
            </a:r>
            <a:endParaRPr lang="en-US" altLang="ja-JP" sz="900">
              <a:solidFill>
                <a:srgbClr val="FFFFFF"/>
              </a:solidFill>
              <a:ea typeface="Meiryo UI" panose="020B0604030504040204" pitchFamily="50" charset="-128"/>
            </a:endParaRPr>
          </a:p>
          <a:p>
            <a:pPr algn="ctr"/>
            <a:r>
              <a:rPr lang="ja-JP" altLang="en-US" sz="900">
                <a:solidFill>
                  <a:srgbClr val="FFFFFF"/>
                </a:solidFill>
                <a:ea typeface="Meiryo UI" panose="020B0604030504040204" pitchFamily="50" charset="-128"/>
              </a:rPr>
              <a:t>を無償で提供</a:t>
            </a:r>
            <a:endParaRPr lang="en-US" sz="900">
              <a:solidFill>
                <a:srgbClr val="FFFFFF"/>
              </a:solidFill>
              <a:ea typeface="Meiryo UI" panose="020B0604030504040204" pitchFamily="50" charset="-128"/>
            </a:endParaRPr>
          </a:p>
        </p:txBody>
      </p:sp>
      <p:sp>
        <p:nvSpPr>
          <p:cNvPr id="2105" name="Arrow: Down 2104">
            <a:extLst>
              <a:ext uri="{FF2B5EF4-FFF2-40B4-BE49-F238E27FC236}">
                <a16:creationId xmlns:a16="http://schemas.microsoft.com/office/drawing/2014/main" id="{0F008C11-2BC1-3868-970B-2BE46D269C7D}"/>
              </a:ext>
            </a:extLst>
          </p:cNvPr>
          <p:cNvSpPr/>
          <p:nvPr/>
        </p:nvSpPr>
        <p:spPr>
          <a:xfrm>
            <a:off x="10167472" y="2999764"/>
            <a:ext cx="1550894" cy="412375"/>
          </a:xfrm>
          <a:prstGeom prst="downArrow">
            <a:avLst>
              <a:gd name="adj1" fmla="val 58662"/>
              <a:gd name="adj2" fmla="val 71053"/>
            </a:avLst>
          </a:prstGeom>
          <a:solidFill>
            <a:schemeClr val="accent3"/>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無償コンテンツ</a:t>
            </a:r>
            <a:endParaRPr lang="en-US" altLang="ja-JP" sz="900">
              <a:solidFill>
                <a:srgbClr val="FFFFFF"/>
              </a:solidFill>
              <a:ea typeface="Meiryo UI" panose="020B0604030504040204" pitchFamily="50" charset="-128"/>
            </a:endParaRPr>
          </a:p>
          <a:p>
            <a:pPr algn="ctr"/>
            <a:r>
              <a:rPr lang="ja-JP" altLang="en-US" sz="900">
                <a:solidFill>
                  <a:srgbClr val="FFFFFF"/>
                </a:solidFill>
                <a:ea typeface="Meiryo UI" panose="020B0604030504040204" pitchFamily="50" charset="-128"/>
              </a:rPr>
              <a:t>を有償で提供</a:t>
            </a:r>
            <a:endParaRPr lang="en-US" sz="900">
              <a:solidFill>
                <a:srgbClr val="FFFFFF"/>
              </a:solidFill>
              <a:ea typeface="Meiryo UI" panose="020B0604030504040204" pitchFamily="50" charset="-128"/>
            </a:endParaRPr>
          </a:p>
        </p:txBody>
      </p:sp>
      <p:sp>
        <p:nvSpPr>
          <p:cNvPr id="2106" name="Rectangle 2105">
            <a:extLst>
              <a:ext uri="{FF2B5EF4-FFF2-40B4-BE49-F238E27FC236}">
                <a16:creationId xmlns:a16="http://schemas.microsoft.com/office/drawing/2014/main" id="{E9FA76B2-FC6B-EBF1-8013-5E204E4C1C79}"/>
              </a:ext>
            </a:extLst>
          </p:cNvPr>
          <p:cNvSpPr/>
          <p:nvPr/>
        </p:nvSpPr>
        <p:spPr>
          <a:xfrm>
            <a:off x="10146425" y="2003737"/>
            <a:ext cx="1571941" cy="4050859"/>
          </a:xfrm>
          <a:prstGeom prst="rect">
            <a:avLst/>
          </a:prstGeom>
          <a:solidFill>
            <a:schemeClr val="tx2">
              <a:alpha val="3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b="1">
                <a:solidFill>
                  <a:srgbClr val="FFFFFF"/>
                </a:solidFill>
                <a:ea typeface="Meiryo UI" panose="020B0604030504040204" pitchFamily="50" charset="-128"/>
              </a:rPr>
              <a:t>無償コンテンツを</a:t>
            </a:r>
            <a:br>
              <a:rPr lang="en-US" altLang="ja-JP" sz="1200" b="1">
                <a:solidFill>
                  <a:srgbClr val="FFFFFF"/>
                </a:solidFill>
                <a:ea typeface="Meiryo UI" panose="020B0604030504040204" pitchFamily="50" charset="-128"/>
              </a:rPr>
            </a:br>
            <a:r>
              <a:rPr lang="ja-JP" altLang="en-US" sz="1200" b="1">
                <a:solidFill>
                  <a:srgbClr val="FFFFFF"/>
                </a:solidFill>
                <a:ea typeface="Meiryo UI" panose="020B0604030504040204" pitchFamily="50" charset="-128"/>
              </a:rPr>
              <a:t>有償で販売する</a:t>
            </a:r>
            <a:br>
              <a:rPr lang="en-US" altLang="ja-JP" sz="1200" b="1">
                <a:solidFill>
                  <a:srgbClr val="FFFFFF"/>
                </a:solidFill>
                <a:ea typeface="Meiryo UI" panose="020B0604030504040204" pitchFamily="50" charset="-128"/>
              </a:rPr>
            </a:br>
            <a:r>
              <a:rPr lang="ja-JP" altLang="en-US" sz="1200" b="1">
                <a:solidFill>
                  <a:srgbClr val="FFFFFF"/>
                </a:solidFill>
                <a:ea typeface="Meiryo UI" panose="020B0604030504040204" pitchFamily="50" charset="-128"/>
              </a:rPr>
              <a:t>ケースは想定しない</a:t>
            </a:r>
            <a:endParaRPr lang="en-US" sz="1200" b="1">
              <a:solidFill>
                <a:srgbClr val="FFFFFF"/>
              </a:solidFill>
              <a:ea typeface="Meiryo UI" panose="020B0604030504040204" pitchFamily="50" charset="-128"/>
            </a:endParaRPr>
          </a:p>
        </p:txBody>
      </p:sp>
      <p:sp>
        <p:nvSpPr>
          <p:cNvPr id="2131" name="AutoShape 3">
            <a:extLst>
              <a:ext uri="{FF2B5EF4-FFF2-40B4-BE49-F238E27FC236}">
                <a16:creationId xmlns:a16="http://schemas.microsoft.com/office/drawing/2014/main" id="{C9EB1AFD-0BA8-BEF1-7CF2-BDC9542F6FBE}"/>
              </a:ext>
            </a:extLst>
          </p:cNvPr>
          <p:cNvSpPr>
            <a:spLocks noChangeAspect="1" noChangeArrowheads="1" noTextEdit="1"/>
          </p:cNvSpPr>
          <p:nvPr/>
        </p:nvSpPr>
        <p:spPr bwMode="auto">
          <a:xfrm>
            <a:off x="2439360" y="4979331"/>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2" name="Freeform 5">
            <a:extLst>
              <a:ext uri="{FF2B5EF4-FFF2-40B4-BE49-F238E27FC236}">
                <a16:creationId xmlns:a16="http://schemas.microsoft.com/office/drawing/2014/main" id="{FF109E92-A456-CA6C-2004-208B7375B2E0}"/>
              </a:ext>
            </a:extLst>
          </p:cNvPr>
          <p:cNvSpPr>
            <a:spLocks noEditPoints="1"/>
          </p:cNvSpPr>
          <p:nvPr/>
        </p:nvSpPr>
        <p:spPr bwMode="auto">
          <a:xfrm>
            <a:off x="2454892" y="5002032"/>
            <a:ext cx="227338" cy="212892"/>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2134" name="AutoShape 3">
            <a:extLst>
              <a:ext uri="{FF2B5EF4-FFF2-40B4-BE49-F238E27FC236}">
                <a16:creationId xmlns:a16="http://schemas.microsoft.com/office/drawing/2014/main" id="{6034F59D-FF1C-A6D6-6741-EC091A2E45C1}"/>
              </a:ext>
            </a:extLst>
          </p:cNvPr>
          <p:cNvSpPr>
            <a:spLocks noChangeAspect="1" noChangeArrowheads="1" noTextEdit="1"/>
          </p:cNvSpPr>
          <p:nvPr/>
        </p:nvSpPr>
        <p:spPr bwMode="auto">
          <a:xfrm>
            <a:off x="4028674" y="4979331"/>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5" name="Freeform 5">
            <a:extLst>
              <a:ext uri="{FF2B5EF4-FFF2-40B4-BE49-F238E27FC236}">
                <a16:creationId xmlns:a16="http://schemas.microsoft.com/office/drawing/2014/main" id="{AD34F6BF-4BF8-29F0-76EA-9339F2A2AF16}"/>
              </a:ext>
            </a:extLst>
          </p:cNvPr>
          <p:cNvSpPr>
            <a:spLocks noEditPoints="1"/>
          </p:cNvSpPr>
          <p:nvPr/>
        </p:nvSpPr>
        <p:spPr bwMode="auto">
          <a:xfrm>
            <a:off x="4044206" y="5002032"/>
            <a:ext cx="227338" cy="212892"/>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2147" name="AutoShape 3">
            <a:extLst>
              <a:ext uri="{FF2B5EF4-FFF2-40B4-BE49-F238E27FC236}">
                <a16:creationId xmlns:a16="http://schemas.microsoft.com/office/drawing/2014/main" id="{F37CE785-C19D-443C-A1F7-3BC8630613B3}"/>
              </a:ext>
            </a:extLst>
          </p:cNvPr>
          <p:cNvSpPr>
            <a:spLocks noChangeAspect="1" noChangeArrowheads="1" noTextEdit="1"/>
          </p:cNvSpPr>
          <p:nvPr/>
        </p:nvSpPr>
        <p:spPr bwMode="auto">
          <a:xfrm>
            <a:off x="3283707" y="4970470"/>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8" name="Freeform 5">
            <a:extLst>
              <a:ext uri="{FF2B5EF4-FFF2-40B4-BE49-F238E27FC236}">
                <a16:creationId xmlns:a16="http://schemas.microsoft.com/office/drawing/2014/main" id="{53F5C932-B138-F3F2-BF84-A8634DF83180}"/>
              </a:ext>
            </a:extLst>
          </p:cNvPr>
          <p:cNvSpPr>
            <a:spLocks noEditPoints="1"/>
          </p:cNvSpPr>
          <p:nvPr/>
        </p:nvSpPr>
        <p:spPr bwMode="auto">
          <a:xfrm>
            <a:off x="3299239" y="4993171"/>
            <a:ext cx="227338" cy="212892"/>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0089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pic>
        <p:nvPicPr>
          <p:cNvPr id="2146" name="図 174">
            <a:extLst>
              <a:ext uri="{FF2B5EF4-FFF2-40B4-BE49-F238E27FC236}">
                <a16:creationId xmlns:a16="http://schemas.microsoft.com/office/drawing/2014/main" id="{E7E83847-AB0F-662B-90A7-67F2712290E4}"/>
              </a:ext>
            </a:extLst>
          </p:cNvPr>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498240" y="4902431"/>
            <a:ext cx="197077" cy="197077"/>
          </a:xfrm>
          <a:prstGeom prst="rect">
            <a:avLst/>
          </a:prstGeom>
        </p:spPr>
      </p:pic>
      <p:sp>
        <p:nvSpPr>
          <p:cNvPr id="2150" name="AutoShape 3">
            <a:extLst>
              <a:ext uri="{FF2B5EF4-FFF2-40B4-BE49-F238E27FC236}">
                <a16:creationId xmlns:a16="http://schemas.microsoft.com/office/drawing/2014/main" id="{DF65A9E5-BBA5-54B1-AC88-A8D968080116}"/>
              </a:ext>
            </a:extLst>
          </p:cNvPr>
          <p:cNvSpPr>
            <a:spLocks noChangeAspect="1" noChangeArrowheads="1" noTextEdit="1"/>
          </p:cNvSpPr>
          <p:nvPr/>
        </p:nvSpPr>
        <p:spPr bwMode="auto">
          <a:xfrm>
            <a:off x="4898003" y="4979331"/>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5" name="テキスト ボックス 118">
            <a:extLst>
              <a:ext uri="{FF2B5EF4-FFF2-40B4-BE49-F238E27FC236}">
                <a16:creationId xmlns:a16="http://schemas.microsoft.com/office/drawing/2014/main" id="{F98659FB-51B3-E678-6FDF-1CBE4AC74993}"/>
              </a:ext>
            </a:extLst>
          </p:cNvPr>
          <p:cNvSpPr txBox="1"/>
          <p:nvPr/>
        </p:nvSpPr>
        <p:spPr>
          <a:xfrm>
            <a:off x="2270002" y="4777733"/>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本人</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2156" name="テキスト ボックス 118">
            <a:extLst>
              <a:ext uri="{FF2B5EF4-FFF2-40B4-BE49-F238E27FC236}">
                <a16:creationId xmlns:a16="http://schemas.microsoft.com/office/drawing/2014/main" id="{73D1EA0B-02D2-426A-D235-E3AD809FD620}"/>
              </a:ext>
            </a:extLst>
          </p:cNvPr>
          <p:cNvSpPr txBox="1"/>
          <p:nvPr/>
        </p:nvSpPr>
        <p:spPr>
          <a:xfrm>
            <a:off x="3102118" y="4777733"/>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CP</a:t>
            </a:r>
          </a:p>
        </p:txBody>
      </p:sp>
      <p:sp>
        <p:nvSpPr>
          <p:cNvPr id="2157" name="テキスト ボックス 118">
            <a:extLst>
              <a:ext uri="{FF2B5EF4-FFF2-40B4-BE49-F238E27FC236}">
                <a16:creationId xmlns:a16="http://schemas.microsoft.com/office/drawing/2014/main" id="{7A0A54CE-4598-0923-3C43-1477029A9104}"/>
              </a:ext>
            </a:extLst>
          </p:cNvPr>
          <p:cNvSpPr txBox="1"/>
          <p:nvPr/>
        </p:nvSpPr>
        <p:spPr>
          <a:xfrm>
            <a:off x="3868795" y="4777733"/>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a:t>
            </a:r>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本人</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2158" name="テキスト ボックス 118">
            <a:extLst>
              <a:ext uri="{FF2B5EF4-FFF2-40B4-BE49-F238E27FC236}">
                <a16:creationId xmlns:a16="http://schemas.microsoft.com/office/drawing/2014/main" id="{0CEB457B-2D51-948E-06A7-EA2DFBD2CCCD}"/>
              </a:ext>
            </a:extLst>
          </p:cNvPr>
          <p:cNvSpPr txBox="1"/>
          <p:nvPr/>
        </p:nvSpPr>
        <p:spPr>
          <a:xfrm>
            <a:off x="4709944" y="4759881"/>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dirty="0">
                <a:solidFill>
                  <a:srgbClr val="575757"/>
                </a:solidFill>
                <a:latin typeface="Trebuchet MS" panose="020B0603020202020204" pitchFamily="34" charset="0"/>
                <a:ea typeface="Meiryo UI" panose="020B0604030504040204" pitchFamily="50" charset="-128"/>
              </a:rPr>
              <a:t>CP</a:t>
            </a:r>
            <a:r>
              <a:rPr kumimoji="1" lang="ja-JP" altLang="en-US" sz="1050" dirty="0">
                <a:solidFill>
                  <a:srgbClr val="575757"/>
                </a:solidFill>
                <a:latin typeface="Trebuchet MS" panose="020B0603020202020204" pitchFamily="34" charset="0"/>
                <a:ea typeface="Meiryo UI" panose="020B0604030504040204" pitchFamily="50" charset="-128"/>
              </a:rPr>
              <a:t>側</a:t>
            </a:r>
            <a:br>
              <a:rPr kumimoji="1" lang="en-US" altLang="ja-JP" sz="1050" dirty="0">
                <a:solidFill>
                  <a:srgbClr val="575757"/>
                </a:solidFill>
                <a:latin typeface="Trebuchet MS" panose="020B0603020202020204" pitchFamily="34" charset="0"/>
                <a:ea typeface="Meiryo UI" panose="020B0604030504040204" pitchFamily="50" charset="-128"/>
              </a:rPr>
            </a:br>
            <a:r>
              <a:rPr kumimoji="1" lang="ja-JP" altLang="en-US" sz="1050" dirty="0">
                <a:solidFill>
                  <a:srgbClr val="575757"/>
                </a:solidFill>
                <a:latin typeface="Trebuchet MS" panose="020B0603020202020204" pitchFamily="34" charset="0"/>
                <a:ea typeface="Meiryo UI" panose="020B0604030504040204" pitchFamily="50" charset="-128"/>
              </a:rPr>
              <a:t>決済</a:t>
            </a:r>
            <a:r>
              <a:rPr kumimoji="1" lang="en-US" altLang="ja-JP" sz="1050" dirty="0">
                <a:solidFill>
                  <a:srgbClr val="575757"/>
                </a:solidFill>
                <a:latin typeface="Trebuchet MS" panose="020B0603020202020204" pitchFamily="34" charset="0"/>
                <a:ea typeface="Meiryo UI" panose="020B0604030504040204" pitchFamily="50" charset="-128"/>
              </a:rPr>
              <a:t>API</a:t>
            </a:r>
            <a:br>
              <a:rPr kumimoji="1" lang="en-US" altLang="ja-JP" sz="1050" dirty="0">
                <a:solidFill>
                  <a:srgbClr val="575757"/>
                </a:solidFill>
                <a:latin typeface="Trebuchet MS" panose="020B0603020202020204" pitchFamily="34" charset="0"/>
                <a:ea typeface="Meiryo UI" panose="020B0604030504040204" pitchFamily="50" charset="-128"/>
              </a:rPr>
            </a:br>
            <a:r>
              <a:rPr kumimoji="1" lang="ja-JP" altLang="en-US" sz="1050" dirty="0">
                <a:solidFill>
                  <a:srgbClr val="575757"/>
                </a:solidFill>
                <a:latin typeface="Trebuchet MS" panose="020B0603020202020204" pitchFamily="34" charset="0"/>
                <a:ea typeface="Meiryo UI" panose="020B0604030504040204" pitchFamily="50" charset="-128"/>
              </a:rPr>
              <a:t>コール</a:t>
            </a:r>
            <a:endParaRPr kumimoji="1" lang="en-US" altLang="ja-JP" sz="1050" dirty="0">
              <a:solidFill>
                <a:srgbClr val="575757"/>
              </a:solidFill>
              <a:latin typeface="Trebuchet MS" panose="020B0603020202020204" pitchFamily="34" charset="0"/>
              <a:ea typeface="Meiryo UI" panose="020B0604030504040204" pitchFamily="50" charset="-128"/>
            </a:endParaRPr>
          </a:p>
        </p:txBody>
      </p:sp>
      <p:sp>
        <p:nvSpPr>
          <p:cNvPr id="2164" name="AutoShape 3">
            <a:extLst>
              <a:ext uri="{FF2B5EF4-FFF2-40B4-BE49-F238E27FC236}">
                <a16:creationId xmlns:a16="http://schemas.microsoft.com/office/drawing/2014/main" id="{2D766267-B4E1-1186-6339-4FAE4F8BDA45}"/>
              </a:ext>
            </a:extLst>
          </p:cNvPr>
          <p:cNvSpPr>
            <a:spLocks noChangeAspect="1" noChangeArrowheads="1" noTextEdit="1"/>
          </p:cNvSpPr>
          <p:nvPr/>
        </p:nvSpPr>
        <p:spPr bwMode="auto">
          <a:xfrm>
            <a:off x="4039560" y="5700923"/>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0" name="AutoShape 3">
            <a:extLst>
              <a:ext uri="{FF2B5EF4-FFF2-40B4-BE49-F238E27FC236}">
                <a16:creationId xmlns:a16="http://schemas.microsoft.com/office/drawing/2014/main" id="{CF5A85A1-8FD1-50E2-C6B9-35B809567146}"/>
              </a:ext>
            </a:extLst>
          </p:cNvPr>
          <p:cNvSpPr>
            <a:spLocks noChangeAspect="1" noChangeArrowheads="1" noTextEdit="1"/>
          </p:cNvSpPr>
          <p:nvPr/>
        </p:nvSpPr>
        <p:spPr bwMode="auto">
          <a:xfrm>
            <a:off x="4907363" y="5705065"/>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1" name="Freeform 5">
            <a:extLst>
              <a:ext uri="{FF2B5EF4-FFF2-40B4-BE49-F238E27FC236}">
                <a16:creationId xmlns:a16="http://schemas.microsoft.com/office/drawing/2014/main" id="{29727DA2-57F5-0D49-D327-B839B1988E0E}"/>
              </a:ext>
            </a:extLst>
          </p:cNvPr>
          <p:cNvSpPr>
            <a:spLocks noEditPoints="1"/>
          </p:cNvSpPr>
          <p:nvPr/>
        </p:nvSpPr>
        <p:spPr bwMode="auto">
          <a:xfrm>
            <a:off x="4922895" y="5727766"/>
            <a:ext cx="227338" cy="212892"/>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0089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pic>
        <p:nvPicPr>
          <p:cNvPr id="2169" name="図 174">
            <a:extLst>
              <a:ext uri="{FF2B5EF4-FFF2-40B4-BE49-F238E27FC236}">
                <a16:creationId xmlns:a16="http://schemas.microsoft.com/office/drawing/2014/main" id="{E64AAA4B-2EB9-E569-5352-BDEF367F1CAE}"/>
              </a:ext>
            </a:extLst>
          </p:cNvPr>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121896" y="5637026"/>
            <a:ext cx="197077" cy="197077"/>
          </a:xfrm>
          <a:prstGeom prst="rect">
            <a:avLst/>
          </a:prstGeom>
        </p:spPr>
      </p:pic>
      <p:sp>
        <p:nvSpPr>
          <p:cNvPr id="2172" name="テキスト ボックス 118">
            <a:extLst>
              <a:ext uri="{FF2B5EF4-FFF2-40B4-BE49-F238E27FC236}">
                <a16:creationId xmlns:a16="http://schemas.microsoft.com/office/drawing/2014/main" id="{0B72935E-EC1C-3C8E-8306-CD1E3600E914}"/>
              </a:ext>
            </a:extLst>
          </p:cNvPr>
          <p:cNvSpPr txBox="1"/>
          <p:nvPr/>
        </p:nvSpPr>
        <p:spPr>
          <a:xfrm>
            <a:off x="4725774" y="5512328"/>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CP</a:t>
            </a:r>
          </a:p>
        </p:txBody>
      </p:sp>
      <p:cxnSp>
        <p:nvCxnSpPr>
          <p:cNvPr id="2174" name="Straight Arrow Connector 2173">
            <a:extLst>
              <a:ext uri="{FF2B5EF4-FFF2-40B4-BE49-F238E27FC236}">
                <a16:creationId xmlns:a16="http://schemas.microsoft.com/office/drawing/2014/main" id="{C9F14F70-153B-BAE3-E263-98B38A633818}"/>
              </a:ext>
            </a:extLst>
          </p:cNvPr>
          <p:cNvCxnSpPr>
            <a:cxnSpLocks/>
          </p:cNvCxnSpPr>
          <p:nvPr/>
        </p:nvCxnSpPr>
        <p:spPr>
          <a:xfrm>
            <a:off x="4914310" y="5211049"/>
            <a:ext cx="0" cy="488539"/>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82" name="AutoShape 3">
            <a:extLst>
              <a:ext uri="{FF2B5EF4-FFF2-40B4-BE49-F238E27FC236}">
                <a16:creationId xmlns:a16="http://schemas.microsoft.com/office/drawing/2014/main" id="{406E8292-2A12-55A7-B7F8-211599A291B6}"/>
              </a:ext>
            </a:extLst>
          </p:cNvPr>
          <p:cNvSpPr>
            <a:spLocks noChangeAspect="1" noChangeArrowheads="1" noTextEdit="1"/>
          </p:cNvSpPr>
          <p:nvPr/>
        </p:nvSpPr>
        <p:spPr bwMode="auto">
          <a:xfrm>
            <a:off x="5618094" y="5700923"/>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3" name="Freeform 5">
            <a:extLst>
              <a:ext uri="{FF2B5EF4-FFF2-40B4-BE49-F238E27FC236}">
                <a16:creationId xmlns:a16="http://schemas.microsoft.com/office/drawing/2014/main" id="{F3795BD8-AA25-5296-3079-D8EB5A1B5D93}"/>
              </a:ext>
            </a:extLst>
          </p:cNvPr>
          <p:cNvSpPr>
            <a:spLocks noEditPoints="1"/>
          </p:cNvSpPr>
          <p:nvPr/>
        </p:nvSpPr>
        <p:spPr bwMode="auto">
          <a:xfrm>
            <a:off x="5633626" y="5723624"/>
            <a:ext cx="227338" cy="212892"/>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sp>
        <p:nvSpPr>
          <p:cNvPr id="2184" name="テキスト ボックス 118">
            <a:extLst>
              <a:ext uri="{FF2B5EF4-FFF2-40B4-BE49-F238E27FC236}">
                <a16:creationId xmlns:a16="http://schemas.microsoft.com/office/drawing/2014/main" id="{1BC3F0BD-7DED-51B9-74BE-86C12CE72830}"/>
              </a:ext>
            </a:extLst>
          </p:cNvPr>
          <p:cNvSpPr txBox="1"/>
          <p:nvPr/>
        </p:nvSpPr>
        <p:spPr>
          <a:xfrm>
            <a:off x="5382902" y="5499325"/>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p>
        </p:txBody>
      </p:sp>
      <p:sp>
        <p:nvSpPr>
          <p:cNvPr id="2188" name="AutoShape 3">
            <a:extLst>
              <a:ext uri="{FF2B5EF4-FFF2-40B4-BE49-F238E27FC236}">
                <a16:creationId xmlns:a16="http://schemas.microsoft.com/office/drawing/2014/main" id="{E9EF9D86-9189-B4AC-BF4E-FD2C0DE8FE2E}"/>
              </a:ext>
            </a:extLst>
          </p:cNvPr>
          <p:cNvSpPr>
            <a:spLocks noChangeAspect="1" noChangeArrowheads="1" noTextEdit="1"/>
          </p:cNvSpPr>
          <p:nvPr/>
        </p:nvSpPr>
        <p:spPr bwMode="auto">
          <a:xfrm>
            <a:off x="6485897" y="5705065"/>
            <a:ext cx="258077" cy="25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9" name="Freeform 5">
            <a:extLst>
              <a:ext uri="{FF2B5EF4-FFF2-40B4-BE49-F238E27FC236}">
                <a16:creationId xmlns:a16="http://schemas.microsoft.com/office/drawing/2014/main" id="{C9CAD61C-002D-B32C-E202-EB5BB63D8C52}"/>
              </a:ext>
            </a:extLst>
          </p:cNvPr>
          <p:cNvSpPr>
            <a:spLocks noEditPoints="1"/>
          </p:cNvSpPr>
          <p:nvPr/>
        </p:nvSpPr>
        <p:spPr bwMode="auto">
          <a:xfrm>
            <a:off x="6501429" y="5727766"/>
            <a:ext cx="227338" cy="212892"/>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0089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pic>
        <p:nvPicPr>
          <p:cNvPr id="2187" name="図 174">
            <a:extLst>
              <a:ext uri="{FF2B5EF4-FFF2-40B4-BE49-F238E27FC236}">
                <a16:creationId xmlns:a16="http://schemas.microsoft.com/office/drawing/2014/main" id="{C0206E78-D8AD-771F-A7AE-C95930E4F444}"/>
              </a:ext>
            </a:extLst>
          </p:cNvPr>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6700430" y="5637026"/>
            <a:ext cx="197077" cy="197077"/>
          </a:xfrm>
          <a:prstGeom prst="rect">
            <a:avLst/>
          </a:prstGeom>
        </p:spPr>
      </p:pic>
      <p:sp>
        <p:nvSpPr>
          <p:cNvPr id="2190" name="テキスト ボックス 118">
            <a:extLst>
              <a:ext uri="{FF2B5EF4-FFF2-40B4-BE49-F238E27FC236}">
                <a16:creationId xmlns:a16="http://schemas.microsoft.com/office/drawing/2014/main" id="{87E490D5-9D5B-6789-6462-13F4C75A8350}"/>
              </a:ext>
            </a:extLst>
          </p:cNvPr>
          <p:cNvSpPr txBox="1"/>
          <p:nvPr/>
        </p:nvSpPr>
        <p:spPr>
          <a:xfrm>
            <a:off x="6304308" y="5512328"/>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CP</a:t>
            </a:r>
          </a:p>
        </p:txBody>
      </p:sp>
      <p:cxnSp>
        <p:nvCxnSpPr>
          <p:cNvPr id="2191" name="Straight Arrow Connector 2190">
            <a:extLst>
              <a:ext uri="{FF2B5EF4-FFF2-40B4-BE49-F238E27FC236}">
                <a16:creationId xmlns:a16="http://schemas.microsoft.com/office/drawing/2014/main" id="{480EFA0E-6D18-B53A-5C53-85D3BD39E25B}"/>
              </a:ext>
            </a:extLst>
          </p:cNvPr>
          <p:cNvCxnSpPr>
            <a:cxnSpLocks/>
          </p:cNvCxnSpPr>
          <p:nvPr/>
        </p:nvCxnSpPr>
        <p:spPr>
          <a:xfrm>
            <a:off x="5960135" y="5834103"/>
            <a:ext cx="584792"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 name="Straight Arrow Connector 1">
            <a:extLst>
              <a:ext uri="{FF2B5EF4-FFF2-40B4-BE49-F238E27FC236}">
                <a16:creationId xmlns:a16="http://schemas.microsoft.com/office/drawing/2014/main" id="{2BA911DB-F92E-B2BF-DFF4-3AD57478076B}"/>
              </a:ext>
            </a:extLst>
          </p:cNvPr>
          <p:cNvCxnSpPr>
            <a:cxnSpLocks/>
          </p:cNvCxnSpPr>
          <p:nvPr/>
        </p:nvCxnSpPr>
        <p:spPr>
          <a:xfrm>
            <a:off x="2697437" y="5099508"/>
            <a:ext cx="58627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C1A1A533-1F27-2FEA-379C-81F1C2F64C8D}"/>
              </a:ext>
            </a:extLst>
          </p:cNvPr>
          <p:cNvCxnSpPr>
            <a:cxnSpLocks/>
          </p:cNvCxnSpPr>
          <p:nvPr/>
        </p:nvCxnSpPr>
        <p:spPr>
          <a:xfrm>
            <a:off x="4290533" y="5099508"/>
            <a:ext cx="58627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 name="Oval 20">
            <a:extLst>
              <a:ext uri="{FF2B5EF4-FFF2-40B4-BE49-F238E27FC236}">
                <a16:creationId xmlns:a16="http://schemas.microsoft.com/office/drawing/2014/main" id="{3BEAF0E0-2EE7-7A1C-0C9B-651609E868EC}"/>
              </a:ext>
            </a:extLst>
          </p:cNvPr>
          <p:cNvSpPr>
            <a:spLocks noChangeAspect="1" noChangeArrowheads="1"/>
          </p:cNvSpPr>
          <p:nvPr/>
        </p:nvSpPr>
        <p:spPr bwMode="auto">
          <a:xfrm>
            <a:off x="10130366" y="1884457"/>
            <a:ext cx="173243" cy="173243"/>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6</a:t>
            </a:r>
          </a:p>
        </p:txBody>
      </p:sp>
      <p:sp>
        <p:nvSpPr>
          <p:cNvPr id="8" name="Oval 20">
            <a:extLst>
              <a:ext uri="{FF2B5EF4-FFF2-40B4-BE49-F238E27FC236}">
                <a16:creationId xmlns:a16="http://schemas.microsoft.com/office/drawing/2014/main" id="{F3D357EC-90E8-6951-3D00-C6ABE85D8F89}"/>
              </a:ext>
            </a:extLst>
          </p:cNvPr>
          <p:cNvSpPr>
            <a:spLocks noChangeAspect="1" noChangeArrowheads="1"/>
          </p:cNvSpPr>
          <p:nvPr/>
        </p:nvSpPr>
        <p:spPr bwMode="auto">
          <a:xfrm>
            <a:off x="8557517" y="1884457"/>
            <a:ext cx="173243" cy="173243"/>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5</a:t>
            </a:r>
          </a:p>
        </p:txBody>
      </p:sp>
      <p:sp>
        <p:nvSpPr>
          <p:cNvPr id="9" name="Oval 20">
            <a:extLst>
              <a:ext uri="{FF2B5EF4-FFF2-40B4-BE49-F238E27FC236}">
                <a16:creationId xmlns:a16="http://schemas.microsoft.com/office/drawing/2014/main" id="{59334638-2118-124F-9A37-D2F42AF4A0F3}"/>
              </a:ext>
            </a:extLst>
          </p:cNvPr>
          <p:cNvSpPr>
            <a:spLocks noChangeAspect="1" noChangeArrowheads="1"/>
          </p:cNvSpPr>
          <p:nvPr/>
        </p:nvSpPr>
        <p:spPr bwMode="auto">
          <a:xfrm>
            <a:off x="6984667" y="1884457"/>
            <a:ext cx="173243" cy="173243"/>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4</a:t>
            </a:r>
          </a:p>
        </p:txBody>
      </p:sp>
      <p:sp>
        <p:nvSpPr>
          <p:cNvPr id="10" name="Oval 20">
            <a:extLst>
              <a:ext uri="{FF2B5EF4-FFF2-40B4-BE49-F238E27FC236}">
                <a16:creationId xmlns:a16="http://schemas.microsoft.com/office/drawing/2014/main" id="{9F69511E-5B7E-7237-7391-CCAC9A73A9FE}"/>
              </a:ext>
            </a:extLst>
          </p:cNvPr>
          <p:cNvSpPr>
            <a:spLocks noChangeAspect="1" noChangeArrowheads="1"/>
          </p:cNvSpPr>
          <p:nvPr/>
        </p:nvSpPr>
        <p:spPr bwMode="auto">
          <a:xfrm>
            <a:off x="5411817" y="1884457"/>
            <a:ext cx="173243" cy="173243"/>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3</a:t>
            </a:r>
          </a:p>
        </p:txBody>
      </p:sp>
      <p:sp>
        <p:nvSpPr>
          <p:cNvPr id="11" name="Oval 20">
            <a:extLst>
              <a:ext uri="{FF2B5EF4-FFF2-40B4-BE49-F238E27FC236}">
                <a16:creationId xmlns:a16="http://schemas.microsoft.com/office/drawing/2014/main" id="{801F37D5-31AC-B509-5D1B-8785B98DDB0A}"/>
              </a:ext>
            </a:extLst>
          </p:cNvPr>
          <p:cNvSpPr>
            <a:spLocks noChangeAspect="1" noChangeArrowheads="1"/>
          </p:cNvSpPr>
          <p:nvPr/>
        </p:nvSpPr>
        <p:spPr bwMode="auto">
          <a:xfrm>
            <a:off x="3838967" y="1884457"/>
            <a:ext cx="173243" cy="173243"/>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2</a:t>
            </a:r>
          </a:p>
        </p:txBody>
      </p:sp>
      <p:sp>
        <p:nvSpPr>
          <p:cNvPr id="12" name="Oval 20">
            <a:extLst>
              <a:ext uri="{FF2B5EF4-FFF2-40B4-BE49-F238E27FC236}">
                <a16:creationId xmlns:a16="http://schemas.microsoft.com/office/drawing/2014/main" id="{507D4BDE-25C1-87D2-C8B8-C9CEE6AF08DB}"/>
              </a:ext>
            </a:extLst>
          </p:cNvPr>
          <p:cNvSpPr>
            <a:spLocks noChangeAspect="1" noChangeArrowheads="1"/>
          </p:cNvSpPr>
          <p:nvPr/>
        </p:nvSpPr>
        <p:spPr bwMode="auto">
          <a:xfrm>
            <a:off x="2266117" y="1884457"/>
            <a:ext cx="173243" cy="173243"/>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1</a:t>
            </a:r>
          </a:p>
        </p:txBody>
      </p:sp>
      <p:sp>
        <p:nvSpPr>
          <p:cNvPr id="13" name="Rectangle 12">
            <a:extLst>
              <a:ext uri="{FF2B5EF4-FFF2-40B4-BE49-F238E27FC236}">
                <a16:creationId xmlns:a16="http://schemas.microsoft.com/office/drawing/2014/main" id="{377C043A-5467-14CD-6C35-20B211A49093}"/>
              </a:ext>
            </a:extLst>
          </p:cNvPr>
          <p:cNvSpPr/>
          <p:nvPr/>
        </p:nvSpPr>
        <p:spPr>
          <a:xfrm>
            <a:off x="3838967" y="4684488"/>
            <a:ext cx="1570486" cy="685798"/>
          </a:xfrm>
          <a:prstGeom prst="rect">
            <a:avLst/>
          </a:prstGeom>
          <a:no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5" name="Rectangle 14">
            <a:extLst>
              <a:ext uri="{FF2B5EF4-FFF2-40B4-BE49-F238E27FC236}">
                <a16:creationId xmlns:a16="http://schemas.microsoft.com/office/drawing/2014/main" id="{FB478D28-A9B9-400F-DEEE-0553B0ECBA53}"/>
              </a:ext>
            </a:extLst>
          </p:cNvPr>
          <p:cNvSpPr/>
          <p:nvPr/>
        </p:nvSpPr>
        <p:spPr>
          <a:xfrm>
            <a:off x="3823973" y="4532241"/>
            <a:ext cx="1297923" cy="164175"/>
          </a:xfrm>
          <a:prstGeom prst="rect">
            <a:avLst/>
          </a:prstGeom>
          <a:solidFill>
            <a:schemeClr val="accent3"/>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決済システムの導入範囲</a:t>
            </a:r>
            <a:endParaRPr lang="en-US" sz="900">
              <a:solidFill>
                <a:srgbClr val="FFFFFF"/>
              </a:solidFill>
              <a:ea typeface="Meiryo UI" panose="020B0604030504040204" pitchFamily="50" charset="-128"/>
            </a:endParaRPr>
          </a:p>
        </p:txBody>
      </p:sp>
      <p:sp>
        <p:nvSpPr>
          <p:cNvPr id="16" name="Rectangle 15">
            <a:extLst>
              <a:ext uri="{FF2B5EF4-FFF2-40B4-BE49-F238E27FC236}">
                <a16:creationId xmlns:a16="http://schemas.microsoft.com/office/drawing/2014/main" id="{F731AEA5-5022-D8D8-5570-C823FAF1303C}"/>
              </a:ext>
            </a:extLst>
          </p:cNvPr>
          <p:cNvSpPr/>
          <p:nvPr/>
        </p:nvSpPr>
        <p:spPr>
          <a:xfrm>
            <a:off x="3838967" y="5356689"/>
            <a:ext cx="3145700" cy="685798"/>
          </a:xfrm>
          <a:prstGeom prst="rect">
            <a:avLst/>
          </a:prstGeom>
          <a:noFill/>
          <a:ln w="19050"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7" name="Rectangle 16">
            <a:extLst>
              <a:ext uri="{FF2B5EF4-FFF2-40B4-BE49-F238E27FC236}">
                <a16:creationId xmlns:a16="http://schemas.microsoft.com/office/drawing/2014/main" id="{659E80A2-C68A-1C13-0146-E003AC38C0A8}"/>
              </a:ext>
            </a:extLst>
          </p:cNvPr>
          <p:cNvSpPr/>
          <p:nvPr/>
        </p:nvSpPr>
        <p:spPr>
          <a:xfrm>
            <a:off x="5490014" y="6056759"/>
            <a:ext cx="1494265" cy="164175"/>
          </a:xfrm>
          <a:prstGeom prst="rect">
            <a:avLst/>
          </a:prstGeom>
          <a:solidFill>
            <a:schemeClr val="accent2"/>
          </a:solidFill>
          <a:ln w="9525" cap="rnd" cmpd="sng" algn="ctr">
            <a:solidFill>
              <a:schemeClr val="accent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支払システムの導入検討範囲</a:t>
            </a:r>
            <a:endParaRPr lang="en-US" sz="900">
              <a:solidFill>
                <a:srgbClr val="FFFFFF"/>
              </a:solidFill>
              <a:ea typeface="Meiryo UI" panose="020B0604030504040204" pitchFamily="50" charset="-128"/>
            </a:endParaRPr>
          </a:p>
        </p:txBody>
      </p:sp>
      <p:sp>
        <p:nvSpPr>
          <p:cNvPr id="18" name="テキスト ボックス 15">
            <a:extLst>
              <a:ext uri="{FF2B5EF4-FFF2-40B4-BE49-F238E27FC236}">
                <a16:creationId xmlns:a16="http://schemas.microsoft.com/office/drawing/2014/main" id="{1933A4F6-562F-201A-812A-B54EE2B9AD40}"/>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dirty="0">
                <a:solidFill>
                  <a:srgbClr val="000000"/>
                </a:solidFill>
                <a:latin typeface="+mj-lt"/>
                <a:ea typeface="Meiryo UI" panose="020B0604030504040204" pitchFamily="50" charset="-128"/>
              </a:rPr>
              <a:t>コンテンツの利用料金の考え方について、以下</a:t>
            </a:r>
            <a:r>
              <a:rPr lang="en-US" altLang="ja-JP" dirty="0">
                <a:solidFill>
                  <a:srgbClr val="000000"/>
                </a:solidFill>
                <a:latin typeface="+mj-lt"/>
                <a:ea typeface="Meiryo UI" panose="020B0604030504040204" pitchFamily="50" charset="-128"/>
              </a:rPr>
              <a:t>6</a:t>
            </a:r>
            <a:r>
              <a:rPr lang="ja-JP" altLang="en-US" dirty="0">
                <a:solidFill>
                  <a:srgbClr val="000000"/>
                </a:solidFill>
                <a:latin typeface="+mj-lt"/>
                <a:ea typeface="Meiryo UI" panose="020B0604030504040204" pitchFamily="50" charset="-128"/>
              </a:rPr>
              <a:t>パタンを想定。個人が利用する際の支払方法、および有償コンテンツをマナビ内で提供する場合の</a:t>
            </a:r>
            <a:r>
              <a:rPr lang="en-US" altLang="ja-JP" dirty="0">
                <a:solidFill>
                  <a:srgbClr val="000000"/>
                </a:solidFill>
                <a:latin typeface="+mj-lt"/>
                <a:ea typeface="Meiryo UI" panose="020B0604030504040204" pitchFamily="50" charset="-128"/>
              </a:rPr>
              <a:t>CP</a:t>
            </a:r>
            <a:r>
              <a:rPr lang="ja-JP" altLang="en-US" dirty="0">
                <a:solidFill>
                  <a:srgbClr val="000000"/>
                </a:solidFill>
                <a:latin typeface="+mj-lt"/>
                <a:ea typeface="Meiryo UI" panose="020B0604030504040204" pitchFamily="50" charset="-128"/>
              </a:rPr>
              <a:t>への支払方針については</a:t>
            </a:r>
            <a:r>
              <a:rPr lang="ja-JP" altLang="en-US" dirty="0">
                <a:solidFill>
                  <a:srgbClr val="FF0000"/>
                </a:solidFill>
                <a:latin typeface="+mj-lt"/>
                <a:ea typeface="Meiryo UI" panose="020B0604030504040204" pitchFamily="50" charset="-128"/>
              </a:rPr>
              <a:t>以下を想定</a:t>
            </a:r>
            <a:r>
              <a:rPr lang="ja-JP" altLang="en-US" dirty="0">
                <a:solidFill>
                  <a:srgbClr val="000000"/>
                </a:solidFill>
                <a:latin typeface="+mj-lt"/>
                <a:ea typeface="Meiryo UI" panose="020B0604030504040204" pitchFamily="50" charset="-128"/>
              </a:rPr>
              <a:t>。</a:t>
            </a:r>
          </a:p>
        </p:txBody>
      </p:sp>
      <p:sp>
        <p:nvSpPr>
          <p:cNvPr id="19" name="テキスト ボックス 118">
            <a:extLst>
              <a:ext uri="{FF2B5EF4-FFF2-40B4-BE49-F238E27FC236}">
                <a16:creationId xmlns:a16="http://schemas.microsoft.com/office/drawing/2014/main" id="{78B0171F-EEA4-980A-1373-7FCB5EB5D2B9}"/>
              </a:ext>
            </a:extLst>
          </p:cNvPr>
          <p:cNvSpPr txBox="1"/>
          <p:nvPr/>
        </p:nvSpPr>
        <p:spPr>
          <a:xfrm>
            <a:off x="4163799" y="1475625"/>
            <a:ext cx="4151277" cy="2515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600" dirty="0">
                <a:solidFill>
                  <a:srgbClr val="575757"/>
                </a:solidFill>
                <a:latin typeface="Trebuchet MS" panose="020B0603020202020204" pitchFamily="34" charset="0"/>
                <a:ea typeface="Meiryo UI" panose="020B0604030504040204" pitchFamily="50" charset="-128"/>
              </a:rPr>
              <a:t>＜個人へのコンテンツ提供時の利用料の考え方＞</a:t>
            </a:r>
            <a:endParaRPr kumimoji="1" lang="en-US" altLang="ja-JP" sz="1600" dirty="0">
              <a:solidFill>
                <a:srgbClr val="575757"/>
              </a:solidFill>
              <a:latin typeface="Trebuchet MS" panose="020B0603020202020204" pitchFamily="34" charset="0"/>
              <a:ea typeface="Meiryo UI" panose="020B0604030504040204" pitchFamily="50" charset="-128"/>
            </a:endParaRPr>
          </a:p>
        </p:txBody>
      </p:sp>
      <p:sp>
        <p:nvSpPr>
          <p:cNvPr id="4" name="テキスト ボックス 118">
            <a:extLst>
              <a:ext uri="{FF2B5EF4-FFF2-40B4-BE49-F238E27FC236}">
                <a16:creationId xmlns:a16="http://schemas.microsoft.com/office/drawing/2014/main" id="{E4F1C38E-952A-720D-E8DE-0E1E3AC02798}"/>
              </a:ext>
            </a:extLst>
          </p:cNvPr>
          <p:cNvSpPr txBox="1"/>
          <p:nvPr/>
        </p:nvSpPr>
        <p:spPr>
          <a:xfrm>
            <a:off x="3882942" y="4296280"/>
            <a:ext cx="997307" cy="180114"/>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100" dirty="0">
                <a:solidFill>
                  <a:srgbClr val="FF0000"/>
                </a:solidFill>
                <a:latin typeface="Trebuchet MS" panose="020B0603020202020204" pitchFamily="34" charset="0"/>
                <a:ea typeface="Meiryo UI" panose="020B0604030504040204" pitchFamily="50" charset="-128"/>
              </a:rPr>
              <a:t>（プラットフォーム）</a:t>
            </a:r>
            <a:endParaRPr kumimoji="1" lang="en-US" altLang="ja-JP" sz="1100" dirty="0">
              <a:solidFill>
                <a:srgbClr val="FF0000"/>
              </a:solidFill>
              <a:latin typeface="Trebuchet MS" panose="020B0603020202020204" pitchFamily="34" charset="0"/>
              <a:ea typeface="Meiryo UI" panose="020B0604030504040204" pitchFamily="50" charset="-128"/>
            </a:endParaRPr>
          </a:p>
        </p:txBody>
      </p:sp>
      <p:sp>
        <p:nvSpPr>
          <p:cNvPr id="5" name="テキスト ボックス 118">
            <a:extLst>
              <a:ext uri="{FF2B5EF4-FFF2-40B4-BE49-F238E27FC236}">
                <a16:creationId xmlns:a16="http://schemas.microsoft.com/office/drawing/2014/main" id="{C3194F50-9A08-3B9E-E0A1-FF9E8765B207}"/>
              </a:ext>
            </a:extLst>
          </p:cNvPr>
          <p:cNvSpPr txBox="1"/>
          <p:nvPr/>
        </p:nvSpPr>
        <p:spPr>
          <a:xfrm>
            <a:off x="5447553" y="4296280"/>
            <a:ext cx="997307" cy="180114"/>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100" dirty="0">
                <a:solidFill>
                  <a:srgbClr val="FF0000"/>
                </a:solidFill>
                <a:latin typeface="Trebuchet MS" panose="020B0603020202020204" pitchFamily="34" charset="0"/>
                <a:ea typeface="Meiryo UI" panose="020B0604030504040204" pitchFamily="50" charset="-128"/>
              </a:rPr>
              <a:t>（プラットフォーム）</a:t>
            </a:r>
            <a:endParaRPr kumimoji="1" lang="en-US" altLang="ja-JP" sz="1100" dirty="0">
              <a:solidFill>
                <a:srgbClr val="FF0000"/>
              </a:solidFill>
              <a:latin typeface="Trebuchet MS" panose="020B0603020202020204" pitchFamily="34" charset="0"/>
              <a:ea typeface="Meiryo UI" panose="020B0604030504040204" pitchFamily="50" charset="-128"/>
            </a:endParaRPr>
          </a:p>
        </p:txBody>
      </p:sp>
      <p:sp>
        <p:nvSpPr>
          <p:cNvPr id="14" name="テキスト ボックス 118">
            <a:extLst>
              <a:ext uri="{FF2B5EF4-FFF2-40B4-BE49-F238E27FC236}">
                <a16:creationId xmlns:a16="http://schemas.microsoft.com/office/drawing/2014/main" id="{AE5ECAC4-4477-4A2E-26D5-4B35B52F1BB6}"/>
              </a:ext>
            </a:extLst>
          </p:cNvPr>
          <p:cNvSpPr txBox="1"/>
          <p:nvPr/>
        </p:nvSpPr>
        <p:spPr>
          <a:xfrm>
            <a:off x="8572781" y="4296280"/>
            <a:ext cx="997307" cy="180114"/>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kumimoji="1" lang="ja-JP" altLang="en-US" sz="1100" dirty="0">
                <a:solidFill>
                  <a:srgbClr val="FF0000"/>
                </a:solidFill>
                <a:latin typeface="Trebuchet MS" panose="020B0603020202020204" pitchFamily="34" charset="0"/>
                <a:ea typeface="Meiryo UI" panose="020B0604030504040204" pitchFamily="50" charset="-128"/>
              </a:rPr>
              <a:t>（プラットフォーム）</a:t>
            </a:r>
            <a:endParaRPr kumimoji="1" lang="en-US" altLang="ja-JP" sz="1100" dirty="0">
              <a:solidFill>
                <a:srgbClr val="FF0000"/>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3055696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0DE56-7A25-A9B7-097F-CCB264ED66F0}"/>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07859861-2243-37E4-D595-F66B8A0903F1}"/>
              </a:ext>
            </a:extLst>
          </p:cNvPr>
          <p:cNvSpPr txBox="1">
            <a:spLocks/>
          </p:cNvSpPr>
          <p:nvPr/>
        </p:nvSpPr>
        <p:spPr>
          <a:xfrm>
            <a:off x="372826" y="97662"/>
            <a:ext cx="1130482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学習コンテンツ（ビジネスモデル 利用料）</a:t>
            </a:r>
            <a:r>
              <a:rPr lang="en-US" altLang="ja-JP">
                <a:solidFill>
                  <a:srgbClr val="C8C8C8"/>
                </a:solidFill>
                <a:ea typeface="Meiryo UI" panose="020B0604030504040204" pitchFamily="50" charset="-128"/>
              </a:rPr>
              <a:t> (2/2)</a:t>
            </a:r>
            <a:endParaRPr lang="en-US" altLang="ja-JP">
              <a:ea typeface="Meiryo UI" panose="020B0604030504040204" pitchFamily="50" charset="-128"/>
            </a:endParaRPr>
          </a:p>
        </p:txBody>
      </p:sp>
      <p:sp>
        <p:nvSpPr>
          <p:cNvPr id="18" name="テキスト ボックス 15">
            <a:extLst>
              <a:ext uri="{FF2B5EF4-FFF2-40B4-BE49-F238E27FC236}">
                <a16:creationId xmlns:a16="http://schemas.microsoft.com/office/drawing/2014/main" id="{3C125F60-E43C-D1ED-1AF5-64A9083A6FB2}"/>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dirty="0">
                <a:solidFill>
                  <a:srgbClr val="000000"/>
                </a:solidFill>
                <a:latin typeface="+mj-lt"/>
                <a:ea typeface="Meiryo UI" panose="020B0604030504040204" pitchFamily="50" charset="-128"/>
              </a:rPr>
              <a:t>コンテンツの利用料金の考え方について、法人内で利用する際の商流・利用料・支払方法の考え方については、</a:t>
            </a:r>
            <a:r>
              <a:rPr lang="ja-JP" altLang="en-US" dirty="0">
                <a:solidFill>
                  <a:srgbClr val="FF0000"/>
                </a:solidFill>
                <a:latin typeface="+mj-lt"/>
                <a:ea typeface="Meiryo UI" panose="020B0604030504040204" pitchFamily="50" charset="-128"/>
              </a:rPr>
              <a:t>将来的に検討する</a:t>
            </a:r>
            <a:r>
              <a:rPr lang="ja-JP" altLang="en-US" dirty="0">
                <a:solidFill>
                  <a:srgbClr val="000000"/>
                </a:solidFill>
                <a:latin typeface="+mj-lt"/>
                <a:ea typeface="Meiryo UI" panose="020B0604030504040204" pitchFamily="50" charset="-128"/>
              </a:rPr>
              <a:t>。</a:t>
            </a:r>
          </a:p>
        </p:txBody>
      </p:sp>
      <p:sp>
        <p:nvSpPr>
          <p:cNvPr id="19" name="テキスト ボックス 118">
            <a:extLst>
              <a:ext uri="{FF2B5EF4-FFF2-40B4-BE49-F238E27FC236}">
                <a16:creationId xmlns:a16="http://schemas.microsoft.com/office/drawing/2014/main" id="{F4889971-009B-7C94-A9E8-03A1CF3E26BE}"/>
              </a:ext>
            </a:extLst>
          </p:cNvPr>
          <p:cNvSpPr txBox="1"/>
          <p:nvPr/>
        </p:nvSpPr>
        <p:spPr>
          <a:xfrm>
            <a:off x="4163799" y="1475625"/>
            <a:ext cx="4151277" cy="2515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＜法人へのコンテンツ提供時の利用料の考え方＞</a:t>
            </a:r>
            <a:endParaRPr kumimoji="1" lang="en-US" altLang="ja-JP" sz="1600">
              <a:solidFill>
                <a:srgbClr val="575757"/>
              </a:solidFill>
              <a:latin typeface="Trebuchet MS" panose="020B0603020202020204" pitchFamily="34" charset="0"/>
              <a:ea typeface="Meiryo UI" panose="020B0604030504040204" pitchFamily="50" charset="-128"/>
            </a:endParaRPr>
          </a:p>
        </p:txBody>
      </p:sp>
      <p:grpSp>
        <p:nvGrpSpPr>
          <p:cNvPr id="20" name="bcgBugs_Gender-neutral Front ">
            <a:extLst>
              <a:ext uri="{FF2B5EF4-FFF2-40B4-BE49-F238E27FC236}">
                <a16:creationId xmlns:a16="http://schemas.microsoft.com/office/drawing/2014/main" id="{4CF7BB95-0903-6FE3-6084-14A97BCDB28E}"/>
              </a:ext>
            </a:extLst>
          </p:cNvPr>
          <p:cNvGrpSpPr>
            <a:grpSpLocks noChangeAspect="1"/>
          </p:cNvGrpSpPr>
          <p:nvPr/>
        </p:nvGrpSpPr>
        <p:grpSpPr bwMode="auto">
          <a:xfrm>
            <a:off x="2930997" y="2332627"/>
            <a:ext cx="258077" cy="258077"/>
            <a:chOff x="2652" y="972"/>
            <a:chExt cx="2376" cy="2376"/>
          </a:xfrm>
        </p:grpSpPr>
        <p:sp>
          <p:nvSpPr>
            <p:cNvPr id="21" name="AutoShape 3">
              <a:extLst>
                <a:ext uri="{FF2B5EF4-FFF2-40B4-BE49-F238E27FC236}">
                  <a16:creationId xmlns:a16="http://schemas.microsoft.com/office/drawing/2014/main" id="{6A23EC36-DA60-E935-C604-1650336064BF}"/>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
              <a:extLst>
                <a:ext uri="{FF2B5EF4-FFF2-40B4-BE49-F238E27FC236}">
                  <a16:creationId xmlns:a16="http://schemas.microsoft.com/office/drawing/2014/main" id="{1FAE35C0-2514-B282-C71D-6C8C4FACDCE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50" name="bcgBugs_Gender-neutral Front ">
            <a:extLst>
              <a:ext uri="{FF2B5EF4-FFF2-40B4-BE49-F238E27FC236}">
                <a16:creationId xmlns:a16="http://schemas.microsoft.com/office/drawing/2014/main" id="{CB9C7A89-9E91-451C-2043-E39B6F660061}"/>
              </a:ext>
            </a:extLst>
          </p:cNvPr>
          <p:cNvGrpSpPr>
            <a:grpSpLocks noChangeAspect="1"/>
          </p:cNvGrpSpPr>
          <p:nvPr/>
        </p:nvGrpSpPr>
        <p:grpSpPr bwMode="auto">
          <a:xfrm>
            <a:off x="1619663" y="2322313"/>
            <a:ext cx="258077" cy="258077"/>
            <a:chOff x="2652" y="972"/>
            <a:chExt cx="2376" cy="2376"/>
          </a:xfrm>
        </p:grpSpPr>
        <p:sp>
          <p:nvSpPr>
            <p:cNvPr id="51" name="AutoShape 3">
              <a:extLst>
                <a:ext uri="{FF2B5EF4-FFF2-40B4-BE49-F238E27FC236}">
                  <a16:creationId xmlns:a16="http://schemas.microsoft.com/office/drawing/2014/main" id="{AD2B83F4-4459-D24D-5FB7-ABBAEE640D9E}"/>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
              <a:extLst>
                <a:ext uri="{FF2B5EF4-FFF2-40B4-BE49-F238E27FC236}">
                  <a16:creationId xmlns:a16="http://schemas.microsoft.com/office/drawing/2014/main" id="{FEB46CA8-A061-D800-50D8-7A2F08DAFFB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53" name="Straight Arrow Connector 52">
            <a:extLst>
              <a:ext uri="{FF2B5EF4-FFF2-40B4-BE49-F238E27FC236}">
                <a16:creationId xmlns:a16="http://schemas.microsoft.com/office/drawing/2014/main" id="{A6A0884D-045E-95C9-CAAF-3B0E185FDA30}"/>
              </a:ext>
            </a:extLst>
          </p:cNvPr>
          <p:cNvCxnSpPr>
            <a:cxnSpLocks/>
          </p:cNvCxnSpPr>
          <p:nvPr/>
        </p:nvCxnSpPr>
        <p:spPr>
          <a:xfrm flipH="1" flipV="1">
            <a:off x="1877740" y="2451352"/>
            <a:ext cx="1053257" cy="1031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56" name="bcgBugs_Gender-neutral Front ">
            <a:extLst>
              <a:ext uri="{FF2B5EF4-FFF2-40B4-BE49-F238E27FC236}">
                <a16:creationId xmlns:a16="http://schemas.microsoft.com/office/drawing/2014/main" id="{4EACCDB9-9E96-6A45-34FA-3441D2125ED2}"/>
              </a:ext>
            </a:extLst>
          </p:cNvPr>
          <p:cNvGrpSpPr>
            <a:grpSpLocks noChangeAspect="1"/>
          </p:cNvGrpSpPr>
          <p:nvPr/>
        </p:nvGrpSpPr>
        <p:grpSpPr bwMode="auto">
          <a:xfrm>
            <a:off x="4209024" y="2355328"/>
            <a:ext cx="258077" cy="258077"/>
            <a:chOff x="2652" y="972"/>
            <a:chExt cx="2376" cy="2376"/>
          </a:xfrm>
        </p:grpSpPr>
        <p:sp>
          <p:nvSpPr>
            <p:cNvPr id="57" name="AutoShape 3">
              <a:extLst>
                <a:ext uri="{FF2B5EF4-FFF2-40B4-BE49-F238E27FC236}">
                  <a16:creationId xmlns:a16="http://schemas.microsoft.com/office/drawing/2014/main" id="{B7AA4F33-7F68-F346-0173-50C81E1BF88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
              <a:extLst>
                <a:ext uri="{FF2B5EF4-FFF2-40B4-BE49-F238E27FC236}">
                  <a16:creationId xmlns:a16="http://schemas.microsoft.com/office/drawing/2014/main" id="{580099CB-11F4-5D21-419A-52ADBE49DC04}"/>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91A5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59" name="テキスト ボックス 118">
            <a:extLst>
              <a:ext uri="{FF2B5EF4-FFF2-40B4-BE49-F238E27FC236}">
                <a16:creationId xmlns:a16="http://schemas.microsoft.com/office/drawing/2014/main" id="{24EA9A78-A876-7DC7-926E-A114D082315B}"/>
              </a:ext>
            </a:extLst>
          </p:cNvPr>
          <p:cNvSpPr txBox="1"/>
          <p:nvPr/>
        </p:nvSpPr>
        <p:spPr>
          <a:xfrm>
            <a:off x="4039666" y="2153730"/>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従業員</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64" name="Group 63">
            <a:extLst>
              <a:ext uri="{FF2B5EF4-FFF2-40B4-BE49-F238E27FC236}">
                <a16:creationId xmlns:a16="http://schemas.microsoft.com/office/drawing/2014/main" id="{825F928B-7CF7-EA0C-C228-0237E5521E58}"/>
              </a:ext>
            </a:extLst>
          </p:cNvPr>
          <p:cNvGrpSpPr/>
          <p:nvPr/>
        </p:nvGrpSpPr>
        <p:grpSpPr>
          <a:xfrm>
            <a:off x="2280887" y="2345606"/>
            <a:ext cx="245885" cy="245885"/>
            <a:chOff x="3672686" y="1546134"/>
            <a:chExt cx="245885" cy="245885"/>
          </a:xfrm>
        </p:grpSpPr>
        <p:sp>
          <p:nvSpPr>
            <p:cNvPr id="62" name="Oval 61">
              <a:extLst>
                <a:ext uri="{FF2B5EF4-FFF2-40B4-BE49-F238E27FC236}">
                  <a16:creationId xmlns:a16="http://schemas.microsoft.com/office/drawing/2014/main" id="{0A0CB8A9-9C6E-5448-0945-F7CD6042CD4C}"/>
                </a:ext>
              </a:extLst>
            </p:cNvPr>
            <p:cNvSpPr/>
            <p:nvPr/>
          </p:nvSpPr>
          <p:spPr>
            <a:xfrm>
              <a:off x="3672686" y="1546134"/>
              <a:ext cx="245885" cy="245885"/>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63" name="Oval 62">
              <a:extLst>
                <a:ext uri="{FF2B5EF4-FFF2-40B4-BE49-F238E27FC236}">
                  <a16:creationId xmlns:a16="http://schemas.microsoft.com/office/drawing/2014/main" id="{BE6E87EC-5950-1054-5C6A-067E92F54108}"/>
                </a:ext>
              </a:extLst>
            </p:cNvPr>
            <p:cNvSpPr/>
            <p:nvPr/>
          </p:nvSpPr>
          <p:spPr>
            <a:xfrm>
              <a:off x="3703260" y="1577949"/>
              <a:ext cx="184737" cy="184737"/>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a:t>
              </a:r>
              <a:endParaRPr kumimoji="1" lang="en-US" sz="1200" b="1">
                <a:solidFill>
                  <a:schemeClr val="bg1"/>
                </a:solidFill>
                <a:latin typeface="Meiryo UI" panose="020B0604030504040204" pitchFamily="50" charset="-128"/>
                <a:ea typeface="Meiryo UI" panose="020B0604030504040204" pitchFamily="50" charset="-128"/>
              </a:endParaRPr>
            </a:p>
          </p:txBody>
        </p:sp>
      </p:grpSp>
      <p:cxnSp>
        <p:nvCxnSpPr>
          <p:cNvPr id="78" name="Connector: Curved 77">
            <a:extLst>
              <a:ext uri="{FF2B5EF4-FFF2-40B4-BE49-F238E27FC236}">
                <a16:creationId xmlns:a16="http://schemas.microsoft.com/office/drawing/2014/main" id="{7D90418E-8B31-45A4-BD85-1D434449069C}"/>
              </a:ext>
            </a:extLst>
          </p:cNvPr>
          <p:cNvCxnSpPr>
            <a:cxnSpLocks/>
            <a:stCxn id="85" idx="2"/>
          </p:cNvCxnSpPr>
          <p:nvPr/>
        </p:nvCxnSpPr>
        <p:spPr>
          <a:xfrm rot="5400000" flipH="1">
            <a:off x="3033935" y="1295157"/>
            <a:ext cx="10314" cy="2580780"/>
          </a:xfrm>
          <a:prstGeom prst="curvedConnector3">
            <a:avLst>
              <a:gd name="adj1" fmla="val -2216405"/>
            </a:avLst>
          </a:prstGeom>
          <a:ln w="9525" cap="rnd">
            <a:solidFill>
              <a:srgbClr val="9A9A9A"/>
            </a:solidFill>
            <a:prstDash val="sysDash"/>
            <a:round/>
            <a:tailEnd type="triangle"/>
          </a:ln>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A185C041-3275-C369-38CD-363538FB4A5A}"/>
              </a:ext>
            </a:extLst>
          </p:cNvPr>
          <p:cNvSpPr/>
          <p:nvPr/>
        </p:nvSpPr>
        <p:spPr>
          <a:xfrm>
            <a:off x="4242760" y="2451352"/>
            <a:ext cx="173443" cy="13935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87" name="Group 86">
            <a:extLst>
              <a:ext uri="{FF2B5EF4-FFF2-40B4-BE49-F238E27FC236}">
                <a16:creationId xmlns:a16="http://schemas.microsoft.com/office/drawing/2014/main" id="{EAA5ED43-005D-9CF7-FCA5-3133349B4008}"/>
              </a:ext>
            </a:extLst>
          </p:cNvPr>
          <p:cNvGrpSpPr/>
          <p:nvPr/>
        </p:nvGrpSpPr>
        <p:grpSpPr>
          <a:xfrm>
            <a:off x="2937092" y="2719742"/>
            <a:ext cx="245885" cy="245885"/>
            <a:chOff x="3672686" y="1546134"/>
            <a:chExt cx="245885" cy="245885"/>
          </a:xfrm>
        </p:grpSpPr>
        <p:sp>
          <p:nvSpPr>
            <p:cNvPr id="88" name="Oval 87">
              <a:extLst>
                <a:ext uri="{FF2B5EF4-FFF2-40B4-BE49-F238E27FC236}">
                  <a16:creationId xmlns:a16="http://schemas.microsoft.com/office/drawing/2014/main" id="{59594E93-E3CD-B3D1-CF56-26706D9F5112}"/>
                </a:ext>
              </a:extLst>
            </p:cNvPr>
            <p:cNvSpPr/>
            <p:nvPr/>
          </p:nvSpPr>
          <p:spPr>
            <a:xfrm>
              <a:off x="3672686" y="1546134"/>
              <a:ext cx="245885" cy="245885"/>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89" name="Oval 88">
              <a:extLst>
                <a:ext uri="{FF2B5EF4-FFF2-40B4-BE49-F238E27FC236}">
                  <a16:creationId xmlns:a16="http://schemas.microsoft.com/office/drawing/2014/main" id="{A56D830B-209D-5A1A-B7A9-B5E631268A55}"/>
                </a:ext>
              </a:extLst>
            </p:cNvPr>
            <p:cNvSpPr/>
            <p:nvPr/>
          </p:nvSpPr>
          <p:spPr>
            <a:xfrm>
              <a:off x="3703260" y="1577949"/>
              <a:ext cx="184737" cy="184737"/>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a:t>
              </a:r>
              <a:endParaRPr kumimoji="1" lang="en-US" sz="1200" b="1">
                <a:solidFill>
                  <a:schemeClr val="bg1"/>
                </a:solidFill>
                <a:latin typeface="Meiryo UI" panose="020B0604030504040204" pitchFamily="50" charset="-128"/>
                <a:ea typeface="Meiryo UI" panose="020B0604030504040204" pitchFamily="50" charset="-128"/>
              </a:endParaRPr>
            </a:p>
          </p:txBody>
        </p:sp>
      </p:grpSp>
      <p:sp>
        <p:nvSpPr>
          <p:cNvPr id="90" name="Multiplication Sign 89">
            <a:extLst>
              <a:ext uri="{FF2B5EF4-FFF2-40B4-BE49-F238E27FC236}">
                <a16:creationId xmlns:a16="http://schemas.microsoft.com/office/drawing/2014/main" id="{5E666C34-F644-5178-34A9-388B7EFC5B7B}"/>
              </a:ext>
            </a:extLst>
          </p:cNvPr>
          <p:cNvSpPr/>
          <p:nvPr/>
        </p:nvSpPr>
        <p:spPr>
          <a:xfrm>
            <a:off x="2767629" y="2585547"/>
            <a:ext cx="542925" cy="564606"/>
          </a:xfrm>
          <a:prstGeom prst="mathMultiply">
            <a:avLst>
              <a:gd name="adj1" fmla="val 10923"/>
            </a:avLst>
          </a:prstGeom>
          <a:solidFill>
            <a:srgbClr val="6E6F7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91" name="テキスト ボックス 118">
            <a:extLst>
              <a:ext uri="{FF2B5EF4-FFF2-40B4-BE49-F238E27FC236}">
                <a16:creationId xmlns:a16="http://schemas.microsoft.com/office/drawing/2014/main" id="{56916A8E-C0E7-1904-2D1E-3D9D7B5333D0}"/>
              </a:ext>
            </a:extLst>
          </p:cNvPr>
          <p:cNvSpPr txBox="1"/>
          <p:nvPr/>
        </p:nvSpPr>
        <p:spPr>
          <a:xfrm>
            <a:off x="2720105" y="2153730"/>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92" name="テキスト ボックス 118">
            <a:extLst>
              <a:ext uri="{FF2B5EF4-FFF2-40B4-BE49-F238E27FC236}">
                <a16:creationId xmlns:a16="http://schemas.microsoft.com/office/drawing/2014/main" id="{E27595F3-1A5D-DBE9-92A2-7A5E2D60C4A1}"/>
              </a:ext>
            </a:extLst>
          </p:cNvPr>
          <p:cNvSpPr txBox="1"/>
          <p:nvPr/>
        </p:nvSpPr>
        <p:spPr>
          <a:xfrm>
            <a:off x="1437634" y="2153730"/>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p>
        </p:txBody>
      </p:sp>
      <p:sp>
        <p:nvSpPr>
          <p:cNvPr id="93" name="テキスト ボックス 118">
            <a:extLst>
              <a:ext uri="{FF2B5EF4-FFF2-40B4-BE49-F238E27FC236}">
                <a16:creationId xmlns:a16="http://schemas.microsoft.com/office/drawing/2014/main" id="{E460B84E-7051-2CE7-1BBE-A0A330DD9573}"/>
              </a:ext>
            </a:extLst>
          </p:cNvPr>
          <p:cNvSpPr txBox="1"/>
          <p:nvPr/>
        </p:nvSpPr>
        <p:spPr>
          <a:xfrm>
            <a:off x="5026111" y="2147092"/>
            <a:ext cx="6845884" cy="96652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法人に属する従業員がコンテンツを履修する場合、</a:t>
            </a:r>
            <a:br>
              <a:rPr kumimoji="1" lang="en-US" altLang="ja-JP" sz="1600">
                <a:solidFill>
                  <a:srgbClr val="575757"/>
                </a:solidFill>
                <a:latin typeface="Trebuchet MS" panose="020B0603020202020204" pitchFamily="34" charset="0"/>
                <a:ea typeface="Meiryo UI" panose="020B0604030504040204" pitchFamily="50" charset="-128"/>
              </a:rPr>
            </a:br>
            <a:r>
              <a:rPr kumimoji="1" lang="ja-JP" altLang="en-US" sz="1600">
                <a:solidFill>
                  <a:srgbClr val="575757"/>
                </a:solidFill>
                <a:latin typeface="Trebuchet MS" panose="020B0603020202020204" pitchFamily="34" charset="0"/>
                <a:ea typeface="Meiryo UI" panose="020B0604030504040204" pitchFamily="50" charset="-128"/>
              </a:rPr>
              <a:t>あらかじめ法人が指定したコンテンツに限り、</a:t>
            </a:r>
            <a:r>
              <a:rPr kumimoji="1" lang="ja-JP" altLang="en-US" sz="1600">
                <a:solidFill>
                  <a:srgbClr val="295E7E"/>
                </a:solidFill>
                <a:latin typeface="Trebuchet MS" panose="020B0603020202020204" pitchFamily="34" charset="0"/>
                <a:ea typeface="Meiryo UI" panose="020B0604030504040204" pitchFamily="50" charset="-128"/>
              </a:rPr>
              <a:t>従業員が直接購入や課金を行うことなく、</a:t>
            </a:r>
            <a:br>
              <a:rPr kumimoji="1" lang="en-US" altLang="ja-JP" sz="1600">
                <a:solidFill>
                  <a:srgbClr val="295E7E"/>
                </a:solidFill>
                <a:latin typeface="Trebuchet MS" panose="020B0603020202020204" pitchFamily="34" charset="0"/>
                <a:ea typeface="Meiryo UI" panose="020B0604030504040204" pitchFamily="50" charset="-128"/>
              </a:rPr>
            </a:br>
            <a:r>
              <a:rPr kumimoji="1" lang="ja-JP" altLang="en-US" sz="1600">
                <a:solidFill>
                  <a:srgbClr val="295E7E"/>
                </a:solidFill>
                <a:latin typeface="Trebuchet MS" panose="020B0603020202020204" pitchFamily="34" charset="0"/>
                <a:ea typeface="Meiryo UI" panose="020B0604030504040204" pitchFamily="50" charset="-128"/>
              </a:rPr>
              <a:t>法人が利用料としてその代金を負担する</a:t>
            </a:r>
            <a:r>
              <a:rPr kumimoji="1" lang="ja-JP" altLang="en-US" sz="1600">
                <a:solidFill>
                  <a:srgbClr val="575757"/>
                </a:solidFill>
                <a:latin typeface="Trebuchet MS" panose="020B0603020202020204" pitchFamily="34" charset="0"/>
                <a:ea typeface="Meiryo UI" panose="020B0604030504040204" pitchFamily="50" charset="-128"/>
              </a:rPr>
              <a:t>ものとする。</a:t>
            </a:r>
            <a:endParaRPr kumimoji="1" lang="en-US" altLang="ja-JP" sz="1600">
              <a:solidFill>
                <a:srgbClr val="575757"/>
              </a:solidFill>
              <a:latin typeface="Trebuchet MS" panose="020B0603020202020204" pitchFamily="34" charset="0"/>
              <a:ea typeface="Meiryo UI" panose="020B0604030504040204" pitchFamily="50" charset="-128"/>
            </a:endParaRPr>
          </a:p>
          <a:p>
            <a:pP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その場合、</a:t>
            </a:r>
            <a:r>
              <a:rPr kumimoji="1" lang="ja-JP" altLang="en-US" sz="1600">
                <a:solidFill>
                  <a:srgbClr val="295E7E"/>
                </a:solidFill>
                <a:latin typeface="Trebuchet MS" panose="020B0603020202020204" pitchFamily="34" charset="0"/>
                <a:ea typeface="Meiryo UI" panose="020B0604030504040204" pitchFamily="50" charset="-128"/>
              </a:rPr>
              <a:t>有料コンテンツであっても従業員の本人認証は不要</a:t>
            </a:r>
            <a:r>
              <a:rPr kumimoji="1" lang="ja-JP" altLang="en-US" sz="1600">
                <a:solidFill>
                  <a:srgbClr val="575757"/>
                </a:solidFill>
                <a:latin typeface="Trebuchet MS" panose="020B0603020202020204" pitchFamily="34" charset="0"/>
                <a:ea typeface="Meiryo UI" panose="020B0604030504040204" pitchFamily="50" charset="-128"/>
              </a:rPr>
              <a:t>とする。</a:t>
            </a:r>
            <a:endParaRPr kumimoji="1" lang="en-US" altLang="ja-JP" sz="1600">
              <a:solidFill>
                <a:srgbClr val="575757"/>
              </a:solidFill>
              <a:latin typeface="Trebuchet MS" panose="020B0603020202020204" pitchFamily="34" charset="0"/>
              <a:ea typeface="Meiryo UI" panose="020B0604030504040204" pitchFamily="50" charset="-128"/>
            </a:endParaRPr>
          </a:p>
        </p:txBody>
      </p:sp>
      <p:cxnSp>
        <p:nvCxnSpPr>
          <p:cNvPr id="94" name="直線コネクタ 272">
            <a:extLst>
              <a:ext uri="{FF2B5EF4-FFF2-40B4-BE49-F238E27FC236}">
                <a16:creationId xmlns:a16="http://schemas.microsoft.com/office/drawing/2014/main" id="{0972AABE-A86D-00F4-7C53-E11C6E5615B9}"/>
              </a:ext>
            </a:extLst>
          </p:cNvPr>
          <p:cNvCxnSpPr>
            <a:cxnSpLocks/>
          </p:cNvCxnSpPr>
          <p:nvPr/>
        </p:nvCxnSpPr>
        <p:spPr>
          <a:xfrm>
            <a:off x="443504" y="3188253"/>
            <a:ext cx="11428491" cy="0"/>
          </a:xfrm>
          <a:prstGeom prst="line">
            <a:avLst/>
          </a:prstGeom>
          <a:noFill/>
          <a:ln w="9525" cap="rnd" cmpd="sng" algn="ctr">
            <a:solidFill>
              <a:srgbClr val="9A9A9A"/>
            </a:solidFill>
            <a:prstDash val="sysDot"/>
          </a:ln>
          <a:effectLst/>
        </p:spPr>
      </p:cxnSp>
      <p:cxnSp>
        <p:nvCxnSpPr>
          <p:cNvPr id="95" name="直線コネクタ 272">
            <a:extLst>
              <a:ext uri="{FF2B5EF4-FFF2-40B4-BE49-F238E27FC236}">
                <a16:creationId xmlns:a16="http://schemas.microsoft.com/office/drawing/2014/main" id="{37F684B6-328E-BF00-3620-420B3A69FFC2}"/>
              </a:ext>
            </a:extLst>
          </p:cNvPr>
          <p:cNvCxnSpPr>
            <a:cxnSpLocks/>
          </p:cNvCxnSpPr>
          <p:nvPr/>
        </p:nvCxnSpPr>
        <p:spPr>
          <a:xfrm>
            <a:off x="443504" y="5023103"/>
            <a:ext cx="11428491" cy="0"/>
          </a:xfrm>
          <a:prstGeom prst="line">
            <a:avLst/>
          </a:prstGeom>
          <a:noFill/>
          <a:ln w="9525" cap="rnd" cmpd="sng" algn="ctr">
            <a:solidFill>
              <a:srgbClr val="9A9A9A"/>
            </a:solidFill>
            <a:prstDash val="sysDot"/>
          </a:ln>
          <a:effectLst/>
        </p:spPr>
      </p:cxnSp>
      <p:grpSp>
        <p:nvGrpSpPr>
          <p:cNvPr id="97" name="bcgBugs_Gender-neutral Front ">
            <a:extLst>
              <a:ext uri="{FF2B5EF4-FFF2-40B4-BE49-F238E27FC236}">
                <a16:creationId xmlns:a16="http://schemas.microsoft.com/office/drawing/2014/main" id="{E07F4A6A-F9D6-4CE9-0351-E4A84B72B6E9}"/>
              </a:ext>
            </a:extLst>
          </p:cNvPr>
          <p:cNvGrpSpPr>
            <a:grpSpLocks noChangeAspect="1"/>
          </p:cNvGrpSpPr>
          <p:nvPr/>
        </p:nvGrpSpPr>
        <p:grpSpPr bwMode="auto">
          <a:xfrm>
            <a:off x="2930997" y="3733680"/>
            <a:ext cx="258077" cy="258077"/>
            <a:chOff x="2652" y="972"/>
            <a:chExt cx="2376" cy="2376"/>
          </a:xfrm>
        </p:grpSpPr>
        <p:sp>
          <p:nvSpPr>
            <p:cNvPr id="98" name="AutoShape 3">
              <a:extLst>
                <a:ext uri="{FF2B5EF4-FFF2-40B4-BE49-F238E27FC236}">
                  <a16:creationId xmlns:a16="http://schemas.microsoft.com/office/drawing/2014/main" id="{89817683-C42F-5FF2-80C8-203C63A7E05B}"/>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5">
              <a:extLst>
                <a:ext uri="{FF2B5EF4-FFF2-40B4-BE49-F238E27FC236}">
                  <a16:creationId xmlns:a16="http://schemas.microsoft.com/office/drawing/2014/main" id="{6C04B6FD-AB8E-E75F-422B-66DE7ED4F6CE}"/>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100" name="bcgBugs_Gender-neutral Front ">
            <a:extLst>
              <a:ext uri="{FF2B5EF4-FFF2-40B4-BE49-F238E27FC236}">
                <a16:creationId xmlns:a16="http://schemas.microsoft.com/office/drawing/2014/main" id="{C2FDC8E6-EF5B-221D-480E-E3A0D4C1564E}"/>
              </a:ext>
            </a:extLst>
          </p:cNvPr>
          <p:cNvGrpSpPr>
            <a:grpSpLocks noChangeAspect="1"/>
          </p:cNvGrpSpPr>
          <p:nvPr/>
        </p:nvGrpSpPr>
        <p:grpSpPr bwMode="auto">
          <a:xfrm>
            <a:off x="1619663" y="3723366"/>
            <a:ext cx="258077" cy="258077"/>
            <a:chOff x="2652" y="972"/>
            <a:chExt cx="2376" cy="2376"/>
          </a:xfrm>
        </p:grpSpPr>
        <p:sp>
          <p:nvSpPr>
            <p:cNvPr id="101" name="AutoShape 3">
              <a:extLst>
                <a:ext uri="{FF2B5EF4-FFF2-40B4-BE49-F238E27FC236}">
                  <a16:creationId xmlns:a16="http://schemas.microsoft.com/office/drawing/2014/main" id="{29AFA62F-F43D-CDB1-62A5-35904D140850}"/>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
              <a:extLst>
                <a:ext uri="{FF2B5EF4-FFF2-40B4-BE49-F238E27FC236}">
                  <a16:creationId xmlns:a16="http://schemas.microsoft.com/office/drawing/2014/main" id="{01D0CBAD-6500-74E1-F498-8F492BC83B53}"/>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103" name="Straight Arrow Connector 102">
            <a:extLst>
              <a:ext uri="{FF2B5EF4-FFF2-40B4-BE49-F238E27FC236}">
                <a16:creationId xmlns:a16="http://schemas.microsoft.com/office/drawing/2014/main" id="{BAFF6D5A-9B41-C9C0-320D-E51A1A5BA66C}"/>
              </a:ext>
            </a:extLst>
          </p:cNvPr>
          <p:cNvCxnSpPr>
            <a:cxnSpLocks/>
          </p:cNvCxnSpPr>
          <p:nvPr/>
        </p:nvCxnSpPr>
        <p:spPr>
          <a:xfrm flipH="1" flipV="1">
            <a:off x="1877740" y="3852405"/>
            <a:ext cx="1053257" cy="1031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04" name="Group 103">
            <a:extLst>
              <a:ext uri="{FF2B5EF4-FFF2-40B4-BE49-F238E27FC236}">
                <a16:creationId xmlns:a16="http://schemas.microsoft.com/office/drawing/2014/main" id="{2E7A8B46-C58A-297D-4E7D-6E2BF2D19FAB}"/>
              </a:ext>
            </a:extLst>
          </p:cNvPr>
          <p:cNvGrpSpPr/>
          <p:nvPr/>
        </p:nvGrpSpPr>
        <p:grpSpPr>
          <a:xfrm>
            <a:off x="2280887" y="3746659"/>
            <a:ext cx="245885" cy="245885"/>
            <a:chOff x="3672686" y="1546134"/>
            <a:chExt cx="245885" cy="245885"/>
          </a:xfrm>
        </p:grpSpPr>
        <p:sp>
          <p:nvSpPr>
            <p:cNvPr id="105" name="Oval 104">
              <a:extLst>
                <a:ext uri="{FF2B5EF4-FFF2-40B4-BE49-F238E27FC236}">
                  <a16:creationId xmlns:a16="http://schemas.microsoft.com/office/drawing/2014/main" id="{F3E30EBB-F365-2C2F-6AE6-E39AD3405DDF}"/>
                </a:ext>
              </a:extLst>
            </p:cNvPr>
            <p:cNvSpPr/>
            <p:nvPr/>
          </p:nvSpPr>
          <p:spPr>
            <a:xfrm>
              <a:off x="3672686" y="1546134"/>
              <a:ext cx="245885" cy="245885"/>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106" name="Oval 105">
              <a:extLst>
                <a:ext uri="{FF2B5EF4-FFF2-40B4-BE49-F238E27FC236}">
                  <a16:creationId xmlns:a16="http://schemas.microsoft.com/office/drawing/2014/main" id="{282F71C9-691C-A69A-5CD8-D75FD9C35E9F}"/>
                </a:ext>
              </a:extLst>
            </p:cNvPr>
            <p:cNvSpPr/>
            <p:nvPr/>
          </p:nvSpPr>
          <p:spPr>
            <a:xfrm>
              <a:off x="3703260" y="1577949"/>
              <a:ext cx="184737" cy="184737"/>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a:t>
              </a:r>
              <a:endParaRPr kumimoji="1" lang="en-US" sz="1200" b="1">
                <a:solidFill>
                  <a:schemeClr val="bg1"/>
                </a:solidFill>
                <a:latin typeface="Meiryo UI" panose="020B0604030504040204" pitchFamily="50" charset="-128"/>
                <a:ea typeface="Meiryo UI" panose="020B0604030504040204" pitchFamily="50" charset="-128"/>
              </a:endParaRPr>
            </a:p>
          </p:txBody>
        </p:sp>
      </p:grpSp>
      <p:sp>
        <p:nvSpPr>
          <p:cNvPr id="107" name="テキスト ボックス 118">
            <a:extLst>
              <a:ext uri="{FF2B5EF4-FFF2-40B4-BE49-F238E27FC236}">
                <a16:creationId xmlns:a16="http://schemas.microsoft.com/office/drawing/2014/main" id="{C34BF931-D1E3-7854-F4C4-DF327E784880}"/>
              </a:ext>
            </a:extLst>
          </p:cNvPr>
          <p:cNvSpPr txBox="1"/>
          <p:nvPr/>
        </p:nvSpPr>
        <p:spPr>
          <a:xfrm>
            <a:off x="2720105" y="3554783"/>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08" name="テキスト ボックス 118">
            <a:extLst>
              <a:ext uri="{FF2B5EF4-FFF2-40B4-BE49-F238E27FC236}">
                <a16:creationId xmlns:a16="http://schemas.microsoft.com/office/drawing/2014/main" id="{079D6A48-C854-D204-3AB6-5A8F91486E3F}"/>
              </a:ext>
            </a:extLst>
          </p:cNvPr>
          <p:cNvSpPr txBox="1"/>
          <p:nvPr/>
        </p:nvSpPr>
        <p:spPr>
          <a:xfrm>
            <a:off x="5026111" y="3262888"/>
            <a:ext cx="6845884" cy="1689239"/>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法人の利用料の考え方</a:t>
            </a:r>
            <a:r>
              <a:rPr kumimoji="1" lang="en-US" altLang="ja-JP" sz="1600">
                <a:solidFill>
                  <a:srgbClr val="575757"/>
                </a:solidFill>
                <a:latin typeface="Trebuchet MS" panose="020B0603020202020204" pitchFamily="34" charset="0"/>
                <a:ea typeface="Meiryo UI" panose="020B0604030504040204" pitchFamily="50" charset="-128"/>
              </a:rPr>
              <a:t>(</a:t>
            </a:r>
            <a:r>
              <a:rPr kumimoji="1" lang="ja-JP" altLang="en-US" sz="1600">
                <a:solidFill>
                  <a:srgbClr val="575757"/>
                </a:solidFill>
                <a:latin typeface="Trebuchet MS" panose="020B0603020202020204" pitchFamily="34" charset="0"/>
                <a:ea typeface="Meiryo UI" panose="020B0604030504040204" pitchFamily="50" charset="-128"/>
              </a:rPr>
              <a:t>案</a:t>
            </a:r>
            <a:r>
              <a:rPr kumimoji="1" lang="en-US" altLang="ja-JP" sz="1600">
                <a:solidFill>
                  <a:srgbClr val="575757"/>
                </a:solidFill>
                <a:latin typeface="Trebuchet MS" panose="020B0603020202020204" pitchFamily="34" charset="0"/>
                <a:ea typeface="Meiryo UI" panose="020B0604030504040204" pitchFamily="50" charset="-128"/>
              </a:rPr>
              <a:t>)</a:t>
            </a:r>
            <a:r>
              <a:rPr kumimoji="1" lang="ja-JP" altLang="en-US" sz="1600">
                <a:solidFill>
                  <a:srgbClr val="575757"/>
                </a:solidFill>
                <a:latin typeface="Trebuchet MS" panose="020B0603020202020204" pitchFamily="34" charset="0"/>
                <a:ea typeface="Meiryo UI" panose="020B0604030504040204" pitchFamily="50" charset="-128"/>
              </a:rPr>
              <a:t>は下記</a:t>
            </a:r>
            <a:br>
              <a:rPr kumimoji="1" lang="en-US" altLang="ja-JP" sz="1600">
                <a:solidFill>
                  <a:srgbClr val="575757"/>
                </a:solidFill>
                <a:latin typeface="Trebuchet MS" panose="020B0603020202020204" pitchFamily="34" charset="0"/>
                <a:ea typeface="Meiryo UI" panose="020B0604030504040204" pitchFamily="50" charset="-128"/>
              </a:rPr>
            </a:br>
            <a:endParaRPr kumimoji="1" lang="en-US" altLang="ja-JP" sz="105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案</a:t>
            </a:r>
            <a:r>
              <a:rPr kumimoji="1" lang="en-US" altLang="ja-JP" sz="1600">
                <a:solidFill>
                  <a:srgbClr val="575757"/>
                </a:solidFill>
                <a:latin typeface="Trebuchet MS" panose="020B0603020202020204" pitchFamily="34" charset="0"/>
                <a:ea typeface="Meiryo UI" panose="020B0604030504040204" pitchFamily="50" charset="-128"/>
              </a:rPr>
              <a:t>1</a:t>
            </a:r>
            <a:r>
              <a:rPr kumimoji="1" lang="ja-JP" altLang="en-US" sz="1600">
                <a:solidFill>
                  <a:srgbClr val="575757"/>
                </a:solidFill>
                <a:latin typeface="Trebuchet MS" panose="020B0603020202020204" pitchFamily="34" charset="0"/>
                <a:ea typeface="Meiryo UI" panose="020B0604030504040204" pitchFamily="50" charset="-128"/>
              </a:rPr>
              <a:t>）利用料に応じて、事後に精算を行う</a:t>
            </a:r>
            <a:endParaRPr kumimoji="1" lang="en-US" altLang="ja-JP" sz="16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案</a:t>
            </a:r>
            <a:r>
              <a:rPr kumimoji="1" lang="en-US" altLang="ja-JP" sz="1600">
                <a:solidFill>
                  <a:srgbClr val="575757"/>
                </a:solidFill>
                <a:latin typeface="Trebuchet MS" panose="020B0603020202020204" pitchFamily="34" charset="0"/>
                <a:ea typeface="Meiryo UI" panose="020B0604030504040204" pitchFamily="50" charset="-128"/>
              </a:rPr>
              <a:t>2</a:t>
            </a:r>
            <a:r>
              <a:rPr kumimoji="1" lang="ja-JP" altLang="en-US" sz="1600">
                <a:solidFill>
                  <a:srgbClr val="575757"/>
                </a:solidFill>
                <a:latin typeface="Trebuchet MS" panose="020B0603020202020204" pitchFamily="34" charset="0"/>
                <a:ea typeface="Meiryo UI" panose="020B0604030504040204" pitchFamily="50" charset="-128"/>
              </a:rPr>
              <a:t>）あらかじめ料金および提供コンテンツを定め、利用権を事前買い取る</a:t>
            </a:r>
            <a:endParaRPr kumimoji="1" lang="en-US" altLang="ja-JP" sz="1600">
              <a:solidFill>
                <a:srgbClr val="575757"/>
              </a:solidFill>
              <a:latin typeface="Trebuchet MS" panose="020B0603020202020204" pitchFamily="34" charset="0"/>
              <a:ea typeface="Meiryo UI" panose="020B0604030504040204" pitchFamily="50" charset="-128"/>
            </a:endParaRPr>
          </a:p>
          <a:p>
            <a:pPr marL="648000" lvl="2" indent="-216000">
              <a:buClr>
                <a:schemeClr val="tx2"/>
              </a:buCl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利用しなかった場合に払い戻しはしない</a:t>
            </a:r>
            <a:endParaRPr kumimoji="1" lang="en-US" altLang="ja-JP" sz="1600">
              <a:solidFill>
                <a:srgbClr val="575757"/>
              </a:solidFill>
              <a:latin typeface="Trebuchet MS" panose="020B0603020202020204" pitchFamily="34" charset="0"/>
              <a:ea typeface="Meiryo UI" panose="020B0604030504040204" pitchFamily="50" charset="-128"/>
            </a:endParaRPr>
          </a:p>
          <a:p>
            <a:pPr marL="648000" lvl="2" indent="-216000">
              <a:buClr>
                <a:schemeClr val="tx2"/>
              </a:buCl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利用期限を設け、期限までに利用しない場合は権利が喪失</a:t>
            </a:r>
            <a:endParaRPr kumimoji="1" lang="en-US" altLang="ja-JP" sz="1600">
              <a:solidFill>
                <a:srgbClr val="575757"/>
              </a:solidFill>
              <a:latin typeface="Trebuchet MS" panose="020B0603020202020204" pitchFamily="34" charset="0"/>
              <a:ea typeface="Meiryo UI" panose="020B0604030504040204" pitchFamily="50" charset="-128"/>
            </a:endParaRPr>
          </a:p>
          <a:p>
            <a:pPr marL="648000" lvl="2" indent="-216000">
              <a:buClr>
                <a:schemeClr val="tx2"/>
              </a:buCl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期中での権利の追加購入が可能</a:t>
            </a:r>
            <a:endParaRPr kumimoji="1" lang="en-US" altLang="ja-JP" sz="1600">
              <a:solidFill>
                <a:srgbClr val="575757"/>
              </a:solidFill>
              <a:latin typeface="Trebuchet MS" panose="020B0603020202020204" pitchFamily="34" charset="0"/>
              <a:ea typeface="Meiryo UI" panose="020B0604030504040204" pitchFamily="50" charset="-128"/>
            </a:endParaRPr>
          </a:p>
        </p:txBody>
      </p:sp>
      <p:sp>
        <p:nvSpPr>
          <p:cNvPr id="109" name="テキスト ボックス 118">
            <a:extLst>
              <a:ext uri="{FF2B5EF4-FFF2-40B4-BE49-F238E27FC236}">
                <a16:creationId xmlns:a16="http://schemas.microsoft.com/office/drawing/2014/main" id="{3343DDDF-DACB-BAC9-24B4-0A039A70504F}"/>
              </a:ext>
            </a:extLst>
          </p:cNvPr>
          <p:cNvSpPr txBox="1"/>
          <p:nvPr/>
        </p:nvSpPr>
        <p:spPr>
          <a:xfrm>
            <a:off x="1437634" y="3554783"/>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p>
        </p:txBody>
      </p:sp>
      <p:sp>
        <p:nvSpPr>
          <p:cNvPr id="110" name="テキスト ボックス 118">
            <a:extLst>
              <a:ext uri="{FF2B5EF4-FFF2-40B4-BE49-F238E27FC236}">
                <a16:creationId xmlns:a16="http://schemas.microsoft.com/office/drawing/2014/main" id="{4E3E409C-12AD-3BDC-D187-E3C3B17ABC4F}"/>
              </a:ext>
            </a:extLst>
          </p:cNvPr>
          <p:cNvSpPr txBox="1"/>
          <p:nvPr/>
        </p:nvSpPr>
        <p:spPr>
          <a:xfrm>
            <a:off x="5026111" y="5095267"/>
            <a:ext cx="6845884" cy="1339831"/>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600">
                <a:solidFill>
                  <a:srgbClr val="575757"/>
                </a:solidFill>
                <a:latin typeface="Trebuchet MS" panose="020B0603020202020204" pitchFamily="34" charset="0"/>
                <a:ea typeface="Meiryo UI" panose="020B0604030504040204" pitchFamily="50" charset="-128"/>
              </a:rPr>
              <a:t>法人の利用料の支払方法</a:t>
            </a:r>
            <a:r>
              <a:rPr kumimoji="1" lang="en-US" altLang="ja-JP" sz="1600">
                <a:solidFill>
                  <a:srgbClr val="575757"/>
                </a:solidFill>
                <a:latin typeface="Trebuchet MS" panose="020B0603020202020204" pitchFamily="34" charset="0"/>
                <a:ea typeface="Meiryo UI" panose="020B0604030504040204" pitchFamily="50" charset="-128"/>
              </a:rPr>
              <a:t>(</a:t>
            </a:r>
            <a:r>
              <a:rPr kumimoji="1" lang="ja-JP" altLang="en-US" sz="1600">
                <a:solidFill>
                  <a:srgbClr val="575757"/>
                </a:solidFill>
                <a:latin typeface="Trebuchet MS" panose="020B0603020202020204" pitchFamily="34" charset="0"/>
                <a:ea typeface="Meiryo UI" panose="020B0604030504040204" pitchFamily="50" charset="-128"/>
              </a:rPr>
              <a:t>案</a:t>
            </a:r>
            <a:r>
              <a:rPr kumimoji="1" lang="en-US" altLang="ja-JP" sz="1600">
                <a:solidFill>
                  <a:srgbClr val="575757"/>
                </a:solidFill>
                <a:latin typeface="Trebuchet MS" panose="020B0603020202020204" pitchFamily="34" charset="0"/>
                <a:ea typeface="Meiryo UI" panose="020B0604030504040204" pitchFamily="50" charset="-128"/>
              </a:rPr>
              <a:t>)</a:t>
            </a:r>
            <a:r>
              <a:rPr kumimoji="1" lang="ja-JP" altLang="en-US" sz="1600">
                <a:solidFill>
                  <a:srgbClr val="575757"/>
                </a:solidFill>
                <a:latin typeface="Trebuchet MS" panose="020B0603020202020204" pitchFamily="34" charset="0"/>
                <a:ea typeface="Meiryo UI" panose="020B0604030504040204" pitchFamily="50" charset="-128"/>
              </a:rPr>
              <a:t>は下記</a:t>
            </a:r>
            <a:endParaRPr kumimoji="1" lang="en-US" altLang="ja-JP" sz="1600">
              <a:solidFill>
                <a:srgbClr val="575757"/>
              </a:solidFill>
              <a:latin typeface="Trebuchet MS" panose="020B0603020202020204" pitchFamily="34" charset="0"/>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1" lang="ja-JP" altLang="en-US" sz="16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案</a:t>
            </a:r>
            <a:r>
              <a:rPr kumimoji="1" lang="en-US" altLang="ja-JP" sz="16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1</a:t>
            </a:r>
            <a:r>
              <a:rPr kumimoji="1" lang="ja-JP" altLang="en-US" sz="16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）買掛金ベースとし、請求書にて指定口座へ支払を行う</a:t>
            </a:r>
            <a:endParaRPr kumimoji="1" lang="en-US" altLang="ja-JP" sz="1600">
              <a:solidFill>
                <a:srgbClr val="575757"/>
              </a:solidFill>
              <a:latin typeface="Trebuchet MS" panose="020B0603020202020204" pitchFamily="34" charset="0"/>
              <a:ea typeface="Meiryo UI" panose="020B0604030504040204" pitchFamily="50" charset="-128"/>
            </a:endParaRPr>
          </a:p>
        </p:txBody>
      </p:sp>
      <p:grpSp>
        <p:nvGrpSpPr>
          <p:cNvPr id="111" name="bcgBugs_Gender-neutral Front ">
            <a:extLst>
              <a:ext uri="{FF2B5EF4-FFF2-40B4-BE49-F238E27FC236}">
                <a16:creationId xmlns:a16="http://schemas.microsoft.com/office/drawing/2014/main" id="{01AD2238-9527-3327-48E8-5E4DE782E92C}"/>
              </a:ext>
            </a:extLst>
          </p:cNvPr>
          <p:cNvGrpSpPr>
            <a:grpSpLocks noChangeAspect="1"/>
          </p:cNvGrpSpPr>
          <p:nvPr/>
        </p:nvGrpSpPr>
        <p:grpSpPr bwMode="auto">
          <a:xfrm>
            <a:off x="2930997" y="5337203"/>
            <a:ext cx="258077" cy="258077"/>
            <a:chOff x="2652" y="972"/>
            <a:chExt cx="2376" cy="2376"/>
          </a:xfrm>
        </p:grpSpPr>
        <p:sp>
          <p:nvSpPr>
            <p:cNvPr id="112" name="AutoShape 3">
              <a:extLst>
                <a:ext uri="{FF2B5EF4-FFF2-40B4-BE49-F238E27FC236}">
                  <a16:creationId xmlns:a16="http://schemas.microsoft.com/office/drawing/2014/main" id="{905C6459-7CF6-28F3-94FC-5B7805F93665}"/>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5">
              <a:extLst>
                <a:ext uri="{FF2B5EF4-FFF2-40B4-BE49-F238E27FC236}">
                  <a16:creationId xmlns:a16="http://schemas.microsoft.com/office/drawing/2014/main" id="{FBCEC09B-866D-C715-C1EE-9D0E23C9E42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114" name="bcgBugs_Gender-neutral Front ">
            <a:extLst>
              <a:ext uri="{FF2B5EF4-FFF2-40B4-BE49-F238E27FC236}">
                <a16:creationId xmlns:a16="http://schemas.microsoft.com/office/drawing/2014/main" id="{743C0E41-CAEB-6D59-ED93-27E6F84C3C14}"/>
              </a:ext>
            </a:extLst>
          </p:cNvPr>
          <p:cNvGrpSpPr>
            <a:grpSpLocks noChangeAspect="1"/>
          </p:cNvGrpSpPr>
          <p:nvPr/>
        </p:nvGrpSpPr>
        <p:grpSpPr bwMode="auto">
          <a:xfrm>
            <a:off x="1619663" y="5326889"/>
            <a:ext cx="258077" cy="258077"/>
            <a:chOff x="2652" y="972"/>
            <a:chExt cx="2376" cy="2376"/>
          </a:xfrm>
        </p:grpSpPr>
        <p:sp>
          <p:nvSpPr>
            <p:cNvPr id="115" name="AutoShape 3">
              <a:extLst>
                <a:ext uri="{FF2B5EF4-FFF2-40B4-BE49-F238E27FC236}">
                  <a16:creationId xmlns:a16="http://schemas.microsoft.com/office/drawing/2014/main" id="{37981D6E-2326-1FF2-E5A6-28FABBDE34C5}"/>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5">
              <a:extLst>
                <a:ext uri="{FF2B5EF4-FFF2-40B4-BE49-F238E27FC236}">
                  <a16:creationId xmlns:a16="http://schemas.microsoft.com/office/drawing/2014/main" id="{9DDAF7B8-D9BE-0279-EC13-39D2E2A7574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rgbClr val="3091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117" name="Straight Arrow Connector 116">
            <a:extLst>
              <a:ext uri="{FF2B5EF4-FFF2-40B4-BE49-F238E27FC236}">
                <a16:creationId xmlns:a16="http://schemas.microsoft.com/office/drawing/2014/main" id="{44244C99-5614-9048-0C34-F1171C434A64}"/>
              </a:ext>
            </a:extLst>
          </p:cNvPr>
          <p:cNvCxnSpPr>
            <a:cxnSpLocks/>
          </p:cNvCxnSpPr>
          <p:nvPr/>
        </p:nvCxnSpPr>
        <p:spPr>
          <a:xfrm flipH="1" flipV="1">
            <a:off x="1877740" y="5455928"/>
            <a:ext cx="1053257" cy="1031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id="{F94E9824-A106-66FA-BA0E-624A6D21E067}"/>
              </a:ext>
            </a:extLst>
          </p:cNvPr>
          <p:cNvGrpSpPr/>
          <p:nvPr/>
        </p:nvGrpSpPr>
        <p:grpSpPr>
          <a:xfrm>
            <a:off x="2280887" y="5350182"/>
            <a:ext cx="245885" cy="245885"/>
            <a:chOff x="3672686" y="1546134"/>
            <a:chExt cx="245885" cy="245885"/>
          </a:xfrm>
        </p:grpSpPr>
        <p:sp>
          <p:nvSpPr>
            <p:cNvPr id="119" name="Oval 118">
              <a:extLst>
                <a:ext uri="{FF2B5EF4-FFF2-40B4-BE49-F238E27FC236}">
                  <a16:creationId xmlns:a16="http://schemas.microsoft.com/office/drawing/2014/main" id="{DFBA9294-C8E7-3A80-40C4-F694B45BD7B8}"/>
                </a:ext>
              </a:extLst>
            </p:cNvPr>
            <p:cNvSpPr/>
            <p:nvPr/>
          </p:nvSpPr>
          <p:spPr>
            <a:xfrm>
              <a:off x="3672686" y="1546134"/>
              <a:ext cx="245885" cy="245885"/>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120" name="Oval 119">
              <a:extLst>
                <a:ext uri="{FF2B5EF4-FFF2-40B4-BE49-F238E27FC236}">
                  <a16:creationId xmlns:a16="http://schemas.microsoft.com/office/drawing/2014/main" id="{E0D759EB-9980-127D-2D10-B671712B63F1}"/>
                </a:ext>
              </a:extLst>
            </p:cNvPr>
            <p:cNvSpPr/>
            <p:nvPr/>
          </p:nvSpPr>
          <p:spPr>
            <a:xfrm>
              <a:off x="3703260" y="1577949"/>
              <a:ext cx="184737" cy="184737"/>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a:t>
              </a:r>
              <a:endParaRPr kumimoji="1" lang="en-US" sz="1200" b="1">
                <a:solidFill>
                  <a:schemeClr val="bg1"/>
                </a:solidFill>
                <a:latin typeface="Meiryo UI" panose="020B0604030504040204" pitchFamily="50" charset="-128"/>
                <a:ea typeface="Meiryo UI" panose="020B0604030504040204" pitchFamily="50" charset="-128"/>
              </a:endParaRPr>
            </a:p>
          </p:txBody>
        </p:sp>
      </p:grpSp>
      <p:sp>
        <p:nvSpPr>
          <p:cNvPr id="121" name="テキスト ボックス 118">
            <a:extLst>
              <a:ext uri="{FF2B5EF4-FFF2-40B4-BE49-F238E27FC236}">
                <a16:creationId xmlns:a16="http://schemas.microsoft.com/office/drawing/2014/main" id="{8990D180-C568-EE75-6735-CD8C81C642E6}"/>
              </a:ext>
            </a:extLst>
          </p:cNvPr>
          <p:cNvSpPr txBox="1"/>
          <p:nvPr/>
        </p:nvSpPr>
        <p:spPr>
          <a:xfrm>
            <a:off x="2720105" y="5158306"/>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22" name="テキスト ボックス 118">
            <a:extLst>
              <a:ext uri="{FF2B5EF4-FFF2-40B4-BE49-F238E27FC236}">
                <a16:creationId xmlns:a16="http://schemas.microsoft.com/office/drawing/2014/main" id="{FD2058F9-32C8-A862-EF21-69B67DF368D6}"/>
              </a:ext>
            </a:extLst>
          </p:cNvPr>
          <p:cNvSpPr txBox="1"/>
          <p:nvPr/>
        </p:nvSpPr>
        <p:spPr>
          <a:xfrm>
            <a:off x="1437634" y="5158306"/>
            <a:ext cx="746642" cy="1562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IPA</a:t>
            </a:r>
          </a:p>
        </p:txBody>
      </p:sp>
      <p:cxnSp>
        <p:nvCxnSpPr>
          <p:cNvPr id="123" name="Connector: Curved 122">
            <a:extLst>
              <a:ext uri="{FF2B5EF4-FFF2-40B4-BE49-F238E27FC236}">
                <a16:creationId xmlns:a16="http://schemas.microsoft.com/office/drawing/2014/main" id="{F624077C-780A-5A08-6203-AF35627136BF}"/>
              </a:ext>
            </a:extLst>
          </p:cNvPr>
          <p:cNvCxnSpPr>
            <a:cxnSpLocks/>
            <a:endCxn id="127" idx="2"/>
          </p:cNvCxnSpPr>
          <p:nvPr/>
        </p:nvCxnSpPr>
        <p:spPr>
          <a:xfrm rot="16200000" flipH="1">
            <a:off x="2397545" y="4936123"/>
            <a:ext cx="12700" cy="1297686"/>
          </a:xfrm>
          <a:prstGeom prst="curvedConnector3">
            <a:avLst>
              <a:gd name="adj1" fmla="val 1800000"/>
            </a:avLst>
          </a:prstGeom>
          <a:ln w="9525" cap="rnd">
            <a:solidFill>
              <a:srgbClr val="9A9A9A"/>
            </a:solidFill>
            <a:prstDash val="sysDash"/>
            <a:round/>
            <a:tailEnd type="triangle"/>
          </a:ln>
        </p:spPr>
        <p:style>
          <a:lnRef idx="1">
            <a:schemeClr val="accent1"/>
          </a:lnRef>
          <a:fillRef idx="0">
            <a:schemeClr val="accent1"/>
          </a:fillRef>
          <a:effectRef idx="0">
            <a:schemeClr val="accent1"/>
          </a:effectRef>
          <a:fontRef idx="minor">
            <a:schemeClr val="tx1"/>
          </a:fontRef>
        </p:style>
      </p:cxnSp>
      <p:sp>
        <p:nvSpPr>
          <p:cNvPr id="127" name="Rectangle 126">
            <a:extLst>
              <a:ext uri="{FF2B5EF4-FFF2-40B4-BE49-F238E27FC236}">
                <a16:creationId xmlns:a16="http://schemas.microsoft.com/office/drawing/2014/main" id="{C7128B42-ECDA-1D27-639F-A0C7B6C4B034}"/>
              </a:ext>
            </a:extLst>
          </p:cNvPr>
          <p:cNvSpPr/>
          <p:nvPr/>
        </p:nvSpPr>
        <p:spPr>
          <a:xfrm>
            <a:off x="2959666" y="5445614"/>
            <a:ext cx="173443" cy="139352"/>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50" name="Flowchart: Document 2049">
            <a:extLst>
              <a:ext uri="{FF2B5EF4-FFF2-40B4-BE49-F238E27FC236}">
                <a16:creationId xmlns:a16="http://schemas.microsoft.com/office/drawing/2014/main" id="{BDFE153B-8046-2EF0-D511-15858974BA99}"/>
              </a:ext>
            </a:extLst>
          </p:cNvPr>
          <p:cNvSpPr/>
          <p:nvPr/>
        </p:nvSpPr>
        <p:spPr>
          <a:xfrm>
            <a:off x="2136442" y="5751608"/>
            <a:ext cx="554459" cy="320315"/>
          </a:xfrm>
          <a:prstGeom prst="flowChartDocument">
            <a:avLst/>
          </a:prstGeom>
          <a:solidFill>
            <a:srgbClr val="FFFFFF"/>
          </a:solidFill>
          <a:ln w="9525"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請求書</a:t>
            </a:r>
            <a:endParaRPr lang="en-US" sz="900">
              <a:solidFill>
                <a:srgbClr val="575757"/>
              </a:solidFill>
              <a:ea typeface="Meiryo UI" panose="020B0604030504040204" pitchFamily="50" charset="-128"/>
            </a:endParaRPr>
          </a:p>
        </p:txBody>
      </p:sp>
      <p:grpSp>
        <p:nvGrpSpPr>
          <p:cNvPr id="2052" name="Group 2051">
            <a:extLst>
              <a:ext uri="{FF2B5EF4-FFF2-40B4-BE49-F238E27FC236}">
                <a16:creationId xmlns:a16="http://schemas.microsoft.com/office/drawing/2014/main" id="{210C6B01-1B0A-0A12-34AA-F6598C1B0A2B}"/>
              </a:ext>
            </a:extLst>
          </p:cNvPr>
          <p:cNvGrpSpPr/>
          <p:nvPr/>
        </p:nvGrpSpPr>
        <p:grpSpPr>
          <a:xfrm>
            <a:off x="443504" y="2142560"/>
            <a:ext cx="896788" cy="971058"/>
            <a:chOff x="968188" y="4053999"/>
            <a:chExt cx="981162" cy="912879"/>
          </a:xfrm>
        </p:grpSpPr>
        <p:sp>
          <p:nvSpPr>
            <p:cNvPr id="2053" name="Rectangle 6">
              <a:extLst>
                <a:ext uri="{FF2B5EF4-FFF2-40B4-BE49-F238E27FC236}">
                  <a16:creationId xmlns:a16="http://schemas.microsoft.com/office/drawing/2014/main" id="{07FB27BE-BE36-86B2-3C4F-9DA6E056615B}"/>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商流</a:t>
              </a:r>
            </a:p>
          </p:txBody>
        </p:sp>
        <p:cxnSp>
          <p:nvCxnSpPr>
            <p:cNvPr id="2054" name="Straight Connector 256">
              <a:extLst>
                <a:ext uri="{FF2B5EF4-FFF2-40B4-BE49-F238E27FC236}">
                  <a16:creationId xmlns:a16="http://schemas.microsoft.com/office/drawing/2014/main" id="{8F647B58-427F-2442-6D5C-6DC9BED01FA6}"/>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2055" name="Group 2054">
            <a:extLst>
              <a:ext uri="{FF2B5EF4-FFF2-40B4-BE49-F238E27FC236}">
                <a16:creationId xmlns:a16="http://schemas.microsoft.com/office/drawing/2014/main" id="{B151524D-25E8-3C23-0C9C-E40C873E8E3D}"/>
              </a:ext>
            </a:extLst>
          </p:cNvPr>
          <p:cNvGrpSpPr/>
          <p:nvPr/>
        </p:nvGrpSpPr>
        <p:grpSpPr>
          <a:xfrm>
            <a:off x="443504" y="3262888"/>
            <a:ext cx="896788" cy="1689239"/>
            <a:chOff x="968188" y="4053999"/>
            <a:chExt cx="981162" cy="912879"/>
          </a:xfrm>
        </p:grpSpPr>
        <p:sp>
          <p:nvSpPr>
            <p:cNvPr id="2056" name="Rectangle 6">
              <a:extLst>
                <a:ext uri="{FF2B5EF4-FFF2-40B4-BE49-F238E27FC236}">
                  <a16:creationId xmlns:a16="http://schemas.microsoft.com/office/drawing/2014/main" id="{A85A42B4-2BAC-993C-7142-4CBB3561D1BE}"/>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利用料</a:t>
              </a:r>
            </a:p>
          </p:txBody>
        </p:sp>
        <p:cxnSp>
          <p:nvCxnSpPr>
            <p:cNvPr id="2057" name="Straight Connector 256">
              <a:extLst>
                <a:ext uri="{FF2B5EF4-FFF2-40B4-BE49-F238E27FC236}">
                  <a16:creationId xmlns:a16="http://schemas.microsoft.com/office/drawing/2014/main" id="{B188EEA5-D681-C672-C2B3-81FEED2BBAEC}"/>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2058" name="Group 2057">
            <a:extLst>
              <a:ext uri="{FF2B5EF4-FFF2-40B4-BE49-F238E27FC236}">
                <a16:creationId xmlns:a16="http://schemas.microsoft.com/office/drawing/2014/main" id="{E2D45260-F020-9C35-16E9-E5022E866D41}"/>
              </a:ext>
            </a:extLst>
          </p:cNvPr>
          <p:cNvGrpSpPr/>
          <p:nvPr/>
        </p:nvGrpSpPr>
        <p:grpSpPr>
          <a:xfrm>
            <a:off x="443504" y="5095267"/>
            <a:ext cx="896788" cy="1339831"/>
            <a:chOff x="968188" y="4053999"/>
            <a:chExt cx="981162" cy="912879"/>
          </a:xfrm>
        </p:grpSpPr>
        <p:sp>
          <p:nvSpPr>
            <p:cNvPr id="2059" name="Rectangle 6">
              <a:extLst>
                <a:ext uri="{FF2B5EF4-FFF2-40B4-BE49-F238E27FC236}">
                  <a16:creationId xmlns:a16="http://schemas.microsoft.com/office/drawing/2014/main" id="{C3C45434-8E6F-EB51-5986-D67B05A2C0B8}"/>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支払方法</a:t>
              </a:r>
            </a:p>
          </p:txBody>
        </p:sp>
        <p:cxnSp>
          <p:nvCxnSpPr>
            <p:cNvPr id="2060" name="Straight Connector 256">
              <a:extLst>
                <a:ext uri="{FF2B5EF4-FFF2-40B4-BE49-F238E27FC236}">
                  <a16:creationId xmlns:a16="http://schemas.microsoft.com/office/drawing/2014/main" id="{C4CBB561-4FF5-61F6-958B-9582A2AC3C4D}"/>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sp>
        <p:nvSpPr>
          <p:cNvPr id="2" name="Rectangle 2105">
            <a:extLst>
              <a:ext uri="{FF2B5EF4-FFF2-40B4-BE49-F238E27FC236}">
                <a16:creationId xmlns:a16="http://schemas.microsoft.com/office/drawing/2014/main" id="{7A399763-D467-8BF8-A937-9EC15774408C}"/>
              </a:ext>
            </a:extLst>
          </p:cNvPr>
          <p:cNvSpPr/>
          <p:nvPr/>
        </p:nvSpPr>
        <p:spPr>
          <a:xfrm>
            <a:off x="169683" y="2003737"/>
            <a:ext cx="11548684" cy="4431360"/>
          </a:xfrm>
          <a:prstGeom prst="rect">
            <a:avLst/>
          </a:prstGeom>
          <a:solidFill>
            <a:schemeClr val="tx2">
              <a:alpha val="3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2800" b="1" dirty="0">
                <a:solidFill>
                  <a:srgbClr val="FFFFFF">
                    <a:alpha val="85000"/>
                  </a:srgbClr>
                </a:solidFill>
                <a:effectLst>
                  <a:glow rad="127000">
                    <a:schemeClr val="accent6">
                      <a:lumMod val="50000"/>
                    </a:schemeClr>
                  </a:glow>
                </a:effectLst>
                <a:ea typeface="Meiryo UI" panose="020B0604030504040204" pitchFamily="50" charset="-128"/>
              </a:rPr>
              <a:t>IPA</a:t>
            </a:r>
            <a:r>
              <a:rPr lang="ja-JP" altLang="en-US" sz="2800" b="1" dirty="0">
                <a:solidFill>
                  <a:srgbClr val="FFFFFF">
                    <a:alpha val="85000"/>
                  </a:srgbClr>
                </a:solidFill>
                <a:effectLst>
                  <a:glow rad="127000">
                    <a:schemeClr val="accent6">
                      <a:lumMod val="50000"/>
                    </a:schemeClr>
                  </a:glow>
                </a:effectLst>
                <a:ea typeface="Meiryo UI" panose="020B0604030504040204" pitchFamily="50" charset="-128"/>
              </a:rPr>
              <a:t>決済代行は、将来的に検討</a:t>
            </a:r>
            <a:endParaRPr lang="en-US" sz="2800" b="1" dirty="0">
              <a:solidFill>
                <a:srgbClr val="FFFFFF">
                  <a:alpha val="85000"/>
                </a:srgbClr>
              </a:solidFill>
              <a:effectLst>
                <a:glow rad="127000">
                  <a:schemeClr val="accent6">
                    <a:lumMod val="50000"/>
                  </a:schemeClr>
                </a:glow>
              </a:effectLst>
              <a:ea typeface="Meiryo UI" panose="020B0604030504040204" pitchFamily="50" charset="-128"/>
            </a:endParaRPr>
          </a:p>
        </p:txBody>
      </p:sp>
    </p:spTree>
    <p:extLst>
      <p:ext uri="{BB962C8B-B14F-4D97-AF65-F5344CB8AC3E}">
        <p14:creationId xmlns:p14="http://schemas.microsoft.com/office/powerpoint/2010/main" val="20875792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34C24F-8901-3138-B9D0-538A2F0D7991}"/>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BD12D092-6371-3B63-7123-E0315199E1E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学習コンテンツ（要求事項）</a:t>
            </a:r>
            <a:endParaRPr lang="en-US" altLang="ja-JP">
              <a:ea typeface="Meiryo UI" panose="020B0604030504040204" pitchFamily="50" charset="-128"/>
            </a:endParaRPr>
          </a:p>
        </p:txBody>
      </p:sp>
      <p:sp>
        <p:nvSpPr>
          <p:cNvPr id="35" name="テキスト ボックス 27">
            <a:extLst>
              <a:ext uri="{FF2B5EF4-FFF2-40B4-BE49-F238E27FC236}">
                <a16:creationId xmlns:a16="http://schemas.microsoft.com/office/drawing/2014/main" id="{24B9BC01-9B90-B7B3-32E6-6376703B4961}"/>
              </a:ext>
            </a:extLst>
          </p:cNvPr>
          <p:cNvSpPr txBox="1"/>
          <p:nvPr/>
        </p:nvSpPr>
        <p:spPr>
          <a:xfrm>
            <a:off x="8079132" y="1065652"/>
            <a:ext cx="352047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システム要求事項</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36" name="直線コネクタ 28">
            <a:extLst>
              <a:ext uri="{FF2B5EF4-FFF2-40B4-BE49-F238E27FC236}">
                <a16:creationId xmlns:a16="http://schemas.microsoft.com/office/drawing/2014/main" id="{7DDCFB9D-0660-876A-2816-E24C2F58CF30}"/>
              </a:ext>
            </a:extLst>
          </p:cNvPr>
          <p:cNvCxnSpPr/>
          <p:nvPr/>
        </p:nvCxnSpPr>
        <p:spPr>
          <a:xfrm>
            <a:off x="8110472" y="1344950"/>
            <a:ext cx="352047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417B7CDD-1A91-9D01-DB34-A14FD9B44B31}"/>
              </a:ext>
            </a:extLst>
          </p:cNvPr>
          <p:cNvSpPr txBox="1"/>
          <p:nvPr/>
        </p:nvSpPr>
        <p:spPr>
          <a:xfrm>
            <a:off x="8110471" y="1419479"/>
            <a:ext cx="3489135" cy="9152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ja-JP" altLang="en-US" sz="1100" b="1">
                <a:solidFill>
                  <a:schemeClr val="accent3"/>
                </a:solidFill>
                <a:ea typeface="Meiryo UI" panose="020B0604030504040204" pitchFamily="50" charset="-128"/>
              </a:rPr>
              <a:t>データ管理要求</a:t>
            </a: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各学習コンテンツには、スキルタグ／カテゴリ／レベルなどのメタデータが紐づけられており、検索・表示・レコメンド・分析時に活用できること</a:t>
            </a:r>
            <a:endParaRPr lang="en-US" altLang="ja-JP" sz="11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コンテンツ登録にあたり、外部のコンテンツプロバイダ（以下、</a:t>
            </a:r>
            <a:r>
              <a:rPr lang="en-US" altLang="ja-JP" sz="1100">
                <a:solidFill>
                  <a:srgbClr val="575757"/>
                </a:solidFill>
                <a:ea typeface="Meiryo UI" panose="020B0604030504040204" pitchFamily="50" charset="-128"/>
              </a:rPr>
              <a:t>CP</a:t>
            </a:r>
            <a:r>
              <a:rPr lang="ja-JP" altLang="en-US" sz="1100">
                <a:solidFill>
                  <a:srgbClr val="575757"/>
                </a:solidFill>
                <a:ea typeface="Meiryo UI" panose="020B0604030504040204" pitchFamily="50" charset="-128"/>
              </a:rPr>
              <a:t>）との連携を前提とし、</a:t>
            </a:r>
            <a:r>
              <a:rPr lang="en-US" altLang="ja-JP" sz="1100">
                <a:solidFill>
                  <a:srgbClr val="575757"/>
                </a:solidFill>
                <a:ea typeface="Meiryo UI" panose="020B0604030504040204" pitchFamily="50" charset="-128"/>
              </a:rPr>
              <a:t>CP</a:t>
            </a:r>
            <a:r>
              <a:rPr lang="ja-JP" altLang="en-US" sz="1100">
                <a:solidFill>
                  <a:srgbClr val="575757"/>
                </a:solidFill>
                <a:ea typeface="Meiryo UI" panose="020B0604030504040204" pitchFamily="50" charset="-128"/>
              </a:rPr>
              <a:t>のユーザ</a:t>
            </a:r>
            <a:r>
              <a:rPr lang="en-US" altLang="ja-JP" sz="1100">
                <a:solidFill>
                  <a:srgbClr val="575757"/>
                </a:solidFill>
                <a:ea typeface="Meiryo UI" panose="020B0604030504040204" pitchFamily="50" charset="-128"/>
              </a:rPr>
              <a:t>ID</a:t>
            </a:r>
            <a:r>
              <a:rPr lang="ja-JP" altLang="en-US" sz="1100">
                <a:solidFill>
                  <a:srgbClr val="575757"/>
                </a:solidFill>
                <a:ea typeface="Meiryo UI" panose="020B0604030504040204" pitchFamily="50" charset="-128"/>
              </a:rPr>
              <a:t>が紐づけられること</a:t>
            </a:r>
            <a:endParaRPr lang="en-US" altLang="ja-JP" sz="1100">
              <a:solidFill>
                <a:srgbClr val="575757"/>
              </a:solidFill>
              <a:ea typeface="Meiryo UI" panose="020B0604030504040204" pitchFamily="50" charset="-128"/>
            </a:endParaRPr>
          </a:p>
          <a:p>
            <a:pPr marL="108000" lvl="1">
              <a:buClr>
                <a:schemeClr val="tx2"/>
              </a:buClr>
            </a:pPr>
            <a:r>
              <a:rPr lang="ja-JP" altLang="en-US" sz="1100" b="1">
                <a:solidFill>
                  <a:schemeClr val="accent3"/>
                </a:solidFill>
                <a:ea typeface="Meiryo UI" panose="020B0604030504040204" pitchFamily="50" charset="-128"/>
              </a:rPr>
              <a:t>ロジック要求</a:t>
            </a: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アセスメント結果やスキルギャップ分析に基づき、ユーザーごとに最適な学習コンテンツをレコメンドできること</a:t>
            </a:r>
            <a:endParaRPr lang="en-US" altLang="ja-JP" sz="11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スキル別キャンペーンや重点育成領域の発信に対応できるよう、特定タグや領域に対するプッシュ通知・誘導表示が可能であること</a:t>
            </a:r>
            <a:endParaRPr lang="en-US" altLang="ja-JP" sz="11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学習コンテンツごとに、視聴完了・コース修了・テスト合格などの達成条件を設定できること</a:t>
            </a:r>
            <a:endParaRPr lang="en-US" altLang="ja-JP" sz="1100">
              <a:solidFill>
                <a:srgbClr val="575757"/>
              </a:solidFill>
              <a:ea typeface="Meiryo UI" panose="020B0604030504040204" pitchFamily="50" charset="-128"/>
            </a:endParaRPr>
          </a:p>
          <a:p>
            <a:pPr marL="108000" lvl="1">
              <a:buClr>
                <a:schemeClr val="tx2"/>
              </a:buClr>
            </a:pPr>
            <a:r>
              <a:rPr lang="en-US" altLang="ja-JP" sz="1100" b="1">
                <a:solidFill>
                  <a:schemeClr val="accent3"/>
                </a:solidFill>
                <a:ea typeface="Meiryo UI" panose="020B0604030504040204" pitchFamily="50" charset="-128"/>
              </a:rPr>
              <a:t>UI/</a:t>
            </a:r>
            <a:r>
              <a:rPr lang="en-US" altLang="ja-JP" sz="1100" b="1" err="1">
                <a:solidFill>
                  <a:schemeClr val="accent3"/>
                </a:solidFill>
                <a:ea typeface="Meiryo UI" panose="020B0604030504040204" pitchFamily="50" charset="-128"/>
              </a:rPr>
              <a:t>UX</a:t>
            </a:r>
            <a:r>
              <a:rPr lang="ja-JP" altLang="en-US" sz="1100" b="1">
                <a:solidFill>
                  <a:schemeClr val="accent3"/>
                </a:solidFill>
                <a:ea typeface="Meiryo UI" panose="020B0604030504040204" pitchFamily="50" charset="-128"/>
              </a:rPr>
              <a:t>・表示出力要求</a:t>
            </a: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ユーザーは自身の学習状況・スキルマップが視覚的に表示され、現在地と次の一手が明確にナビゲーションされる画面構成となっていること　（例：マス目状の面積マップ、マトリクスマップ等）</a:t>
            </a:r>
            <a:endParaRPr lang="en-US" altLang="ja-JP" sz="11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575757"/>
                </a:solidFill>
                <a:ea typeface="Meiryo UI" panose="020B0604030504040204" pitchFamily="50" charset="-128"/>
              </a:rPr>
              <a:t>コンテンツの検索・閲覧画面は、タグ・カテゴリ・レベル・達成状況などで絞り込みが可能なフィルタ機能を備えていること</a:t>
            </a:r>
          </a:p>
          <a:p>
            <a:pPr marL="108000" lvl="1">
              <a:buClr>
                <a:schemeClr val="tx2"/>
              </a:buClr>
            </a:pPr>
            <a:endParaRPr lang="ja-JP" altLang="en-US" sz="1100">
              <a:solidFill>
                <a:srgbClr val="575757"/>
              </a:solidFill>
              <a:ea typeface="Meiryo UI" panose="020B0604030504040204" pitchFamily="50" charset="-128"/>
            </a:endParaRPr>
          </a:p>
        </p:txBody>
      </p:sp>
      <p:grpSp>
        <p:nvGrpSpPr>
          <p:cNvPr id="38" name="Group 37">
            <a:extLst>
              <a:ext uri="{FF2B5EF4-FFF2-40B4-BE49-F238E27FC236}">
                <a16:creationId xmlns:a16="http://schemas.microsoft.com/office/drawing/2014/main" id="{620E8098-C584-285C-7B47-03B184761E7E}"/>
              </a:ext>
            </a:extLst>
          </p:cNvPr>
          <p:cNvGrpSpPr/>
          <p:nvPr/>
        </p:nvGrpSpPr>
        <p:grpSpPr>
          <a:xfrm>
            <a:off x="372826" y="1065652"/>
            <a:ext cx="2669138" cy="279298"/>
            <a:chOff x="372826" y="1065652"/>
            <a:chExt cx="2437928" cy="279298"/>
          </a:xfrm>
        </p:grpSpPr>
        <p:sp>
          <p:nvSpPr>
            <p:cNvPr id="39" name="テキスト ボックス 27">
              <a:extLst>
                <a:ext uri="{FF2B5EF4-FFF2-40B4-BE49-F238E27FC236}">
                  <a16:creationId xmlns:a16="http://schemas.microsoft.com/office/drawing/2014/main" id="{3FB9E369-3650-5AAF-00D6-FF4334DF64EE}"/>
                </a:ext>
              </a:extLst>
            </p:cNvPr>
            <p:cNvSpPr txBox="1"/>
            <p:nvPr/>
          </p:nvSpPr>
          <p:spPr>
            <a:xfrm>
              <a:off x="372826" y="1065652"/>
              <a:ext cx="240658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取り扱うデータ</a:t>
              </a:r>
              <a:r>
                <a:rPr kumimoji="1" lang="en-US" altLang="ja-JP" sz="1600">
                  <a:solidFill>
                    <a:srgbClr val="295E7E"/>
                  </a:solidFill>
                  <a:latin typeface="Trebuchet MS" panose="020B0603020202020204" pitchFamily="34" charset="0"/>
                  <a:ea typeface="Meiryo UI" panose="020B0604030504040204" pitchFamily="50" charset="-128"/>
                </a:rPr>
                <a:t>(</a:t>
              </a:r>
              <a:r>
                <a:rPr kumimoji="1" lang="ja-JP" altLang="en-US" sz="1600">
                  <a:solidFill>
                    <a:srgbClr val="295E7E"/>
                  </a:solidFill>
                  <a:latin typeface="Trebuchet MS" panose="020B0603020202020204" pitchFamily="34" charset="0"/>
                  <a:ea typeface="Meiryo UI" panose="020B0604030504040204" pitchFamily="50" charset="-128"/>
                </a:rPr>
                <a:t>仮称</a:t>
              </a:r>
              <a:r>
                <a:rPr kumimoji="1" lang="en-US" altLang="ja-JP" sz="1600">
                  <a:solidFill>
                    <a:srgbClr val="295E7E"/>
                  </a:solidFill>
                  <a:latin typeface="Trebuchet MS" panose="020B0603020202020204" pitchFamily="34" charset="0"/>
                  <a:ea typeface="Meiryo UI" panose="020B0604030504040204" pitchFamily="50" charset="-128"/>
                </a:rPr>
                <a:t>)</a:t>
              </a:r>
            </a:p>
          </p:txBody>
        </p:sp>
        <p:cxnSp>
          <p:nvCxnSpPr>
            <p:cNvPr id="40" name="直線コネクタ 28">
              <a:extLst>
                <a:ext uri="{FF2B5EF4-FFF2-40B4-BE49-F238E27FC236}">
                  <a16:creationId xmlns:a16="http://schemas.microsoft.com/office/drawing/2014/main" id="{853C8089-299A-7CE3-F55B-812D0069CE1C}"/>
                </a:ext>
              </a:extLst>
            </p:cNvPr>
            <p:cNvCxnSpPr/>
            <p:nvPr/>
          </p:nvCxnSpPr>
          <p:spPr>
            <a:xfrm>
              <a:off x="404166" y="1344950"/>
              <a:ext cx="240658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9139F8A7-5D6B-BB92-A2DF-088A61651D26}"/>
              </a:ext>
            </a:extLst>
          </p:cNvPr>
          <p:cNvGrpSpPr/>
          <p:nvPr/>
        </p:nvGrpSpPr>
        <p:grpSpPr>
          <a:xfrm>
            <a:off x="3261676" y="1065652"/>
            <a:ext cx="4346620" cy="279298"/>
            <a:chOff x="3387630" y="1065652"/>
            <a:chExt cx="4094712" cy="279298"/>
          </a:xfrm>
        </p:grpSpPr>
        <p:sp>
          <p:nvSpPr>
            <p:cNvPr id="42" name="テキスト ボックス 27">
              <a:extLst>
                <a:ext uri="{FF2B5EF4-FFF2-40B4-BE49-F238E27FC236}">
                  <a16:creationId xmlns:a16="http://schemas.microsoft.com/office/drawing/2014/main" id="{19BD678F-394A-1EC0-E9CC-EF812629812E}"/>
                </a:ext>
              </a:extLst>
            </p:cNvPr>
            <p:cNvSpPr txBox="1"/>
            <p:nvPr/>
          </p:nvSpPr>
          <p:spPr>
            <a:xfrm>
              <a:off x="3387630" y="1065652"/>
              <a:ext cx="4063372"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機能</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43" name="直線コネクタ 28">
              <a:extLst>
                <a:ext uri="{FF2B5EF4-FFF2-40B4-BE49-F238E27FC236}">
                  <a16:creationId xmlns:a16="http://schemas.microsoft.com/office/drawing/2014/main" id="{1C07C35A-18A0-A1DB-DEE8-1722962011D2}"/>
                </a:ext>
              </a:extLst>
            </p:cNvPr>
            <p:cNvCxnSpPr/>
            <p:nvPr/>
          </p:nvCxnSpPr>
          <p:spPr>
            <a:xfrm>
              <a:off x="3418970" y="1344950"/>
              <a:ext cx="4063372"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44" name="TextBox 43">
            <a:extLst>
              <a:ext uri="{FF2B5EF4-FFF2-40B4-BE49-F238E27FC236}">
                <a16:creationId xmlns:a16="http://schemas.microsoft.com/office/drawing/2014/main" id="{8F11BFC2-1EEA-FF70-7274-27079DBE39C0}"/>
              </a:ext>
            </a:extLst>
          </p:cNvPr>
          <p:cNvSpPr txBox="1"/>
          <p:nvPr/>
        </p:nvSpPr>
        <p:spPr>
          <a:xfrm>
            <a:off x="372827" y="1419479"/>
            <a:ext cx="2669138"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en-US" altLang="ja-JP" sz="1100">
                <a:solidFill>
                  <a:srgbClr val="575757"/>
                </a:solidFill>
                <a:ea typeface="Meiryo UI" panose="020B0604030504040204" pitchFamily="50" charset="-128"/>
              </a:rPr>
              <a:t>&lt;</a:t>
            </a:r>
            <a:r>
              <a:rPr lang="ja-JP" altLang="en-US" sz="1100">
                <a:solidFill>
                  <a:srgbClr val="575757"/>
                </a:solidFill>
                <a:ea typeface="Meiryo UI" panose="020B0604030504040204" pitchFamily="50" charset="-128"/>
              </a:rPr>
              <a:t>インプット情報</a:t>
            </a:r>
            <a:r>
              <a:rPr lang="en-US" altLang="ja-JP" sz="110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学習コンテンツ受信ワーク</a:t>
            </a:r>
            <a:endParaRPr lang="en-US" altLang="ja-JP" sz="11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拡張</a:t>
            </a:r>
            <a:r>
              <a:rPr lang="en-US" altLang="ja-JP" sz="1100">
                <a:solidFill>
                  <a:srgbClr val="1B72B8"/>
                </a:solidFill>
                <a:ea typeface="Meiryo UI" panose="020B0604030504040204" pitchFamily="50" charset="-128"/>
              </a:rPr>
              <a:t>DSS</a:t>
            </a:r>
            <a:r>
              <a:rPr lang="ja-JP" altLang="en-US" sz="1100">
                <a:solidFill>
                  <a:srgbClr val="1B72B8"/>
                </a:solidFill>
                <a:ea typeface="Meiryo UI" panose="020B0604030504040204" pitchFamily="50" charset="-128"/>
              </a:rPr>
              <a:t>定義</a:t>
            </a:r>
            <a:endParaRPr lang="en-US" altLang="ja-JP" sz="11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タグ情報</a:t>
            </a:r>
            <a:endParaRPr lang="en-US" altLang="ja-JP" sz="1100">
              <a:solidFill>
                <a:srgbClr val="1B72B8"/>
              </a:solidFill>
              <a:ea typeface="Meiryo UI" panose="020B0604030504040204" pitchFamily="50" charset="-128"/>
            </a:endParaRPr>
          </a:p>
          <a:p>
            <a:pPr marL="108000" lvl="1">
              <a:buClr>
                <a:schemeClr val="tx2"/>
              </a:buClr>
            </a:pPr>
            <a:endParaRPr lang="en-US" altLang="ja-JP" sz="1100">
              <a:solidFill>
                <a:srgbClr val="575757"/>
              </a:solidFill>
              <a:latin typeface="+mj-lt"/>
              <a:ea typeface="Meiryo UI" panose="020B0604030504040204" pitchFamily="50" charset="-128"/>
            </a:endParaRPr>
          </a:p>
          <a:p>
            <a:pPr marL="108000" lvl="1">
              <a:buClr>
                <a:schemeClr val="tx2"/>
              </a:buClr>
            </a:pPr>
            <a:r>
              <a:rPr lang="en-US" altLang="ja-JP" sz="1100">
                <a:solidFill>
                  <a:srgbClr val="575757"/>
                </a:solidFill>
                <a:ea typeface="Meiryo UI" panose="020B0604030504040204" pitchFamily="50" charset="-128"/>
              </a:rPr>
              <a:t>&lt;</a:t>
            </a:r>
            <a:r>
              <a:rPr lang="ja-JP" altLang="en-US" sz="1100">
                <a:solidFill>
                  <a:srgbClr val="575757"/>
                </a:solidFill>
                <a:ea typeface="Meiryo UI" panose="020B0604030504040204" pitchFamily="50" charset="-128"/>
              </a:rPr>
              <a:t>処理情報</a:t>
            </a:r>
            <a:r>
              <a:rPr lang="en-US" altLang="ja-JP" sz="110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学習コンテンツ管理テーブル</a:t>
            </a:r>
            <a:endParaRPr lang="en-US" altLang="ja-JP" sz="11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履修完了基準設定テーブル</a:t>
            </a:r>
            <a:endParaRPr lang="en-US" altLang="ja-JP" sz="11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学習コンテンツ公開範囲設定テーブル</a:t>
            </a:r>
            <a:endParaRPr lang="en-US" altLang="ja-JP" sz="11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履修公開範囲設定テーブル</a:t>
            </a:r>
            <a:endParaRPr lang="en-US" altLang="ja-JP" sz="11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履修ステータス管理テーブル</a:t>
            </a:r>
            <a:endParaRPr lang="en-US" altLang="ja-JP" sz="1100">
              <a:solidFill>
                <a:srgbClr val="1B72B8"/>
              </a:solidFill>
              <a:ea typeface="Meiryo UI" panose="020B0604030504040204" pitchFamily="50" charset="-128"/>
            </a:endParaRPr>
          </a:p>
        </p:txBody>
      </p:sp>
      <p:sp>
        <p:nvSpPr>
          <p:cNvPr id="45" name="TextBox 44">
            <a:extLst>
              <a:ext uri="{FF2B5EF4-FFF2-40B4-BE49-F238E27FC236}">
                <a16:creationId xmlns:a16="http://schemas.microsoft.com/office/drawing/2014/main" id="{2F30EDAE-80DC-5105-D3CD-4A621BFB06AD}"/>
              </a:ext>
            </a:extLst>
          </p:cNvPr>
          <p:cNvSpPr txBox="1"/>
          <p:nvPr/>
        </p:nvSpPr>
        <p:spPr>
          <a:xfrm>
            <a:off x="3296846" y="1419479"/>
            <a:ext cx="4311450"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コンテンツアップロード</a:t>
            </a:r>
            <a:endParaRPr lang="en-US" altLang="ja-JP" sz="11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コンテンツ審査</a:t>
            </a:r>
            <a:endParaRPr lang="en-US" altLang="ja-JP" sz="1100">
              <a:solidFill>
                <a:srgbClr val="575757"/>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コンテンツが</a:t>
            </a:r>
            <a:r>
              <a:rPr kumimoji="0" lang="en-US" altLang="ja-JP"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DSS</a:t>
            </a: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準拠していることを確認し、認証したことを管理する。</a:t>
            </a:r>
            <a:r>
              <a:rPr kumimoji="0" lang="en-US" altLang="ja-JP"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DSS</a:t>
            </a: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のレベル定義に合わせてタグ等のメタ情報を付与する</a:t>
            </a:r>
            <a:endParaRPr kumimoji="0"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法人管理者による登録は、当該法人内のみの公開範囲とする</a:t>
            </a:r>
            <a:endParaRPr kumimoji="0"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履修完了基準の設定</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完了とみなすための条件（複数コンテンツに跨るコース設定、テストの有無等）</a:t>
            </a: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rPr>
              <a:t>を設定する</a:t>
            </a:r>
            <a:endParaRPr lang="en-US" altLang="ja-JP" sz="1100">
              <a:solidFill>
                <a:srgbClr val="575757"/>
              </a:solidFill>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学習コンテンツ配信範囲設定</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法人管理者が登録したコンテンツの公開範囲は</a:t>
            </a:r>
            <a:b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当該法人のみに限定するよう制御</a:t>
            </a:r>
            <a:endParaRPr kumimoji="0"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公開設定</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コンテンツ</a:t>
            </a: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rPr>
              <a:t>を配信設定する</a:t>
            </a:r>
            <a:endParaRPr lang="en-US" altLang="ja-JP" sz="1100">
              <a:solidFill>
                <a:srgbClr val="575757"/>
              </a:solidFill>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コンテンツ配信</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コンテンツ</a:t>
            </a:r>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を配信する</a:t>
            </a:r>
            <a:endParaRPr kumimoji="0"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履修公開範囲設定</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法人に属する従業員は、自身のコンテンツ履修状況について、法人管理者への公開範囲を設定できる。ただし、法人管理者が配信対象として指定したコンテンツについては、履修状況の公開が必須となる。それ以外の任意履修コンテンツについては、本人の判断で公開範囲を選択可能とする。</a:t>
            </a:r>
            <a:endParaRPr kumimoji="0"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企業別コンテンツ配信設定</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企業内で誰にどのコンテンツをいつまでに履修すべきか設定が可能。設定された学習コンテンツはユーザのアナリティクス等で</a:t>
            </a:r>
            <a:r>
              <a:rPr lang="en-US" altLang="ja-JP" sz="1100" err="1">
                <a:solidFill>
                  <a:srgbClr val="575757"/>
                </a:solidFill>
                <a:latin typeface="Meiryo UI"/>
                <a:ea typeface="Meiryo UI" panose="020B0604030504040204" pitchFamily="50" charset="-128"/>
              </a:rPr>
              <a:t>ToDo</a:t>
            </a:r>
            <a:r>
              <a:rPr lang="ja-JP" altLang="en-US" sz="1100">
                <a:solidFill>
                  <a:srgbClr val="575757"/>
                </a:solidFill>
                <a:latin typeface="Meiryo UI"/>
                <a:ea typeface="Meiryo UI" panose="020B0604030504040204" pitchFamily="50" charset="-128"/>
              </a:rPr>
              <a:t>として表示される</a:t>
            </a:r>
            <a:endParaRPr lang="en-US" altLang="ja-JP" sz="1100">
              <a:solidFill>
                <a:srgbClr val="575757"/>
              </a:solidFill>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コンテンツ履修</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学習コンテンツを履修する。履修状況は管理テーブルへ登録</a:t>
            </a:r>
            <a:endParaRPr lang="en-US" altLang="ja-JP" sz="1100">
              <a:solidFill>
                <a:srgbClr val="575757"/>
              </a:solidFill>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コンテンツ履修状況確認</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ユーザ本人のアナリティクス、および法人管理者のアナリティクスから履修状況を確認する</a:t>
            </a:r>
            <a:endParaRPr lang="en-US" altLang="ja-JP" sz="1100">
              <a:solidFill>
                <a:srgbClr val="575757"/>
              </a:solidFill>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100">
                <a:solidFill>
                  <a:srgbClr val="1B72B8"/>
                </a:solidFill>
                <a:ea typeface="Meiryo UI" panose="020B0604030504040204" pitchFamily="50" charset="-128"/>
              </a:rPr>
              <a:t>履修条件達成判定</a:t>
            </a:r>
            <a:endParaRPr lang="en-US" altLang="ja-JP" sz="11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100">
                <a:solidFill>
                  <a:srgbClr val="575757"/>
                </a:solidFill>
                <a:latin typeface="Meiryo UI"/>
                <a:ea typeface="Meiryo UI" panose="020B0604030504040204" pitchFamily="50" charset="-128"/>
              </a:rPr>
              <a:t>履修状況から履修条件が達成したか判定する</a:t>
            </a:r>
            <a:endParaRPr lang="en-US" altLang="ja-JP" sz="1100">
              <a:solidFill>
                <a:srgbClr val="575757"/>
              </a:solidFill>
              <a:latin typeface="Meiryo UI"/>
              <a:ea typeface="Meiryo UI" panose="020B0604030504040204" pitchFamily="50" charset="-128"/>
            </a:endParaRPr>
          </a:p>
        </p:txBody>
      </p:sp>
    </p:spTree>
    <p:extLst>
      <p:ext uri="{BB962C8B-B14F-4D97-AF65-F5344CB8AC3E}">
        <p14:creationId xmlns:p14="http://schemas.microsoft.com/office/powerpoint/2010/main" val="12516950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BF1501-3D30-F914-95D1-D6EE16CC1B17}"/>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C0EC34A9-82EB-3C54-BB28-FFCAC11DCE1E}"/>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クレデンシャル（ソリューション概要）</a:t>
            </a:r>
            <a:endParaRPr lang="en-US" altLang="ja-JP">
              <a:ea typeface="Meiryo UI" panose="020B0604030504040204" pitchFamily="50" charset="-128"/>
            </a:endParaRPr>
          </a:p>
        </p:txBody>
      </p:sp>
      <p:sp>
        <p:nvSpPr>
          <p:cNvPr id="13" name="テキスト ボックス 22">
            <a:extLst>
              <a:ext uri="{FF2B5EF4-FFF2-40B4-BE49-F238E27FC236}">
                <a16:creationId xmlns:a16="http://schemas.microsoft.com/office/drawing/2014/main" id="{E5DBD157-5BF0-8494-18E8-108ED9B378D4}"/>
              </a:ext>
            </a:extLst>
          </p:cNvPr>
          <p:cNvSpPr txBox="1"/>
          <p:nvPr/>
        </p:nvSpPr>
        <p:spPr>
          <a:xfrm>
            <a:off x="614472" y="1068653"/>
            <a:ext cx="10141045"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a:ea typeface="Meiryo UI" panose="020B0604030504040204" pitchFamily="50" charset="-128"/>
              </a:rPr>
              <a:t>本ソリューションの目的・体験価値</a:t>
            </a:r>
            <a:endParaRPr kumimoji="1" lang="en-US" altLang="ja-JP" sz="1600">
              <a:solidFill>
                <a:srgbClr val="295E7E"/>
              </a:solidFill>
              <a:latin typeface="Trebuchet MS"/>
              <a:ea typeface="Meiryo UI" panose="020B0604030504040204" pitchFamily="50" charset="-128"/>
            </a:endParaRPr>
          </a:p>
        </p:txBody>
      </p:sp>
      <p:cxnSp>
        <p:nvCxnSpPr>
          <p:cNvPr id="22" name="直線コネクタ 24">
            <a:extLst>
              <a:ext uri="{FF2B5EF4-FFF2-40B4-BE49-F238E27FC236}">
                <a16:creationId xmlns:a16="http://schemas.microsoft.com/office/drawing/2014/main" id="{8E93B4EF-6D60-D73D-3657-4920F9909188}"/>
              </a:ext>
            </a:extLst>
          </p:cNvPr>
          <p:cNvCxnSpPr/>
          <p:nvPr/>
        </p:nvCxnSpPr>
        <p:spPr>
          <a:xfrm>
            <a:off x="676239" y="1347951"/>
            <a:ext cx="1004890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C77D865F-9D78-D586-B685-42999EE73524}"/>
              </a:ext>
            </a:extLst>
          </p:cNvPr>
          <p:cNvGrpSpPr/>
          <p:nvPr/>
        </p:nvGrpSpPr>
        <p:grpSpPr>
          <a:xfrm>
            <a:off x="614471" y="4793857"/>
            <a:ext cx="10141044" cy="1282477"/>
            <a:chOff x="614472" y="4793857"/>
            <a:chExt cx="6798358" cy="1282477"/>
          </a:xfrm>
        </p:grpSpPr>
        <p:grpSp>
          <p:nvGrpSpPr>
            <p:cNvPr id="24" name="Group 23">
              <a:extLst>
                <a:ext uri="{FF2B5EF4-FFF2-40B4-BE49-F238E27FC236}">
                  <a16:creationId xmlns:a16="http://schemas.microsoft.com/office/drawing/2014/main" id="{8A35B40D-1010-A1E6-DBCA-F916C63507BE}"/>
                </a:ext>
              </a:extLst>
            </p:cNvPr>
            <p:cNvGrpSpPr/>
            <p:nvPr/>
          </p:nvGrpSpPr>
          <p:grpSpPr>
            <a:xfrm>
              <a:off x="614472" y="4793857"/>
              <a:ext cx="3270976" cy="279298"/>
              <a:chOff x="766872" y="1432807"/>
              <a:chExt cx="6798357" cy="279298"/>
            </a:xfrm>
          </p:grpSpPr>
          <p:sp>
            <p:nvSpPr>
              <p:cNvPr id="30" name="テキスト ボックス 22">
                <a:extLst>
                  <a:ext uri="{FF2B5EF4-FFF2-40B4-BE49-F238E27FC236}">
                    <a16:creationId xmlns:a16="http://schemas.microsoft.com/office/drawing/2014/main" id="{5760CC9F-3C41-AAD5-BF8C-A4D2A8F482A3}"/>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個人向けサービスへの活用方針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31" name="直線コネクタ 24">
                <a:extLst>
                  <a:ext uri="{FF2B5EF4-FFF2-40B4-BE49-F238E27FC236}">
                    <a16:creationId xmlns:a16="http://schemas.microsoft.com/office/drawing/2014/main" id="{7E0A2704-A95E-C95C-CC8C-B9F3D46F9C0D}"/>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D2F86B5F-9629-50D0-DDC3-963E355713C6}"/>
                </a:ext>
              </a:extLst>
            </p:cNvPr>
            <p:cNvGrpSpPr/>
            <p:nvPr/>
          </p:nvGrpSpPr>
          <p:grpSpPr>
            <a:xfrm>
              <a:off x="4141853" y="4793857"/>
              <a:ext cx="3270976" cy="279298"/>
              <a:chOff x="766872" y="1432807"/>
              <a:chExt cx="6798357" cy="279298"/>
            </a:xfrm>
          </p:grpSpPr>
          <p:sp>
            <p:nvSpPr>
              <p:cNvPr id="28" name="テキスト ボックス 22">
                <a:extLst>
                  <a:ext uri="{FF2B5EF4-FFF2-40B4-BE49-F238E27FC236}">
                    <a16:creationId xmlns:a16="http://schemas.microsoft.com/office/drawing/2014/main" id="{6D7BE424-A354-20F2-2BE7-3E36145BB0D7}"/>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法人向けサービスへの活用方針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29" name="直線コネクタ 24">
                <a:extLst>
                  <a:ext uri="{FF2B5EF4-FFF2-40B4-BE49-F238E27FC236}">
                    <a16:creationId xmlns:a16="http://schemas.microsoft.com/office/drawing/2014/main" id="{9DBA1162-A9FE-723B-B93A-C672AD4A44A9}"/>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2C4BAB95-772C-1E43-0622-608108CB981A}"/>
                </a:ext>
              </a:extLst>
            </p:cNvPr>
            <p:cNvSpPr txBox="1"/>
            <p:nvPr/>
          </p:nvSpPr>
          <p:spPr>
            <a:xfrm>
              <a:off x="620285"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自分の取得バッジ・クレデンシャルがコレクションビューで表示され、履歴書や</a:t>
              </a:r>
              <a:r>
                <a:rPr lang="en-US" altLang="ja-JP" sz="1400" err="1">
                  <a:solidFill>
                    <a:srgbClr val="575757"/>
                  </a:solidFill>
                  <a:ea typeface="Meiryo UI" panose="020B0604030504040204" pitchFamily="50" charset="-128"/>
                </a:rPr>
                <a:t>SNS</a:t>
              </a:r>
              <a:r>
                <a:rPr lang="ja-JP" altLang="en-US" sz="1400">
                  <a:solidFill>
                    <a:srgbClr val="575757"/>
                  </a:solidFill>
                  <a:ea typeface="Meiryo UI" panose="020B0604030504040204" pitchFamily="50" charset="-128"/>
                </a:rPr>
                <a:t>等に出力可能な管理画面</a:t>
              </a:r>
              <a:endParaRPr lang="en-US" sz="1400">
                <a:solidFill>
                  <a:srgbClr val="575757"/>
                </a:solidFill>
                <a:ea typeface="Meiryo UI" panose="020B0604030504040204" pitchFamily="50" charset="-128"/>
              </a:endParaRPr>
            </a:p>
          </p:txBody>
        </p:sp>
        <p:sp>
          <p:nvSpPr>
            <p:cNvPr id="27" name="TextBox 26">
              <a:extLst>
                <a:ext uri="{FF2B5EF4-FFF2-40B4-BE49-F238E27FC236}">
                  <a16:creationId xmlns:a16="http://schemas.microsoft.com/office/drawing/2014/main" id="{4DEFEEDC-5722-6783-7C14-AFCE97A3B7B4}"/>
                </a:ext>
              </a:extLst>
            </p:cNvPr>
            <p:cNvSpPr txBox="1"/>
            <p:nvPr/>
          </p:nvSpPr>
          <p:spPr>
            <a:xfrm>
              <a:off x="4171572"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資格保有者数やスキルカテゴリ別分布が集計され、対外的にも提示可能な“人材証明ダッシュボード”</a:t>
              </a:r>
              <a:endParaRPr lang="en-US" sz="1400">
                <a:solidFill>
                  <a:srgbClr val="575757"/>
                </a:solidFill>
                <a:ea typeface="Meiryo UI" panose="020B0604030504040204" pitchFamily="50" charset="-128"/>
              </a:endParaRPr>
            </a:p>
          </p:txBody>
        </p:sp>
      </p:grpSp>
      <p:sp>
        <p:nvSpPr>
          <p:cNvPr id="32" name="テキスト ボックス 118">
            <a:extLst>
              <a:ext uri="{FF2B5EF4-FFF2-40B4-BE49-F238E27FC236}">
                <a16:creationId xmlns:a16="http://schemas.microsoft.com/office/drawing/2014/main" id="{05137BE8-7D97-1133-6B19-67DB1534C023}"/>
              </a:ext>
            </a:extLst>
          </p:cNvPr>
          <p:cNvSpPr txBox="1"/>
          <p:nvPr/>
        </p:nvSpPr>
        <p:spPr>
          <a:xfrm>
            <a:off x="614472" y="1419479"/>
            <a:ext cx="10048908"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ja-JP" altLang="en-US" sz="1400">
                <a:solidFill>
                  <a:srgbClr val="1B72B8"/>
                </a:solidFill>
                <a:latin typeface="Trebuchet MS" panose="020B0603020202020204" pitchFamily="34" charset="0"/>
                <a:ea typeface="Meiryo UI" panose="020B0604030504040204" pitchFamily="50" charset="-128"/>
              </a:rPr>
              <a:t>学習・スキル・資格を信頼ある形式で可視化し、個人のキャリアアピールと組織の専門性を外部に示す強みへ変える</a:t>
            </a:r>
            <a:endParaRPr kumimoji="1" lang="en-US" altLang="ja-JP" sz="1400">
              <a:solidFill>
                <a:srgbClr val="1B72B8"/>
              </a:solidFill>
              <a:latin typeface="Trebuchet MS" panose="020B0603020202020204" pitchFamily="34" charset="0"/>
              <a:ea typeface="Meiryo UI" panose="020B0604030504040204" pitchFamily="50" charset="-128"/>
            </a:endParaRPr>
          </a:p>
        </p:txBody>
      </p:sp>
      <p:sp>
        <p:nvSpPr>
          <p:cNvPr id="33" name="Rectangle 32">
            <a:extLst>
              <a:ext uri="{FF2B5EF4-FFF2-40B4-BE49-F238E27FC236}">
                <a16:creationId xmlns:a16="http://schemas.microsoft.com/office/drawing/2014/main" id="{207683C9-3A68-9AE5-BC73-BFA4162C9EC9}"/>
              </a:ext>
            </a:extLst>
          </p:cNvPr>
          <p:cNvSpPr/>
          <p:nvPr/>
        </p:nvSpPr>
        <p:spPr>
          <a:xfrm>
            <a:off x="5318023" y="2482966"/>
            <a:ext cx="1187841" cy="1445756"/>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34" name="Straight Connector 8">
            <a:extLst>
              <a:ext uri="{FF2B5EF4-FFF2-40B4-BE49-F238E27FC236}">
                <a16:creationId xmlns:a16="http://schemas.microsoft.com/office/drawing/2014/main" id="{9C1603A6-9C9C-6BA5-95F8-47505AB2ACBB}"/>
              </a:ext>
            </a:extLst>
          </p:cNvPr>
          <p:cNvCxnSpPr>
            <a:cxnSpLocks/>
          </p:cNvCxnSpPr>
          <p:nvPr/>
        </p:nvCxnSpPr>
        <p:spPr>
          <a:xfrm>
            <a:off x="6915299" y="2018541"/>
            <a:ext cx="0" cy="2457502"/>
          </a:xfrm>
          <a:prstGeom prst="line">
            <a:avLst/>
          </a:prstGeom>
          <a:ln w="9525" cap="rnd">
            <a:solidFill>
              <a:srgbClr val="9A9A9A"/>
            </a:solidFill>
            <a:prstDash val="sysDash"/>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9F1C2CF5-3E0F-6F86-C977-68A6C622820A}"/>
              </a:ext>
            </a:extLst>
          </p:cNvPr>
          <p:cNvSpPr/>
          <p:nvPr/>
        </p:nvSpPr>
        <p:spPr>
          <a:xfrm>
            <a:off x="7097644" y="2064143"/>
            <a:ext cx="1427349" cy="448857"/>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外部のオープンバッジ</a:t>
            </a:r>
            <a:br>
              <a:rPr lang="en-US" altLang="ja-JP" sz="1100">
                <a:solidFill>
                  <a:srgbClr val="FFFFFF"/>
                </a:solidFill>
                <a:ea typeface="Meiryo UI" panose="020B0604030504040204" pitchFamily="50" charset="-128"/>
              </a:rPr>
            </a:br>
            <a:r>
              <a:rPr lang="ja-JP" altLang="en-US" sz="1100">
                <a:solidFill>
                  <a:srgbClr val="FFFFFF"/>
                </a:solidFill>
                <a:ea typeface="Meiryo UI" panose="020B0604030504040204" pitchFamily="50" charset="-128"/>
              </a:rPr>
              <a:t>発行サービス</a:t>
            </a:r>
            <a:endParaRPr lang="en-US" sz="1100">
              <a:solidFill>
                <a:srgbClr val="FFFFFF"/>
              </a:solidFill>
              <a:ea typeface="Meiryo UI" panose="020B0604030504040204" pitchFamily="50" charset="-128"/>
            </a:endParaRPr>
          </a:p>
        </p:txBody>
      </p:sp>
      <p:cxnSp>
        <p:nvCxnSpPr>
          <p:cNvPr id="36" name="Straight Arrow Connector 35">
            <a:extLst>
              <a:ext uri="{FF2B5EF4-FFF2-40B4-BE49-F238E27FC236}">
                <a16:creationId xmlns:a16="http://schemas.microsoft.com/office/drawing/2014/main" id="{5A6D4C40-CC85-250A-ACAC-3B2FD5D6C978}"/>
              </a:ext>
            </a:extLst>
          </p:cNvPr>
          <p:cNvCxnSpPr>
            <a:cxnSpLocks/>
          </p:cNvCxnSpPr>
          <p:nvPr/>
        </p:nvCxnSpPr>
        <p:spPr>
          <a:xfrm flipH="1">
            <a:off x="6420228" y="3023175"/>
            <a:ext cx="990143" cy="0"/>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37" name="テキスト ボックス 118">
            <a:extLst>
              <a:ext uri="{FF2B5EF4-FFF2-40B4-BE49-F238E27FC236}">
                <a16:creationId xmlns:a16="http://schemas.microsoft.com/office/drawing/2014/main" id="{4BBA63EF-CDDA-37BD-CBB5-F73A0348D099}"/>
              </a:ext>
            </a:extLst>
          </p:cNvPr>
          <p:cNvSpPr txBox="1"/>
          <p:nvPr/>
        </p:nvSpPr>
        <p:spPr>
          <a:xfrm>
            <a:off x="6517245" y="2741724"/>
            <a:ext cx="755621" cy="157235"/>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0070C0"/>
                </a:solidFill>
                <a:latin typeface="Trebuchet MS" panose="020B0603020202020204" pitchFamily="34" charset="0"/>
                <a:ea typeface="Meiryo UI" panose="020B0604030504040204" pitchFamily="50" charset="-128"/>
              </a:rPr>
              <a:t>発行元情報</a:t>
            </a:r>
            <a:endParaRPr kumimoji="1" lang="en-US" altLang="ja-JP" sz="1050">
              <a:solidFill>
                <a:srgbClr val="0070C0"/>
              </a:solidFill>
              <a:latin typeface="Trebuchet MS" panose="020B0603020202020204" pitchFamily="34" charset="0"/>
              <a:ea typeface="Meiryo UI" panose="020B0604030504040204" pitchFamily="50" charset="-128"/>
            </a:endParaRPr>
          </a:p>
        </p:txBody>
      </p:sp>
      <p:pic>
        <p:nvPicPr>
          <p:cNvPr id="38" name="Picture 37">
            <a:extLst>
              <a:ext uri="{FF2B5EF4-FFF2-40B4-BE49-F238E27FC236}">
                <a16:creationId xmlns:a16="http://schemas.microsoft.com/office/drawing/2014/main" id="{61D91422-AE4D-D079-FFBA-3536679FD011}"/>
              </a:ext>
            </a:extLst>
          </p:cNvPr>
          <p:cNvPicPr>
            <a:picLocks noChangeAspect="1"/>
          </p:cNvPicPr>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rcRect b="-5504"/>
          <a:stretch/>
        </p:blipFill>
        <p:spPr>
          <a:xfrm>
            <a:off x="7535154" y="2762811"/>
            <a:ext cx="565024" cy="500595"/>
          </a:xfrm>
          <a:prstGeom prst="rect">
            <a:avLst/>
          </a:prstGeom>
        </p:spPr>
      </p:pic>
      <p:sp>
        <p:nvSpPr>
          <p:cNvPr id="39" name="Flowchart: Magnetic Disk 38">
            <a:extLst>
              <a:ext uri="{FF2B5EF4-FFF2-40B4-BE49-F238E27FC236}">
                <a16:creationId xmlns:a16="http://schemas.microsoft.com/office/drawing/2014/main" id="{9EA07C75-97B8-1700-90D1-9C6E2B46FABB}"/>
              </a:ext>
            </a:extLst>
          </p:cNvPr>
          <p:cNvSpPr/>
          <p:nvPr/>
        </p:nvSpPr>
        <p:spPr>
          <a:xfrm>
            <a:off x="5451317" y="3140082"/>
            <a:ext cx="964914" cy="686714"/>
          </a:xfrm>
          <a:prstGeom prst="flowChartMagneticDisk">
            <a:avLst/>
          </a:prstGeom>
          <a:solidFill>
            <a:schemeClr val="bg1"/>
          </a:solidFill>
          <a:ln w="19050">
            <a:solidFill>
              <a:srgbClr val="1B72B8"/>
            </a:solidFill>
            <a:tailEnd type="none"/>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1200">
                <a:solidFill>
                  <a:srgbClr val="336699"/>
                </a:solidFill>
                <a:latin typeface="Meiryo UI" panose="020B0604030504040204" pitchFamily="50" charset="-128"/>
                <a:ea typeface="Meiryo UI" panose="020B0604030504040204" pitchFamily="50" charset="-128"/>
              </a:rPr>
              <a:t>クレデンシャル</a:t>
            </a:r>
            <a:endParaRPr lang="en-US" sz="1200">
              <a:solidFill>
                <a:srgbClr val="336699"/>
              </a:solidFill>
              <a:latin typeface="Meiryo UI" panose="020B0604030504040204" pitchFamily="50" charset="-128"/>
              <a:ea typeface="Meiryo UI" panose="020B0604030504040204" pitchFamily="50" charset="-128"/>
            </a:endParaRPr>
          </a:p>
        </p:txBody>
      </p:sp>
      <p:sp>
        <p:nvSpPr>
          <p:cNvPr id="40" name="Flowchart: Magnetic Disk 39">
            <a:extLst>
              <a:ext uri="{FF2B5EF4-FFF2-40B4-BE49-F238E27FC236}">
                <a16:creationId xmlns:a16="http://schemas.microsoft.com/office/drawing/2014/main" id="{56B04830-69F8-3D16-D6D3-C22C4D1EE4A1}"/>
              </a:ext>
            </a:extLst>
          </p:cNvPr>
          <p:cNvSpPr/>
          <p:nvPr/>
        </p:nvSpPr>
        <p:spPr>
          <a:xfrm>
            <a:off x="5451317" y="2619967"/>
            <a:ext cx="964914" cy="686714"/>
          </a:xfrm>
          <a:prstGeom prst="flowChartMagneticDisk">
            <a:avLst/>
          </a:prstGeom>
          <a:solidFill>
            <a:schemeClr val="bg1"/>
          </a:solidFill>
          <a:ln w="19050">
            <a:solidFill>
              <a:srgbClr val="1B72B8"/>
            </a:solidFill>
            <a:tailEnd type="none"/>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1200">
                <a:solidFill>
                  <a:srgbClr val="336699"/>
                </a:solidFill>
                <a:latin typeface="Meiryo UI" panose="020B0604030504040204" pitchFamily="50" charset="-128"/>
                <a:ea typeface="Meiryo UI" panose="020B0604030504040204" pitchFamily="50" charset="-128"/>
              </a:rPr>
              <a:t>バッジ管理</a:t>
            </a:r>
            <a:endParaRPr lang="en-US" sz="1200">
              <a:solidFill>
                <a:srgbClr val="336699"/>
              </a:solidFill>
              <a:latin typeface="Meiryo UI" panose="020B0604030504040204" pitchFamily="50" charset="-128"/>
              <a:ea typeface="Meiryo UI" panose="020B0604030504040204" pitchFamily="50" charset="-128"/>
            </a:endParaRPr>
          </a:p>
        </p:txBody>
      </p:sp>
      <p:cxnSp>
        <p:nvCxnSpPr>
          <p:cNvPr id="41" name="Straight Arrow Connector 40">
            <a:extLst>
              <a:ext uri="{FF2B5EF4-FFF2-40B4-BE49-F238E27FC236}">
                <a16:creationId xmlns:a16="http://schemas.microsoft.com/office/drawing/2014/main" id="{C25DF3B1-2A76-8D19-F6D5-ACAC77E31A1B}"/>
              </a:ext>
            </a:extLst>
          </p:cNvPr>
          <p:cNvCxnSpPr>
            <a:cxnSpLocks/>
          </p:cNvCxnSpPr>
          <p:nvPr/>
        </p:nvCxnSpPr>
        <p:spPr>
          <a:xfrm>
            <a:off x="6420228" y="3502197"/>
            <a:ext cx="990143" cy="0"/>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42" name="テキスト ボックス 118">
            <a:extLst>
              <a:ext uri="{FF2B5EF4-FFF2-40B4-BE49-F238E27FC236}">
                <a16:creationId xmlns:a16="http://schemas.microsoft.com/office/drawing/2014/main" id="{66A8A516-07B7-E9BB-E491-426B132B3C1F}"/>
              </a:ext>
            </a:extLst>
          </p:cNvPr>
          <p:cNvSpPr txBox="1"/>
          <p:nvPr/>
        </p:nvSpPr>
        <p:spPr>
          <a:xfrm>
            <a:off x="6592178" y="3581870"/>
            <a:ext cx="755621" cy="34685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0070C0"/>
                </a:solidFill>
                <a:latin typeface="Trebuchet MS" panose="020B0603020202020204" pitchFamily="34" charset="0"/>
                <a:ea typeface="Meiryo UI" panose="020B0604030504040204" pitchFamily="50" charset="-128"/>
              </a:rPr>
              <a:t>バッジ情報</a:t>
            </a:r>
            <a:br>
              <a:rPr kumimoji="1" lang="en-US" altLang="ja-JP" sz="1050">
                <a:solidFill>
                  <a:srgbClr val="0070C0"/>
                </a:solidFill>
                <a:latin typeface="Trebuchet MS" panose="020B0603020202020204" pitchFamily="34" charset="0"/>
                <a:ea typeface="Meiryo UI" panose="020B0604030504040204" pitchFamily="50" charset="-128"/>
              </a:rPr>
            </a:br>
            <a:r>
              <a:rPr kumimoji="1" lang="en-US" altLang="ja-JP" sz="1050">
                <a:solidFill>
                  <a:srgbClr val="0070C0"/>
                </a:solidFill>
                <a:latin typeface="Trebuchet MS" panose="020B0603020202020204" pitchFamily="34" charset="0"/>
                <a:ea typeface="Meiryo UI" panose="020B0604030504040204" pitchFamily="50" charset="-128"/>
              </a:rPr>
              <a:t>(</a:t>
            </a:r>
            <a:r>
              <a:rPr kumimoji="1" lang="ja-JP" altLang="en-US" sz="1050">
                <a:solidFill>
                  <a:srgbClr val="0070C0"/>
                </a:solidFill>
                <a:latin typeface="Trebuchet MS" panose="020B0603020202020204" pitchFamily="34" charset="0"/>
                <a:ea typeface="Meiryo UI" panose="020B0604030504040204" pitchFamily="50" charset="-128"/>
              </a:rPr>
              <a:t>バッジ</a:t>
            </a:r>
            <a:r>
              <a:rPr kumimoji="1" lang="en-US" altLang="ja-JP" sz="1050">
                <a:solidFill>
                  <a:srgbClr val="0070C0"/>
                </a:solidFill>
                <a:latin typeface="Trebuchet MS" panose="020B0603020202020204" pitchFamily="34" charset="0"/>
                <a:ea typeface="Meiryo UI" panose="020B0604030504040204" pitchFamily="50" charset="-128"/>
              </a:rPr>
              <a:t>ID</a:t>
            </a:r>
            <a:r>
              <a:rPr kumimoji="1" lang="ja-JP" altLang="en-US" sz="1050">
                <a:solidFill>
                  <a:srgbClr val="0070C0"/>
                </a:solidFill>
                <a:latin typeface="Trebuchet MS" panose="020B0603020202020204" pitchFamily="34" charset="0"/>
                <a:ea typeface="Meiryo UI" panose="020B0604030504040204" pitchFamily="50" charset="-128"/>
              </a:rPr>
              <a:t>、署名、</a:t>
            </a:r>
            <a:r>
              <a:rPr kumimoji="1" lang="en-US" altLang="ja-JP" sz="1050">
                <a:solidFill>
                  <a:srgbClr val="0070C0"/>
                </a:solidFill>
                <a:latin typeface="Trebuchet MS" panose="020B0603020202020204" pitchFamily="34" charset="0"/>
                <a:ea typeface="Meiryo UI" panose="020B0604030504040204" pitchFamily="50" charset="-128"/>
              </a:rPr>
              <a:t>URL</a:t>
            </a:r>
            <a:r>
              <a:rPr kumimoji="1" lang="ja-JP" altLang="en-US" sz="1050">
                <a:solidFill>
                  <a:srgbClr val="0070C0"/>
                </a:solidFill>
                <a:latin typeface="Trebuchet MS" panose="020B0603020202020204" pitchFamily="34" charset="0"/>
                <a:ea typeface="Meiryo UI" panose="020B0604030504040204" pitchFamily="50" charset="-128"/>
              </a:rPr>
              <a:t>など</a:t>
            </a:r>
            <a:r>
              <a:rPr kumimoji="1" lang="en-US" altLang="ja-JP" sz="1050">
                <a:solidFill>
                  <a:srgbClr val="0070C0"/>
                </a:solidFill>
                <a:latin typeface="Trebuchet MS" panose="020B0603020202020204" pitchFamily="34" charset="0"/>
                <a:ea typeface="Meiryo UI" panose="020B0604030504040204" pitchFamily="50" charset="-128"/>
              </a:rPr>
              <a:t>)</a:t>
            </a:r>
          </a:p>
        </p:txBody>
      </p:sp>
      <p:sp>
        <p:nvSpPr>
          <p:cNvPr id="43" name="Rectangle: Rounded Corners 42">
            <a:extLst>
              <a:ext uri="{FF2B5EF4-FFF2-40B4-BE49-F238E27FC236}">
                <a16:creationId xmlns:a16="http://schemas.microsoft.com/office/drawing/2014/main" id="{5B6654A2-5801-8292-4393-C08EA5D37AC2}"/>
              </a:ext>
            </a:extLst>
          </p:cNvPr>
          <p:cNvSpPr/>
          <p:nvPr/>
        </p:nvSpPr>
        <p:spPr>
          <a:xfrm>
            <a:off x="2550456" y="2786597"/>
            <a:ext cx="2347578" cy="450282"/>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1050" dirty="0">
                <a:solidFill>
                  <a:srgbClr val="FF0000"/>
                </a:solidFill>
                <a:latin typeface="Meiryo UI" panose="020B0604030504040204" pitchFamily="50" charset="-128"/>
                <a:ea typeface="Meiryo UI" panose="020B0604030504040204" pitchFamily="50" charset="-128"/>
              </a:rPr>
              <a:t>プラットフォーム</a:t>
            </a:r>
            <a:r>
              <a:rPr lang="ja-JP" altLang="en-US" sz="1050" dirty="0">
                <a:solidFill>
                  <a:srgbClr val="336699"/>
                </a:solidFill>
                <a:latin typeface="Meiryo UI" panose="020B0604030504040204" pitchFamily="50" charset="-128"/>
                <a:ea typeface="Meiryo UI" panose="020B0604030504040204" pitchFamily="50" charset="-128"/>
              </a:rPr>
              <a:t>が発行するバッジ</a:t>
            </a:r>
            <a:br>
              <a:rPr lang="en-US" altLang="ja-JP" sz="1050" dirty="0">
                <a:solidFill>
                  <a:srgbClr val="336699"/>
                </a:solidFill>
                <a:latin typeface="Meiryo UI" panose="020B0604030504040204" pitchFamily="50" charset="-128"/>
                <a:ea typeface="Meiryo UI" panose="020B0604030504040204" pitchFamily="50" charset="-128"/>
              </a:rPr>
            </a:br>
            <a:r>
              <a:rPr lang="en-US" altLang="ja-JP" sz="1050" dirty="0">
                <a:solidFill>
                  <a:srgbClr val="336699"/>
                </a:solidFill>
                <a:latin typeface="Meiryo UI" panose="020B0604030504040204" pitchFamily="50" charset="-128"/>
                <a:ea typeface="Meiryo UI" panose="020B0604030504040204" pitchFamily="50" charset="-128"/>
              </a:rPr>
              <a:t>(</a:t>
            </a:r>
            <a:r>
              <a:rPr lang="ja-JP" altLang="en-US" sz="1050" dirty="0">
                <a:solidFill>
                  <a:srgbClr val="336699"/>
                </a:solidFill>
                <a:latin typeface="Meiryo UI" panose="020B0604030504040204" pitchFamily="50" charset="-128"/>
                <a:ea typeface="Meiryo UI" panose="020B0604030504040204" pitchFamily="50" charset="-128"/>
              </a:rPr>
              <a:t>学習結果や</a:t>
            </a:r>
            <a:r>
              <a:rPr lang="en-US" altLang="ja-JP" sz="1050" dirty="0">
                <a:solidFill>
                  <a:srgbClr val="336699"/>
                </a:solidFill>
                <a:latin typeface="Meiryo UI" panose="020B0604030504040204" pitchFamily="50" charset="-128"/>
                <a:ea typeface="Meiryo UI" panose="020B0604030504040204" pitchFamily="50" charset="-128"/>
              </a:rPr>
              <a:t>IPA</a:t>
            </a:r>
            <a:r>
              <a:rPr lang="ja-JP" altLang="en-US" sz="1050" dirty="0">
                <a:solidFill>
                  <a:srgbClr val="336699"/>
                </a:solidFill>
                <a:latin typeface="Meiryo UI" panose="020B0604030504040204" pitchFamily="50" charset="-128"/>
                <a:ea typeface="Meiryo UI" panose="020B0604030504040204" pitchFamily="50" charset="-128"/>
              </a:rPr>
              <a:t>資格情報</a:t>
            </a:r>
            <a:r>
              <a:rPr lang="en-US" altLang="ja-JP" sz="1050" dirty="0">
                <a:solidFill>
                  <a:srgbClr val="336699"/>
                </a:solidFill>
                <a:latin typeface="Meiryo UI" panose="020B0604030504040204" pitchFamily="50" charset="-128"/>
                <a:ea typeface="Meiryo UI" panose="020B0604030504040204" pitchFamily="50" charset="-128"/>
              </a:rPr>
              <a:t>)</a:t>
            </a:r>
          </a:p>
        </p:txBody>
      </p:sp>
      <p:sp>
        <p:nvSpPr>
          <p:cNvPr id="44" name="Rectangle: Rounded Corners 43">
            <a:extLst>
              <a:ext uri="{FF2B5EF4-FFF2-40B4-BE49-F238E27FC236}">
                <a16:creationId xmlns:a16="http://schemas.microsoft.com/office/drawing/2014/main" id="{71CC85AB-258A-02D0-518B-A937A614B22F}"/>
              </a:ext>
            </a:extLst>
          </p:cNvPr>
          <p:cNvSpPr/>
          <p:nvPr/>
        </p:nvSpPr>
        <p:spPr>
          <a:xfrm>
            <a:off x="2550456" y="3360203"/>
            <a:ext cx="2347578" cy="450282"/>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外部のバッジの紐づけ（認証）</a:t>
            </a:r>
            <a:endParaRPr lang="en-US" altLang="ja-JP" sz="1050">
              <a:solidFill>
                <a:srgbClr val="336699"/>
              </a:solidFill>
              <a:latin typeface="Meiryo UI" panose="020B0604030504040204" pitchFamily="50" charset="-128"/>
              <a:ea typeface="Meiryo UI" panose="020B0604030504040204" pitchFamily="50" charset="-128"/>
            </a:endParaRPr>
          </a:p>
        </p:txBody>
      </p:sp>
      <p:cxnSp>
        <p:nvCxnSpPr>
          <p:cNvPr id="45" name="Straight Arrow Connector 44">
            <a:extLst>
              <a:ext uri="{FF2B5EF4-FFF2-40B4-BE49-F238E27FC236}">
                <a16:creationId xmlns:a16="http://schemas.microsoft.com/office/drawing/2014/main" id="{66881EDB-67A1-2F12-D5CA-6C256A46ACC7}"/>
              </a:ext>
            </a:extLst>
          </p:cNvPr>
          <p:cNvCxnSpPr>
            <a:cxnSpLocks/>
          </p:cNvCxnSpPr>
          <p:nvPr/>
        </p:nvCxnSpPr>
        <p:spPr>
          <a:xfrm flipH="1">
            <a:off x="4898034" y="2991899"/>
            <a:ext cx="553283" cy="0"/>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cxnSp>
        <p:nvCxnSpPr>
          <p:cNvPr id="46" name="Straight Arrow Connector 45">
            <a:extLst>
              <a:ext uri="{FF2B5EF4-FFF2-40B4-BE49-F238E27FC236}">
                <a16:creationId xmlns:a16="http://schemas.microsoft.com/office/drawing/2014/main" id="{BF2B9699-D411-6D24-DB2F-5E137A832DB4}"/>
              </a:ext>
            </a:extLst>
          </p:cNvPr>
          <p:cNvCxnSpPr>
            <a:cxnSpLocks/>
          </p:cNvCxnSpPr>
          <p:nvPr/>
        </p:nvCxnSpPr>
        <p:spPr>
          <a:xfrm flipH="1">
            <a:off x="4898034" y="3571338"/>
            <a:ext cx="553283" cy="0"/>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cxnSp>
        <p:nvCxnSpPr>
          <p:cNvPr id="47" name="Connector: Elbow 46">
            <a:extLst>
              <a:ext uri="{FF2B5EF4-FFF2-40B4-BE49-F238E27FC236}">
                <a16:creationId xmlns:a16="http://schemas.microsoft.com/office/drawing/2014/main" id="{203F5317-7245-02B8-F439-AA346817530C}"/>
              </a:ext>
            </a:extLst>
          </p:cNvPr>
          <p:cNvCxnSpPr>
            <a:cxnSpLocks/>
            <a:endCxn id="39" idx="2"/>
          </p:cNvCxnSpPr>
          <p:nvPr/>
        </p:nvCxnSpPr>
        <p:spPr>
          <a:xfrm>
            <a:off x="4898036" y="3140080"/>
            <a:ext cx="553281" cy="343359"/>
          </a:xfrm>
          <a:prstGeom prst="bentConnector3">
            <a:avLst>
              <a:gd name="adj1" fmla="val 50000"/>
            </a:avLst>
          </a:prstGeom>
          <a:solidFill>
            <a:schemeClr val="bg1"/>
          </a:solidFill>
          <a:ln w="19050">
            <a:solidFill>
              <a:srgbClr val="336699"/>
            </a:solidFill>
            <a:headEnd type="none"/>
            <a:tailEnd type="triangle"/>
          </a:ln>
          <a:effectLst/>
        </p:spPr>
        <p:style>
          <a:lnRef idx="1">
            <a:schemeClr val="accent1"/>
          </a:lnRef>
          <a:fillRef idx="3">
            <a:schemeClr val="accent1"/>
          </a:fillRef>
          <a:effectRef idx="2">
            <a:schemeClr val="accent1"/>
          </a:effectRef>
          <a:fontRef idx="minor">
            <a:schemeClr val="lt1"/>
          </a:fontRef>
        </p:style>
      </p:cxnSp>
      <p:cxnSp>
        <p:nvCxnSpPr>
          <p:cNvPr id="48" name="Straight Arrow Connector 47">
            <a:extLst>
              <a:ext uri="{FF2B5EF4-FFF2-40B4-BE49-F238E27FC236}">
                <a16:creationId xmlns:a16="http://schemas.microsoft.com/office/drawing/2014/main" id="{DE51AD9E-D7DA-EAF1-4992-AA9CF11C9791}"/>
              </a:ext>
            </a:extLst>
          </p:cNvPr>
          <p:cNvCxnSpPr>
            <a:cxnSpLocks/>
          </p:cNvCxnSpPr>
          <p:nvPr/>
        </p:nvCxnSpPr>
        <p:spPr>
          <a:xfrm flipV="1">
            <a:off x="5922888" y="3902998"/>
            <a:ext cx="0" cy="236081"/>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49" name="テキスト ボックス 118">
            <a:extLst>
              <a:ext uri="{FF2B5EF4-FFF2-40B4-BE49-F238E27FC236}">
                <a16:creationId xmlns:a16="http://schemas.microsoft.com/office/drawing/2014/main" id="{26885CF5-39B3-8E9D-85B8-F76FEF7965C5}"/>
              </a:ext>
            </a:extLst>
          </p:cNvPr>
          <p:cNvSpPr txBox="1"/>
          <p:nvPr/>
        </p:nvSpPr>
        <p:spPr>
          <a:xfrm>
            <a:off x="5574046" y="4148940"/>
            <a:ext cx="755621" cy="157235"/>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0070C0"/>
                </a:solidFill>
                <a:latin typeface="Trebuchet MS" panose="020B0603020202020204" pitchFamily="34" charset="0"/>
                <a:ea typeface="Meiryo UI" panose="020B0604030504040204" pitchFamily="50" charset="-128"/>
              </a:rPr>
              <a:t>出力</a:t>
            </a:r>
            <a:br>
              <a:rPr kumimoji="1" lang="en-US" altLang="ja-JP" sz="1050">
                <a:solidFill>
                  <a:srgbClr val="0070C0"/>
                </a:solidFill>
                <a:latin typeface="Trebuchet MS" panose="020B0603020202020204" pitchFamily="34" charset="0"/>
                <a:ea typeface="Meiryo UI" panose="020B0604030504040204" pitchFamily="50" charset="-128"/>
              </a:rPr>
            </a:br>
            <a:r>
              <a:rPr kumimoji="1" lang="en-US" altLang="ja-JP" sz="1050">
                <a:solidFill>
                  <a:srgbClr val="0070C0"/>
                </a:solidFill>
                <a:latin typeface="Trebuchet MS" panose="020B0603020202020204" pitchFamily="34" charset="0"/>
                <a:ea typeface="Meiryo UI" panose="020B0604030504040204" pitchFamily="50" charset="-128"/>
              </a:rPr>
              <a:t>(</a:t>
            </a:r>
            <a:r>
              <a:rPr kumimoji="1" lang="ja-JP" altLang="en-US" sz="1050">
                <a:solidFill>
                  <a:srgbClr val="0070C0"/>
                </a:solidFill>
                <a:latin typeface="Trebuchet MS" panose="020B0603020202020204" pitchFamily="34" charset="0"/>
                <a:ea typeface="Meiryo UI" panose="020B0604030504040204" pitchFamily="50" charset="-128"/>
              </a:rPr>
              <a:t>ダッシュボード、履歴書等</a:t>
            </a:r>
            <a:r>
              <a:rPr kumimoji="1" lang="en-US" altLang="ja-JP" sz="1050">
                <a:solidFill>
                  <a:srgbClr val="0070C0"/>
                </a:solidFill>
                <a:latin typeface="Trebuchet MS" panose="020B0603020202020204" pitchFamily="34" charset="0"/>
                <a:ea typeface="Meiryo UI" panose="020B0604030504040204" pitchFamily="50" charset="-128"/>
              </a:rPr>
              <a:t>)</a:t>
            </a:r>
          </a:p>
        </p:txBody>
      </p:sp>
      <p:sp>
        <p:nvSpPr>
          <p:cNvPr id="50" name="テキスト ボックス 118">
            <a:extLst>
              <a:ext uri="{FF2B5EF4-FFF2-40B4-BE49-F238E27FC236}">
                <a16:creationId xmlns:a16="http://schemas.microsoft.com/office/drawing/2014/main" id="{CDBA43DA-710C-A3B9-40A7-4737E8E7B3D5}"/>
              </a:ext>
            </a:extLst>
          </p:cNvPr>
          <p:cNvSpPr txBox="1"/>
          <p:nvPr/>
        </p:nvSpPr>
        <p:spPr>
          <a:xfrm>
            <a:off x="2550456" y="3882305"/>
            <a:ext cx="2608605" cy="37075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ユーザが保持している他サービス発行のバッジを</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登録しポートフォリオ上で統合管理</a:t>
            </a:r>
            <a:endParaRPr kumimoji="1" lang="en-US" altLang="ja-JP" sz="105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0478520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13B5EE-3368-1546-9F41-381755AAAC1F}"/>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1D9C00F0-87D9-F8B1-DD79-DC4617DB1CBA}"/>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ja-JP" altLang="en-US" sz="1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新サービス／システム機能概要</a:t>
            </a:r>
            <a:br>
              <a:rPr kumimoji="0" lang="en-US" altLang="ja-JP" sz="1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コアサービス </a:t>
            </a:r>
            <a:r>
              <a:rPr kumimoji="0" lang="en-US" altLang="ja-JP"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 </a:t>
            </a: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クレデンシャル（ソリューション概要）</a:t>
            </a:r>
            <a:endParaRPr kumimoji="0" lang="en-US" altLang="ja-JP"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endParaRPr>
          </a:p>
        </p:txBody>
      </p:sp>
      <p:cxnSp>
        <p:nvCxnSpPr>
          <p:cNvPr id="265" name="直線コネクタ 272">
            <a:extLst>
              <a:ext uri="{FF2B5EF4-FFF2-40B4-BE49-F238E27FC236}">
                <a16:creationId xmlns:a16="http://schemas.microsoft.com/office/drawing/2014/main" id="{5EEA1DC1-B344-BFAB-D4FC-7A3AA77A809A}"/>
              </a:ext>
            </a:extLst>
          </p:cNvPr>
          <p:cNvCxnSpPr>
            <a:cxnSpLocks/>
          </p:cNvCxnSpPr>
          <p:nvPr/>
        </p:nvCxnSpPr>
        <p:spPr>
          <a:xfrm>
            <a:off x="7049386" y="1297172"/>
            <a:ext cx="0" cy="4837814"/>
          </a:xfrm>
          <a:prstGeom prst="line">
            <a:avLst/>
          </a:prstGeom>
          <a:noFill/>
          <a:ln w="9525" cap="rnd" cmpd="sng" algn="ctr">
            <a:solidFill>
              <a:srgbClr val="9A9A9A"/>
            </a:solidFill>
            <a:prstDash val="sysDot"/>
          </a:ln>
          <a:effectLst/>
        </p:spPr>
      </p:cxnSp>
      <p:grpSp>
        <p:nvGrpSpPr>
          <p:cNvPr id="266" name="Group 265">
            <a:extLst>
              <a:ext uri="{FF2B5EF4-FFF2-40B4-BE49-F238E27FC236}">
                <a16:creationId xmlns:a16="http://schemas.microsoft.com/office/drawing/2014/main" id="{6483B777-6D34-A11A-04AF-3F5E181E681E}"/>
              </a:ext>
            </a:extLst>
          </p:cNvPr>
          <p:cNvGrpSpPr/>
          <p:nvPr/>
        </p:nvGrpSpPr>
        <p:grpSpPr>
          <a:xfrm>
            <a:off x="7196730" y="1202003"/>
            <a:ext cx="4157069" cy="279298"/>
            <a:chOff x="1706672" y="7583753"/>
            <a:chExt cx="7349658" cy="279298"/>
          </a:xfrm>
        </p:grpSpPr>
        <p:sp>
          <p:nvSpPr>
            <p:cNvPr id="267" name="テキスト ボックス 22">
              <a:extLst>
                <a:ext uri="{FF2B5EF4-FFF2-40B4-BE49-F238E27FC236}">
                  <a16:creationId xmlns:a16="http://schemas.microsoft.com/office/drawing/2014/main" id="{6B9DA9B4-A44A-FD3E-8488-BF73BA4B5539}"/>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600" b="0" i="0" u="none" strike="noStrike" kern="1200" cap="none" spc="0" normalizeH="0" baseline="0" noProof="0">
                  <a:ln>
                    <a:noFill/>
                  </a:ln>
                  <a:solidFill>
                    <a:srgbClr val="295E7E"/>
                  </a:solidFill>
                  <a:effectLst/>
                  <a:uLnTx/>
                  <a:uFillTx/>
                  <a:latin typeface="Trebuchet MS"/>
                  <a:ea typeface="Meiryo UI" panose="020B0604030504040204" pitchFamily="50" charset="-128"/>
                  <a:cs typeface="+mn-cs"/>
                </a:rPr>
                <a:t>バッジ・クレデンシャルの活用方針</a:t>
              </a:r>
              <a:endParaRPr kumimoji="1" lang="en-US" altLang="ja-JP" sz="1600" b="0" i="0" u="none" strike="noStrike" kern="1200" cap="none" spc="0" normalizeH="0" baseline="0" noProof="0">
                <a:ln>
                  <a:noFill/>
                </a:ln>
                <a:solidFill>
                  <a:srgbClr val="295E7E"/>
                </a:solidFill>
                <a:effectLst/>
                <a:uLnTx/>
                <a:uFillTx/>
                <a:latin typeface="Trebuchet MS"/>
                <a:ea typeface="Meiryo UI" panose="020B0604030504040204" pitchFamily="50" charset="-128"/>
                <a:cs typeface="+mn-cs"/>
              </a:endParaRPr>
            </a:p>
          </p:txBody>
        </p:sp>
        <p:cxnSp>
          <p:nvCxnSpPr>
            <p:cNvPr id="268" name="直線コネクタ 24">
              <a:extLst>
                <a:ext uri="{FF2B5EF4-FFF2-40B4-BE49-F238E27FC236}">
                  <a16:creationId xmlns:a16="http://schemas.microsoft.com/office/drawing/2014/main" id="{01DD82E1-6A63-0070-4634-3004CD26F922}"/>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69" name="TextBox 268">
            <a:extLst>
              <a:ext uri="{FF2B5EF4-FFF2-40B4-BE49-F238E27FC236}">
                <a16:creationId xmlns:a16="http://schemas.microsoft.com/office/drawing/2014/main" id="{584C73E4-A726-058D-D313-C9BB58D7F5D6}"/>
              </a:ext>
            </a:extLst>
          </p:cNvPr>
          <p:cNvSpPr txBox="1"/>
          <p:nvPr/>
        </p:nvSpPr>
        <p:spPr>
          <a:xfrm>
            <a:off x="7196730" y="1628437"/>
            <a:ext cx="415706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ジョブ履歴標準フォーマットでの表示・出力</a:t>
            </a:r>
            <a:endParaRPr kumimoji="0" lang="en-US" altLang="ja-JP" sz="14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400">
                <a:solidFill>
                  <a:srgbClr val="575757"/>
                </a:solidFill>
                <a:latin typeface="Meiryo UI"/>
                <a:ea typeface="Meiryo UI" panose="020B0604030504040204" pitchFamily="50" charset="-128"/>
              </a:rPr>
              <a:t>履歴書内にクレデンシャル情報の出力</a:t>
            </a:r>
            <a:endParaRPr lang="en-US" altLang="ja-JP" sz="1400">
              <a:solidFill>
                <a:srgbClr val="575757"/>
              </a:solidFill>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endParaRPr lang="en-US" altLang="ja-JP" sz="1400">
              <a:solidFill>
                <a:srgbClr val="575757"/>
              </a:solidFill>
              <a:latin typeface="Meiryo UI"/>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endParaRPr lang="en-US" altLang="ja-JP" sz="1400">
              <a:solidFill>
                <a:srgbClr val="575757"/>
              </a:solidFill>
              <a:latin typeface="Meiryo UI"/>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endParaRPr lang="en-US" altLang="ja-JP" sz="1400">
              <a:solidFill>
                <a:srgbClr val="575757"/>
              </a:solidFill>
              <a:latin typeface="Meiryo UI"/>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endParaRPr lang="en-US" altLang="ja-JP" sz="1400">
              <a:solidFill>
                <a:srgbClr val="575757"/>
              </a:solidFill>
              <a:latin typeface="Meiryo UI"/>
              <a:ea typeface="Meiryo UI" panose="020B0604030504040204" pitchFamily="50" charset="-128"/>
            </a:endParaRPr>
          </a:p>
          <a:p>
            <a:pPr marL="108000" marR="0" lvl="1" algn="l" defTabSz="914400" rtl="0" eaLnBrk="1" fontAlgn="auto" latinLnBrk="0" hangingPunct="1">
              <a:lnSpc>
                <a:spcPct val="100000"/>
              </a:lnSpc>
              <a:spcBef>
                <a:spcPts val="0"/>
              </a:spcBef>
              <a:spcAft>
                <a:spcPts val="0"/>
              </a:spcAft>
              <a:buClr>
                <a:srgbClr val="000000"/>
              </a:buClr>
              <a:buSzTx/>
              <a:tabLst/>
              <a:defRPr/>
            </a:pPr>
            <a:endParaRPr lang="en-US" altLang="ja-JP" sz="1400">
              <a:solidFill>
                <a:srgbClr val="575757"/>
              </a:solidFill>
              <a:latin typeface="Meiryo UI"/>
              <a:ea typeface="Meiryo UI" panose="020B0604030504040204" pitchFamily="50" charset="-128"/>
            </a:endParaRPr>
          </a:p>
          <a:p>
            <a:pPr marL="565200" lvl="2">
              <a:buClr>
                <a:srgbClr val="000000"/>
              </a:buClr>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例①</a:t>
            </a:r>
            <a: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PDF:</a:t>
            </a: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視覚的な情報＋外部リンク</a:t>
            </a:r>
            <a:endParaRPr kumimoji="0" lang="en-US" altLang="ja-JP" sz="14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781200" lvl="2" indent="-216000">
              <a:buClr>
                <a:srgbClr val="000000"/>
              </a:buClr>
              <a:buFont typeface="Trebuchet MS" panose="020B0603020202020204" pitchFamily="34" charset="0"/>
              <a:buChar char="•"/>
              <a:defRPr/>
            </a:pPr>
            <a:endParaRPr lang="en-US" altLang="ja-JP" sz="1400">
              <a:solidFill>
                <a:srgbClr val="575757"/>
              </a:solidFill>
              <a:latin typeface="Meiryo UI"/>
              <a:ea typeface="Meiryo UI" panose="020B0604030504040204" pitchFamily="50" charset="-128"/>
            </a:endParaRPr>
          </a:p>
          <a:p>
            <a:pPr marL="565200" lvl="2">
              <a:buClr>
                <a:srgbClr val="000000"/>
              </a:buClr>
              <a:defRPr/>
            </a:pPr>
            <a:endParaRPr lang="en-US" altLang="ja-JP" sz="1400">
              <a:solidFill>
                <a:srgbClr val="575757"/>
              </a:solidFill>
              <a:latin typeface="Meiryo UI"/>
              <a:ea typeface="Meiryo UI" panose="020B0604030504040204" pitchFamily="50" charset="-128"/>
            </a:endParaRPr>
          </a:p>
          <a:p>
            <a:pPr marL="565200" lvl="2">
              <a:buClr>
                <a:srgbClr val="000000"/>
              </a:buClr>
              <a:defRPr/>
            </a:pPr>
            <a:endParaRPr lang="en-US" altLang="ja-JP" sz="1000">
              <a:solidFill>
                <a:srgbClr val="575757"/>
              </a:solidFill>
              <a:latin typeface="Meiryo UI"/>
              <a:ea typeface="Meiryo UI" panose="020B0604030504040204" pitchFamily="50" charset="-128"/>
            </a:endParaRPr>
          </a:p>
          <a:p>
            <a:pPr marL="565200" lvl="2">
              <a:buClr>
                <a:srgbClr val="000000"/>
              </a:buClr>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例②</a:t>
            </a:r>
            <a: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PDF</a:t>
            </a: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：メタデータとして埋め込み</a:t>
            </a:r>
            <a:endParaRPr kumimoji="0" lang="en-US" altLang="ja-JP" sz="14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565200" lvl="2">
              <a:buClr>
                <a:srgbClr val="000000"/>
              </a:buClr>
              <a:defRPr/>
            </a:pPr>
            <a:r>
              <a:rPr lang="ja-JP" altLang="en-US" sz="1400">
                <a:solidFill>
                  <a:srgbClr val="575757"/>
                </a:solidFill>
                <a:latin typeface="Meiryo UI"/>
                <a:ea typeface="Meiryo UI" panose="020B0604030504040204" pitchFamily="50" charset="-128"/>
              </a:rPr>
              <a:t>例③</a:t>
            </a:r>
            <a:r>
              <a:rPr lang="en-US" altLang="ja-JP" sz="1400">
                <a:solidFill>
                  <a:srgbClr val="575757"/>
                </a:solidFill>
                <a:latin typeface="Meiryo UI"/>
                <a:ea typeface="Meiryo UI" panose="020B0604030504040204" pitchFamily="50" charset="-128"/>
              </a:rPr>
              <a:t>XML</a:t>
            </a:r>
            <a:r>
              <a:rPr lang="ja-JP" altLang="en-US" sz="1400">
                <a:solidFill>
                  <a:srgbClr val="575757"/>
                </a:solidFill>
                <a:latin typeface="Meiryo UI"/>
                <a:ea typeface="Meiryo UI" panose="020B0604030504040204" pitchFamily="50" charset="-128"/>
              </a:rPr>
              <a:t>：直接情報埋め込み</a:t>
            </a:r>
            <a:endParaRPr lang="en-US" altLang="ja-JP" sz="1400">
              <a:solidFill>
                <a:srgbClr val="575757"/>
              </a:solidFill>
              <a:latin typeface="Meiryo UI" panose="020B0604030504040204" pitchFamily="50" charset="-128"/>
              <a:ea typeface="Meiryo UI" panose="020B0604030504040204" pitchFamily="50" charset="-128"/>
            </a:endParaRPr>
          </a:p>
          <a:p>
            <a:pPr marL="565200" lvl="2">
              <a:buClr>
                <a:srgbClr val="000000"/>
              </a:buClr>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例④</a:t>
            </a:r>
            <a: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XML</a:t>
            </a: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：外部クレデンシャル参照形式で記載</a:t>
            </a:r>
            <a:endPar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grpSp>
        <p:nvGrpSpPr>
          <p:cNvPr id="270" name="Group 269">
            <a:extLst>
              <a:ext uri="{FF2B5EF4-FFF2-40B4-BE49-F238E27FC236}">
                <a16:creationId xmlns:a16="http://schemas.microsoft.com/office/drawing/2014/main" id="{4CEA8A87-7F07-AA6D-BFB6-B699AF4700CC}"/>
              </a:ext>
            </a:extLst>
          </p:cNvPr>
          <p:cNvGrpSpPr>
            <a:grpSpLocks noChangeAspect="1"/>
          </p:cNvGrpSpPr>
          <p:nvPr/>
        </p:nvGrpSpPr>
        <p:grpSpPr>
          <a:xfrm>
            <a:off x="7344967" y="1687630"/>
            <a:ext cx="209624" cy="209624"/>
            <a:chOff x="982662" y="3868738"/>
            <a:chExt cx="269875" cy="269875"/>
          </a:xfrm>
        </p:grpSpPr>
        <p:sp>
          <p:nvSpPr>
            <p:cNvPr id="271" name="Oval 16">
              <a:extLst>
                <a:ext uri="{FF2B5EF4-FFF2-40B4-BE49-F238E27FC236}">
                  <a16:creationId xmlns:a16="http://schemas.microsoft.com/office/drawing/2014/main" id="{993B3381-2D20-5215-FF8F-C1DCD9687667}"/>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a typeface="Meiryo UI" panose="020B0604030504040204" pitchFamily="50" charset="-128"/>
              </a:endParaRPr>
            </a:p>
          </p:txBody>
        </p:sp>
        <p:sp>
          <p:nvSpPr>
            <p:cNvPr id="272" name="Freeform 17">
              <a:extLst>
                <a:ext uri="{FF2B5EF4-FFF2-40B4-BE49-F238E27FC236}">
                  <a16:creationId xmlns:a16="http://schemas.microsoft.com/office/drawing/2014/main" id="{39C9FEF7-6CDF-4E51-4F6C-CE167AC3984D}"/>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a typeface="Meiryo UI" panose="020B0604030504040204" pitchFamily="50" charset="-128"/>
              </a:endParaRPr>
            </a:p>
          </p:txBody>
        </p:sp>
      </p:grpSp>
      <p:sp>
        <p:nvSpPr>
          <p:cNvPr id="273" name="TextBox 272">
            <a:extLst>
              <a:ext uri="{FF2B5EF4-FFF2-40B4-BE49-F238E27FC236}">
                <a16:creationId xmlns:a16="http://schemas.microsoft.com/office/drawing/2014/main" id="{E5A86B55-6412-AE29-1FC8-14E501BBBBAB}"/>
              </a:ext>
            </a:extLst>
          </p:cNvPr>
          <p:cNvSpPr txBox="1"/>
          <p:nvPr/>
        </p:nvSpPr>
        <p:spPr>
          <a:xfrm>
            <a:off x="7196730" y="4836479"/>
            <a:ext cx="415706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個人管理画面のコレクションビュー</a:t>
            </a:r>
            <a:endParaRPr kumimoji="0" lang="en-US" altLang="ja-JP" sz="14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781200" lvl="2" indent="-216000">
              <a:buClr>
                <a:srgbClr val="000000"/>
              </a:buClr>
              <a:buFont typeface="Trebuchet MS" panose="020B0603020202020204" pitchFamily="34" charset="0"/>
              <a:buChar char="•"/>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バッジコレクション画面内で一覧表示</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grpSp>
        <p:nvGrpSpPr>
          <p:cNvPr id="274" name="Group 273">
            <a:extLst>
              <a:ext uri="{FF2B5EF4-FFF2-40B4-BE49-F238E27FC236}">
                <a16:creationId xmlns:a16="http://schemas.microsoft.com/office/drawing/2014/main" id="{BAB77CE7-3BBA-3216-24C9-FFDF3D2ECA95}"/>
              </a:ext>
            </a:extLst>
          </p:cNvPr>
          <p:cNvGrpSpPr>
            <a:grpSpLocks noChangeAspect="1"/>
          </p:cNvGrpSpPr>
          <p:nvPr/>
        </p:nvGrpSpPr>
        <p:grpSpPr>
          <a:xfrm>
            <a:off x="7344967" y="4905197"/>
            <a:ext cx="209624" cy="209624"/>
            <a:chOff x="982662" y="3868738"/>
            <a:chExt cx="269875" cy="269875"/>
          </a:xfrm>
        </p:grpSpPr>
        <p:sp>
          <p:nvSpPr>
            <p:cNvPr id="275" name="Oval 16">
              <a:extLst>
                <a:ext uri="{FF2B5EF4-FFF2-40B4-BE49-F238E27FC236}">
                  <a16:creationId xmlns:a16="http://schemas.microsoft.com/office/drawing/2014/main" id="{6BC9FD84-856C-0FF1-C8D2-FB599B6D7C1B}"/>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a typeface="Meiryo UI" panose="020B0604030504040204" pitchFamily="50" charset="-128"/>
              </a:endParaRPr>
            </a:p>
          </p:txBody>
        </p:sp>
        <p:sp>
          <p:nvSpPr>
            <p:cNvPr id="276" name="Freeform 17">
              <a:extLst>
                <a:ext uri="{FF2B5EF4-FFF2-40B4-BE49-F238E27FC236}">
                  <a16:creationId xmlns:a16="http://schemas.microsoft.com/office/drawing/2014/main" id="{F0CBA6C4-ADBA-0BC7-6069-1DEF0DB330C8}"/>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a typeface="Meiryo UI" panose="020B0604030504040204" pitchFamily="50" charset="-128"/>
              </a:endParaRPr>
            </a:p>
          </p:txBody>
        </p:sp>
      </p:grpSp>
      <p:sp>
        <p:nvSpPr>
          <p:cNvPr id="277" name="Rectangle 276">
            <a:extLst>
              <a:ext uri="{FF2B5EF4-FFF2-40B4-BE49-F238E27FC236}">
                <a16:creationId xmlns:a16="http://schemas.microsoft.com/office/drawing/2014/main" id="{11246F22-C561-1C08-75F9-62ECB6BB88A4}"/>
              </a:ext>
            </a:extLst>
          </p:cNvPr>
          <p:cNvSpPr/>
          <p:nvPr/>
        </p:nvSpPr>
        <p:spPr>
          <a:xfrm>
            <a:off x="7839064" y="3401334"/>
            <a:ext cx="3347482" cy="400488"/>
          </a:xfrm>
          <a:prstGeom prst="rect">
            <a:avLst/>
          </a:prstGeom>
          <a:solidFill>
            <a:schemeClr val="bg1"/>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800">
                <a:solidFill>
                  <a:srgbClr val="575757"/>
                </a:solidFill>
                <a:ea typeface="Meiryo UI" panose="020B0604030504040204" pitchFamily="50" charset="-128"/>
              </a:rPr>
              <a:t>[✔] AWS Certified Solutions Architect (</a:t>
            </a:r>
            <a:r>
              <a:rPr lang="en-US" sz="800" err="1">
                <a:solidFill>
                  <a:srgbClr val="575757"/>
                </a:solidFill>
                <a:ea typeface="Meiryo UI" panose="020B0604030504040204" pitchFamily="50" charset="-128"/>
              </a:rPr>
              <a:t>発行日</a:t>
            </a:r>
            <a:r>
              <a:rPr lang="en-US" sz="800">
                <a:solidFill>
                  <a:srgbClr val="575757"/>
                </a:solidFill>
                <a:ea typeface="Meiryo UI" panose="020B0604030504040204" pitchFamily="50" charset="-128"/>
              </a:rPr>
              <a:t>: 2024/12/01)</a:t>
            </a:r>
          </a:p>
          <a:p>
            <a:r>
              <a:rPr lang="en-US" sz="800" err="1">
                <a:solidFill>
                  <a:srgbClr val="575757"/>
                </a:solidFill>
                <a:ea typeface="Meiryo UI" panose="020B0604030504040204" pitchFamily="50" charset="-128"/>
              </a:rPr>
              <a:t>証明リンク：https</a:t>
            </a:r>
            <a:r>
              <a:rPr lang="en-US" sz="800">
                <a:solidFill>
                  <a:srgbClr val="575757"/>
                </a:solidFill>
                <a:ea typeface="Meiryo UI" panose="020B0604030504040204" pitchFamily="50" charset="-128"/>
              </a:rPr>
              <a:t>://badgr.com/badge/12345-abcde</a:t>
            </a:r>
          </a:p>
        </p:txBody>
      </p:sp>
      <p:grpSp>
        <p:nvGrpSpPr>
          <p:cNvPr id="278" name="Group 277">
            <a:extLst>
              <a:ext uri="{FF2B5EF4-FFF2-40B4-BE49-F238E27FC236}">
                <a16:creationId xmlns:a16="http://schemas.microsoft.com/office/drawing/2014/main" id="{252FB080-DA57-544A-41F8-6278E27810FD}"/>
              </a:ext>
            </a:extLst>
          </p:cNvPr>
          <p:cNvGrpSpPr/>
          <p:nvPr/>
        </p:nvGrpSpPr>
        <p:grpSpPr>
          <a:xfrm>
            <a:off x="7979545" y="2225814"/>
            <a:ext cx="2279895" cy="870025"/>
            <a:chOff x="3292058" y="1274773"/>
            <a:chExt cx="5856618" cy="2528089"/>
          </a:xfrm>
        </p:grpSpPr>
        <p:pic>
          <p:nvPicPr>
            <p:cNvPr id="279" name="Picture 278">
              <a:extLst>
                <a:ext uri="{FF2B5EF4-FFF2-40B4-BE49-F238E27FC236}">
                  <a16:creationId xmlns:a16="http://schemas.microsoft.com/office/drawing/2014/main" id="{CE63FDF2-356A-03DE-D833-8F5EB24489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23612" y="1650787"/>
              <a:ext cx="3225064" cy="2152075"/>
            </a:xfrm>
            <a:prstGeom prst="rect">
              <a:avLst/>
            </a:prstGeom>
          </p:spPr>
        </p:pic>
        <p:pic>
          <p:nvPicPr>
            <p:cNvPr id="280" name="Picture 279">
              <a:extLst>
                <a:ext uri="{FF2B5EF4-FFF2-40B4-BE49-F238E27FC236}">
                  <a16:creationId xmlns:a16="http://schemas.microsoft.com/office/drawing/2014/main" id="{FD9DDF3B-557A-4485-AD09-7309640809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92058" y="1274773"/>
              <a:ext cx="3084843" cy="2054530"/>
            </a:xfrm>
            <a:prstGeom prst="rect">
              <a:avLst/>
            </a:prstGeom>
          </p:spPr>
        </p:pic>
      </p:grpSp>
      <p:grpSp>
        <p:nvGrpSpPr>
          <p:cNvPr id="281" name="Group 280">
            <a:extLst>
              <a:ext uri="{FF2B5EF4-FFF2-40B4-BE49-F238E27FC236}">
                <a16:creationId xmlns:a16="http://schemas.microsoft.com/office/drawing/2014/main" id="{95402D28-880E-5ACF-E0CB-0B5CEC85F08B}"/>
              </a:ext>
            </a:extLst>
          </p:cNvPr>
          <p:cNvGrpSpPr/>
          <p:nvPr/>
        </p:nvGrpSpPr>
        <p:grpSpPr>
          <a:xfrm>
            <a:off x="8797399" y="5494972"/>
            <a:ext cx="742836" cy="551199"/>
            <a:chOff x="1907548" y="6104909"/>
            <a:chExt cx="195612" cy="159663"/>
          </a:xfrm>
        </p:grpSpPr>
        <p:sp>
          <p:nvSpPr>
            <p:cNvPr id="282" name="Hexagon 281">
              <a:extLst>
                <a:ext uri="{FF2B5EF4-FFF2-40B4-BE49-F238E27FC236}">
                  <a16:creationId xmlns:a16="http://schemas.microsoft.com/office/drawing/2014/main" id="{EF93C7DD-1EAB-E4C5-C320-1A9916B88C6A}"/>
                </a:ext>
              </a:extLst>
            </p:cNvPr>
            <p:cNvSpPr/>
            <p:nvPr/>
          </p:nvSpPr>
          <p:spPr>
            <a:xfrm>
              <a:off x="1929228" y="6112731"/>
              <a:ext cx="155651" cy="151841"/>
            </a:xfrm>
            <a:prstGeom prst="hexagon">
              <a:avLst/>
            </a:prstGeom>
            <a:gradFill>
              <a:gsLst>
                <a:gs pos="0">
                  <a:schemeClr val="accent6"/>
                </a:gs>
                <a:gs pos="74000">
                  <a:schemeClr val="bg1">
                    <a:lumMod val="95000"/>
                  </a:schemeClr>
                </a:gs>
                <a:gs pos="100000">
                  <a:schemeClr val="bg1"/>
                </a:gs>
              </a:gsLst>
              <a:lin ang="5400000" scaled="1"/>
            </a:gra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FFFFF"/>
                </a:solidFill>
                <a:ea typeface="Meiryo UI" panose="020B0604030504040204" pitchFamily="50" charset="-128"/>
              </a:endParaRPr>
            </a:p>
          </p:txBody>
        </p:sp>
        <p:sp>
          <p:nvSpPr>
            <p:cNvPr id="283" name="TextBox 282">
              <a:extLst>
                <a:ext uri="{FF2B5EF4-FFF2-40B4-BE49-F238E27FC236}">
                  <a16:creationId xmlns:a16="http://schemas.microsoft.com/office/drawing/2014/main" id="{BAC17908-336B-E00F-74B7-1BE4FDFCCFD3}"/>
                </a:ext>
              </a:extLst>
            </p:cNvPr>
            <p:cNvSpPr txBox="1"/>
            <p:nvPr/>
          </p:nvSpPr>
          <p:spPr>
            <a:xfrm>
              <a:off x="1907548" y="6104909"/>
              <a:ext cx="195612" cy="15723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a:solidFill>
                    <a:srgbClr val="6E6F73"/>
                  </a:solidFill>
                  <a:ea typeface="Meiryo UI" panose="020B0604030504040204" pitchFamily="50" charset="-128"/>
                </a:rPr>
                <a:t>Data</a:t>
              </a:r>
            </a:p>
            <a:p>
              <a:pPr algn="ctr"/>
              <a:r>
                <a:rPr lang="en-US" altLang="ja-JP" sz="700">
                  <a:solidFill>
                    <a:srgbClr val="6E6F73"/>
                  </a:solidFill>
                  <a:ea typeface="Meiryo UI" panose="020B0604030504040204" pitchFamily="50" charset="-128"/>
                </a:rPr>
                <a:t>Scientist</a:t>
              </a:r>
              <a:endParaRPr lang="en-US" sz="700">
                <a:solidFill>
                  <a:srgbClr val="6E6F73"/>
                </a:solidFill>
                <a:ea typeface="Meiryo UI" panose="020B0604030504040204" pitchFamily="50" charset="-128"/>
              </a:endParaRPr>
            </a:p>
            <a:p>
              <a:pPr algn="ctr"/>
              <a:r>
                <a:rPr lang="en-US" sz="700">
                  <a:solidFill>
                    <a:srgbClr val="6E6F73"/>
                  </a:solidFill>
                  <a:ea typeface="Meiryo UI" panose="020B0604030504040204" pitchFamily="50" charset="-128"/>
                </a:rPr>
                <a:t>Silver</a:t>
              </a:r>
            </a:p>
          </p:txBody>
        </p:sp>
      </p:grpSp>
      <p:grpSp>
        <p:nvGrpSpPr>
          <p:cNvPr id="284" name="Group 283">
            <a:extLst>
              <a:ext uri="{FF2B5EF4-FFF2-40B4-BE49-F238E27FC236}">
                <a16:creationId xmlns:a16="http://schemas.microsoft.com/office/drawing/2014/main" id="{3263DE8F-F265-BE5A-EDB4-0917C9C40015}"/>
              </a:ext>
            </a:extLst>
          </p:cNvPr>
          <p:cNvGrpSpPr/>
          <p:nvPr/>
        </p:nvGrpSpPr>
        <p:grpSpPr>
          <a:xfrm>
            <a:off x="9640285" y="5507771"/>
            <a:ext cx="742836" cy="542817"/>
            <a:chOff x="9640285" y="5571569"/>
            <a:chExt cx="742836" cy="542817"/>
          </a:xfrm>
        </p:grpSpPr>
        <p:sp>
          <p:nvSpPr>
            <p:cNvPr id="285" name="Hexagon 284">
              <a:extLst>
                <a:ext uri="{FF2B5EF4-FFF2-40B4-BE49-F238E27FC236}">
                  <a16:creationId xmlns:a16="http://schemas.microsoft.com/office/drawing/2014/main" id="{E904B4D8-FA77-DC7E-A9F1-90EF0D0EB85F}"/>
                </a:ext>
              </a:extLst>
            </p:cNvPr>
            <p:cNvSpPr/>
            <p:nvPr/>
          </p:nvSpPr>
          <p:spPr>
            <a:xfrm>
              <a:off x="9714035" y="5585774"/>
              <a:ext cx="591084" cy="524195"/>
            </a:xfrm>
            <a:prstGeom prst="hexagon">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FFFFF"/>
                </a:solidFill>
                <a:ea typeface="Meiryo UI" panose="020B0604030504040204" pitchFamily="50" charset="-128"/>
              </a:endParaRPr>
            </a:p>
          </p:txBody>
        </p:sp>
        <p:sp>
          <p:nvSpPr>
            <p:cNvPr id="286" name="TextBox 285">
              <a:extLst>
                <a:ext uri="{FF2B5EF4-FFF2-40B4-BE49-F238E27FC236}">
                  <a16:creationId xmlns:a16="http://schemas.microsoft.com/office/drawing/2014/main" id="{DB8888B8-7D09-43B9-B44C-53CF13743F18}"/>
                </a:ext>
              </a:extLst>
            </p:cNvPr>
            <p:cNvSpPr txBox="1"/>
            <p:nvPr/>
          </p:nvSpPr>
          <p:spPr>
            <a:xfrm>
              <a:off x="9640285" y="5571569"/>
              <a:ext cx="742836" cy="5428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a:solidFill>
                    <a:srgbClr val="6E6F73"/>
                  </a:solidFill>
                  <a:ea typeface="Meiryo UI" panose="020B0604030504040204" pitchFamily="50" charset="-128"/>
                </a:rPr>
                <a:t>Data</a:t>
              </a:r>
            </a:p>
            <a:p>
              <a:pPr algn="ctr"/>
              <a:r>
                <a:rPr lang="en-US" altLang="ja-JP" sz="700">
                  <a:solidFill>
                    <a:srgbClr val="6E6F73"/>
                  </a:solidFill>
                  <a:ea typeface="Meiryo UI" panose="020B0604030504040204" pitchFamily="50" charset="-128"/>
                </a:rPr>
                <a:t>Scientist</a:t>
              </a:r>
              <a:endParaRPr lang="en-US" sz="700">
                <a:solidFill>
                  <a:srgbClr val="6E6F73"/>
                </a:solidFill>
                <a:ea typeface="Meiryo UI" panose="020B0604030504040204" pitchFamily="50" charset="-128"/>
              </a:endParaRPr>
            </a:p>
            <a:p>
              <a:pPr algn="ctr"/>
              <a:r>
                <a:rPr lang="en-US" sz="700">
                  <a:solidFill>
                    <a:srgbClr val="6E6F73"/>
                  </a:solidFill>
                  <a:ea typeface="Meiryo UI" panose="020B0604030504040204" pitchFamily="50" charset="-128"/>
                </a:rPr>
                <a:t>Bronz</a:t>
              </a:r>
            </a:p>
          </p:txBody>
        </p:sp>
      </p:grpSp>
      <p:grpSp>
        <p:nvGrpSpPr>
          <p:cNvPr id="287" name="Group 286">
            <a:extLst>
              <a:ext uri="{FF2B5EF4-FFF2-40B4-BE49-F238E27FC236}">
                <a16:creationId xmlns:a16="http://schemas.microsoft.com/office/drawing/2014/main" id="{41498273-8306-8799-1FC1-094206071F1A}"/>
              </a:ext>
            </a:extLst>
          </p:cNvPr>
          <p:cNvGrpSpPr/>
          <p:nvPr/>
        </p:nvGrpSpPr>
        <p:grpSpPr>
          <a:xfrm>
            <a:off x="8017590" y="5505137"/>
            <a:ext cx="742836" cy="542817"/>
            <a:chOff x="8017590" y="5505137"/>
            <a:chExt cx="742836" cy="542817"/>
          </a:xfrm>
        </p:grpSpPr>
        <p:sp>
          <p:nvSpPr>
            <p:cNvPr id="288" name="Hexagon 287">
              <a:extLst>
                <a:ext uri="{FF2B5EF4-FFF2-40B4-BE49-F238E27FC236}">
                  <a16:creationId xmlns:a16="http://schemas.microsoft.com/office/drawing/2014/main" id="{C888A9FA-DDCC-D99A-B680-A667E79D5640}"/>
                </a:ext>
              </a:extLst>
            </p:cNvPr>
            <p:cNvSpPr/>
            <p:nvPr/>
          </p:nvSpPr>
          <p:spPr>
            <a:xfrm>
              <a:off x="8089024" y="5521960"/>
              <a:ext cx="591084" cy="524195"/>
            </a:xfrm>
            <a:prstGeom prst="hexagon">
              <a:avLst/>
            </a:prstGeom>
            <a:gradFill>
              <a:gsLst>
                <a:gs pos="0">
                  <a:srgbClr val="F5D39D"/>
                </a:gs>
                <a:gs pos="61000">
                  <a:srgbClr val="FDF7ED"/>
                </a:gs>
                <a:gs pos="84000">
                  <a:srgbClr val="F3F2ED"/>
                </a:gs>
                <a:gs pos="100000">
                  <a:schemeClr val="bg1"/>
                </a:gs>
              </a:gsLst>
              <a:lin ang="5400000" scaled="1"/>
            </a:gra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solidFill>
                  <a:srgbClr val="FFFFFF"/>
                </a:solidFill>
                <a:ea typeface="Meiryo UI" panose="020B0604030504040204" pitchFamily="50" charset="-128"/>
              </a:endParaRPr>
            </a:p>
          </p:txBody>
        </p:sp>
        <p:sp>
          <p:nvSpPr>
            <p:cNvPr id="289" name="TextBox 288">
              <a:extLst>
                <a:ext uri="{FF2B5EF4-FFF2-40B4-BE49-F238E27FC236}">
                  <a16:creationId xmlns:a16="http://schemas.microsoft.com/office/drawing/2014/main" id="{3F8A7293-155E-55F0-DC7A-A6D5BAC4D5E6}"/>
                </a:ext>
              </a:extLst>
            </p:cNvPr>
            <p:cNvSpPr txBox="1"/>
            <p:nvPr/>
          </p:nvSpPr>
          <p:spPr>
            <a:xfrm>
              <a:off x="8017590" y="5505137"/>
              <a:ext cx="742836" cy="5428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700">
                  <a:solidFill>
                    <a:srgbClr val="6E6F73"/>
                  </a:solidFill>
                  <a:ea typeface="Meiryo UI" panose="020B0604030504040204" pitchFamily="50" charset="-128"/>
                </a:rPr>
                <a:t>Data</a:t>
              </a:r>
            </a:p>
            <a:p>
              <a:pPr algn="ctr"/>
              <a:r>
                <a:rPr lang="en-US" altLang="ja-JP" sz="700">
                  <a:solidFill>
                    <a:srgbClr val="6E6F73"/>
                  </a:solidFill>
                  <a:ea typeface="Meiryo UI" panose="020B0604030504040204" pitchFamily="50" charset="-128"/>
                </a:rPr>
                <a:t>Scientist</a:t>
              </a:r>
              <a:endParaRPr lang="en-US" sz="700">
                <a:solidFill>
                  <a:srgbClr val="6E6F73"/>
                </a:solidFill>
                <a:ea typeface="Meiryo UI" panose="020B0604030504040204" pitchFamily="50" charset="-128"/>
              </a:endParaRPr>
            </a:p>
            <a:p>
              <a:pPr algn="ctr"/>
              <a:r>
                <a:rPr lang="en-US" sz="700">
                  <a:solidFill>
                    <a:srgbClr val="6E6F73"/>
                  </a:solidFill>
                  <a:ea typeface="Meiryo UI" panose="020B0604030504040204" pitchFamily="50" charset="-128"/>
                </a:rPr>
                <a:t>Gold</a:t>
              </a:r>
            </a:p>
          </p:txBody>
        </p:sp>
      </p:grpSp>
      <p:grpSp>
        <p:nvGrpSpPr>
          <p:cNvPr id="6" name="Group 5">
            <a:extLst>
              <a:ext uri="{FF2B5EF4-FFF2-40B4-BE49-F238E27FC236}">
                <a16:creationId xmlns:a16="http://schemas.microsoft.com/office/drawing/2014/main" id="{3B25F43B-6DF6-A6D1-4AA9-1A788BA6E738}"/>
              </a:ext>
            </a:extLst>
          </p:cNvPr>
          <p:cNvGrpSpPr/>
          <p:nvPr/>
        </p:nvGrpSpPr>
        <p:grpSpPr>
          <a:xfrm>
            <a:off x="491932" y="2491673"/>
            <a:ext cx="6610477" cy="3643313"/>
            <a:chOff x="630000" y="2225814"/>
            <a:chExt cx="6610477" cy="3643313"/>
          </a:xfrm>
        </p:grpSpPr>
        <p:grpSp>
          <p:nvGrpSpPr>
            <p:cNvPr id="183" name="Group 182">
              <a:extLst>
                <a:ext uri="{FF2B5EF4-FFF2-40B4-BE49-F238E27FC236}">
                  <a16:creationId xmlns:a16="http://schemas.microsoft.com/office/drawing/2014/main" id="{96578F74-4413-EC10-83AF-A6BEF3B1B82E}"/>
                </a:ext>
              </a:extLst>
            </p:cNvPr>
            <p:cNvGrpSpPr/>
            <p:nvPr/>
          </p:nvGrpSpPr>
          <p:grpSpPr>
            <a:xfrm>
              <a:off x="630000" y="3788140"/>
              <a:ext cx="1457418" cy="912879"/>
              <a:chOff x="641076" y="2045135"/>
              <a:chExt cx="1237878" cy="1911869"/>
            </a:xfrm>
          </p:grpSpPr>
          <p:sp>
            <p:nvSpPr>
              <p:cNvPr id="184" name="Rectangle 6">
                <a:extLst>
                  <a:ext uri="{FF2B5EF4-FFF2-40B4-BE49-F238E27FC236}">
                    <a16:creationId xmlns:a16="http://schemas.microsoft.com/office/drawing/2014/main" id="{C5435921-4E06-977E-5293-25B172644203}"/>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レベル</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2</a:t>
                </a:r>
                <a:endPar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185" name="Straight Connector 256">
                <a:extLst>
                  <a:ext uri="{FF2B5EF4-FFF2-40B4-BE49-F238E27FC236}">
                    <a16:creationId xmlns:a16="http://schemas.microsoft.com/office/drawing/2014/main" id="{7F091A8E-77F6-2EFC-3770-3F516580D7F7}"/>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86" name="Group 185">
              <a:extLst>
                <a:ext uri="{FF2B5EF4-FFF2-40B4-BE49-F238E27FC236}">
                  <a16:creationId xmlns:a16="http://schemas.microsoft.com/office/drawing/2014/main" id="{195C31A9-A8E2-BFE6-8393-5FA86612F465}"/>
                </a:ext>
              </a:extLst>
            </p:cNvPr>
            <p:cNvGrpSpPr/>
            <p:nvPr/>
          </p:nvGrpSpPr>
          <p:grpSpPr>
            <a:xfrm>
              <a:off x="630000" y="4828406"/>
              <a:ext cx="1457418" cy="986930"/>
              <a:chOff x="641076" y="2045135"/>
              <a:chExt cx="1237878" cy="1911869"/>
            </a:xfrm>
          </p:grpSpPr>
          <p:sp>
            <p:nvSpPr>
              <p:cNvPr id="187" name="Rectangle 6">
                <a:extLst>
                  <a:ext uri="{FF2B5EF4-FFF2-40B4-BE49-F238E27FC236}">
                    <a16:creationId xmlns:a16="http://schemas.microsoft.com/office/drawing/2014/main" id="{B03B1D40-A6F4-5FE4-7646-CD44D67C9C83}"/>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レベル</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3</a:t>
                </a:r>
                <a:endPar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188" name="Straight Connector 256">
                <a:extLst>
                  <a:ext uri="{FF2B5EF4-FFF2-40B4-BE49-F238E27FC236}">
                    <a16:creationId xmlns:a16="http://schemas.microsoft.com/office/drawing/2014/main" id="{72A30D99-31F7-F0FF-BC24-64327993C9E7}"/>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89" name="Group 188">
              <a:extLst>
                <a:ext uri="{FF2B5EF4-FFF2-40B4-BE49-F238E27FC236}">
                  <a16:creationId xmlns:a16="http://schemas.microsoft.com/office/drawing/2014/main" id="{EAF2158E-9902-2CE6-9BA5-CB21432552D8}"/>
                </a:ext>
              </a:extLst>
            </p:cNvPr>
            <p:cNvGrpSpPr/>
            <p:nvPr/>
          </p:nvGrpSpPr>
          <p:grpSpPr>
            <a:xfrm>
              <a:off x="630000" y="2756937"/>
              <a:ext cx="1457418" cy="916672"/>
              <a:chOff x="641076" y="2045135"/>
              <a:chExt cx="1237878" cy="1911869"/>
            </a:xfrm>
          </p:grpSpPr>
          <p:sp>
            <p:nvSpPr>
              <p:cNvPr id="190" name="Rectangle 6">
                <a:extLst>
                  <a:ext uri="{FF2B5EF4-FFF2-40B4-BE49-F238E27FC236}">
                    <a16:creationId xmlns:a16="http://schemas.microsoft.com/office/drawing/2014/main" id="{A3875771-8C87-9AD2-9605-6B8646C38DC9}"/>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レベル</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1</a:t>
                </a:r>
              </a:p>
            </p:txBody>
          </p:sp>
          <p:cxnSp>
            <p:nvCxnSpPr>
              <p:cNvPr id="191" name="Straight Connector 256">
                <a:extLst>
                  <a:ext uri="{FF2B5EF4-FFF2-40B4-BE49-F238E27FC236}">
                    <a16:creationId xmlns:a16="http://schemas.microsoft.com/office/drawing/2014/main" id="{83A370B0-52A5-37F4-1F66-029B653D4B46}"/>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cxnSp>
          <p:nvCxnSpPr>
            <p:cNvPr id="192" name="直線コネクタ 272">
              <a:extLst>
                <a:ext uri="{FF2B5EF4-FFF2-40B4-BE49-F238E27FC236}">
                  <a16:creationId xmlns:a16="http://schemas.microsoft.com/office/drawing/2014/main" id="{C6F5CD4B-D3DC-D37E-936B-26A33A5160B7}"/>
                </a:ext>
              </a:extLst>
            </p:cNvPr>
            <p:cNvCxnSpPr>
              <a:cxnSpLocks/>
            </p:cNvCxnSpPr>
            <p:nvPr/>
          </p:nvCxnSpPr>
          <p:spPr>
            <a:xfrm>
              <a:off x="630000" y="4776213"/>
              <a:ext cx="6192164" cy="0"/>
            </a:xfrm>
            <a:prstGeom prst="line">
              <a:avLst/>
            </a:prstGeom>
            <a:noFill/>
            <a:ln w="9525" cap="rnd" cmpd="sng" algn="ctr">
              <a:solidFill>
                <a:srgbClr val="9A9A9A"/>
              </a:solidFill>
              <a:prstDash val="sysDot"/>
            </a:ln>
            <a:effectLst/>
          </p:spPr>
        </p:cxnSp>
        <p:cxnSp>
          <p:nvCxnSpPr>
            <p:cNvPr id="193" name="直線コネクタ 272">
              <a:extLst>
                <a:ext uri="{FF2B5EF4-FFF2-40B4-BE49-F238E27FC236}">
                  <a16:creationId xmlns:a16="http://schemas.microsoft.com/office/drawing/2014/main" id="{8F433067-4EAF-F6EB-9D9B-BDC4EBC14E84}"/>
                </a:ext>
              </a:extLst>
            </p:cNvPr>
            <p:cNvCxnSpPr>
              <a:cxnSpLocks/>
            </p:cNvCxnSpPr>
            <p:nvPr/>
          </p:nvCxnSpPr>
          <p:spPr>
            <a:xfrm>
              <a:off x="630000" y="5869127"/>
              <a:ext cx="6192164" cy="0"/>
            </a:xfrm>
            <a:prstGeom prst="line">
              <a:avLst/>
            </a:prstGeom>
            <a:noFill/>
            <a:ln w="9525" cap="rnd" cmpd="sng" algn="ctr">
              <a:solidFill>
                <a:srgbClr val="9A9A9A"/>
              </a:solidFill>
              <a:prstDash val="sysDot"/>
            </a:ln>
            <a:effectLst/>
          </p:spPr>
        </p:cxnSp>
        <p:cxnSp>
          <p:nvCxnSpPr>
            <p:cNvPr id="194" name="直線コネクタ 272">
              <a:extLst>
                <a:ext uri="{FF2B5EF4-FFF2-40B4-BE49-F238E27FC236}">
                  <a16:creationId xmlns:a16="http://schemas.microsoft.com/office/drawing/2014/main" id="{D85DCD31-004A-4E5A-B187-1AF33E5911E1}"/>
                </a:ext>
              </a:extLst>
            </p:cNvPr>
            <p:cNvCxnSpPr>
              <a:cxnSpLocks/>
            </p:cNvCxnSpPr>
            <p:nvPr/>
          </p:nvCxnSpPr>
          <p:spPr>
            <a:xfrm>
              <a:off x="630000" y="3754755"/>
              <a:ext cx="6192164" cy="0"/>
            </a:xfrm>
            <a:prstGeom prst="line">
              <a:avLst/>
            </a:prstGeom>
            <a:noFill/>
            <a:ln w="9525" cap="rnd" cmpd="sng" algn="ctr">
              <a:solidFill>
                <a:srgbClr val="9A9A9A"/>
              </a:solidFill>
              <a:prstDash val="sysDot"/>
            </a:ln>
            <a:effectLst/>
          </p:spPr>
        </p:cxnSp>
        <p:grpSp>
          <p:nvGrpSpPr>
            <p:cNvPr id="195" name="Group 194">
              <a:extLst>
                <a:ext uri="{FF2B5EF4-FFF2-40B4-BE49-F238E27FC236}">
                  <a16:creationId xmlns:a16="http://schemas.microsoft.com/office/drawing/2014/main" id="{6FBEDE06-303A-977F-F42A-3C5E4F334461}"/>
                </a:ext>
              </a:extLst>
            </p:cNvPr>
            <p:cNvGrpSpPr/>
            <p:nvPr/>
          </p:nvGrpSpPr>
          <p:grpSpPr>
            <a:xfrm>
              <a:off x="2160694" y="2487655"/>
              <a:ext cx="1027006" cy="228520"/>
              <a:chOff x="495302" y="1302199"/>
              <a:chExt cx="6806821" cy="228520"/>
            </a:xfrm>
          </p:grpSpPr>
          <p:cxnSp>
            <p:nvCxnSpPr>
              <p:cNvPr id="196" name="Straight Connector 10">
                <a:extLst>
                  <a:ext uri="{FF2B5EF4-FFF2-40B4-BE49-F238E27FC236}">
                    <a16:creationId xmlns:a16="http://schemas.microsoft.com/office/drawing/2014/main" id="{48700637-779A-61B4-48AF-C30C5F023565}"/>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197" name="Rectangle 6">
                <a:extLst>
                  <a:ext uri="{FF2B5EF4-FFF2-40B4-BE49-F238E27FC236}">
                    <a16:creationId xmlns:a16="http://schemas.microsoft.com/office/drawing/2014/main" id="{83FCF076-B7D4-D5CA-1F0D-5DC7426781DB}"/>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DSS</a:t>
                </a: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準拠</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198" name="Group 197">
              <a:extLst>
                <a:ext uri="{FF2B5EF4-FFF2-40B4-BE49-F238E27FC236}">
                  <a16:creationId xmlns:a16="http://schemas.microsoft.com/office/drawing/2014/main" id="{09A48987-1A9B-C176-EA0C-CC7F190FF48F}"/>
                </a:ext>
              </a:extLst>
            </p:cNvPr>
            <p:cNvGrpSpPr/>
            <p:nvPr/>
          </p:nvGrpSpPr>
          <p:grpSpPr>
            <a:xfrm>
              <a:off x="3372182" y="2487655"/>
              <a:ext cx="1027006" cy="228520"/>
              <a:chOff x="495302" y="1302199"/>
              <a:chExt cx="6806821" cy="228520"/>
            </a:xfrm>
          </p:grpSpPr>
          <p:cxnSp>
            <p:nvCxnSpPr>
              <p:cNvPr id="199" name="Straight Connector 10">
                <a:extLst>
                  <a:ext uri="{FF2B5EF4-FFF2-40B4-BE49-F238E27FC236}">
                    <a16:creationId xmlns:a16="http://schemas.microsoft.com/office/drawing/2014/main" id="{95856D01-F917-72BE-F7D2-532829B2B80F}"/>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00" name="Rectangle 6">
                <a:extLst>
                  <a:ext uri="{FF2B5EF4-FFF2-40B4-BE49-F238E27FC236}">
                    <a16:creationId xmlns:a16="http://schemas.microsoft.com/office/drawing/2014/main" id="{0E4B1104-A49F-53E6-6711-90A58928A91A}"/>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資格・試験</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201" name="Group 200">
              <a:extLst>
                <a:ext uri="{FF2B5EF4-FFF2-40B4-BE49-F238E27FC236}">
                  <a16:creationId xmlns:a16="http://schemas.microsoft.com/office/drawing/2014/main" id="{DBDB35E5-3FD3-3CF5-6143-B743D4BEDF68}"/>
                </a:ext>
              </a:extLst>
            </p:cNvPr>
            <p:cNvGrpSpPr/>
            <p:nvPr/>
          </p:nvGrpSpPr>
          <p:grpSpPr>
            <a:xfrm>
              <a:off x="4583670" y="2487655"/>
              <a:ext cx="1027006" cy="228520"/>
              <a:chOff x="495302" y="1302199"/>
              <a:chExt cx="6806821" cy="228520"/>
            </a:xfrm>
          </p:grpSpPr>
          <p:cxnSp>
            <p:nvCxnSpPr>
              <p:cNvPr id="202" name="Straight Connector 10">
                <a:extLst>
                  <a:ext uri="{FF2B5EF4-FFF2-40B4-BE49-F238E27FC236}">
                    <a16:creationId xmlns:a16="http://schemas.microsoft.com/office/drawing/2014/main" id="{A6B509C2-821F-4CB2-3B19-E4ECE0547E94}"/>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03" name="Rectangle 6">
                <a:extLst>
                  <a:ext uri="{FF2B5EF4-FFF2-40B4-BE49-F238E27FC236}">
                    <a16:creationId xmlns:a16="http://schemas.microsoft.com/office/drawing/2014/main" id="{3E76BDFA-9173-ACE5-2BD9-140997ECB245}"/>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学習結果</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204" name="Group 203">
              <a:extLst>
                <a:ext uri="{FF2B5EF4-FFF2-40B4-BE49-F238E27FC236}">
                  <a16:creationId xmlns:a16="http://schemas.microsoft.com/office/drawing/2014/main" id="{904FE66B-3A2E-5CEB-F2DF-ACB4E5ADF0E1}"/>
                </a:ext>
              </a:extLst>
            </p:cNvPr>
            <p:cNvGrpSpPr/>
            <p:nvPr/>
          </p:nvGrpSpPr>
          <p:grpSpPr>
            <a:xfrm>
              <a:off x="5795157" y="2487655"/>
              <a:ext cx="1027006" cy="228520"/>
              <a:chOff x="495302" y="1302199"/>
              <a:chExt cx="6806821" cy="228520"/>
            </a:xfrm>
          </p:grpSpPr>
          <p:cxnSp>
            <p:nvCxnSpPr>
              <p:cNvPr id="205" name="Straight Connector 10">
                <a:extLst>
                  <a:ext uri="{FF2B5EF4-FFF2-40B4-BE49-F238E27FC236}">
                    <a16:creationId xmlns:a16="http://schemas.microsoft.com/office/drawing/2014/main" id="{0CD6455C-3792-6466-58FE-715A3CB2D6E4}"/>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06" name="Rectangle 6">
                <a:extLst>
                  <a:ext uri="{FF2B5EF4-FFF2-40B4-BE49-F238E27FC236}">
                    <a16:creationId xmlns:a16="http://schemas.microsoft.com/office/drawing/2014/main" id="{8318CC45-35B2-B8C9-3440-9C43332E573A}"/>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その他実績</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207" name="Group 206">
              <a:extLst>
                <a:ext uri="{FF2B5EF4-FFF2-40B4-BE49-F238E27FC236}">
                  <a16:creationId xmlns:a16="http://schemas.microsoft.com/office/drawing/2014/main" id="{28544D05-B81D-D0EF-9464-2B96FF3A4FAE}"/>
                </a:ext>
              </a:extLst>
            </p:cNvPr>
            <p:cNvGrpSpPr/>
            <p:nvPr/>
          </p:nvGrpSpPr>
          <p:grpSpPr>
            <a:xfrm>
              <a:off x="630000" y="2487655"/>
              <a:ext cx="1384029" cy="228520"/>
              <a:chOff x="495302" y="1302199"/>
              <a:chExt cx="6806821" cy="228520"/>
            </a:xfrm>
          </p:grpSpPr>
          <p:cxnSp>
            <p:nvCxnSpPr>
              <p:cNvPr id="208" name="Straight Connector 10">
                <a:extLst>
                  <a:ext uri="{FF2B5EF4-FFF2-40B4-BE49-F238E27FC236}">
                    <a16:creationId xmlns:a16="http://schemas.microsoft.com/office/drawing/2014/main" id="{56561CB2-2508-0EF4-627C-C87007838FCE}"/>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09" name="Rectangle 6">
                <a:extLst>
                  <a:ext uri="{FF2B5EF4-FFF2-40B4-BE49-F238E27FC236}">
                    <a16:creationId xmlns:a16="http://schemas.microsoft.com/office/drawing/2014/main" id="{71CCA277-597A-AA94-CDF6-D01D17DF56C1}"/>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クレデンシャルレベル</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210" name="TextBox 209">
              <a:extLst>
                <a:ext uri="{FF2B5EF4-FFF2-40B4-BE49-F238E27FC236}">
                  <a16:creationId xmlns:a16="http://schemas.microsoft.com/office/drawing/2014/main" id="{AD3DF192-A5DC-76FD-8153-9A80C2649958}"/>
                </a:ext>
              </a:extLst>
            </p:cNvPr>
            <p:cNvSpPr txBox="1"/>
            <p:nvPr/>
          </p:nvSpPr>
          <p:spPr>
            <a:xfrm>
              <a:off x="2160694" y="2756938"/>
              <a:ext cx="1027006" cy="435787"/>
            </a:xfrm>
            <a:prstGeom prst="rect">
              <a:avLst/>
            </a:prstGeom>
            <a:solidFill>
              <a:srgbClr val="C9E7CA">
                <a:alpha val="32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準拠</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11" name="TextBox 210">
              <a:extLst>
                <a:ext uri="{FF2B5EF4-FFF2-40B4-BE49-F238E27FC236}">
                  <a16:creationId xmlns:a16="http://schemas.microsoft.com/office/drawing/2014/main" id="{1828D11C-4123-B3F2-49B4-B1C7DB0E705F}"/>
                </a:ext>
              </a:extLst>
            </p:cNvPr>
            <p:cNvSpPr txBox="1"/>
            <p:nvPr/>
          </p:nvSpPr>
          <p:spPr>
            <a:xfrm>
              <a:off x="3372182" y="2756938"/>
              <a:ext cx="1027006" cy="435787"/>
            </a:xfrm>
            <a:prstGeom prst="rect">
              <a:avLst/>
            </a:prstGeom>
            <a:solidFill>
              <a:srgbClr val="C9E7CA">
                <a:alpha val="32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12" name="TextBox 211">
              <a:extLst>
                <a:ext uri="{FF2B5EF4-FFF2-40B4-BE49-F238E27FC236}">
                  <a16:creationId xmlns:a16="http://schemas.microsoft.com/office/drawing/2014/main" id="{65BAD7BF-3F10-CB3B-1412-C3081BB0B433}"/>
                </a:ext>
              </a:extLst>
            </p:cNvPr>
            <p:cNvSpPr txBox="1"/>
            <p:nvPr/>
          </p:nvSpPr>
          <p:spPr>
            <a:xfrm>
              <a:off x="4583670" y="2756938"/>
              <a:ext cx="1027006" cy="435787"/>
            </a:xfrm>
            <a:prstGeom prst="rect">
              <a:avLst/>
            </a:prstGeom>
            <a:solidFill>
              <a:srgbClr val="C9E7CA">
                <a:alpha val="32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13" name="TextBox 212">
              <a:extLst>
                <a:ext uri="{FF2B5EF4-FFF2-40B4-BE49-F238E27FC236}">
                  <a16:creationId xmlns:a16="http://schemas.microsoft.com/office/drawing/2014/main" id="{985908FB-7FAB-2E4B-E75A-AFAB25FFD921}"/>
                </a:ext>
              </a:extLst>
            </p:cNvPr>
            <p:cNvSpPr txBox="1"/>
            <p:nvPr/>
          </p:nvSpPr>
          <p:spPr>
            <a:xfrm>
              <a:off x="5795157" y="2756938"/>
              <a:ext cx="1027006"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lang="en-US" altLang="ja-JP" sz="1400">
                  <a:solidFill>
                    <a:srgbClr val="575757"/>
                  </a:solidFill>
                  <a:latin typeface="Meiryo UI"/>
                  <a:ea typeface="Meiryo UI" panose="020B0604030504040204" pitchFamily="50" charset="-128"/>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非対象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grpSp>
          <p:nvGrpSpPr>
            <p:cNvPr id="214" name="Group 213">
              <a:extLst>
                <a:ext uri="{FF2B5EF4-FFF2-40B4-BE49-F238E27FC236}">
                  <a16:creationId xmlns:a16="http://schemas.microsoft.com/office/drawing/2014/main" id="{DBEAF636-F615-0B9D-A635-19FA65CF862B}"/>
                </a:ext>
              </a:extLst>
            </p:cNvPr>
            <p:cNvGrpSpPr>
              <a:grpSpLocks noChangeAspect="1"/>
            </p:cNvGrpSpPr>
            <p:nvPr/>
          </p:nvGrpSpPr>
          <p:grpSpPr>
            <a:xfrm>
              <a:off x="6248505" y="2760987"/>
              <a:ext cx="209624" cy="209624"/>
              <a:chOff x="1500504" y="2655888"/>
              <a:chExt cx="269875" cy="269875"/>
            </a:xfrm>
          </p:grpSpPr>
          <p:sp>
            <p:nvSpPr>
              <p:cNvPr id="215" name="Oval 18">
                <a:extLst>
                  <a:ext uri="{FF2B5EF4-FFF2-40B4-BE49-F238E27FC236}">
                    <a16:creationId xmlns:a16="http://schemas.microsoft.com/office/drawing/2014/main" id="{4A047D46-F312-43EE-87A8-869182A001C2}"/>
                  </a:ext>
                </a:extLst>
              </p:cNvPr>
              <p:cNvSpPr>
                <a:spLocks noChangeArrowheads="1"/>
              </p:cNvSpPr>
              <p:nvPr/>
            </p:nvSpPr>
            <p:spPr bwMode="auto">
              <a:xfrm>
                <a:off x="1500504" y="2655888"/>
                <a:ext cx="269875" cy="269875"/>
              </a:xfrm>
              <a:prstGeom prst="ellipse">
                <a:avLst/>
              </a:prstGeom>
              <a:solidFill>
                <a:srgbClr val="6E6F7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16" name="Freeform 19">
                <a:extLst>
                  <a:ext uri="{FF2B5EF4-FFF2-40B4-BE49-F238E27FC236}">
                    <a16:creationId xmlns:a16="http://schemas.microsoft.com/office/drawing/2014/main" id="{1CD787D4-B919-2BD0-2B7E-4FDF45426060}"/>
                  </a:ext>
                </a:extLst>
              </p:cNvPr>
              <p:cNvSpPr>
                <a:spLocks/>
              </p:cNvSpPr>
              <p:nvPr/>
            </p:nvSpPr>
            <p:spPr bwMode="auto">
              <a:xfrm>
                <a:off x="1579879" y="2735263"/>
                <a:ext cx="111125" cy="111125"/>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17" name="Group 216">
              <a:extLst>
                <a:ext uri="{FF2B5EF4-FFF2-40B4-BE49-F238E27FC236}">
                  <a16:creationId xmlns:a16="http://schemas.microsoft.com/office/drawing/2014/main" id="{7E3F57E4-FC72-43B1-0533-BFDED69CA0F5}"/>
                </a:ext>
              </a:extLst>
            </p:cNvPr>
            <p:cNvGrpSpPr>
              <a:grpSpLocks noChangeAspect="1"/>
            </p:cNvGrpSpPr>
            <p:nvPr/>
          </p:nvGrpSpPr>
          <p:grpSpPr>
            <a:xfrm>
              <a:off x="2619709" y="2760987"/>
              <a:ext cx="209624" cy="209624"/>
              <a:chOff x="982662" y="3868738"/>
              <a:chExt cx="269875" cy="269875"/>
            </a:xfrm>
          </p:grpSpPr>
          <p:sp>
            <p:nvSpPr>
              <p:cNvPr id="218" name="Oval 16">
                <a:extLst>
                  <a:ext uri="{FF2B5EF4-FFF2-40B4-BE49-F238E27FC236}">
                    <a16:creationId xmlns:a16="http://schemas.microsoft.com/office/drawing/2014/main" id="{24B1C09C-CC4B-C99B-F8A5-3866742C6B1E}"/>
                  </a:ext>
                </a:extLst>
              </p:cNvPr>
              <p:cNvSpPr>
                <a:spLocks noChangeArrowheads="1"/>
              </p:cNvSpPr>
              <p:nvPr/>
            </p:nvSpPr>
            <p:spPr bwMode="auto">
              <a:xfrm>
                <a:off x="982662" y="3868738"/>
                <a:ext cx="269875" cy="269875"/>
              </a:xfrm>
              <a:prstGeom prst="ellipse">
                <a:avLst/>
              </a:prstGeom>
              <a:solidFill>
                <a:srgbClr val="29BA7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19" name="Freeform 17">
                <a:extLst>
                  <a:ext uri="{FF2B5EF4-FFF2-40B4-BE49-F238E27FC236}">
                    <a16:creationId xmlns:a16="http://schemas.microsoft.com/office/drawing/2014/main" id="{B9535F59-05C9-017F-6DDA-D342B89C9E1E}"/>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20" name="Group 219">
              <a:extLst>
                <a:ext uri="{FF2B5EF4-FFF2-40B4-BE49-F238E27FC236}">
                  <a16:creationId xmlns:a16="http://schemas.microsoft.com/office/drawing/2014/main" id="{1AFB9F41-232E-3B34-C56A-8FEDCE6866A0}"/>
                </a:ext>
              </a:extLst>
            </p:cNvPr>
            <p:cNvGrpSpPr>
              <a:grpSpLocks noChangeAspect="1"/>
            </p:cNvGrpSpPr>
            <p:nvPr/>
          </p:nvGrpSpPr>
          <p:grpSpPr>
            <a:xfrm>
              <a:off x="3829308" y="2760987"/>
              <a:ext cx="209624" cy="209624"/>
              <a:chOff x="982662" y="3868738"/>
              <a:chExt cx="269875" cy="269875"/>
            </a:xfrm>
          </p:grpSpPr>
          <p:sp>
            <p:nvSpPr>
              <p:cNvPr id="221" name="Oval 16">
                <a:extLst>
                  <a:ext uri="{FF2B5EF4-FFF2-40B4-BE49-F238E27FC236}">
                    <a16:creationId xmlns:a16="http://schemas.microsoft.com/office/drawing/2014/main" id="{36BAB525-0735-0261-6224-835861302F39}"/>
                  </a:ext>
                </a:extLst>
              </p:cNvPr>
              <p:cNvSpPr>
                <a:spLocks noChangeArrowheads="1"/>
              </p:cNvSpPr>
              <p:nvPr/>
            </p:nvSpPr>
            <p:spPr bwMode="auto">
              <a:xfrm>
                <a:off x="982662" y="3868738"/>
                <a:ext cx="269875" cy="269875"/>
              </a:xfrm>
              <a:prstGeom prst="ellipse">
                <a:avLst/>
              </a:prstGeom>
              <a:solidFill>
                <a:srgbClr val="29BA7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22" name="Freeform 17">
                <a:extLst>
                  <a:ext uri="{FF2B5EF4-FFF2-40B4-BE49-F238E27FC236}">
                    <a16:creationId xmlns:a16="http://schemas.microsoft.com/office/drawing/2014/main" id="{A2A3A105-E272-2EFB-0FE3-B2F7E63886BE}"/>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23" name="Group 222">
              <a:extLst>
                <a:ext uri="{FF2B5EF4-FFF2-40B4-BE49-F238E27FC236}">
                  <a16:creationId xmlns:a16="http://schemas.microsoft.com/office/drawing/2014/main" id="{6BE6734A-E95A-1B9B-1BE7-E1800D37872E}"/>
                </a:ext>
              </a:extLst>
            </p:cNvPr>
            <p:cNvGrpSpPr>
              <a:grpSpLocks noChangeAspect="1"/>
            </p:cNvGrpSpPr>
            <p:nvPr/>
          </p:nvGrpSpPr>
          <p:grpSpPr>
            <a:xfrm>
              <a:off x="5038907" y="2760987"/>
              <a:ext cx="209624" cy="209624"/>
              <a:chOff x="982662" y="3868738"/>
              <a:chExt cx="269875" cy="269875"/>
            </a:xfrm>
          </p:grpSpPr>
          <p:sp>
            <p:nvSpPr>
              <p:cNvPr id="224" name="Oval 16">
                <a:extLst>
                  <a:ext uri="{FF2B5EF4-FFF2-40B4-BE49-F238E27FC236}">
                    <a16:creationId xmlns:a16="http://schemas.microsoft.com/office/drawing/2014/main" id="{00F6A9CD-C22C-7E7D-817B-E0102093F772}"/>
                  </a:ext>
                </a:extLst>
              </p:cNvPr>
              <p:cNvSpPr>
                <a:spLocks noChangeArrowheads="1"/>
              </p:cNvSpPr>
              <p:nvPr/>
            </p:nvSpPr>
            <p:spPr bwMode="auto">
              <a:xfrm>
                <a:off x="982662" y="3868738"/>
                <a:ext cx="269875" cy="269875"/>
              </a:xfrm>
              <a:prstGeom prst="ellipse">
                <a:avLst/>
              </a:prstGeom>
              <a:solidFill>
                <a:srgbClr val="29BA7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25" name="Freeform 17">
                <a:extLst>
                  <a:ext uri="{FF2B5EF4-FFF2-40B4-BE49-F238E27FC236}">
                    <a16:creationId xmlns:a16="http://schemas.microsoft.com/office/drawing/2014/main" id="{84CFCB96-21C2-564D-BE74-F9CEA9FE722B}"/>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sp>
          <p:nvSpPr>
            <p:cNvPr id="226" name="TextBox 225">
              <a:extLst>
                <a:ext uri="{FF2B5EF4-FFF2-40B4-BE49-F238E27FC236}">
                  <a16:creationId xmlns:a16="http://schemas.microsoft.com/office/drawing/2014/main" id="{5EFD4138-9B4C-DA40-F94B-3638C0E2CD3B}"/>
                </a:ext>
              </a:extLst>
            </p:cNvPr>
            <p:cNvSpPr txBox="1"/>
            <p:nvPr/>
          </p:nvSpPr>
          <p:spPr>
            <a:xfrm>
              <a:off x="2160694" y="3788140"/>
              <a:ext cx="1027006"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未準拠</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27" name="TextBox 226">
              <a:extLst>
                <a:ext uri="{FF2B5EF4-FFF2-40B4-BE49-F238E27FC236}">
                  <a16:creationId xmlns:a16="http://schemas.microsoft.com/office/drawing/2014/main" id="{E4E59068-DC93-DC76-CBFE-DF5131A3FAD9}"/>
                </a:ext>
              </a:extLst>
            </p:cNvPr>
            <p:cNvSpPr txBox="1"/>
            <p:nvPr/>
          </p:nvSpPr>
          <p:spPr>
            <a:xfrm>
              <a:off x="3372182" y="3788140"/>
              <a:ext cx="1027006" cy="435787"/>
            </a:xfrm>
            <a:prstGeom prst="rect">
              <a:avLst/>
            </a:prstGeom>
            <a:solidFill>
              <a:srgbClr val="C9E7CA">
                <a:alpha val="32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28" name="TextBox 227">
              <a:extLst>
                <a:ext uri="{FF2B5EF4-FFF2-40B4-BE49-F238E27FC236}">
                  <a16:creationId xmlns:a16="http://schemas.microsoft.com/office/drawing/2014/main" id="{48189265-903D-28CB-7308-C747E4D18741}"/>
                </a:ext>
              </a:extLst>
            </p:cNvPr>
            <p:cNvSpPr txBox="1"/>
            <p:nvPr/>
          </p:nvSpPr>
          <p:spPr>
            <a:xfrm>
              <a:off x="4583670" y="3788140"/>
              <a:ext cx="1027006" cy="435787"/>
            </a:xfrm>
            <a:prstGeom prst="rect">
              <a:avLst/>
            </a:prstGeom>
            <a:solidFill>
              <a:srgbClr val="C9E7CA">
                <a:alpha val="32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29" name="TextBox 228">
              <a:extLst>
                <a:ext uri="{FF2B5EF4-FFF2-40B4-BE49-F238E27FC236}">
                  <a16:creationId xmlns:a16="http://schemas.microsoft.com/office/drawing/2014/main" id="{EB374D5D-F539-867F-012C-30C3768951BB}"/>
                </a:ext>
              </a:extLst>
            </p:cNvPr>
            <p:cNvSpPr txBox="1"/>
            <p:nvPr/>
          </p:nvSpPr>
          <p:spPr>
            <a:xfrm>
              <a:off x="5795157" y="3788140"/>
              <a:ext cx="1027006"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lang="en-US" altLang="ja-JP" sz="1400">
                  <a:solidFill>
                    <a:srgbClr val="575757"/>
                  </a:solidFill>
                  <a:latin typeface="Meiryo UI"/>
                  <a:ea typeface="Meiryo UI" panose="020B0604030504040204" pitchFamily="50" charset="-128"/>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非対象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grpSp>
          <p:nvGrpSpPr>
            <p:cNvPr id="230" name="Group 229">
              <a:extLst>
                <a:ext uri="{FF2B5EF4-FFF2-40B4-BE49-F238E27FC236}">
                  <a16:creationId xmlns:a16="http://schemas.microsoft.com/office/drawing/2014/main" id="{D7347762-5BF1-B5E4-F7FC-0812E6E8855C}"/>
                </a:ext>
              </a:extLst>
            </p:cNvPr>
            <p:cNvGrpSpPr>
              <a:grpSpLocks noChangeAspect="1"/>
            </p:cNvGrpSpPr>
            <p:nvPr/>
          </p:nvGrpSpPr>
          <p:grpSpPr>
            <a:xfrm>
              <a:off x="6248505" y="3792189"/>
              <a:ext cx="209624" cy="209624"/>
              <a:chOff x="1500504" y="2655888"/>
              <a:chExt cx="269875" cy="269875"/>
            </a:xfrm>
          </p:grpSpPr>
          <p:sp>
            <p:nvSpPr>
              <p:cNvPr id="231" name="Oval 18">
                <a:extLst>
                  <a:ext uri="{FF2B5EF4-FFF2-40B4-BE49-F238E27FC236}">
                    <a16:creationId xmlns:a16="http://schemas.microsoft.com/office/drawing/2014/main" id="{01721009-604E-EFBB-4E50-4AC833EECC18}"/>
                  </a:ext>
                </a:extLst>
              </p:cNvPr>
              <p:cNvSpPr>
                <a:spLocks noChangeArrowheads="1"/>
              </p:cNvSpPr>
              <p:nvPr/>
            </p:nvSpPr>
            <p:spPr bwMode="auto">
              <a:xfrm>
                <a:off x="1500504" y="2655888"/>
                <a:ext cx="269875" cy="269875"/>
              </a:xfrm>
              <a:prstGeom prst="ellipse">
                <a:avLst/>
              </a:prstGeom>
              <a:solidFill>
                <a:srgbClr val="6E6F7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32" name="Freeform 19">
                <a:extLst>
                  <a:ext uri="{FF2B5EF4-FFF2-40B4-BE49-F238E27FC236}">
                    <a16:creationId xmlns:a16="http://schemas.microsoft.com/office/drawing/2014/main" id="{0558A12E-0D26-BD49-09F6-9D479E818294}"/>
                  </a:ext>
                </a:extLst>
              </p:cNvPr>
              <p:cNvSpPr>
                <a:spLocks/>
              </p:cNvSpPr>
              <p:nvPr/>
            </p:nvSpPr>
            <p:spPr bwMode="auto">
              <a:xfrm>
                <a:off x="1579879" y="2735263"/>
                <a:ext cx="111125" cy="111125"/>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33" name="Group 232">
              <a:extLst>
                <a:ext uri="{FF2B5EF4-FFF2-40B4-BE49-F238E27FC236}">
                  <a16:creationId xmlns:a16="http://schemas.microsoft.com/office/drawing/2014/main" id="{95ADE1F9-2F9D-A541-F111-1621B58CBD96}"/>
                </a:ext>
              </a:extLst>
            </p:cNvPr>
            <p:cNvGrpSpPr>
              <a:grpSpLocks noChangeAspect="1"/>
            </p:cNvGrpSpPr>
            <p:nvPr/>
          </p:nvGrpSpPr>
          <p:grpSpPr>
            <a:xfrm>
              <a:off x="3829308" y="3792189"/>
              <a:ext cx="209624" cy="209624"/>
              <a:chOff x="982662" y="3868738"/>
              <a:chExt cx="269875" cy="269875"/>
            </a:xfrm>
          </p:grpSpPr>
          <p:sp>
            <p:nvSpPr>
              <p:cNvPr id="234" name="Oval 16">
                <a:extLst>
                  <a:ext uri="{FF2B5EF4-FFF2-40B4-BE49-F238E27FC236}">
                    <a16:creationId xmlns:a16="http://schemas.microsoft.com/office/drawing/2014/main" id="{433C9E07-B0A1-307E-292F-D46972809F06}"/>
                  </a:ext>
                </a:extLst>
              </p:cNvPr>
              <p:cNvSpPr>
                <a:spLocks noChangeArrowheads="1"/>
              </p:cNvSpPr>
              <p:nvPr/>
            </p:nvSpPr>
            <p:spPr bwMode="auto">
              <a:xfrm>
                <a:off x="982662" y="3868738"/>
                <a:ext cx="269875" cy="269875"/>
              </a:xfrm>
              <a:prstGeom prst="ellipse">
                <a:avLst/>
              </a:prstGeom>
              <a:solidFill>
                <a:srgbClr val="29BA7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35" name="Freeform 17">
                <a:extLst>
                  <a:ext uri="{FF2B5EF4-FFF2-40B4-BE49-F238E27FC236}">
                    <a16:creationId xmlns:a16="http://schemas.microsoft.com/office/drawing/2014/main" id="{6FA328D1-F2BB-EA2B-CE5F-4C0D0736B2C5}"/>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36" name="Group 235">
              <a:extLst>
                <a:ext uri="{FF2B5EF4-FFF2-40B4-BE49-F238E27FC236}">
                  <a16:creationId xmlns:a16="http://schemas.microsoft.com/office/drawing/2014/main" id="{E6700F37-6B53-75BF-AD2E-0276B507A22A}"/>
                </a:ext>
              </a:extLst>
            </p:cNvPr>
            <p:cNvGrpSpPr>
              <a:grpSpLocks noChangeAspect="1"/>
            </p:cNvGrpSpPr>
            <p:nvPr/>
          </p:nvGrpSpPr>
          <p:grpSpPr>
            <a:xfrm>
              <a:off x="5038907" y="3792189"/>
              <a:ext cx="209624" cy="209624"/>
              <a:chOff x="982662" y="3868738"/>
              <a:chExt cx="269875" cy="269875"/>
            </a:xfrm>
          </p:grpSpPr>
          <p:sp>
            <p:nvSpPr>
              <p:cNvPr id="237" name="Oval 16">
                <a:extLst>
                  <a:ext uri="{FF2B5EF4-FFF2-40B4-BE49-F238E27FC236}">
                    <a16:creationId xmlns:a16="http://schemas.microsoft.com/office/drawing/2014/main" id="{667F6659-5DEC-DBE6-4A3F-508A21F264EE}"/>
                  </a:ext>
                </a:extLst>
              </p:cNvPr>
              <p:cNvSpPr>
                <a:spLocks noChangeArrowheads="1"/>
              </p:cNvSpPr>
              <p:nvPr/>
            </p:nvSpPr>
            <p:spPr bwMode="auto">
              <a:xfrm>
                <a:off x="982662" y="3868738"/>
                <a:ext cx="269875" cy="269875"/>
              </a:xfrm>
              <a:prstGeom prst="ellipse">
                <a:avLst/>
              </a:prstGeom>
              <a:solidFill>
                <a:srgbClr val="29BA7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38" name="Freeform 17">
                <a:extLst>
                  <a:ext uri="{FF2B5EF4-FFF2-40B4-BE49-F238E27FC236}">
                    <a16:creationId xmlns:a16="http://schemas.microsoft.com/office/drawing/2014/main" id="{02B9B1EC-C085-A9EF-1263-B1B00C10AD06}"/>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39" name="Group 238">
              <a:extLst>
                <a:ext uri="{FF2B5EF4-FFF2-40B4-BE49-F238E27FC236}">
                  <a16:creationId xmlns:a16="http://schemas.microsoft.com/office/drawing/2014/main" id="{92EBDE4E-017B-0402-F8D4-5DB03373DEBA}"/>
                </a:ext>
              </a:extLst>
            </p:cNvPr>
            <p:cNvGrpSpPr/>
            <p:nvPr/>
          </p:nvGrpSpPr>
          <p:grpSpPr>
            <a:xfrm>
              <a:off x="3372182" y="2225814"/>
              <a:ext cx="3449981" cy="228520"/>
              <a:chOff x="495302" y="1302199"/>
              <a:chExt cx="6806821" cy="228520"/>
            </a:xfrm>
          </p:grpSpPr>
          <p:cxnSp>
            <p:nvCxnSpPr>
              <p:cNvPr id="240" name="Straight Connector 10">
                <a:extLst>
                  <a:ext uri="{FF2B5EF4-FFF2-40B4-BE49-F238E27FC236}">
                    <a16:creationId xmlns:a16="http://schemas.microsoft.com/office/drawing/2014/main" id="{A2F6375A-34FF-F9CD-5F96-947B94ACCB32}"/>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41" name="Rectangle 6">
                <a:extLst>
                  <a:ext uri="{FF2B5EF4-FFF2-40B4-BE49-F238E27FC236}">
                    <a16:creationId xmlns:a16="http://schemas.microsoft.com/office/drawing/2014/main" id="{D39455CF-8ED8-59A3-8A1F-8F2BEBE9F23D}"/>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対象範囲</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242" name="Group 241">
              <a:extLst>
                <a:ext uri="{FF2B5EF4-FFF2-40B4-BE49-F238E27FC236}">
                  <a16:creationId xmlns:a16="http://schemas.microsoft.com/office/drawing/2014/main" id="{6DB1DA81-92A5-AB1D-BC92-D7F0C5908B28}"/>
                </a:ext>
              </a:extLst>
            </p:cNvPr>
            <p:cNvGrpSpPr/>
            <p:nvPr/>
          </p:nvGrpSpPr>
          <p:grpSpPr>
            <a:xfrm>
              <a:off x="2160694" y="2225814"/>
              <a:ext cx="1027006" cy="228520"/>
              <a:chOff x="495302" y="1302199"/>
              <a:chExt cx="6806821" cy="228520"/>
            </a:xfrm>
          </p:grpSpPr>
          <p:cxnSp>
            <p:nvCxnSpPr>
              <p:cNvPr id="243" name="Straight Connector 10">
                <a:extLst>
                  <a:ext uri="{FF2B5EF4-FFF2-40B4-BE49-F238E27FC236}">
                    <a16:creationId xmlns:a16="http://schemas.microsoft.com/office/drawing/2014/main" id="{13A1A9A9-18A5-BA57-1CCF-C740B5087AB1}"/>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44" name="Rectangle 6">
                <a:extLst>
                  <a:ext uri="{FF2B5EF4-FFF2-40B4-BE49-F238E27FC236}">
                    <a16:creationId xmlns:a16="http://schemas.microsoft.com/office/drawing/2014/main" id="{6F612CAA-6804-41C0-933F-6D9928F4885A}"/>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条件</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245" name="Group 244">
              <a:extLst>
                <a:ext uri="{FF2B5EF4-FFF2-40B4-BE49-F238E27FC236}">
                  <a16:creationId xmlns:a16="http://schemas.microsoft.com/office/drawing/2014/main" id="{A4859F1F-FA41-789E-8742-A656666557A2}"/>
                </a:ext>
              </a:extLst>
            </p:cNvPr>
            <p:cNvGrpSpPr>
              <a:grpSpLocks noChangeAspect="1"/>
            </p:cNvGrpSpPr>
            <p:nvPr/>
          </p:nvGrpSpPr>
          <p:grpSpPr>
            <a:xfrm>
              <a:off x="2619709" y="3792189"/>
              <a:ext cx="209624" cy="209624"/>
              <a:chOff x="1500504" y="2655888"/>
              <a:chExt cx="269875" cy="269875"/>
            </a:xfrm>
          </p:grpSpPr>
          <p:sp>
            <p:nvSpPr>
              <p:cNvPr id="246" name="Oval 18">
                <a:extLst>
                  <a:ext uri="{FF2B5EF4-FFF2-40B4-BE49-F238E27FC236}">
                    <a16:creationId xmlns:a16="http://schemas.microsoft.com/office/drawing/2014/main" id="{BDC1A19B-2666-9249-6FAF-FD6A0A43D0E0}"/>
                  </a:ext>
                </a:extLst>
              </p:cNvPr>
              <p:cNvSpPr>
                <a:spLocks noChangeArrowheads="1"/>
              </p:cNvSpPr>
              <p:nvPr/>
            </p:nvSpPr>
            <p:spPr bwMode="auto">
              <a:xfrm>
                <a:off x="1500504" y="2655888"/>
                <a:ext cx="269875" cy="269875"/>
              </a:xfrm>
              <a:prstGeom prst="ellipse">
                <a:avLst/>
              </a:prstGeom>
              <a:solidFill>
                <a:srgbClr val="6E6F7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47" name="Freeform 19">
                <a:extLst>
                  <a:ext uri="{FF2B5EF4-FFF2-40B4-BE49-F238E27FC236}">
                    <a16:creationId xmlns:a16="http://schemas.microsoft.com/office/drawing/2014/main" id="{7243381C-6A4B-39B3-8948-0CF439C1089D}"/>
                  </a:ext>
                </a:extLst>
              </p:cNvPr>
              <p:cNvSpPr>
                <a:spLocks/>
              </p:cNvSpPr>
              <p:nvPr/>
            </p:nvSpPr>
            <p:spPr bwMode="auto">
              <a:xfrm>
                <a:off x="1579879" y="2735263"/>
                <a:ext cx="111125" cy="111125"/>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sp>
          <p:nvSpPr>
            <p:cNvPr id="248" name="TextBox 247">
              <a:extLst>
                <a:ext uri="{FF2B5EF4-FFF2-40B4-BE49-F238E27FC236}">
                  <a16:creationId xmlns:a16="http://schemas.microsoft.com/office/drawing/2014/main" id="{F8342A26-AC79-6690-8C72-5C334ADA2A5C}"/>
                </a:ext>
              </a:extLst>
            </p:cNvPr>
            <p:cNvSpPr txBox="1"/>
            <p:nvPr/>
          </p:nvSpPr>
          <p:spPr>
            <a:xfrm>
              <a:off x="2160694" y="4824951"/>
              <a:ext cx="1027006"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未準拠</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49" name="TextBox 248">
              <a:extLst>
                <a:ext uri="{FF2B5EF4-FFF2-40B4-BE49-F238E27FC236}">
                  <a16:creationId xmlns:a16="http://schemas.microsoft.com/office/drawing/2014/main" id="{8A0E35DB-87DB-1B66-6F44-6D24FF8DEC63}"/>
                </a:ext>
              </a:extLst>
            </p:cNvPr>
            <p:cNvSpPr txBox="1"/>
            <p:nvPr/>
          </p:nvSpPr>
          <p:spPr>
            <a:xfrm>
              <a:off x="3372182" y="4824951"/>
              <a:ext cx="1027006"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lang="en-US" altLang="ja-JP" sz="1400">
                  <a:solidFill>
                    <a:srgbClr val="575757"/>
                  </a:solidFill>
                  <a:latin typeface="Meiryo UI"/>
                  <a:ea typeface="Meiryo UI" panose="020B0604030504040204" pitchFamily="50" charset="-128"/>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非対象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50" name="TextBox 249">
              <a:extLst>
                <a:ext uri="{FF2B5EF4-FFF2-40B4-BE49-F238E27FC236}">
                  <a16:creationId xmlns:a16="http://schemas.microsoft.com/office/drawing/2014/main" id="{D709FDB7-4248-D898-A10E-BDF77A665512}"/>
                </a:ext>
              </a:extLst>
            </p:cNvPr>
            <p:cNvSpPr txBox="1"/>
            <p:nvPr/>
          </p:nvSpPr>
          <p:spPr>
            <a:xfrm>
              <a:off x="4583670" y="4824951"/>
              <a:ext cx="1027006"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lang="en-US" altLang="ja-JP" sz="1400">
                  <a:solidFill>
                    <a:srgbClr val="575757"/>
                  </a:solidFill>
                  <a:latin typeface="Meiryo UI"/>
                  <a:ea typeface="Meiryo UI" panose="020B0604030504040204" pitchFamily="50" charset="-128"/>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非対象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51" name="TextBox 250">
              <a:extLst>
                <a:ext uri="{FF2B5EF4-FFF2-40B4-BE49-F238E27FC236}">
                  <a16:creationId xmlns:a16="http://schemas.microsoft.com/office/drawing/2014/main" id="{687CB4D4-9B55-40DA-19FF-6A0AE1DAF011}"/>
                </a:ext>
              </a:extLst>
            </p:cNvPr>
            <p:cNvSpPr txBox="1"/>
            <p:nvPr/>
          </p:nvSpPr>
          <p:spPr>
            <a:xfrm>
              <a:off x="5795157" y="4824951"/>
              <a:ext cx="1027006" cy="435787"/>
            </a:xfrm>
            <a:prstGeom prst="rect">
              <a:avLst/>
            </a:prstGeom>
            <a:solidFill>
              <a:srgbClr val="C9E7CA">
                <a:alpha val="32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algn="ctr"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b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対象</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252" name="Freeform 19">
              <a:extLst>
                <a:ext uri="{FF2B5EF4-FFF2-40B4-BE49-F238E27FC236}">
                  <a16:creationId xmlns:a16="http://schemas.microsoft.com/office/drawing/2014/main" id="{CABBB161-88A9-FDE8-9C79-E2FA98528F25}"/>
                </a:ext>
              </a:extLst>
            </p:cNvPr>
            <p:cNvSpPr>
              <a:spLocks/>
            </p:cNvSpPr>
            <p:nvPr/>
          </p:nvSpPr>
          <p:spPr bwMode="auto">
            <a:xfrm>
              <a:off x="6310159" y="4890654"/>
              <a:ext cx="86316" cy="86316"/>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nvGrpSpPr>
            <p:cNvPr id="253" name="Group 252">
              <a:extLst>
                <a:ext uri="{FF2B5EF4-FFF2-40B4-BE49-F238E27FC236}">
                  <a16:creationId xmlns:a16="http://schemas.microsoft.com/office/drawing/2014/main" id="{5F585D85-E0C1-7AA7-5BEF-79CB1A079BD2}"/>
                </a:ext>
              </a:extLst>
            </p:cNvPr>
            <p:cNvGrpSpPr>
              <a:grpSpLocks noChangeAspect="1"/>
            </p:cNvGrpSpPr>
            <p:nvPr/>
          </p:nvGrpSpPr>
          <p:grpSpPr>
            <a:xfrm>
              <a:off x="2619709" y="4829000"/>
              <a:ext cx="209624" cy="209624"/>
              <a:chOff x="1500504" y="2655888"/>
              <a:chExt cx="269875" cy="269875"/>
            </a:xfrm>
          </p:grpSpPr>
          <p:sp>
            <p:nvSpPr>
              <p:cNvPr id="254" name="Oval 18">
                <a:extLst>
                  <a:ext uri="{FF2B5EF4-FFF2-40B4-BE49-F238E27FC236}">
                    <a16:creationId xmlns:a16="http://schemas.microsoft.com/office/drawing/2014/main" id="{4B3F786D-8039-6B37-97AD-4BD579025571}"/>
                  </a:ext>
                </a:extLst>
              </p:cNvPr>
              <p:cNvSpPr>
                <a:spLocks noChangeArrowheads="1"/>
              </p:cNvSpPr>
              <p:nvPr/>
            </p:nvSpPr>
            <p:spPr bwMode="auto">
              <a:xfrm>
                <a:off x="1500504" y="2655888"/>
                <a:ext cx="269875" cy="269875"/>
              </a:xfrm>
              <a:prstGeom prst="ellipse">
                <a:avLst/>
              </a:prstGeom>
              <a:solidFill>
                <a:srgbClr val="6E6F7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55" name="Freeform 19">
                <a:extLst>
                  <a:ext uri="{FF2B5EF4-FFF2-40B4-BE49-F238E27FC236}">
                    <a16:creationId xmlns:a16="http://schemas.microsoft.com/office/drawing/2014/main" id="{09AFCECD-E110-A955-7D37-F047B53436A4}"/>
                  </a:ext>
                </a:extLst>
              </p:cNvPr>
              <p:cNvSpPr>
                <a:spLocks/>
              </p:cNvSpPr>
              <p:nvPr/>
            </p:nvSpPr>
            <p:spPr bwMode="auto">
              <a:xfrm>
                <a:off x="1579879" y="2735263"/>
                <a:ext cx="111125" cy="111125"/>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56" name="Group 255">
              <a:extLst>
                <a:ext uri="{FF2B5EF4-FFF2-40B4-BE49-F238E27FC236}">
                  <a16:creationId xmlns:a16="http://schemas.microsoft.com/office/drawing/2014/main" id="{FA763DF8-B995-1EBE-8209-300A3D5ADCAB}"/>
                </a:ext>
              </a:extLst>
            </p:cNvPr>
            <p:cNvGrpSpPr>
              <a:grpSpLocks noChangeAspect="1"/>
            </p:cNvGrpSpPr>
            <p:nvPr/>
          </p:nvGrpSpPr>
          <p:grpSpPr>
            <a:xfrm>
              <a:off x="3829308" y="4829000"/>
              <a:ext cx="209624" cy="209624"/>
              <a:chOff x="1500504" y="2655888"/>
              <a:chExt cx="269875" cy="269875"/>
            </a:xfrm>
          </p:grpSpPr>
          <p:sp>
            <p:nvSpPr>
              <p:cNvPr id="257" name="Oval 18">
                <a:extLst>
                  <a:ext uri="{FF2B5EF4-FFF2-40B4-BE49-F238E27FC236}">
                    <a16:creationId xmlns:a16="http://schemas.microsoft.com/office/drawing/2014/main" id="{1AAE5236-98D0-3BA0-1CFC-FA0290C064FA}"/>
                  </a:ext>
                </a:extLst>
              </p:cNvPr>
              <p:cNvSpPr>
                <a:spLocks noChangeArrowheads="1"/>
              </p:cNvSpPr>
              <p:nvPr/>
            </p:nvSpPr>
            <p:spPr bwMode="auto">
              <a:xfrm>
                <a:off x="1500504" y="2655888"/>
                <a:ext cx="269875" cy="269875"/>
              </a:xfrm>
              <a:prstGeom prst="ellipse">
                <a:avLst/>
              </a:prstGeom>
              <a:solidFill>
                <a:srgbClr val="6E6F7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58" name="Freeform 19">
                <a:extLst>
                  <a:ext uri="{FF2B5EF4-FFF2-40B4-BE49-F238E27FC236}">
                    <a16:creationId xmlns:a16="http://schemas.microsoft.com/office/drawing/2014/main" id="{55D7C6B3-90D6-2D57-F8E0-43A479EBCACB}"/>
                  </a:ext>
                </a:extLst>
              </p:cNvPr>
              <p:cNvSpPr>
                <a:spLocks/>
              </p:cNvSpPr>
              <p:nvPr/>
            </p:nvSpPr>
            <p:spPr bwMode="auto">
              <a:xfrm>
                <a:off x="1579879" y="2735263"/>
                <a:ext cx="111125" cy="111125"/>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59" name="Group 258">
              <a:extLst>
                <a:ext uri="{FF2B5EF4-FFF2-40B4-BE49-F238E27FC236}">
                  <a16:creationId xmlns:a16="http://schemas.microsoft.com/office/drawing/2014/main" id="{38717724-DCA4-0C46-51D7-8E1DE52C458B}"/>
                </a:ext>
              </a:extLst>
            </p:cNvPr>
            <p:cNvGrpSpPr>
              <a:grpSpLocks noChangeAspect="1"/>
            </p:cNvGrpSpPr>
            <p:nvPr/>
          </p:nvGrpSpPr>
          <p:grpSpPr>
            <a:xfrm>
              <a:off x="5035874" y="4829000"/>
              <a:ext cx="209624" cy="209624"/>
              <a:chOff x="1500504" y="2655888"/>
              <a:chExt cx="269875" cy="269875"/>
            </a:xfrm>
          </p:grpSpPr>
          <p:sp>
            <p:nvSpPr>
              <p:cNvPr id="260" name="Oval 18">
                <a:extLst>
                  <a:ext uri="{FF2B5EF4-FFF2-40B4-BE49-F238E27FC236}">
                    <a16:creationId xmlns:a16="http://schemas.microsoft.com/office/drawing/2014/main" id="{FF54426D-104E-E425-377A-A6C158C5BA44}"/>
                  </a:ext>
                </a:extLst>
              </p:cNvPr>
              <p:cNvSpPr>
                <a:spLocks noChangeArrowheads="1"/>
              </p:cNvSpPr>
              <p:nvPr/>
            </p:nvSpPr>
            <p:spPr bwMode="auto">
              <a:xfrm>
                <a:off x="1500504" y="2655888"/>
                <a:ext cx="269875" cy="269875"/>
              </a:xfrm>
              <a:prstGeom prst="ellipse">
                <a:avLst/>
              </a:prstGeom>
              <a:solidFill>
                <a:srgbClr val="6E6F73"/>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61" name="Freeform 19">
                <a:extLst>
                  <a:ext uri="{FF2B5EF4-FFF2-40B4-BE49-F238E27FC236}">
                    <a16:creationId xmlns:a16="http://schemas.microsoft.com/office/drawing/2014/main" id="{E062DA3F-4379-E324-A118-3CA47B5A4903}"/>
                  </a:ext>
                </a:extLst>
              </p:cNvPr>
              <p:cNvSpPr>
                <a:spLocks/>
              </p:cNvSpPr>
              <p:nvPr/>
            </p:nvSpPr>
            <p:spPr bwMode="auto">
              <a:xfrm>
                <a:off x="1579879" y="2735263"/>
                <a:ext cx="111125" cy="111125"/>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grpSp>
          <p:nvGrpSpPr>
            <p:cNvPr id="262" name="Group 261">
              <a:extLst>
                <a:ext uri="{FF2B5EF4-FFF2-40B4-BE49-F238E27FC236}">
                  <a16:creationId xmlns:a16="http://schemas.microsoft.com/office/drawing/2014/main" id="{6F50F541-2FBC-E203-0CD7-E2DB89F01F9B}"/>
                </a:ext>
              </a:extLst>
            </p:cNvPr>
            <p:cNvGrpSpPr>
              <a:grpSpLocks noChangeAspect="1"/>
            </p:cNvGrpSpPr>
            <p:nvPr/>
          </p:nvGrpSpPr>
          <p:grpSpPr>
            <a:xfrm>
              <a:off x="6248505" y="4823485"/>
              <a:ext cx="209624" cy="209624"/>
              <a:chOff x="982662" y="3868738"/>
              <a:chExt cx="269875" cy="269875"/>
            </a:xfrm>
          </p:grpSpPr>
          <p:sp>
            <p:nvSpPr>
              <p:cNvPr id="263" name="Oval 16">
                <a:extLst>
                  <a:ext uri="{FF2B5EF4-FFF2-40B4-BE49-F238E27FC236}">
                    <a16:creationId xmlns:a16="http://schemas.microsoft.com/office/drawing/2014/main" id="{A3B03FD6-D855-F3C8-29EC-9598CBB81437}"/>
                  </a:ext>
                </a:extLst>
              </p:cNvPr>
              <p:cNvSpPr>
                <a:spLocks noChangeArrowheads="1"/>
              </p:cNvSpPr>
              <p:nvPr/>
            </p:nvSpPr>
            <p:spPr bwMode="auto">
              <a:xfrm>
                <a:off x="982662" y="3868738"/>
                <a:ext cx="269875" cy="269875"/>
              </a:xfrm>
              <a:prstGeom prst="ellipse">
                <a:avLst/>
              </a:prstGeom>
              <a:solidFill>
                <a:srgbClr val="29BA74"/>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sp>
            <p:nvSpPr>
              <p:cNvPr id="264" name="Freeform 17">
                <a:extLst>
                  <a:ext uri="{FF2B5EF4-FFF2-40B4-BE49-F238E27FC236}">
                    <a16:creationId xmlns:a16="http://schemas.microsoft.com/office/drawing/2014/main" id="{9728B600-3F0A-C9A2-D9B9-E9F69E21A485}"/>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a:ea typeface="Meiryo UI" panose="020B0604030504040204" pitchFamily="50" charset="-128"/>
                </a:endParaRPr>
              </a:p>
            </p:txBody>
          </p:sp>
        </p:grpSp>
        <p:sp>
          <p:nvSpPr>
            <p:cNvPr id="2" name="TextBox 1">
              <a:extLst>
                <a:ext uri="{FF2B5EF4-FFF2-40B4-BE49-F238E27FC236}">
                  <a16:creationId xmlns:a16="http://schemas.microsoft.com/office/drawing/2014/main" id="{CD90A9B2-8D71-976A-0E67-FBACBD4085E3}"/>
                </a:ext>
              </a:extLst>
            </p:cNvPr>
            <p:cNvSpPr txBox="1"/>
            <p:nvPr/>
          </p:nvSpPr>
          <p:spPr>
            <a:xfrm>
              <a:off x="2160693" y="3237823"/>
              <a:ext cx="4661467"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DSS</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に準拠している資格・試験の合格実績、およびマナビ内の</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DSS</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審査済み学習結果を対象とする。</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IPA</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発行の資格に限らず、外部資格も対象</a:t>
              </a:r>
              <a:endParaRPr kumimoji="0" 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4" name="TextBox 3">
              <a:extLst>
                <a:ext uri="{FF2B5EF4-FFF2-40B4-BE49-F238E27FC236}">
                  <a16:creationId xmlns:a16="http://schemas.microsoft.com/office/drawing/2014/main" id="{AF6A5C82-06E4-F7FF-EAC9-A2589730668F}"/>
                </a:ext>
              </a:extLst>
            </p:cNvPr>
            <p:cNvSpPr txBox="1"/>
            <p:nvPr/>
          </p:nvSpPr>
          <p:spPr>
            <a:xfrm>
              <a:off x="2160693" y="4265232"/>
              <a:ext cx="5079784"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kumimoji="0" lang="en-US" altLang="ja-JP"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DSS</a:t>
              </a:r>
              <a:r>
                <a:rPr kumimoji="0" lang="ja-JP" altLang="en-US"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に準拠しない一般資格の合格実績、および外部の学習履修結果を対象とする。自己申告とし認証は行わないものとする。</a:t>
              </a:r>
              <a:r>
                <a:rPr kumimoji="0" lang="en-US" altLang="ja-JP"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a:t>
              </a:r>
              <a:r>
                <a:rPr kumimoji="0" lang="ja-JP" altLang="en-US"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オープンバッジ仕様は認証実施</a:t>
              </a:r>
              <a:r>
                <a:rPr kumimoji="0" lang="en-US" altLang="ja-JP"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a:t>
              </a:r>
              <a:endParaRPr kumimoji="0" lang="en-US" sz="12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p:txBody>
        </p:sp>
        <p:sp>
          <p:nvSpPr>
            <p:cNvPr id="5" name="TextBox 4">
              <a:extLst>
                <a:ext uri="{FF2B5EF4-FFF2-40B4-BE49-F238E27FC236}">
                  <a16:creationId xmlns:a16="http://schemas.microsoft.com/office/drawing/2014/main" id="{4D0D446F-7201-492B-122C-9F7978BC423B}"/>
                </a:ext>
              </a:extLst>
            </p:cNvPr>
            <p:cNvSpPr txBox="1"/>
            <p:nvPr/>
          </p:nvSpPr>
          <p:spPr>
            <a:xfrm>
              <a:off x="2160693" y="5379550"/>
              <a:ext cx="4661467" cy="43578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t" anchorCtr="0" forceAA="0" compatLnSpc="1">
              <a:prstTxWarp prst="textNoShape">
                <a:avLst/>
              </a:prstTxWarp>
              <a:noAutofit/>
            </a:bodyPr>
            <a:lstStyle/>
            <a:p>
              <a:pPr marL="108000" marR="0" lvl="1" defTabSz="914400" rtl="0" eaLnBrk="1" fontAlgn="auto" latinLnBrk="0" hangingPunct="1">
                <a:lnSpc>
                  <a:spcPct val="100000"/>
                </a:lnSpc>
                <a:spcBef>
                  <a:spcPts val="0"/>
                </a:spcBef>
                <a:spcAft>
                  <a:spcPts val="0"/>
                </a:spcAft>
                <a:buClr>
                  <a:srgbClr val="000000"/>
                </a:buClr>
                <a:buSzTx/>
                <a:tabLst/>
                <a:defRPr/>
              </a:pPr>
              <a:r>
                <a:rPr lang="ja-JP" altLang="en-US" sz="1200">
                  <a:solidFill>
                    <a:srgbClr val="575757"/>
                  </a:solidFill>
                  <a:latin typeface="Meiryo UI"/>
                  <a:ea typeface="Meiryo UI" panose="020B0604030504040204" pitchFamily="50" charset="-128"/>
                </a:rPr>
                <a:t>資格試験や学習結果以外での個人の特技や実績情報を対象とする。</a:t>
              </a:r>
              <a:br>
                <a:rPr lang="en-US" altLang="ja-JP" sz="1200">
                  <a:solidFill>
                    <a:srgbClr val="575757"/>
                  </a:solidFill>
                  <a:latin typeface="Meiryo UI"/>
                  <a:ea typeface="Meiryo UI" panose="020B0604030504040204" pitchFamily="50" charset="-128"/>
                </a:rPr>
              </a:br>
              <a:r>
                <a:rPr lang="ja-JP" altLang="en-US" sz="1200">
                  <a:solidFill>
                    <a:srgbClr val="575757"/>
                  </a:solidFill>
                  <a:latin typeface="Meiryo UI"/>
                  <a:ea typeface="Meiryo UI" panose="020B0604030504040204" pitchFamily="50" charset="-128"/>
                </a:rPr>
                <a:t>自己申告とし認証は行わないものとする。</a:t>
              </a:r>
              <a:endParaRPr kumimoji="0" 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endParaRPr>
            </a:p>
          </p:txBody>
        </p:sp>
        <p:sp>
          <p:nvSpPr>
            <p:cNvPr id="9" name="TextBox 8">
              <a:extLst>
                <a:ext uri="{FF2B5EF4-FFF2-40B4-BE49-F238E27FC236}">
                  <a16:creationId xmlns:a16="http://schemas.microsoft.com/office/drawing/2014/main" id="{7B3AFDC9-50F6-A562-8143-B8F48A273078}"/>
                </a:ext>
              </a:extLst>
            </p:cNvPr>
            <p:cNvSpPr txBox="1"/>
            <p:nvPr/>
          </p:nvSpPr>
          <p:spPr>
            <a:xfrm>
              <a:off x="647930" y="3010964"/>
              <a:ext cx="1180634" cy="435787"/>
            </a:xfrm>
            <a:prstGeom prst="rect">
              <a:avLst/>
            </a:prstGeom>
            <a:solidFill>
              <a:schemeClr val="accent1">
                <a:lumMod val="40000"/>
                <a:lumOff val="60000"/>
                <a:alpha val="32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50" kern="0">
                  <a:solidFill>
                    <a:srgbClr val="575757"/>
                  </a:solidFill>
                  <a:latin typeface="Trebuchet MS" panose="020B0603020202020204" pitchFamily="34" charset="0"/>
                  <a:ea typeface="Meiryo UI" panose="020B0604030504040204" pitchFamily="50" charset="-128"/>
                  <a:sym typeface="Meiryo" panose="020B0604030504040204" pitchFamily="34" charset="-128"/>
                </a:rPr>
                <a:t>バッジ管理対象・</a:t>
              </a:r>
              <a:br>
                <a:rPr kumimoji="1" lang="en-US" altLang="ja-JP" sz="1050" kern="0">
                  <a:solidFill>
                    <a:srgbClr val="575757"/>
                  </a:solidFill>
                  <a:latin typeface="Trebuchet MS" panose="020B0603020202020204" pitchFamily="34" charset="0"/>
                  <a:ea typeface="Meiryo UI" panose="020B0604030504040204" pitchFamily="50" charset="-128"/>
                  <a:sym typeface="Meiryo" panose="020B0604030504040204" pitchFamily="34" charset="-128"/>
                </a:rPr>
              </a:br>
              <a:r>
                <a:rPr kumimoji="1" lang="ja-JP" altLang="en-US" sz="1050" kern="0">
                  <a:solidFill>
                    <a:srgbClr val="575757"/>
                  </a:solidFill>
                  <a:latin typeface="Trebuchet MS" panose="020B0603020202020204" pitchFamily="34" charset="0"/>
                  <a:ea typeface="Meiryo UI" panose="020B0604030504040204" pitchFamily="50" charset="-128"/>
                  <a:sym typeface="Meiryo" panose="020B0604030504040204" pitchFamily="34" charset="-128"/>
                </a:rPr>
                <a:t>ウォレット管理対象</a:t>
              </a:r>
              <a:endParaRPr kumimoji="1" lang="ja-JP" altLang="en-US" sz="105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15" name="Group 14">
            <a:extLst>
              <a:ext uri="{FF2B5EF4-FFF2-40B4-BE49-F238E27FC236}">
                <a16:creationId xmlns:a16="http://schemas.microsoft.com/office/drawing/2014/main" id="{ACF4FBD6-A68F-B1D3-E19E-83053B99FE0A}"/>
              </a:ext>
            </a:extLst>
          </p:cNvPr>
          <p:cNvGrpSpPr/>
          <p:nvPr/>
        </p:nvGrpSpPr>
        <p:grpSpPr>
          <a:xfrm>
            <a:off x="506522" y="1202003"/>
            <a:ext cx="6191990" cy="279298"/>
            <a:chOff x="1706672" y="7583753"/>
            <a:chExt cx="7349658" cy="279298"/>
          </a:xfrm>
        </p:grpSpPr>
        <p:sp>
          <p:nvSpPr>
            <p:cNvPr id="16" name="テキスト ボックス 22">
              <a:extLst>
                <a:ext uri="{FF2B5EF4-FFF2-40B4-BE49-F238E27FC236}">
                  <a16:creationId xmlns:a16="http://schemas.microsoft.com/office/drawing/2014/main" id="{03EFAE4A-9C2A-F2AD-C407-E66ABEC43770}"/>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600" b="0" i="0" u="none" strike="noStrike" kern="1200" cap="none" spc="0" normalizeH="0" baseline="0" noProof="0">
                  <a:ln>
                    <a:noFill/>
                  </a:ln>
                  <a:solidFill>
                    <a:srgbClr val="295E7E"/>
                  </a:solidFill>
                  <a:effectLst/>
                  <a:uLnTx/>
                  <a:uFillTx/>
                  <a:latin typeface="Trebuchet MS"/>
                  <a:ea typeface="Meiryo UI" panose="020B0604030504040204" pitchFamily="50" charset="-128"/>
                  <a:cs typeface="+mn-cs"/>
                </a:rPr>
                <a:t>取り扱うクレデンシャルの範囲</a:t>
              </a:r>
              <a:r>
                <a:rPr kumimoji="1" lang="en-US" altLang="ja-JP" sz="1600" b="0" i="0" u="none" strike="noStrike" kern="1200" cap="none" spc="0" normalizeH="0" baseline="0" noProof="0">
                  <a:ln>
                    <a:noFill/>
                  </a:ln>
                  <a:solidFill>
                    <a:srgbClr val="295E7E"/>
                  </a:solidFill>
                  <a:effectLst/>
                  <a:uLnTx/>
                  <a:uFillTx/>
                  <a:latin typeface="Trebuchet MS"/>
                  <a:ea typeface="Meiryo UI" panose="020B0604030504040204" pitchFamily="50" charset="-128"/>
                  <a:cs typeface="+mn-cs"/>
                </a:rPr>
                <a:t>(</a:t>
              </a:r>
              <a:r>
                <a:rPr kumimoji="1" lang="ja-JP" altLang="en-US" sz="1600" b="0" i="0" u="none" strike="noStrike" kern="1200" cap="none" spc="0" normalizeH="0" baseline="0" noProof="0">
                  <a:ln>
                    <a:noFill/>
                  </a:ln>
                  <a:solidFill>
                    <a:srgbClr val="295E7E"/>
                  </a:solidFill>
                  <a:effectLst/>
                  <a:uLnTx/>
                  <a:uFillTx/>
                  <a:latin typeface="Trebuchet MS"/>
                  <a:ea typeface="Meiryo UI" panose="020B0604030504040204" pitchFamily="50" charset="-128"/>
                  <a:cs typeface="+mn-cs"/>
                </a:rPr>
                <a:t>案</a:t>
              </a:r>
              <a:r>
                <a:rPr kumimoji="1" lang="en-US" altLang="ja-JP" sz="1600" b="0" i="0" u="none" strike="noStrike" kern="1200" cap="none" spc="0" normalizeH="0" baseline="0" noProof="0">
                  <a:ln>
                    <a:noFill/>
                  </a:ln>
                  <a:solidFill>
                    <a:srgbClr val="295E7E"/>
                  </a:solidFill>
                  <a:effectLst/>
                  <a:uLnTx/>
                  <a:uFillTx/>
                  <a:latin typeface="Trebuchet MS"/>
                  <a:ea typeface="Meiryo UI" panose="020B0604030504040204" pitchFamily="50" charset="-128"/>
                  <a:cs typeface="+mn-cs"/>
                </a:rPr>
                <a:t>)</a:t>
              </a:r>
            </a:p>
          </p:txBody>
        </p:sp>
        <p:cxnSp>
          <p:nvCxnSpPr>
            <p:cNvPr id="17" name="直線コネクタ 24">
              <a:extLst>
                <a:ext uri="{FF2B5EF4-FFF2-40B4-BE49-F238E27FC236}">
                  <a16:creationId xmlns:a16="http://schemas.microsoft.com/office/drawing/2014/main" id="{7B2A225B-FA59-E97A-5EB0-B94890129EF1}"/>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45A2F491-ADC6-CC7C-135A-5B2FCD9A68DD}"/>
              </a:ext>
            </a:extLst>
          </p:cNvPr>
          <p:cNvSpPr txBox="1"/>
          <p:nvPr/>
        </p:nvSpPr>
        <p:spPr>
          <a:xfrm>
            <a:off x="544235" y="1515313"/>
            <a:ext cx="6191987"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marR="0" lvl="1" algn="l" defTabSz="914400" rtl="0" eaLnBrk="1" fontAlgn="auto" latinLnBrk="0" hangingPunct="1">
              <a:lnSpc>
                <a:spcPct val="100000"/>
              </a:lnSpc>
              <a:spcBef>
                <a:spcPts val="0"/>
              </a:spcBef>
              <a:spcAft>
                <a:spcPts val="0"/>
              </a:spcAft>
              <a:buClr>
                <a:srgbClr val="000000"/>
              </a:buClr>
              <a:buSzTx/>
              <a:tabLst/>
              <a:defRPr/>
            </a:pP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クレデンシャルは</a:t>
            </a:r>
            <a:r>
              <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3</a:t>
            </a: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つのレベルに分類。</a:t>
            </a:r>
            <a:br>
              <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b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レベル</a:t>
            </a:r>
            <a:r>
              <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1</a:t>
            </a: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は認証を経たうえでバッジやウォレットによる管理を行い、レベル</a:t>
            </a:r>
            <a:r>
              <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2</a:t>
            </a: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は</a:t>
            </a:r>
            <a:r>
              <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DSS</a:t>
            </a: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見準拠でありオープンバッジ仕様のクレデンシャルは認証実施する、レベル</a:t>
            </a:r>
            <a:r>
              <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3</a:t>
            </a: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は自己申告に基づくものとし認証は実施しない。</a:t>
            </a:r>
            <a:endPar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p:txBody>
      </p:sp>
    </p:spTree>
    <p:extLst>
      <p:ext uri="{BB962C8B-B14F-4D97-AF65-F5344CB8AC3E}">
        <p14:creationId xmlns:p14="http://schemas.microsoft.com/office/powerpoint/2010/main" val="34330315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7DA727-26F3-FA73-13F5-2ACFC9FB4C10}"/>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488D3F94-38C7-E3C2-FF00-D19842EE20D0}"/>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コアサービス </a:t>
            </a:r>
            <a:r>
              <a:rPr kumimoji="0" lang="en-US" altLang="ja-JP"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 </a:t>
            </a: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クレデンシャル</a:t>
            </a:r>
            <a:r>
              <a:rPr lang="ja-JP" altLang="en-US">
                <a:ea typeface="Meiryo UI" panose="020B0604030504040204" pitchFamily="50" charset="-128"/>
              </a:rPr>
              <a:t>（処理フロー概略）</a:t>
            </a:r>
            <a:endParaRPr lang="en-US" altLang="ja-JP">
              <a:ea typeface="Meiryo UI" panose="020B0604030504040204" pitchFamily="50" charset="-128"/>
            </a:endParaRPr>
          </a:p>
        </p:txBody>
      </p:sp>
      <p:grpSp>
        <p:nvGrpSpPr>
          <p:cNvPr id="5" name="グループ化 55">
            <a:extLst>
              <a:ext uri="{FF2B5EF4-FFF2-40B4-BE49-F238E27FC236}">
                <a16:creationId xmlns:a16="http://schemas.microsoft.com/office/drawing/2014/main" id="{3F1FC232-F4C7-48AF-0269-F4974CF50DA0}"/>
              </a:ext>
            </a:extLst>
          </p:cNvPr>
          <p:cNvGrpSpPr/>
          <p:nvPr/>
        </p:nvGrpSpPr>
        <p:grpSpPr>
          <a:xfrm>
            <a:off x="229125" y="837535"/>
            <a:ext cx="8764575" cy="215444"/>
            <a:chOff x="444138" y="1319029"/>
            <a:chExt cx="3168515" cy="215444"/>
          </a:xfrm>
        </p:grpSpPr>
        <p:sp>
          <p:nvSpPr>
            <p:cNvPr id="6" name="正方形/長方形 3">
              <a:extLst>
                <a:ext uri="{FF2B5EF4-FFF2-40B4-BE49-F238E27FC236}">
                  <a16:creationId xmlns:a16="http://schemas.microsoft.com/office/drawing/2014/main" id="{7817DC9C-5DD0-8A08-6D42-CF76327375D0}"/>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クレデンシャル対象の情報チェック</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 name="直線コネクタ 5">
              <a:extLst>
                <a:ext uri="{FF2B5EF4-FFF2-40B4-BE49-F238E27FC236}">
                  <a16:creationId xmlns:a16="http://schemas.microsoft.com/office/drawing/2014/main" id="{ED34ADA8-CDBE-8BFA-4D54-72A3A430FA10}"/>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1" name="グループ化 55">
            <a:extLst>
              <a:ext uri="{FF2B5EF4-FFF2-40B4-BE49-F238E27FC236}">
                <a16:creationId xmlns:a16="http://schemas.microsoft.com/office/drawing/2014/main" id="{A4F02F4C-A9A6-89B9-E4C4-A0753C453ACD}"/>
              </a:ext>
            </a:extLst>
          </p:cNvPr>
          <p:cNvGrpSpPr/>
          <p:nvPr/>
        </p:nvGrpSpPr>
        <p:grpSpPr>
          <a:xfrm>
            <a:off x="9177036" y="837535"/>
            <a:ext cx="2778744" cy="215444"/>
            <a:chOff x="444138" y="1319029"/>
            <a:chExt cx="3168515" cy="215444"/>
          </a:xfrm>
        </p:grpSpPr>
        <p:sp>
          <p:nvSpPr>
            <p:cNvPr id="12" name="正方形/長方形 3">
              <a:extLst>
                <a:ext uri="{FF2B5EF4-FFF2-40B4-BE49-F238E27FC236}">
                  <a16:creationId xmlns:a16="http://schemas.microsoft.com/office/drawing/2014/main" id="{EE2DF511-D11F-7E78-32AE-812C4E18E2DB}"/>
                </a:ext>
              </a:extLst>
            </p:cNvPr>
            <p:cNvSpPr/>
            <p:nvPr/>
          </p:nvSpPr>
          <p:spPr>
            <a:xfrm>
              <a:off x="444138" y="1319029"/>
              <a:ext cx="316851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クレデンシャル登録</a:t>
              </a:r>
              <a:endParaRPr kumimoji="1" lang="en-US" sz="1400"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3" name="直線コネクタ 5">
              <a:extLst>
                <a:ext uri="{FF2B5EF4-FFF2-40B4-BE49-F238E27FC236}">
                  <a16:creationId xmlns:a16="http://schemas.microsoft.com/office/drawing/2014/main" id="{9D51AB0B-3A0A-B86E-FD97-639D8707160A}"/>
                </a:ext>
              </a:extLst>
            </p:cNvPr>
            <p:cNvCxnSpPr/>
            <p:nvPr/>
          </p:nvCxnSpPr>
          <p:spPr>
            <a:xfrm>
              <a:off x="444138" y="1534473"/>
              <a:ext cx="316851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5" name="Rectangle 14">
            <a:extLst>
              <a:ext uri="{FF2B5EF4-FFF2-40B4-BE49-F238E27FC236}">
                <a16:creationId xmlns:a16="http://schemas.microsoft.com/office/drawing/2014/main" id="{1BA73486-E8EA-6098-7E47-B948A1265F81}"/>
              </a:ext>
            </a:extLst>
          </p:cNvPr>
          <p:cNvSpPr/>
          <p:nvPr/>
        </p:nvSpPr>
        <p:spPr>
          <a:xfrm>
            <a:off x="1164888" y="3305747"/>
            <a:ext cx="107704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学習結果連携</a:t>
            </a:r>
          </a:p>
        </p:txBody>
      </p:sp>
      <p:sp>
        <p:nvSpPr>
          <p:cNvPr id="23" name="Rectangle 22">
            <a:extLst>
              <a:ext uri="{FF2B5EF4-FFF2-40B4-BE49-F238E27FC236}">
                <a16:creationId xmlns:a16="http://schemas.microsoft.com/office/drawing/2014/main" id="{0E7ED8BC-69EB-FA2E-3D6B-4359E72E9A75}"/>
              </a:ext>
            </a:extLst>
          </p:cNvPr>
          <p:cNvSpPr/>
          <p:nvPr/>
        </p:nvSpPr>
        <p:spPr>
          <a:xfrm>
            <a:off x="1164888" y="5146466"/>
            <a:ext cx="1077047" cy="32031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外部資格の登録</a:t>
            </a:r>
            <a:endParaRPr lang="en-US" sz="900">
              <a:solidFill>
                <a:srgbClr val="575757"/>
              </a:solidFill>
              <a:ea typeface="Meiryo UI" panose="020B0604030504040204" pitchFamily="50" charset="-128"/>
            </a:endParaRPr>
          </a:p>
        </p:txBody>
      </p:sp>
      <p:grpSp>
        <p:nvGrpSpPr>
          <p:cNvPr id="24" name="bcgBugs_Gender-neutral Front ">
            <a:extLst>
              <a:ext uri="{FF2B5EF4-FFF2-40B4-BE49-F238E27FC236}">
                <a16:creationId xmlns:a16="http://schemas.microsoft.com/office/drawing/2014/main" id="{98860171-9209-B90F-DCDD-8F1ECB0F3774}"/>
              </a:ext>
            </a:extLst>
          </p:cNvPr>
          <p:cNvGrpSpPr>
            <a:grpSpLocks noChangeAspect="1"/>
          </p:cNvGrpSpPr>
          <p:nvPr/>
        </p:nvGrpSpPr>
        <p:grpSpPr bwMode="auto">
          <a:xfrm>
            <a:off x="464874" y="5177581"/>
            <a:ext cx="258077" cy="258077"/>
            <a:chOff x="2652" y="972"/>
            <a:chExt cx="2376" cy="2376"/>
          </a:xfrm>
        </p:grpSpPr>
        <p:sp>
          <p:nvSpPr>
            <p:cNvPr id="25" name="AutoShape 3">
              <a:extLst>
                <a:ext uri="{FF2B5EF4-FFF2-40B4-BE49-F238E27FC236}">
                  <a16:creationId xmlns:a16="http://schemas.microsoft.com/office/drawing/2014/main" id="{6AD604BE-3D4E-374C-0746-B0ED2EFBA0CB}"/>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5">
              <a:extLst>
                <a:ext uri="{FF2B5EF4-FFF2-40B4-BE49-F238E27FC236}">
                  <a16:creationId xmlns:a16="http://schemas.microsoft.com/office/drawing/2014/main" id="{206E7268-54FA-B8FD-58FB-C7AD79DF9916}"/>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sp>
        <p:nvSpPr>
          <p:cNvPr id="30" name="Rectangle 29">
            <a:extLst>
              <a:ext uri="{FF2B5EF4-FFF2-40B4-BE49-F238E27FC236}">
                <a16:creationId xmlns:a16="http://schemas.microsoft.com/office/drawing/2014/main" id="{C22AD70B-969F-C09A-D2B5-794BD0548C03}"/>
              </a:ext>
            </a:extLst>
          </p:cNvPr>
          <p:cNvSpPr/>
          <p:nvPr/>
        </p:nvSpPr>
        <p:spPr>
          <a:xfrm>
            <a:off x="3236615" y="3305747"/>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所有性・有効性チェック</a:t>
            </a:r>
          </a:p>
        </p:txBody>
      </p:sp>
      <p:sp>
        <p:nvSpPr>
          <p:cNvPr id="36" name="テキスト ボックス 118">
            <a:extLst>
              <a:ext uri="{FF2B5EF4-FFF2-40B4-BE49-F238E27FC236}">
                <a16:creationId xmlns:a16="http://schemas.microsoft.com/office/drawing/2014/main" id="{42C33AB7-1FEF-1051-D28E-0E87F0FDC5B4}"/>
              </a:ext>
            </a:extLst>
          </p:cNvPr>
          <p:cNvSpPr txBox="1"/>
          <p:nvPr/>
        </p:nvSpPr>
        <p:spPr>
          <a:xfrm>
            <a:off x="4524292" y="3101357"/>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チェック</a:t>
            </a:r>
            <a:r>
              <a:rPr kumimoji="1" lang="en-US" altLang="ja-JP" sz="1050">
                <a:solidFill>
                  <a:srgbClr val="575757"/>
                </a:solidFill>
                <a:latin typeface="Trebuchet MS" panose="020B0603020202020204" pitchFamily="34" charset="0"/>
                <a:ea typeface="Meiryo UI" panose="020B0604030504040204" pitchFamily="50" charset="-128"/>
              </a:rPr>
              <a:t>OK</a:t>
            </a:r>
            <a:r>
              <a:rPr kumimoji="1" lang="ja-JP" altLang="en-US" sz="1050">
                <a:solidFill>
                  <a:srgbClr val="575757"/>
                </a:solidFill>
                <a:latin typeface="Trebuchet MS" panose="020B0603020202020204" pitchFamily="34" charset="0"/>
                <a:ea typeface="Meiryo UI" panose="020B0604030504040204" pitchFamily="50" charset="-128"/>
              </a:rPr>
              <a:t>？</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37" name="テキスト ボックス 118">
            <a:extLst>
              <a:ext uri="{FF2B5EF4-FFF2-40B4-BE49-F238E27FC236}">
                <a16:creationId xmlns:a16="http://schemas.microsoft.com/office/drawing/2014/main" id="{386610AE-C45B-4E9F-F318-6F8302B6DDFA}"/>
              </a:ext>
            </a:extLst>
          </p:cNvPr>
          <p:cNvSpPr txBox="1"/>
          <p:nvPr/>
        </p:nvSpPr>
        <p:spPr>
          <a:xfrm>
            <a:off x="5261773" y="3300248"/>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44" name="テキスト ボックス 118">
            <a:extLst>
              <a:ext uri="{FF2B5EF4-FFF2-40B4-BE49-F238E27FC236}">
                <a16:creationId xmlns:a16="http://schemas.microsoft.com/office/drawing/2014/main" id="{4540D6B1-C72A-B4FD-A03D-15A9D4376184}"/>
              </a:ext>
            </a:extLst>
          </p:cNvPr>
          <p:cNvSpPr txBox="1"/>
          <p:nvPr/>
        </p:nvSpPr>
        <p:spPr>
          <a:xfrm>
            <a:off x="4835819" y="3687048"/>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48" name="Straight Arrow Connector 47">
            <a:extLst>
              <a:ext uri="{FF2B5EF4-FFF2-40B4-BE49-F238E27FC236}">
                <a16:creationId xmlns:a16="http://schemas.microsoft.com/office/drawing/2014/main" id="{C6F15F5A-02A5-6ACA-F257-EF4BE56FC482}"/>
              </a:ext>
            </a:extLst>
          </p:cNvPr>
          <p:cNvCxnSpPr>
            <a:cxnSpLocks/>
          </p:cNvCxnSpPr>
          <p:nvPr/>
        </p:nvCxnSpPr>
        <p:spPr>
          <a:xfrm>
            <a:off x="4421367" y="3480776"/>
            <a:ext cx="413519" cy="315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Connector: Elbow 48">
            <a:extLst>
              <a:ext uri="{FF2B5EF4-FFF2-40B4-BE49-F238E27FC236}">
                <a16:creationId xmlns:a16="http://schemas.microsoft.com/office/drawing/2014/main" id="{AE2C1DB8-F931-1889-39FE-D44B8139881F}"/>
              </a:ext>
            </a:extLst>
          </p:cNvPr>
          <p:cNvCxnSpPr>
            <a:cxnSpLocks/>
          </p:cNvCxnSpPr>
          <p:nvPr/>
        </p:nvCxnSpPr>
        <p:spPr>
          <a:xfrm rot="16200000" flipH="1">
            <a:off x="4808515" y="3887337"/>
            <a:ext cx="532396" cy="113162"/>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A1661F86-7C01-7CF1-C12C-8201E5DC4687}"/>
              </a:ext>
            </a:extLst>
          </p:cNvPr>
          <p:cNvSpPr/>
          <p:nvPr/>
        </p:nvSpPr>
        <p:spPr>
          <a:xfrm>
            <a:off x="5770099" y="4037241"/>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51" name="テキスト ボックス 118">
            <a:extLst>
              <a:ext uri="{FF2B5EF4-FFF2-40B4-BE49-F238E27FC236}">
                <a16:creationId xmlns:a16="http://schemas.microsoft.com/office/drawing/2014/main" id="{2BA1B7BD-C02B-2109-61C7-9EF6113B8429}"/>
              </a:ext>
            </a:extLst>
          </p:cNvPr>
          <p:cNvSpPr txBox="1"/>
          <p:nvPr/>
        </p:nvSpPr>
        <p:spPr>
          <a:xfrm>
            <a:off x="5151800" y="4143808"/>
            <a:ext cx="1139512" cy="436458"/>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r>
              <a:rPr kumimoji="1" lang="en-US" altLang="ja-JP" sz="1050">
                <a:solidFill>
                  <a:srgbClr val="575757"/>
                </a:solidFill>
                <a:latin typeface="Trebuchet MS" panose="020B0603020202020204" pitchFamily="34" charset="0"/>
                <a:ea typeface="Meiryo UI" panose="020B0604030504040204" pitchFamily="50" charset="-128"/>
              </a:rPr>
              <a:t>END</a:t>
            </a:r>
          </a:p>
          <a:p>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発行できない旨通知</a:t>
            </a:r>
            <a:r>
              <a:rPr kumimoji="1" lang="en-US" altLang="ja-JP" sz="1050">
                <a:solidFill>
                  <a:srgbClr val="575757"/>
                </a:solidFill>
                <a:latin typeface="Trebuchet MS" panose="020B0603020202020204" pitchFamily="34" charset="0"/>
                <a:ea typeface="Meiryo UI" panose="020B0604030504040204" pitchFamily="50" charset="-128"/>
              </a:rPr>
              <a:t>)</a:t>
            </a:r>
          </a:p>
        </p:txBody>
      </p:sp>
      <p:cxnSp>
        <p:nvCxnSpPr>
          <p:cNvPr id="52" name="Straight Arrow Connector 51">
            <a:extLst>
              <a:ext uri="{FF2B5EF4-FFF2-40B4-BE49-F238E27FC236}">
                <a16:creationId xmlns:a16="http://schemas.microsoft.com/office/drawing/2014/main" id="{A6BFF344-2217-6D6A-9A1A-D546914129E8}"/>
              </a:ext>
            </a:extLst>
          </p:cNvPr>
          <p:cNvCxnSpPr>
            <a:cxnSpLocks/>
          </p:cNvCxnSpPr>
          <p:nvPr/>
        </p:nvCxnSpPr>
        <p:spPr>
          <a:xfrm>
            <a:off x="5194705" y="3483928"/>
            <a:ext cx="233373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8A370958-4EAE-C36F-EDBB-8021F420AA61}"/>
              </a:ext>
            </a:extLst>
          </p:cNvPr>
          <p:cNvSpPr/>
          <p:nvPr/>
        </p:nvSpPr>
        <p:spPr>
          <a:xfrm>
            <a:off x="7528435" y="3305747"/>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バッジ発行</a:t>
            </a:r>
          </a:p>
        </p:txBody>
      </p:sp>
      <p:sp>
        <p:nvSpPr>
          <p:cNvPr id="69" name="Flowchart: Magnetic Disk 68">
            <a:extLst>
              <a:ext uri="{FF2B5EF4-FFF2-40B4-BE49-F238E27FC236}">
                <a16:creationId xmlns:a16="http://schemas.microsoft.com/office/drawing/2014/main" id="{70FC2883-BC1A-022D-73DA-8D2C2FC9AAD0}"/>
              </a:ext>
            </a:extLst>
          </p:cNvPr>
          <p:cNvSpPr/>
          <p:nvPr/>
        </p:nvSpPr>
        <p:spPr>
          <a:xfrm>
            <a:off x="10575965" y="4107268"/>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クレデンシャル</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sp>
        <p:nvSpPr>
          <p:cNvPr id="70" name="Rectangle 69">
            <a:extLst>
              <a:ext uri="{FF2B5EF4-FFF2-40B4-BE49-F238E27FC236}">
                <a16:creationId xmlns:a16="http://schemas.microsoft.com/office/drawing/2014/main" id="{0C7F4402-F563-19D0-0859-B07343EFEB84}"/>
              </a:ext>
            </a:extLst>
          </p:cNvPr>
          <p:cNvSpPr/>
          <p:nvPr/>
        </p:nvSpPr>
        <p:spPr>
          <a:xfrm>
            <a:off x="3236615" y="5146466"/>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準拠チェック</a:t>
            </a:r>
          </a:p>
        </p:txBody>
      </p:sp>
      <p:sp>
        <p:nvSpPr>
          <p:cNvPr id="75" name="テキスト ボックス 118">
            <a:extLst>
              <a:ext uri="{FF2B5EF4-FFF2-40B4-BE49-F238E27FC236}">
                <a16:creationId xmlns:a16="http://schemas.microsoft.com/office/drawing/2014/main" id="{DD63CB93-B1ED-1A6B-A4CE-D066D4CAA2BD}"/>
              </a:ext>
            </a:extLst>
          </p:cNvPr>
          <p:cNvSpPr txBox="1"/>
          <p:nvPr/>
        </p:nvSpPr>
        <p:spPr>
          <a:xfrm>
            <a:off x="4524292" y="4944472"/>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DSS</a:t>
            </a:r>
            <a:r>
              <a:rPr kumimoji="1" lang="ja-JP" altLang="en-US" sz="1050">
                <a:solidFill>
                  <a:srgbClr val="575757"/>
                </a:solidFill>
                <a:latin typeface="Trebuchet MS" panose="020B0603020202020204" pitchFamily="34" charset="0"/>
                <a:ea typeface="Meiryo UI" panose="020B0604030504040204" pitchFamily="50" charset="-128"/>
              </a:rPr>
              <a:t>準拠？</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76" name="テキスト ボックス 118">
            <a:extLst>
              <a:ext uri="{FF2B5EF4-FFF2-40B4-BE49-F238E27FC236}">
                <a16:creationId xmlns:a16="http://schemas.microsoft.com/office/drawing/2014/main" id="{F27DC8F2-B6DD-CEF6-9083-6A41322CA914}"/>
              </a:ext>
            </a:extLst>
          </p:cNvPr>
          <p:cNvSpPr txBox="1"/>
          <p:nvPr/>
        </p:nvSpPr>
        <p:spPr>
          <a:xfrm>
            <a:off x="5261773" y="5143363"/>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78" name="テキスト ボックス 118">
            <a:extLst>
              <a:ext uri="{FF2B5EF4-FFF2-40B4-BE49-F238E27FC236}">
                <a16:creationId xmlns:a16="http://schemas.microsoft.com/office/drawing/2014/main" id="{2F469938-FFC5-07CF-CCCE-271F026E3425}"/>
              </a:ext>
            </a:extLst>
          </p:cNvPr>
          <p:cNvSpPr txBox="1"/>
          <p:nvPr/>
        </p:nvSpPr>
        <p:spPr>
          <a:xfrm>
            <a:off x="4835819" y="5530163"/>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79" name="Straight Arrow Connector 78">
            <a:extLst>
              <a:ext uri="{FF2B5EF4-FFF2-40B4-BE49-F238E27FC236}">
                <a16:creationId xmlns:a16="http://schemas.microsoft.com/office/drawing/2014/main" id="{E1469834-C1CE-588A-766B-7407E61CE079}"/>
              </a:ext>
            </a:extLst>
          </p:cNvPr>
          <p:cNvCxnSpPr>
            <a:cxnSpLocks/>
          </p:cNvCxnSpPr>
          <p:nvPr/>
        </p:nvCxnSpPr>
        <p:spPr>
          <a:xfrm>
            <a:off x="4421367" y="5323891"/>
            <a:ext cx="413519" cy="315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Connector: Elbow 83">
            <a:extLst>
              <a:ext uri="{FF2B5EF4-FFF2-40B4-BE49-F238E27FC236}">
                <a16:creationId xmlns:a16="http://schemas.microsoft.com/office/drawing/2014/main" id="{0A2A857B-525B-59D7-903E-FCD65A81B2C7}"/>
              </a:ext>
            </a:extLst>
          </p:cNvPr>
          <p:cNvCxnSpPr>
            <a:cxnSpLocks/>
            <a:endCxn id="89" idx="1"/>
          </p:cNvCxnSpPr>
          <p:nvPr/>
        </p:nvCxnSpPr>
        <p:spPr>
          <a:xfrm rot="16200000" flipH="1">
            <a:off x="4805250" y="5733717"/>
            <a:ext cx="540182" cy="114418"/>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2849E99B-4003-B7F4-ED57-11A5AB7E4BA3}"/>
              </a:ext>
            </a:extLst>
          </p:cNvPr>
          <p:cNvSpPr/>
          <p:nvPr/>
        </p:nvSpPr>
        <p:spPr>
          <a:xfrm>
            <a:off x="5770099" y="5880356"/>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87" name="Straight Arrow Connector 86">
            <a:extLst>
              <a:ext uri="{FF2B5EF4-FFF2-40B4-BE49-F238E27FC236}">
                <a16:creationId xmlns:a16="http://schemas.microsoft.com/office/drawing/2014/main" id="{029FA024-8471-1790-D94A-9EEC05C34149}"/>
              </a:ext>
            </a:extLst>
          </p:cNvPr>
          <p:cNvCxnSpPr>
            <a:cxnSpLocks/>
          </p:cNvCxnSpPr>
          <p:nvPr/>
        </p:nvCxnSpPr>
        <p:spPr>
          <a:xfrm flipV="1">
            <a:off x="5194705" y="5327043"/>
            <a:ext cx="101211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9" name="Rectangle 88">
            <a:extLst>
              <a:ext uri="{FF2B5EF4-FFF2-40B4-BE49-F238E27FC236}">
                <a16:creationId xmlns:a16="http://schemas.microsoft.com/office/drawing/2014/main" id="{A04C8FEA-652E-2809-BAC7-8796308B0192}"/>
              </a:ext>
            </a:extLst>
          </p:cNvPr>
          <p:cNvSpPr/>
          <p:nvPr/>
        </p:nvSpPr>
        <p:spPr>
          <a:xfrm>
            <a:off x="5132550" y="5900859"/>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資格情報の登録</a:t>
            </a:r>
          </a:p>
        </p:txBody>
      </p:sp>
      <p:sp>
        <p:nvSpPr>
          <p:cNvPr id="92" name="Flowchart: Magnetic Disk 91">
            <a:extLst>
              <a:ext uri="{FF2B5EF4-FFF2-40B4-BE49-F238E27FC236}">
                <a16:creationId xmlns:a16="http://schemas.microsoft.com/office/drawing/2014/main" id="{779C7E14-9B36-E525-94A0-F54BE79CCBB1}"/>
              </a:ext>
            </a:extLst>
          </p:cNvPr>
          <p:cNvSpPr/>
          <p:nvPr/>
        </p:nvSpPr>
        <p:spPr>
          <a:xfrm>
            <a:off x="7915213" y="5807016"/>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保有資格</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93" name="Straight Arrow Connector 92">
            <a:extLst>
              <a:ext uri="{FF2B5EF4-FFF2-40B4-BE49-F238E27FC236}">
                <a16:creationId xmlns:a16="http://schemas.microsoft.com/office/drawing/2014/main" id="{F3799F5A-21EB-2077-0921-C7865C0A984A}"/>
              </a:ext>
            </a:extLst>
          </p:cNvPr>
          <p:cNvCxnSpPr>
            <a:cxnSpLocks/>
            <a:stCxn id="89" idx="3"/>
            <a:endCxn id="92" idx="2"/>
          </p:cNvCxnSpPr>
          <p:nvPr/>
        </p:nvCxnSpPr>
        <p:spPr>
          <a:xfrm flipV="1">
            <a:off x="6317302" y="6061016"/>
            <a:ext cx="1597911" cy="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2" name="Rectangle 101">
            <a:extLst>
              <a:ext uri="{FF2B5EF4-FFF2-40B4-BE49-F238E27FC236}">
                <a16:creationId xmlns:a16="http://schemas.microsoft.com/office/drawing/2014/main" id="{5DEB1F0F-1768-DC9A-D802-416C094BF07B}"/>
              </a:ext>
            </a:extLst>
          </p:cNvPr>
          <p:cNvSpPr/>
          <p:nvPr/>
        </p:nvSpPr>
        <p:spPr>
          <a:xfrm>
            <a:off x="6206819" y="5146466"/>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クレデンシャル</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認証チェック</a:t>
            </a:r>
            <a:r>
              <a:rPr lang="en-US" altLang="ja-JP" sz="900">
                <a:solidFill>
                  <a:srgbClr val="575757"/>
                </a:solidFill>
                <a:ea typeface="Meiryo UI" panose="020B0604030504040204" pitchFamily="50" charset="-128"/>
              </a:rPr>
              <a:t>(※)</a:t>
            </a:r>
            <a:endParaRPr lang="ja-JP" altLang="en-US" sz="900">
              <a:solidFill>
                <a:srgbClr val="575757"/>
              </a:solidFill>
              <a:ea typeface="Meiryo UI" panose="020B0604030504040204" pitchFamily="50" charset="-128"/>
            </a:endParaRPr>
          </a:p>
        </p:txBody>
      </p:sp>
      <p:sp>
        <p:nvSpPr>
          <p:cNvPr id="103" name="テキスト ボックス 118">
            <a:extLst>
              <a:ext uri="{FF2B5EF4-FFF2-40B4-BE49-F238E27FC236}">
                <a16:creationId xmlns:a16="http://schemas.microsoft.com/office/drawing/2014/main" id="{2D045E8E-9C56-FE2B-5E0B-1208A495D7D2}"/>
              </a:ext>
            </a:extLst>
          </p:cNvPr>
          <p:cNvSpPr txBox="1"/>
          <p:nvPr/>
        </p:nvSpPr>
        <p:spPr>
          <a:xfrm>
            <a:off x="6132112" y="5497558"/>
            <a:ext cx="1172308" cy="204815"/>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r>
              <a:rPr kumimoji="1" lang="en-US" altLang="ja-JP" sz="1050">
                <a:solidFill>
                  <a:srgbClr val="575757"/>
                </a:solidFill>
                <a:latin typeface="Trebuchet MS" panose="020B0603020202020204" pitchFamily="34" charset="0"/>
                <a:ea typeface="Meiryo UI" panose="020B0604030504040204" pitchFamily="50" charset="-128"/>
              </a:rPr>
              <a:t>※</a:t>
            </a:r>
            <a:r>
              <a:rPr kumimoji="1" lang="ja-JP" altLang="en-US" sz="1050">
                <a:solidFill>
                  <a:srgbClr val="575757"/>
                </a:solidFill>
                <a:latin typeface="Trebuchet MS" panose="020B0603020202020204" pitchFamily="34" charset="0"/>
                <a:ea typeface="Meiryo UI" panose="020B0604030504040204" pitchFamily="50" charset="-128"/>
              </a:rPr>
              <a:t>重要チェック項目について</a:t>
            </a:r>
            <a:endParaRPr kumimoji="1" lang="en-US" altLang="ja-JP" sz="1050">
              <a:solidFill>
                <a:srgbClr val="575757"/>
              </a:solidFill>
              <a:latin typeface="Trebuchet MS" panose="020B0603020202020204" pitchFamily="34" charset="0"/>
              <a:ea typeface="Meiryo UI" panose="020B0604030504040204" pitchFamily="50" charset="-128"/>
            </a:endParaRPr>
          </a:p>
          <a:p>
            <a:r>
              <a:rPr kumimoji="1" lang="ja-JP" altLang="en-US" sz="1050">
                <a:solidFill>
                  <a:srgbClr val="575757"/>
                </a:solidFill>
                <a:latin typeface="Trebuchet MS" panose="020B0603020202020204" pitchFamily="34" charset="0"/>
                <a:ea typeface="Meiryo UI" panose="020B0604030504040204" pitchFamily="50" charset="-128"/>
              </a:rPr>
              <a:t>　次ページ記載</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104" name="Connector: Elbow 103">
            <a:extLst>
              <a:ext uri="{FF2B5EF4-FFF2-40B4-BE49-F238E27FC236}">
                <a16:creationId xmlns:a16="http://schemas.microsoft.com/office/drawing/2014/main" id="{8C847CC1-32E5-82F2-E3D1-05C87C8A2F80}"/>
              </a:ext>
            </a:extLst>
          </p:cNvPr>
          <p:cNvCxnSpPr>
            <a:cxnSpLocks/>
            <a:stCxn id="102" idx="3"/>
            <a:endCxn id="114" idx="1"/>
          </p:cNvCxnSpPr>
          <p:nvPr/>
        </p:nvCxnSpPr>
        <p:spPr>
          <a:xfrm>
            <a:off x="7391571" y="5306624"/>
            <a:ext cx="523642" cy="66819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4" name="Rectangle 113">
            <a:extLst>
              <a:ext uri="{FF2B5EF4-FFF2-40B4-BE49-F238E27FC236}">
                <a16:creationId xmlns:a16="http://schemas.microsoft.com/office/drawing/2014/main" id="{535C46FB-4D74-E106-27E1-CD029B8934F4}"/>
              </a:ext>
            </a:extLst>
          </p:cNvPr>
          <p:cNvSpPr/>
          <p:nvPr/>
        </p:nvSpPr>
        <p:spPr>
          <a:xfrm>
            <a:off x="7915213" y="5903754"/>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17" name="Rectangle 116">
            <a:extLst>
              <a:ext uri="{FF2B5EF4-FFF2-40B4-BE49-F238E27FC236}">
                <a16:creationId xmlns:a16="http://schemas.microsoft.com/office/drawing/2014/main" id="{D860B5E2-9761-5843-9E17-B0B192F65D29}"/>
              </a:ext>
            </a:extLst>
          </p:cNvPr>
          <p:cNvSpPr/>
          <p:nvPr/>
        </p:nvSpPr>
        <p:spPr>
          <a:xfrm>
            <a:off x="7177002" y="5164491"/>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18" name="Connector: Elbow 117">
            <a:extLst>
              <a:ext uri="{FF2B5EF4-FFF2-40B4-BE49-F238E27FC236}">
                <a16:creationId xmlns:a16="http://schemas.microsoft.com/office/drawing/2014/main" id="{66F26277-AD19-71F6-1D6A-FB8DB5F7144B}"/>
              </a:ext>
            </a:extLst>
          </p:cNvPr>
          <p:cNvCxnSpPr>
            <a:cxnSpLocks/>
            <a:stCxn id="117" idx="3"/>
            <a:endCxn id="126" idx="1"/>
          </p:cNvCxnSpPr>
          <p:nvPr/>
        </p:nvCxnSpPr>
        <p:spPr>
          <a:xfrm flipV="1">
            <a:off x="7391571" y="4432333"/>
            <a:ext cx="3184394" cy="803223"/>
          </a:xfrm>
          <a:prstGeom prst="bentConnector3">
            <a:avLst>
              <a:gd name="adj1" fmla="val 71536"/>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26" name="Rectangle 125">
            <a:extLst>
              <a:ext uri="{FF2B5EF4-FFF2-40B4-BE49-F238E27FC236}">
                <a16:creationId xmlns:a16="http://schemas.microsoft.com/office/drawing/2014/main" id="{AFEC670C-0118-438F-62B7-A438974C2BEE}"/>
              </a:ext>
            </a:extLst>
          </p:cNvPr>
          <p:cNvSpPr/>
          <p:nvPr/>
        </p:nvSpPr>
        <p:spPr>
          <a:xfrm>
            <a:off x="10575965" y="4361268"/>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56" name="Rectangle 2055">
            <a:extLst>
              <a:ext uri="{FF2B5EF4-FFF2-40B4-BE49-F238E27FC236}">
                <a16:creationId xmlns:a16="http://schemas.microsoft.com/office/drawing/2014/main" id="{2AB37D0F-8797-FFAF-CA77-ABA2E9E1CA0A}"/>
              </a:ext>
            </a:extLst>
          </p:cNvPr>
          <p:cNvSpPr/>
          <p:nvPr/>
        </p:nvSpPr>
        <p:spPr>
          <a:xfrm>
            <a:off x="10575965" y="4265590"/>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57" name="Connector: Elbow 2056">
            <a:extLst>
              <a:ext uri="{FF2B5EF4-FFF2-40B4-BE49-F238E27FC236}">
                <a16:creationId xmlns:a16="http://schemas.microsoft.com/office/drawing/2014/main" id="{65B2BCC1-ED34-FE53-A156-146318FAD944}"/>
              </a:ext>
            </a:extLst>
          </p:cNvPr>
          <p:cNvCxnSpPr>
            <a:cxnSpLocks/>
            <a:stCxn id="56" idx="3"/>
            <a:endCxn id="2056" idx="1"/>
          </p:cNvCxnSpPr>
          <p:nvPr/>
        </p:nvCxnSpPr>
        <p:spPr>
          <a:xfrm>
            <a:off x="8713187" y="3465905"/>
            <a:ext cx="1862778" cy="870750"/>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6" name="Rectangle 2065">
            <a:extLst>
              <a:ext uri="{FF2B5EF4-FFF2-40B4-BE49-F238E27FC236}">
                <a16:creationId xmlns:a16="http://schemas.microsoft.com/office/drawing/2014/main" id="{6348B84A-8468-9482-F608-935BCE6EEE33}"/>
              </a:ext>
            </a:extLst>
          </p:cNvPr>
          <p:cNvSpPr/>
          <p:nvPr/>
        </p:nvSpPr>
        <p:spPr>
          <a:xfrm>
            <a:off x="3236615" y="3339840"/>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73" name="Rectangle 2072">
            <a:extLst>
              <a:ext uri="{FF2B5EF4-FFF2-40B4-BE49-F238E27FC236}">
                <a16:creationId xmlns:a16="http://schemas.microsoft.com/office/drawing/2014/main" id="{A05A561B-5BD3-A0A9-05E3-E41B57B9F9DC}"/>
              </a:ext>
            </a:extLst>
          </p:cNvPr>
          <p:cNvSpPr/>
          <p:nvPr/>
        </p:nvSpPr>
        <p:spPr>
          <a:xfrm>
            <a:off x="3236615" y="3451573"/>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76" name="Straight Arrow Connector 2075">
            <a:extLst>
              <a:ext uri="{FF2B5EF4-FFF2-40B4-BE49-F238E27FC236}">
                <a16:creationId xmlns:a16="http://schemas.microsoft.com/office/drawing/2014/main" id="{61047F42-CB8C-B214-7C9C-F3C364FE3CF7}"/>
              </a:ext>
            </a:extLst>
          </p:cNvPr>
          <p:cNvCxnSpPr>
            <a:cxnSpLocks/>
            <a:stCxn id="23" idx="3"/>
            <a:endCxn id="70" idx="1"/>
          </p:cNvCxnSpPr>
          <p:nvPr/>
        </p:nvCxnSpPr>
        <p:spPr>
          <a:xfrm>
            <a:off x="2241935" y="5306624"/>
            <a:ext cx="99468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84" name="Straight Arrow Connector 2083">
            <a:extLst>
              <a:ext uri="{FF2B5EF4-FFF2-40B4-BE49-F238E27FC236}">
                <a16:creationId xmlns:a16="http://schemas.microsoft.com/office/drawing/2014/main" id="{35D2BB0B-84E6-2D24-F6BD-62F763689CEB}"/>
              </a:ext>
            </a:extLst>
          </p:cNvPr>
          <p:cNvCxnSpPr>
            <a:cxnSpLocks/>
            <a:endCxn id="23" idx="1"/>
          </p:cNvCxnSpPr>
          <p:nvPr/>
        </p:nvCxnSpPr>
        <p:spPr>
          <a:xfrm>
            <a:off x="722951" y="5306620"/>
            <a:ext cx="441937" cy="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90" name="Rectangle: Rounded Corners 2089">
            <a:extLst>
              <a:ext uri="{FF2B5EF4-FFF2-40B4-BE49-F238E27FC236}">
                <a16:creationId xmlns:a16="http://schemas.microsoft.com/office/drawing/2014/main" id="{CD94D844-B0DD-FF22-2CA6-DE35D4A035BA}"/>
              </a:ext>
            </a:extLst>
          </p:cNvPr>
          <p:cNvSpPr/>
          <p:nvPr/>
        </p:nvSpPr>
        <p:spPr>
          <a:xfrm>
            <a:off x="7427546" y="2527015"/>
            <a:ext cx="1470682" cy="1302035"/>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091" name="テキスト ボックス 118">
            <a:extLst>
              <a:ext uri="{FF2B5EF4-FFF2-40B4-BE49-F238E27FC236}">
                <a16:creationId xmlns:a16="http://schemas.microsoft.com/office/drawing/2014/main" id="{C85CFF85-6C21-EBC6-12DC-58BC3AD72689}"/>
              </a:ext>
            </a:extLst>
          </p:cNvPr>
          <p:cNvSpPr txBox="1"/>
          <p:nvPr/>
        </p:nvSpPr>
        <p:spPr>
          <a:xfrm>
            <a:off x="7401846" y="2467818"/>
            <a:ext cx="1591854" cy="173929"/>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lang="ja-JP" altLang="en-US" sz="1050">
                <a:solidFill>
                  <a:srgbClr val="575757"/>
                </a:solidFill>
                <a:ea typeface="Meiryo UI" panose="020B0604030504040204" pitchFamily="50" charset="-128"/>
              </a:rPr>
              <a:t>外部のオープンバッジサービス</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093" name="Rectangle 2092">
            <a:extLst>
              <a:ext uri="{FF2B5EF4-FFF2-40B4-BE49-F238E27FC236}">
                <a16:creationId xmlns:a16="http://schemas.microsoft.com/office/drawing/2014/main" id="{72C11228-8F1A-0C93-3F80-DF76EB0ECE9A}"/>
              </a:ext>
            </a:extLst>
          </p:cNvPr>
          <p:cNvSpPr/>
          <p:nvPr/>
        </p:nvSpPr>
        <p:spPr>
          <a:xfrm>
            <a:off x="7675750" y="2690116"/>
            <a:ext cx="890122" cy="426340"/>
          </a:xfrm>
          <a:prstGeom prst="rect">
            <a:avLst/>
          </a:prstGeom>
          <a:solidFill>
            <a:schemeClr val="bg1">
              <a:lumMod val="95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bg2"/>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Open Budge</a:t>
            </a:r>
            <a:br>
              <a:rPr lang="en-US" altLang="ja-JP" sz="900">
                <a:solidFill>
                  <a:srgbClr val="575757"/>
                </a:solidFill>
                <a:ea typeface="Meiryo UI" panose="020B0604030504040204" pitchFamily="50" charset="-128"/>
              </a:rPr>
            </a:br>
            <a:r>
              <a:rPr lang="en-US" altLang="ja-JP" sz="900">
                <a:solidFill>
                  <a:srgbClr val="575757"/>
                </a:solidFill>
                <a:ea typeface="Meiryo UI" panose="020B0604030504040204" pitchFamily="50" charset="-128"/>
              </a:rPr>
              <a:t>Service</a:t>
            </a:r>
            <a:endParaRPr lang="ja-JP" altLang="en-US" sz="900">
              <a:solidFill>
                <a:srgbClr val="575757"/>
              </a:solidFill>
              <a:ea typeface="Meiryo UI" panose="020B0604030504040204" pitchFamily="50" charset="-128"/>
            </a:endParaRPr>
          </a:p>
        </p:txBody>
      </p:sp>
      <p:cxnSp>
        <p:nvCxnSpPr>
          <p:cNvPr id="2094" name="Straight Arrow Connector 2093">
            <a:extLst>
              <a:ext uri="{FF2B5EF4-FFF2-40B4-BE49-F238E27FC236}">
                <a16:creationId xmlns:a16="http://schemas.microsoft.com/office/drawing/2014/main" id="{C2D6D881-B25E-FC8D-5E36-B6343AFE5840}"/>
              </a:ext>
            </a:extLst>
          </p:cNvPr>
          <p:cNvCxnSpPr>
            <a:cxnSpLocks/>
            <a:stCxn id="2093" idx="2"/>
            <a:endCxn id="56" idx="0"/>
          </p:cNvCxnSpPr>
          <p:nvPr/>
        </p:nvCxnSpPr>
        <p:spPr>
          <a:xfrm>
            <a:off x="8120811" y="3116456"/>
            <a:ext cx="0" cy="189291"/>
          </a:xfrm>
          <a:prstGeom prst="straightConnector1">
            <a:avLst/>
          </a:prstGeom>
          <a:ln w="9525" cap="rnd">
            <a:solidFill>
              <a:srgbClr val="9A9A9A"/>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32402DA3-02B4-0C72-F9E3-8A4D9656B5CB}"/>
              </a:ext>
            </a:extLst>
          </p:cNvPr>
          <p:cNvGrpSpPr/>
          <p:nvPr/>
        </p:nvGrpSpPr>
        <p:grpSpPr>
          <a:xfrm>
            <a:off x="8764945" y="6397719"/>
            <a:ext cx="2736744" cy="387580"/>
            <a:chOff x="8764945" y="6397719"/>
            <a:chExt cx="2736744" cy="387580"/>
          </a:xfrm>
        </p:grpSpPr>
        <p:sp>
          <p:nvSpPr>
            <p:cNvPr id="8" name="Rectangle 7">
              <a:extLst>
                <a:ext uri="{FF2B5EF4-FFF2-40B4-BE49-F238E27FC236}">
                  <a16:creationId xmlns:a16="http://schemas.microsoft.com/office/drawing/2014/main" id="{5114F6C0-F026-0472-6CDE-1FE3E6186B7E}"/>
                </a:ext>
              </a:extLst>
            </p:cNvPr>
            <p:cNvSpPr/>
            <p:nvPr/>
          </p:nvSpPr>
          <p:spPr>
            <a:xfrm>
              <a:off x="8764945" y="6397719"/>
              <a:ext cx="2736744" cy="38758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9" name="Rectangle 8">
              <a:extLst>
                <a:ext uri="{FF2B5EF4-FFF2-40B4-BE49-F238E27FC236}">
                  <a16:creationId xmlns:a16="http://schemas.microsoft.com/office/drawing/2014/main" id="{6D062F61-7A60-ED87-CEAC-69A177088261}"/>
                </a:ext>
              </a:extLst>
            </p:cNvPr>
            <p:cNvSpPr/>
            <p:nvPr/>
          </p:nvSpPr>
          <p:spPr>
            <a:xfrm>
              <a:off x="9462002" y="6485957"/>
              <a:ext cx="607965" cy="198890"/>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業務</a:t>
              </a:r>
              <a:endParaRPr lang="en-US" sz="900">
                <a:solidFill>
                  <a:srgbClr val="575757"/>
                </a:solidFill>
                <a:ea typeface="Meiryo UI" panose="020B0604030504040204" pitchFamily="50" charset="-128"/>
              </a:endParaRPr>
            </a:p>
          </p:txBody>
        </p:sp>
        <p:sp>
          <p:nvSpPr>
            <p:cNvPr id="10" name="Rectangle 9">
              <a:extLst>
                <a:ext uri="{FF2B5EF4-FFF2-40B4-BE49-F238E27FC236}">
                  <a16:creationId xmlns:a16="http://schemas.microsoft.com/office/drawing/2014/main" id="{AB701D50-827A-04C7-DF23-663E4A0E253E}"/>
                </a:ext>
              </a:extLst>
            </p:cNvPr>
            <p:cNvSpPr/>
            <p:nvPr/>
          </p:nvSpPr>
          <p:spPr>
            <a:xfrm>
              <a:off x="10159135" y="6485957"/>
              <a:ext cx="607965" cy="198890"/>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処理</a:t>
              </a:r>
              <a:endParaRPr lang="en-US" sz="900">
                <a:solidFill>
                  <a:srgbClr val="575757"/>
                </a:solidFill>
                <a:ea typeface="Meiryo UI" panose="020B0604030504040204" pitchFamily="50" charset="-128"/>
              </a:endParaRPr>
            </a:p>
          </p:txBody>
        </p:sp>
        <p:sp>
          <p:nvSpPr>
            <p:cNvPr id="14" name="Flowchart: Magnetic Disk 13">
              <a:extLst>
                <a:ext uri="{FF2B5EF4-FFF2-40B4-BE49-F238E27FC236}">
                  <a16:creationId xmlns:a16="http://schemas.microsoft.com/office/drawing/2014/main" id="{35F661C6-00F3-A0B0-393E-FDEA611E32CB}"/>
                </a:ext>
              </a:extLst>
            </p:cNvPr>
            <p:cNvSpPr/>
            <p:nvPr/>
          </p:nvSpPr>
          <p:spPr>
            <a:xfrm>
              <a:off x="10849572" y="6455060"/>
              <a:ext cx="507445" cy="260685"/>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データ</a:t>
              </a:r>
              <a:endParaRPr lang="en-US" altLang="ja-JP" sz="900">
                <a:solidFill>
                  <a:srgbClr val="575757"/>
                </a:solidFill>
                <a:ea typeface="Meiryo UI" panose="020B0604030504040204" pitchFamily="50" charset="-128"/>
              </a:endParaRPr>
            </a:p>
          </p:txBody>
        </p:sp>
        <p:sp>
          <p:nvSpPr>
            <p:cNvPr id="16" name="テキスト ボックス 118">
              <a:extLst>
                <a:ext uri="{FF2B5EF4-FFF2-40B4-BE49-F238E27FC236}">
                  <a16:creationId xmlns:a16="http://schemas.microsoft.com/office/drawing/2014/main" id="{CB49C2B6-C277-FC51-35A5-408EE53AB815}"/>
                </a:ext>
              </a:extLst>
            </p:cNvPr>
            <p:cNvSpPr txBox="1"/>
            <p:nvPr/>
          </p:nvSpPr>
          <p:spPr>
            <a:xfrm>
              <a:off x="8918688" y="6507301"/>
              <a:ext cx="421459" cy="1562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●凡例：</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17" name="Flowchart: Magnetic Disk 16">
            <a:extLst>
              <a:ext uri="{FF2B5EF4-FFF2-40B4-BE49-F238E27FC236}">
                <a16:creationId xmlns:a16="http://schemas.microsoft.com/office/drawing/2014/main" id="{6884EB6A-50CB-9271-3A0F-024D9D5A81C8}"/>
              </a:ext>
            </a:extLst>
          </p:cNvPr>
          <p:cNvSpPr/>
          <p:nvPr/>
        </p:nvSpPr>
        <p:spPr>
          <a:xfrm>
            <a:off x="6217789" y="3792560"/>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バッジ設定</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マスタ</a:t>
            </a:r>
            <a:endParaRPr lang="en-US" altLang="ja-JP" sz="900">
              <a:solidFill>
                <a:srgbClr val="575757"/>
              </a:solidFill>
              <a:ea typeface="Meiryo UI" panose="020B0604030504040204" pitchFamily="50" charset="-128"/>
            </a:endParaRPr>
          </a:p>
        </p:txBody>
      </p:sp>
      <p:cxnSp>
        <p:nvCxnSpPr>
          <p:cNvPr id="19" name="Connector: Elbow 18">
            <a:extLst>
              <a:ext uri="{FF2B5EF4-FFF2-40B4-BE49-F238E27FC236}">
                <a16:creationId xmlns:a16="http://schemas.microsoft.com/office/drawing/2014/main" id="{8F60C15E-4D12-C2E6-EA3E-D3C88539C9D2}"/>
              </a:ext>
            </a:extLst>
          </p:cNvPr>
          <p:cNvCxnSpPr>
            <a:cxnSpLocks/>
            <a:stCxn id="17" idx="4"/>
          </p:cNvCxnSpPr>
          <p:nvPr/>
        </p:nvCxnSpPr>
        <p:spPr>
          <a:xfrm flipV="1">
            <a:off x="6960739" y="3578955"/>
            <a:ext cx="567696" cy="46760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3D6A1E9C-2891-25DE-1AA5-062C6BCBF3CF}"/>
              </a:ext>
            </a:extLst>
          </p:cNvPr>
          <p:cNvGrpSpPr/>
          <p:nvPr/>
        </p:nvGrpSpPr>
        <p:grpSpPr>
          <a:xfrm>
            <a:off x="4816562" y="3290138"/>
            <a:ext cx="403139" cy="387582"/>
            <a:chOff x="5595257" y="1820226"/>
            <a:chExt cx="403139" cy="320315"/>
          </a:xfrm>
        </p:grpSpPr>
        <p:sp>
          <p:nvSpPr>
            <p:cNvPr id="27" name="Flowchart: Sort 26">
              <a:extLst>
                <a:ext uri="{FF2B5EF4-FFF2-40B4-BE49-F238E27FC236}">
                  <a16:creationId xmlns:a16="http://schemas.microsoft.com/office/drawing/2014/main" id="{2260ABBF-D7D5-9705-B069-C08936C74717}"/>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8" name="Flowchart: Sort 27">
              <a:extLst>
                <a:ext uri="{FF2B5EF4-FFF2-40B4-BE49-F238E27FC236}">
                  <a16:creationId xmlns:a16="http://schemas.microsoft.com/office/drawing/2014/main" id="{6CE82319-008E-3D0E-2E91-27BE39086C29}"/>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grpSp>
        <p:nvGrpSpPr>
          <p:cNvPr id="33" name="Group 32">
            <a:extLst>
              <a:ext uri="{FF2B5EF4-FFF2-40B4-BE49-F238E27FC236}">
                <a16:creationId xmlns:a16="http://schemas.microsoft.com/office/drawing/2014/main" id="{23FE9A68-EE88-8064-335B-5F666A51352E}"/>
              </a:ext>
            </a:extLst>
          </p:cNvPr>
          <p:cNvGrpSpPr/>
          <p:nvPr/>
        </p:nvGrpSpPr>
        <p:grpSpPr>
          <a:xfrm>
            <a:off x="4816562" y="5133253"/>
            <a:ext cx="403139" cy="387582"/>
            <a:chOff x="5595257" y="1820226"/>
            <a:chExt cx="403139" cy="320315"/>
          </a:xfrm>
        </p:grpSpPr>
        <p:sp>
          <p:nvSpPr>
            <p:cNvPr id="34" name="Flowchart: Sort 33">
              <a:extLst>
                <a:ext uri="{FF2B5EF4-FFF2-40B4-BE49-F238E27FC236}">
                  <a16:creationId xmlns:a16="http://schemas.microsoft.com/office/drawing/2014/main" id="{D7A72B3E-9627-97F8-0780-CA4BA648B5AD}"/>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38" name="Flowchart: Sort 37">
              <a:extLst>
                <a:ext uri="{FF2B5EF4-FFF2-40B4-BE49-F238E27FC236}">
                  <a16:creationId xmlns:a16="http://schemas.microsoft.com/office/drawing/2014/main" id="{3476F1B3-5CB6-F434-53B7-B2463241704D}"/>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41" name="Flowchart: Magnetic Disk 40">
            <a:extLst>
              <a:ext uri="{FF2B5EF4-FFF2-40B4-BE49-F238E27FC236}">
                <a16:creationId xmlns:a16="http://schemas.microsoft.com/office/drawing/2014/main" id="{73CA1876-5F5B-6CEB-920C-5FD6A5996520}"/>
              </a:ext>
            </a:extLst>
          </p:cNvPr>
          <p:cNvSpPr/>
          <p:nvPr/>
        </p:nvSpPr>
        <p:spPr>
          <a:xfrm>
            <a:off x="2150120" y="5653443"/>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認定</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資格試験</a:t>
            </a:r>
            <a:endParaRPr lang="en-US" altLang="ja-JP" sz="900">
              <a:solidFill>
                <a:srgbClr val="575757"/>
              </a:solidFill>
              <a:ea typeface="Meiryo UI" panose="020B0604030504040204" pitchFamily="50" charset="-128"/>
            </a:endParaRPr>
          </a:p>
        </p:txBody>
      </p:sp>
      <p:cxnSp>
        <p:nvCxnSpPr>
          <p:cNvPr id="42" name="Connector: Elbow 41">
            <a:extLst>
              <a:ext uri="{FF2B5EF4-FFF2-40B4-BE49-F238E27FC236}">
                <a16:creationId xmlns:a16="http://schemas.microsoft.com/office/drawing/2014/main" id="{183220BF-685A-CAE3-0BBE-7CA477DA230A}"/>
              </a:ext>
            </a:extLst>
          </p:cNvPr>
          <p:cNvCxnSpPr>
            <a:cxnSpLocks/>
            <a:stCxn id="41" idx="4"/>
            <a:endCxn id="55" idx="1"/>
          </p:cNvCxnSpPr>
          <p:nvPr/>
        </p:nvCxnSpPr>
        <p:spPr>
          <a:xfrm flipV="1">
            <a:off x="2893070" y="5411966"/>
            <a:ext cx="343545" cy="495477"/>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CEF97168-9DB7-1515-FCBD-517A379BA892}"/>
              </a:ext>
            </a:extLst>
          </p:cNvPr>
          <p:cNvSpPr/>
          <p:nvPr/>
        </p:nvSpPr>
        <p:spPr>
          <a:xfrm>
            <a:off x="3236615" y="5340901"/>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63" name="Rectangle 62">
            <a:extLst>
              <a:ext uri="{FF2B5EF4-FFF2-40B4-BE49-F238E27FC236}">
                <a16:creationId xmlns:a16="http://schemas.microsoft.com/office/drawing/2014/main" id="{7EC5D47B-8B66-6F7B-77ED-814B1F03BF41}"/>
              </a:ext>
            </a:extLst>
          </p:cNvPr>
          <p:cNvSpPr/>
          <p:nvPr/>
        </p:nvSpPr>
        <p:spPr>
          <a:xfrm>
            <a:off x="3236615" y="3308603"/>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3522D"/>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66" name="Rectangle 65">
            <a:extLst>
              <a:ext uri="{FF2B5EF4-FFF2-40B4-BE49-F238E27FC236}">
                <a16:creationId xmlns:a16="http://schemas.microsoft.com/office/drawing/2014/main" id="{A83AE1F6-F192-42F5-67BC-FB6B29CFFE7D}"/>
              </a:ext>
            </a:extLst>
          </p:cNvPr>
          <p:cNvSpPr/>
          <p:nvPr/>
        </p:nvSpPr>
        <p:spPr>
          <a:xfrm>
            <a:off x="3239366" y="5150869"/>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5E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88" name="Rectangle 87">
            <a:extLst>
              <a:ext uri="{FF2B5EF4-FFF2-40B4-BE49-F238E27FC236}">
                <a16:creationId xmlns:a16="http://schemas.microsoft.com/office/drawing/2014/main" id="{21F8CEDF-D29D-027F-14AA-CA117493EC9F}"/>
              </a:ext>
            </a:extLst>
          </p:cNvPr>
          <p:cNvSpPr/>
          <p:nvPr/>
        </p:nvSpPr>
        <p:spPr>
          <a:xfrm>
            <a:off x="3236615" y="1316661"/>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準拠チェック</a:t>
            </a:r>
          </a:p>
        </p:txBody>
      </p:sp>
      <p:sp>
        <p:nvSpPr>
          <p:cNvPr id="90" name="テキスト ボックス 118">
            <a:extLst>
              <a:ext uri="{FF2B5EF4-FFF2-40B4-BE49-F238E27FC236}">
                <a16:creationId xmlns:a16="http://schemas.microsoft.com/office/drawing/2014/main" id="{ABFBCD6C-45EE-D02D-82E1-5570807C3EA0}"/>
              </a:ext>
            </a:extLst>
          </p:cNvPr>
          <p:cNvSpPr txBox="1"/>
          <p:nvPr/>
        </p:nvSpPr>
        <p:spPr>
          <a:xfrm>
            <a:off x="4524292" y="1133717"/>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DSS</a:t>
            </a:r>
            <a:r>
              <a:rPr kumimoji="1" lang="ja-JP" altLang="en-US" sz="1050">
                <a:solidFill>
                  <a:srgbClr val="575757"/>
                </a:solidFill>
                <a:latin typeface="Trebuchet MS" panose="020B0603020202020204" pitchFamily="34" charset="0"/>
                <a:ea typeface="Meiryo UI" panose="020B0604030504040204" pitchFamily="50" charset="-128"/>
              </a:rPr>
              <a:t>準拠？</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91" name="テキスト ボックス 118">
            <a:extLst>
              <a:ext uri="{FF2B5EF4-FFF2-40B4-BE49-F238E27FC236}">
                <a16:creationId xmlns:a16="http://schemas.microsoft.com/office/drawing/2014/main" id="{EFB0B44E-3904-9E87-C9DE-E9B1FE961D6A}"/>
              </a:ext>
            </a:extLst>
          </p:cNvPr>
          <p:cNvSpPr txBox="1"/>
          <p:nvPr/>
        </p:nvSpPr>
        <p:spPr>
          <a:xfrm>
            <a:off x="5261773" y="1313558"/>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94" name="テキスト ボックス 118">
            <a:extLst>
              <a:ext uri="{FF2B5EF4-FFF2-40B4-BE49-F238E27FC236}">
                <a16:creationId xmlns:a16="http://schemas.microsoft.com/office/drawing/2014/main" id="{44B68040-C5F8-6070-4AD4-C216378371AE}"/>
              </a:ext>
            </a:extLst>
          </p:cNvPr>
          <p:cNvSpPr txBox="1"/>
          <p:nvPr/>
        </p:nvSpPr>
        <p:spPr>
          <a:xfrm>
            <a:off x="4835819" y="1700358"/>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95" name="Straight Arrow Connector 94">
            <a:extLst>
              <a:ext uri="{FF2B5EF4-FFF2-40B4-BE49-F238E27FC236}">
                <a16:creationId xmlns:a16="http://schemas.microsoft.com/office/drawing/2014/main" id="{F9FE16D1-5E55-9F0A-FC31-AAE5ABF18209}"/>
              </a:ext>
            </a:extLst>
          </p:cNvPr>
          <p:cNvCxnSpPr>
            <a:cxnSpLocks/>
          </p:cNvCxnSpPr>
          <p:nvPr/>
        </p:nvCxnSpPr>
        <p:spPr>
          <a:xfrm>
            <a:off x="4421367" y="1494086"/>
            <a:ext cx="413519" cy="3152"/>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6" name="Connector: Elbow 95">
            <a:extLst>
              <a:ext uri="{FF2B5EF4-FFF2-40B4-BE49-F238E27FC236}">
                <a16:creationId xmlns:a16="http://schemas.microsoft.com/office/drawing/2014/main" id="{9339C905-C7D1-2BBB-2BA8-87D342EC09C3}"/>
              </a:ext>
            </a:extLst>
          </p:cNvPr>
          <p:cNvCxnSpPr>
            <a:cxnSpLocks/>
            <a:endCxn id="99" idx="1"/>
          </p:cNvCxnSpPr>
          <p:nvPr/>
        </p:nvCxnSpPr>
        <p:spPr>
          <a:xfrm rot="16200000" flipH="1">
            <a:off x="4805250" y="1703887"/>
            <a:ext cx="540182" cy="114418"/>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7" name="Rectangle 96">
            <a:extLst>
              <a:ext uri="{FF2B5EF4-FFF2-40B4-BE49-F238E27FC236}">
                <a16:creationId xmlns:a16="http://schemas.microsoft.com/office/drawing/2014/main" id="{E7325A85-9475-04D0-B742-F825F2E5DAB6}"/>
              </a:ext>
            </a:extLst>
          </p:cNvPr>
          <p:cNvSpPr/>
          <p:nvPr/>
        </p:nvSpPr>
        <p:spPr>
          <a:xfrm>
            <a:off x="5770099" y="2050551"/>
            <a:ext cx="251680" cy="2283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99" name="Rectangle 98">
            <a:extLst>
              <a:ext uri="{FF2B5EF4-FFF2-40B4-BE49-F238E27FC236}">
                <a16:creationId xmlns:a16="http://schemas.microsoft.com/office/drawing/2014/main" id="{77A03EB0-55F2-949A-BB0A-053A92CE6EC5}"/>
              </a:ext>
            </a:extLst>
          </p:cNvPr>
          <p:cNvSpPr/>
          <p:nvPr/>
        </p:nvSpPr>
        <p:spPr>
          <a:xfrm>
            <a:off x="5132550" y="1871029"/>
            <a:ext cx="1184752"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資格情報の登録</a:t>
            </a:r>
          </a:p>
        </p:txBody>
      </p:sp>
      <p:sp>
        <p:nvSpPr>
          <p:cNvPr id="100" name="Flowchart: Magnetic Disk 99">
            <a:extLst>
              <a:ext uri="{FF2B5EF4-FFF2-40B4-BE49-F238E27FC236}">
                <a16:creationId xmlns:a16="http://schemas.microsoft.com/office/drawing/2014/main" id="{4B39263A-0798-2F26-729B-D7A01CD7636A}"/>
              </a:ext>
            </a:extLst>
          </p:cNvPr>
          <p:cNvSpPr/>
          <p:nvPr/>
        </p:nvSpPr>
        <p:spPr>
          <a:xfrm>
            <a:off x="7915213" y="1777186"/>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保有資格</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管理テーブル</a:t>
            </a:r>
            <a:endParaRPr lang="en-US" altLang="ja-JP" sz="900">
              <a:solidFill>
                <a:srgbClr val="575757"/>
              </a:solidFill>
              <a:ea typeface="Meiryo UI" panose="020B0604030504040204" pitchFamily="50" charset="-128"/>
            </a:endParaRPr>
          </a:p>
        </p:txBody>
      </p:sp>
      <p:cxnSp>
        <p:nvCxnSpPr>
          <p:cNvPr id="101" name="Straight Arrow Connector 100">
            <a:extLst>
              <a:ext uri="{FF2B5EF4-FFF2-40B4-BE49-F238E27FC236}">
                <a16:creationId xmlns:a16="http://schemas.microsoft.com/office/drawing/2014/main" id="{F535F611-5304-FEFD-7BDC-EBBC69EA533B}"/>
              </a:ext>
            </a:extLst>
          </p:cNvPr>
          <p:cNvCxnSpPr>
            <a:cxnSpLocks/>
            <a:stCxn id="99" idx="3"/>
            <a:endCxn id="100" idx="2"/>
          </p:cNvCxnSpPr>
          <p:nvPr/>
        </p:nvCxnSpPr>
        <p:spPr>
          <a:xfrm flipV="1">
            <a:off x="6317302" y="2031186"/>
            <a:ext cx="1597911" cy="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7" name="Connector: Elbow 106">
            <a:extLst>
              <a:ext uri="{FF2B5EF4-FFF2-40B4-BE49-F238E27FC236}">
                <a16:creationId xmlns:a16="http://schemas.microsoft.com/office/drawing/2014/main" id="{29CA23F8-0588-E12F-F0DD-923D41E9E0C2}"/>
              </a:ext>
            </a:extLst>
          </p:cNvPr>
          <p:cNvCxnSpPr>
            <a:cxnSpLocks/>
            <a:stCxn id="2071" idx="3"/>
            <a:endCxn id="108" idx="1"/>
          </p:cNvCxnSpPr>
          <p:nvPr/>
        </p:nvCxnSpPr>
        <p:spPr>
          <a:xfrm>
            <a:off x="5201376" y="1529007"/>
            <a:ext cx="2713837" cy="395581"/>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8" name="Rectangle 107">
            <a:extLst>
              <a:ext uri="{FF2B5EF4-FFF2-40B4-BE49-F238E27FC236}">
                <a16:creationId xmlns:a16="http://schemas.microsoft.com/office/drawing/2014/main" id="{6A7659B2-BD47-7E6E-25B9-8C3DD3796815}"/>
              </a:ext>
            </a:extLst>
          </p:cNvPr>
          <p:cNvSpPr/>
          <p:nvPr/>
        </p:nvSpPr>
        <p:spPr>
          <a:xfrm>
            <a:off x="7915213" y="1853523"/>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09" name="Rectangle 108">
            <a:extLst>
              <a:ext uri="{FF2B5EF4-FFF2-40B4-BE49-F238E27FC236}">
                <a16:creationId xmlns:a16="http://schemas.microsoft.com/office/drawing/2014/main" id="{929DAC7E-7598-95FB-4569-BE2ECBBC77EB}"/>
              </a:ext>
            </a:extLst>
          </p:cNvPr>
          <p:cNvSpPr/>
          <p:nvPr/>
        </p:nvSpPr>
        <p:spPr>
          <a:xfrm>
            <a:off x="7177002" y="1334686"/>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E71C57"/>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10" name="Straight Arrow Connector 109">
            <a:extLst>
              <a:ext uri="{FF2B5EF4-FFF2-40B4-BE49-F238E27FC236}">
                <a16:creationId xmlns:a16="http://schemas.microsoft.com/office/drawing/2014/main" id="{A9E0299F-428D-61B8-C96E-BB82B19DED36}"/>
              </a:ext>
            </a:extLst>
          </p:cNvPr>
          <p:cNvCxnSpPr>
            <a:cxnSpLocks/>
            <a:endCxn id="88" idx="1"/>
          </p:cNvCxnSpPr>
          <p:nvPr/>
        </p:nvCxnSpPr>
        <p:spPr>
          <a:xfrm>
            <a:off x="2241935" y="1476819"/>
            <a:ext cx="99468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20EDA205-8B62-4E55-D89E-41AEA529D62C}"/>
              </a:ext>
            </a:extLst>
          </p:cNvPr>
          <p:cNvGrpSpPr/>
          <p:nvPr/>
        </p:nvGrpSpPr>
        <p:grpSpPr>
          <a:xfrm>
            <a:off x="4816562" y="1303448"/>
            <a:ext cx="403139" cy="387582"/>
            <a:chOff x="5595257" y="1820226"/>
            <a:chExt cx="403139" cy="320315"/>
          </a:xfrm>
        </p:grpSpPr>
        <p:sp>
          <p:nvSpPr>
            <p:cNvPr id="113" name="Flowchart: Sort 112">
              <a:extLst>
                <a:ext uri="{FF2B5EF4-FFF2-40B4-BE49-F238E27FC236}">
                  <a16:creationId xmlns:a16="http://schemas.microsoft.com/office/drawing/2014/main" id="{C9B35AC4-4CF9-5B10-4C45-005B42839B80}"/>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115" name="Flowchart: Sort 114">
              <a:extLst>
                <a:ext uri="{FF2B5EF4-FFF2-40B4-BE49-F238E27FC236}">
                  <a16:creationId xmlns:a16="http://schemas.microsoft.com/office/drawing/2014/main" id="{4B08C228-3381-45E2-03BA-61F58D2037D6}"/>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116" name="Rectangle 115">
            <a:extLst>
              <a:ext uri="{FF2B5EF4-FFF2-40B4-BE49-F238E27FC236}">
                <a16:creationId xmlns:a16="http://schemas.microsoft.com/office/drawing/2014/main" id="{8086EE66-B8FE-6856-ADE1-E03B21692C71}"/>
              </a:ext>
            </a:extLst>
          </p:cNvPr>
          <p:cNvSpPr/>
          <p:nvPr/>
        </p:nvSpPr>
        <p:spPr>
          <a:xfrm>
            <a:off x="3239366" y="1321064"/>
            <a:ext cx="214569" cy="14212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5E7E"/>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20" name="Rectangle 119">
            <a:extLst>
              <a:ext uri="{FF2B5EF4-FFF2-40B4-BE49-F238E27FC236}">
                <a16:creationId xmlns:a16="http://schemas.microsoft.com/office/drawing/2014/main" id="{B23E5CB4-9D43-7B50-1123-30BE8ADA9807}"/>
              </a:ext>
            </a:extLst>
          </p:cNvPr>
          <p:cNvSpPr/>
          <p:nvPr/>
        </p:nvSpPr>
        <p:spPr>
          <a:xfrm>
            <a:off x="1164888" y="1314452"/>
            <a:ext cx="107704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IAP</a:t>
            </a:r>
            <a:r>
              <a:rPr lang="ja-JP" altLang="en-US" sz="900">
                <a:solidFill>
                  <a:srgbClr val="575757"/>
                </a:solidFill>
                <a:ea typeface="Meiryo UI" panose="020B0604030504040204" pitchFamily="50" charset="-128"/>
              </a:rPr>
              <a:t>資格・試験</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情報連携</a:t>
            </a:r>
          </a:p>
        </p:txBody>
      </p:sp>
      <p:cxnSp>
        <p:nvCxnSpPr>
          <p:cNvPr id="121" name="Straight Arrow Connector 120">
            <a:extLst>
              <a:ext uri="{FF2B5EF4-FFF2-40B4-BE49-F238E27FC236}">
                <a16:creationId xmlns:a16="http://schemas.microsoft.com/office/drawing/2014/main" id="{FCEB8EA3-3CBE-6715-C27C-F0966CB54815}"/>
              </a:ext>
            </a:extLst>
          </p:cNvPr>
          <p:cNvCxnSpPr>
            <a:cxnSpLocks/>
            <a:stCxn id="15" idx="3"/>
            <a:endCxn id="30" idx="1"/>
          </p:cNvCxnSpPr>
          <p:nvPr/>
        </p:nvCxnSpPr>
        <p:spPr>
          <a:xfrm>
            <a:off x="2241935" y="3465905"/>
            <a:ext cx="99468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52" name="Connector: Elbow 2051">
            <a:extLst>
              <a:ext uri="{FF2B5EF4-FFF2-40B4-BE49-F238E27FC236}">
                <a16:creationId xmlns:a16="http://schemas.microsoft.com/office/drawing/2014/main" id="{CD4D5750-DCE3-247B-2765-A2C22317E066}"/>
              </a:ext>
            </a:extLst>
          </p:cNvPr>
          <p:cNvCxnSpPr>
            <a:cxnSpLocks/>
            <a:endCxn id="63" idx="1"/>
          </p:cNvCxnSpPr>
          <p:nvPr/>
        </p:nvCxnSpPr>
        <p:spPr>
          <a:xfrm flipH="1">
            <a:off x="3236615" y="1497238"/>
            <a:ext cx="1964761" cy="1882430"/>
          </a:xfrm>
          <a:prstGeom prst="bentConnector5">
            <a:avLst>
              <a:gd name="adj1" fmla="val -225428"/>
              <a:gd name="adj2" fmla="val 46720"/>
              <a:gd name="adj3" fmla="val 111635"/>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5" name="Flowchart: Magnetic Disk 2064">
            <a:extLst>
              <a:ext uri="{FF2B5EF4-FFF2-40B4-BE49-F238E27FC236}">
                <a16:creationId xmlns:a16="http://schemas.microsoft.com/office/drawing/2014/main" id="{10FD1ABA-8653-7939-9C81-6025366A173A}"/>
              </a:ext>
            </a:extLst>
          </p:cNvPr>
          <p:cNvSpPr/>
          <p:nvPr/>
        </p:nvSpPr>
        <p:spPr>
          <a:xfrm>
            <a:off x="2150120" y="1815344"/>
            <a:ext cx="742950" cy="508000"/>
          </a:xfrm>
          <a:prstGeom prst="flowChartMagneticDisk">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DSS</a:t>
            </a:r>
            <a:r>
              <a:rPr lang="ja-JP" altLang="en-US" sz="900">
                <a:solidFill>
                  <a:srgbClr val="575757"/>
                </a:solidFill>
                <a:ea typeface="Meiryo UI" panose="020B0604030504040204" pitchFamily="50" charset="-128"/>
              </a:rPr>
              <a:t>認定</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資格試験</a:t>
            </a:r>
            <a:endParaRPr lang="en-US" altLang="ja-JP" sz="900">
              <a:solidFill>
                <a:srgbClr val="575757"/>
              </a:solidFill>
              <a:ea typeface="Meiryo UI" panose="020B0604030504040204" pitchFamily="50" charset="-128"/>
            </a:endParaRPr>
          </a:p>
        </p:txBody>
      </p:sp>
      <p:cxnSp>
        <p:nvCxnSpPr>
          <p:cNvPr id="2067" name="Connector: Elbow 2066">
            <a:extLst>
              <a:ext uri="{FF2B5EF4-FFF2-40B4-BE49-F238E27FC236}">
                <a16:creationId xmlns:a16="http://schemas.microsoft.com/office/drawing/2014/main" id="{3593E512-941C-FF62-D263-DE92670B6989}"/>
              </a:ext>
            </a:extLst>
          </p:cNvPr>
          <p:cNvCxnSpPr>
            <a:cxnSpLocks/>
            <a:stCxn id="2065" idx="4"/>
          </p:cNvCxnSpPr>
          <p:nvPr/>
        </p:nvCxnSpPr>
        <p:spPr>
          <a:xfrm flipV="1">
            <a:off x="2893070" y="1573867"/>
            <a:ext cx="343545" cy="495477"/>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68" name="テキスト ボックス 118">
            <a:extLst>
              <a:ext uri="{FF2B5EF4-FFF2-40B4-BE49-F238E27FC236}">
                <a16:creationId xmlns:a16="http://schemas.microsoft.com/office/drawing/2014/main" id="{4EA3F6EE-797D-C5D2-48C6-5B43A090ECE9}"/>
              </a:ext>
            </a:extLst>
          </p:cNvPr>
          <p:cNvSpPr txBox="1"/>
          <p:nvPr/>
        </p:nvSpPr>
        <p:spPr>
          <a:xfrm>
            <a:off x="6963988" y="1422462"/>
            <a:ext cx="137880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2027.1Q</a:t>
            </a:r>
            <a:r>
              <a:rPr kumimoji="1" lang="ja-JP" altLang="en-US" sz="1050">
                <a:solidFill>
                  <a:srgbClr val="575757"/>
                </a:solidFill>
                <a:latin typeface="Trebuchet MS" panose="020B0603020202020204" pitchFamily="34" charset="0"/>
                <a:ea typeface="Meiryo UI" panose="020B0604030504040204" pitchFamily="50" charset="-128"/>
              </a:rPr>
              <a:t>以降順次対応</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071" name="Rectangle 2070">
            <a:extLst>
              <a:ext uri="{FF2B5EF4-FFF2-40B4-BE49-F238E27FC236}">
                <a16:creationId xmlns:a16="http://schemas.microsoft.com/office/drawing/2014/main" id="{97C0AC0F-59EC-B266-9626-E8659B46964C}"/>
              </a:ext>
            </a:extLst>
          </p:cNvPr>
          <p:cNvSpPr/>
          <p:nvPr/>
        </p:nvSpPr>
        <p:spPr>
          <a:xfrm>
            <a:off x="5018132" y="1424330"/>
            <a:ext cx="183244" cy="20935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006DAA"/>
                </a:solidFill>
              </a14:hiddenFill>
            </a:ext>
            <a:ext uri="{91240B29-F687-4F45-9708-019B960494DF}">
              <a14:hiddenLine xmlns:a14="http://schemas.microsoft.com/office/drawing/2010/main" w="9525" cap="rnd" cmpd="sng" algn="ctr">
                <a:solidFill>
                  <a:srgbClr val="006DA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075" name="Straight Arrow Connector 2074">
            <a:extLst>
              <a:ext uri="{FF2B5EF4-FFF2-40B4-BE49-F238E27FC236}">
                <a16:creationId xmlns:a16="http://schemas.microsoft.com/office/drawing/2014/main" id="{E0DED842-5C7E-988E-B820-EBC11DAEFF67}"/>
              </a:ext>
            </a:extLst>
          </p:cNvPr>
          <p:cNvCxnSpPr>
            <a:cxnSpLocks/>
          </p:cNvCxnSpPr>
          <p:nvPr/>
        </p:nvCxnSpPr>
        <p:spPr>
          <a:xfrm>
            <a:off x="722951" y="3480776"/>
            <a:ext cx="441937" cy="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077" name="Straight Arrow Connector 2076">
            <a:extLst>
              <a:ext uri="{FF2B5EF4-FFF2-40B4-BE49-F238E27FC236}">
                <a16:creationId xmlns:a16="http://schemas.microsoft.com/office/drawing/2014/main" id="{8E9C056D-EFF9-7675-42B8-9699A36467A7}"/>
              </a:ext>
            </a:extLst>
          </p:cNvPr>
          <p:cNvCxnSpPr>
            <a:cxnSpLocks/>
          </p:cNvCxnSpPr>
          <p:nvPr/>
        </p:nvCxnSpPr>
        <p:spPr>
          <a:xfrm>
            <a:off x="722951" y="1491001"/>
            <a:ext cx="441937" cy="4"/>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78" name="テキスト ボックス 118">
            <a:extLst>
              <a:ext uri="{FF2B5EF4-FFF2-40B4-BE49-F238E27FC236}">
                <a16:creationId xmlns:a16="http://schemas.microsoft.com/office/drawing/2014/main" id="{E0694535-3261-840A-35CE-F8348D58A72F}"/>
              </a:ext>
            </a:extLst>
          </p:cNvPr>
          <p:cNvSpPr txBox="1"/>
          <p:nvPr/>
        </p:nvSpPr>
        <p:spPr>
          <a:xfrm>
            <a:off x="240241" y="3396632"/>
            <a:ext cx="707547"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学習コンテンツ</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サービス</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079" name="テキスト ボックス 118">
            <a:extLst>
              <a:ext uri="{FF2B5EF4-FFF2-40B4-BE49-F238E27FC236}">
                <a16:creationId xmlns:a16="http://schemas.microsoft.com/office/drawing/2014/main" id="{4CE1C25E-009D-A23F-66BA-E199D00E3172}"/>
              </a:ext>
            </a:extLst>
          </p:cNvPr>
          <p:cNvSpPr txBox="1"/>
          <p:nvPr/>
        </p:nvSpPr>
        <p:spPr>
          <a:xfrm>
            <a:off x="240241" y="1428840"/>
            <a:ext cx="707547"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PF</a:t>
            </a:r>
            <a:r>
              <a:rPr kumimoji="1" lang="ja-JP" altLang="en-US" sz="1050">
                <a:solidFill>
                  <a:srgbClr val="575757"/>
                </a:solidFill>
                <a:latin typeface="Trebuchet MS" panose="020B0603020202020204" pitchFamily="34" charset="0"/>
                <a:ea typeface="Meiryo UI" panose="020B0604030504040204" pitchFamily="50" charset="-128"/>
              </a:rPr>
              <a:t>データ基盤</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080" name="bcgBugs_Gender-neutral Front ">
            <a:extLst>
              <a:ext uri="{FF2B5EF4-FFF2-40B4-BE49-F238E27FC236}">
                <a16:creationId xmlns:a16="http://schemas.microsoft.com/office/drawing/2014/main" id="{F878BFCA-4232-7608-CB92-3C6AB716EEDA}"/>
              </a:ext>
            </a:extLst>
          </p:cNvPr>
          <p:cNvGrpSpPr>
            <a:grpSpLocks noChangeAspect="1"/>
          </p:cNvGrpSpPr>
          <p:nvPr/>
        </p:nvGrpSpPr>
        <p:grpSpPr bwMode="auto">
          <a:xfrm>
            <a:off x="464874" y="1680757"/>
            <a:ext cx="258077" cy="258077"/>
            <a:chOff x="2652" y="972"/>
            <a:chExt cx="2376" cy="2376"/>
          </a:xfrm>
        </p:grpSpPr>
        <p:sp>
          <p:nvSpPr>
            <p:cNvPr id="2081" name="AutoShape 3">
              <a:extLst>
                <a:ext uri="{FF2B5EF4-FFF2-40B4-BE49-F238E27FC236}">
                  <a16:creationId xmlns:a16="http://schemas.microsoft.com/office/drawing/2014/main" id="{6F69D8B4-DBCC-007E-F0DD-51EC8458CCC8}"/>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2" name="Freeform 5">
              <a:extLst>
                <a:ext uri="{FF2B5EF4-FFF2-40B4-BE49-F238E27FC236}">
                  <a16:creationId xmlns:a16="http://schemas.microsoft.com/office/drawing/2014/main" id="{EF31F3D8-7BAB-62AE-42D2-469936C64C54}"/>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cxnSp>
        <p:nvCxnSpPr>
          <p:cNvPr id="2085" name="Connector: Elbow 2084">
            <a:extLst>
              <a:ext uri="{FF2B5EF4-FFF2-40B4-BE49-F238E27FC236}">
                <a16:creationId xmlns:a16="http://schemas.microsoft.com/office/drawing/2014/main" id="{3AA57449-3CB1-D435-A2EB-972FCB918E0D}"/>
              </a:ext>
            </a:extLst>
          </p:cNvPr>
          <p:cNvCxnSpPr>
            <a:cxnSpLocks/>
          </p:cNvCxnSpPr>
          <p:nvPr/>
        </p:nvCxnSpPr>
        <p:spPr>
          <a:xfrm flipV="1">
            <a:off x="722951" y="1604887"/>
            <a:ext cx="439406" cy="204909"/>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88" name="テキスト ボックス 118">
            <a:extLst>
              <a:ext uri="{FF2B5EF4-FFF2-40B4-BE49-F238E27FC236}">
                <a16:creationId xmlns:a16="http://schemas.microsoft.com/office/drawing/2014/main" id="{DA8B3534-9307-8D78-7A93-A2F6E38916C3}"/>
              </a:ext>
            </a:extLst>
          </p:cNvPr>
          <p:cNvSpPr txBox="1"/>
          <p:nvPr/>
        </p:nvSpPr>
        <p:spPr>
          <a:xfrm>
            <a:off x="440689" y="1987626"/>
            <a:ext cx="1139512" cy="62954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初期移行時に</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試験システムのアカウントが</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削除済の場合はユーザ自ら登録</a:t>
            </a:r>
            <a:endParaRPr kumimoji="1" lang="en-US" altLang="ja-JP" sz="105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142369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C9C9D-24C1-289F-0E76-477621A004A1}"/>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8F389132-5C11-5248-6630-0FA53FFF7E62}"/>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クレデンシャル（処理フロー概略）</a:t>
            </a:r>
            <a:endParaRPr lang="en-US" altLang="ja-JP">
              <a:ea typeface="Meiryo UI" panose="020B0604030504040204" pitchFamily="50" charset="-128"/>
            </a:endParaRPr>
          </a:p>
        </p:txBody>
      </p:sp>
      <p:grpSp>
        <p:nvGrpSpPr>
          <p:cNvPr id="137" name="Group 136">
            <a:extLst>
              <a:ext uri="{FF2B5EF4-FFF2-40B4-BE49-F238E27FC236}">
                <a16:creationId xmlns:a16="http://schemas.microsoft.com/office/drawing/2014/main" id="{CF1C38D0-3779-04C7-EC1F-A1F91C4E53DC}"/>
              </a:ext>
            </a:extLst>
          </p:cNvPr>
          <p:cNvGrpSpPr/>
          <p:nvPr/>
        </p:nvGrpSpPr>
        <p:grpSpPr>
          <a:xfrm>
            <a:off x="1112947" y="1280877"/>
            <a:ext cx="9212153" cy="228520"/>
            <a:chOff x="630000" y="1352999"/>
            <a:chExt cx="10858049" cy="228520"/>
          </a:xfrm>
        </p:grpSpPr>
        <p:cxnSp>
          <p:nvCxnSpPr>
            <p:cNvPr id="138" name="Straight Connector 10">
              <a:extLst>
                <a:ext uri="{FF2B5EF4-FFF2-40B4-BE49-F238E27FC236}">
                  <a16:creationId xmlns:a16="http://schemas.microsoft.com/office/drawing/2014/main" id="{95D17C63-F133-3483-1981-1EF845E0CDF7}"/>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139" name="Rectangle 6">
              <a:extLst>
                <a:ext uri="{FF2B5EF4-FFF2-40B4-BE49-F238E27FC236}">
                  <a16:creationId xmlns:a16="http://schemas.microsoft.com/office/drawing/2014/main" id="{B29E29A6-1185-98C9-5C2F-F2434EE2D6E7}"/>
                </a:ext>
              </a:extLst>
            </p:cNvPr>
            <p:cNvSpPr/>
            <p:nvPr/>
          </p:nvSpPr>
          <p:spPr>
            <a:xfrm>
              <a:off x="630000" y="1352999"/>
              <a:ext cx="5594969"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外部のバッジ登録時の重要チェック項目（例）</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cxnSp>
        <p:nvCxnSpPr>
          <p:cNvPr id="136" name="直線コネクタ 272">
            <a:extLst>
              <a:ext uri="{FF2B5EF4-FFF2-40B4-BE49-F238E27FC236}">
                <a16:creationId xmlns:a16="http://schemas.microsoft.com/office/drawing/2014/main" id="{10D514BD-9E9A-0DF0-0BD3-3DC30C36872A}"/>
              </a:ext>
            </a:extLst>
          </p:cNvPr>
          <p:cNvCxnSpPr>
            <a:cxnSpLocks/>
          </p:cNvCxnSpPr>
          <p:nvPr/>
        </p:nvCxnSpPr>
        <p:spPr>
          <a:xfrm>
            <a:off x="1112947" y="2988782"/>
            <a:ext cx="9212152" cy="0"/>
          </a:xfrm>
          <a:prstGeom prst="line">
            <a:avLst/>
          </a:prstGeom>
          <a:noFill/>
          <a:ln w="9525" cap="rnd" cmpd="sng" algn="ctr">
            <a:solidFill>
              <a:srgbClr val="9A9A9A"/>
            </a:solidFill>
            <a:prstDash val="sysDot"/>
          </a:ln>
          <a:effectLst/>
        </p:spPr>
      </p:cxnSp>
      <p:grpSp>
        <p:nvGrpSpPr>
          <p:cNvPr id="16" name="Group 15">
            <a:extLst>
              <a:ext uri="{FF2B5EF4-FFF2-40B4-BE49-F238E27FC236}">
                <a16:creationId xmlns:a16="http://schemas.microsoft.com/office/drawing/2014/main" id="{A341801E-2F07-1C60-6C4B-89FF8033D790}"/>
              </a:ext>
            </a:extLst>
          </p:cNvPr>
          <p:cNvGrpSpPr/>
          <p:nvPr/>
        </p:nvGrpSpPr>
        <p:grpSpPr>
          <a:xfrm>
            <a:off x="1112948" y="2378700"/>
            <a:ext cx="9212152" cy="504000"/>
            <a:chOff x="1112948" y="2374500"/>
            <a:chExt cx="9212152" cy="615690"/>
          </a:xfrm>
        </p:grpSpPr>
        <p:sp>
          <p:nvSpPr>
            <p:cNvPr id="140" name="Rectangle 139">
              <a:extLst>
                <a:ext uri="{FF2B5EF4-FFF2-40B4-BE49-F238E27FC236}">
                  <a16:creationId xmlns:a16="http://schemas.microsoft.com/office/drawing/2014/main" id="{3BA7FB60-9A97-FF55-6E8B-4C2D4ABD096D}"/>
                </a:ext>
              </a:extLst>
            </p:cNvPr>
            <p:cNvSpPr/>
            <p:nvPr/>
          </p:nvSpPr>
          <p:spPr>
            <a:xfrm>
              <a:off x="2955086" y="2374500"/>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スキル名、発行者名、発行日時などがバッジに含まれていて、形式・中身が正しいこと</a:t>
              </a:r>
              <a:endPar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648000" lvl="2" indent="-216000">
                <a:buClr>
                  <a:schemeClr val="tx2"/>
                </a:buClr>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必須項目の確認</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141" name="Group 140">
              <a:extLst>
                <a:ext uri="{FF2B5EF4-FFF2-40B4-BE49-F238E27FC236}">
                  <a16:creationId xmlns:a16="http://schemas.microsoft.com/office/drawing/2014/main" id="{9B858A2F-8221-13CA-6467-35E0FA981721}"/>
                </a:ext>
              </a:extLst>
            </p:cNvPr>
            <p:cNvGrpSpPr/>
            <p:nvPr/>
          </p:nvGrpSpPr>
          <p:grpSpPr>
            <a:xfrm>
              <a:off x="1112948" y="2374500"/>
              <a:ext cx="1842142" cy="615690"/>
              <a:chOff x="641076" y="2045135"/>
              <a:chExt cx="1237878" cy="1911869"/>
            </a:xfrm>
          </p:grpSpPr>
          <p:sp>
            <p:nvSpPr>
              <p:cNvPr id="142" name="Rectangle 6">
                <a:extLst>
                  <a:ext uri="{FF2B5EF4-FFF2-40B4-BE49-F238E27FC236}">
                    <a16:creationId xmlns:a16="http://schemas.microsoft.com/office/drawing/2014/main" id="{0CB3B6EE-A489-7CC9-B2C1-38AD27A64EF1}"/>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メタ情報の正確性</a:t>
                </a:r>
              </a:p>
            </p:txBody>
          </p:sp>
          <p:cxnSp>
            <p:nvCxnSpPr>
              <p:cNvPr id="143" name="Straight Connector 256">
                <a:extLst>
                  <a:ext uri="{FF2B5EF4-FFF2-40B4-BE49-F238E27FC236}">
                    <a16:creationId xmlns:a16="http://schemas.microsoft.com/office/drawing/2014/main" id="{D9C0DC4B-5386-FA00-1D43-59C2CD47CAB7}"/>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cxnSp>
        <p:nvCxnSpPr>
          <p:cNvPr id="147" name="直線コネクタ 272">
            <a:extLst>
              <a:ext uri="{FF2B5EF4-FFF2-40B4-BE49-F238E27FC236}">
                <a16:creationId xmlns:a16="http://schemas.microsoft.com/office/drawing/2014/main" id="{92155FD8-522D-FFB2-3426-A0238D7D2942}"/>
              </a:ext>
            </a:extLst>
          </p:cNvPr>
          <p:cNvCxnSpPr>
            <a:cxnSpLocks/>
          </p:cNvCxnSpPr>
          <p:nvPr/>
        </p:nvCxnSpPr>
        <p:spPr>
          <a:xfrm>
            <a:off x="1112947" y="3718036"/>
            <a:ext cx="9212152" cy="0"/>
          </a:xfrm>
          <a:prstGeom prst="line">
            <a:avLst/>
          </a:prstGeom>
          <a:noFill/>
          <a:ln w="9525" cap="rnd" cmpd="sng" algn="ctr">
            <a:solidFill>
              <a:srgbClr val="9A9A9A"/>
            </a:solidFill>
            <a:prstDash val="sysDot"/>
          </a:ln>
          <a:effectLst/>
        </p:spPr>
      </p:cxnSp>
      <p:grpSp>
        <p:nvGrpSpPr>
          <p:cNvPr id="17" name="Group 16">
            <a:extLst>
              <a:ext uri="{FF2B5EF4-FFF2-40B4-BE49-F238E27FC236}">
                <a16:creationId xmlns:a16="http://schemas.microsoft.com/office/drawing/2014/main" id="{30268F8A-04AE-DC6F-80DC-98293E449D04}"/>
              </a:ext>
            </a:extLst>
          </p:cNvPr>
          <p:cNvGrpSpPr/>
          <p:nvPr/>
        </p:nvGrpSpPr>
        <p:grpSpPr>
          <a:xfrm>
            <a:off x="1112948" y="3108704"/>
            <a:ext cx="9212152" cy="504000"/>
            <a:chOff x="1112948" y="3093010"/>
            <a:chExt cx="9212152" cy="615690"/>
          </a:xfrm>
        </p:grpSpPr>
        <p:sp>
          <p:nvSpPr>
            <p:cNvPr id="148" name="Rectangle 147">
              <a:extLst>
                <a:ext uri="{FF2B5EF4-FFF2-40B4-BE49-F238E27FC236}">
                  <a16:creationId xmlns:a16="http://schemas.microsoft.com/office/drawing/2014/main" id="{39ECF095-629D-5D24-9554-63551633D8CC}"/>
                </a:ext>
              </a:extLst>
            </p:cNvPr>
            <p:cNvSpPr/>
            <p:nvPr/>
          </p:nvSpPr>
          <p:spPr>
            <a:xfrm>
              <a:off x="2955086" y="3093010"/>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バッジが「そのユーザー本人のものである」こと（</a:t>
              </a:r>
              <a:r>
                <a:rPr kumimoji="0" lang="en-US" altLang="ja-JP" sz="1400" b="0" i="0" u="none" strike="noStrike" cap="none" spc="0" normalizeH="0" baseline="0" noProof="0" dirty="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recipient.identity</a:t>
              </a:r>
              <a:r>
                <a:rPr kumimoji="0" lang="en-US" altLang="ja-JP" sz="1400" b="0" i="0" u="none" strike="noStrike"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r>
                <a:rPr kumimoji="0" lang="ja-JP" altLang="en-US" sz="1400" b="0" i="0" u="none" strike="noStrike"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の照合等）</a:t>
              </a:r>
              <a:endParaRPr kumimoji="0" lang="en-US" altLang="ja-JP" sz="1400" b="0" i="0" u="none" strike="noStrike"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メールアドレスハッシュ値照合等</a:t>
              </a:r>
              <a:endPar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149" name="Group 148">
              <a:extLst>
                <a:ext uri="{FF2B5EF4-FFF2-40B4-BE49-F238E27FC236}">
                  <a16:creationId xmlns:a16="http://schemas.microsoft.com/office/drawing/2014/main" id="{14740A9E-7866-BF80-EBD3-E5539AAF7848}"/>
                </a:ext>
              </a:extLst>
            </p:cNvPr>
            <p:cNvGrpSpPr/>
            <p:nvPr/>
          </p:nvGrpSpPr>
          <p:grpSpPr>
            <a:xfrm>
              <a:off x="1112948" y="3093010"/>
              <a:ext cx="1842142" cy="615690"/>
              <a:chOff x="641076" y="2045135"/>
              <a:chExt cx="1237878" cy="1911869"/>
            </a:xfrm>
          </p:grpSpPr>
          <p:sp>
            <p:nvSpPr>
              <p:cNvPr id="150" name="Rectangle 6">
                <a:extLst>
                  <a:ext uri="{FF2B5EF4-FFF2-40B4-BE49-F238E27FC236}">
                    <a16:creationId xmlns:a16="http://schemas.microsoft.com/office/drawing/2014/main" id="{B91F3D79-3AE9-0E92-3CFC-D057A047BA1A}"/>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所有性</a:t>
                </a:r>
                <a:endParaRPr kumimoji="1" lang="zh-TW"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151" name="Straight Connector 256">
                <a:extLst>
                  <a:ext uri="{FF2B5EF4-FFF2-40B4-BE49-F238E27FC236}">
                    <a16:creationId xmlns:a16="http://schemas.microsoft.com/office/drawing/2014/main" id="{0F0CD142-8EC1-2F8F-EF26-BDD509323D71}"/>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cxnSp>
        <p:nvCxnSpPr>
          <p:cNvPr id="152" name="直線コネクタ 272">
            <a:extLst>
              <a:ext uri="{FF2B5EF4-FFF2-40B4-BE49-F238E27FC236}">
                <a16:creationId xmlns:a16="http://schemas.microsoft.com/office/drawing/2014/main" id="{0F5E33F5-9D3D-99D0-1E5C-12CF58142A6C}"/>
              </a:ext>
            </a:extLst>
          </p:cNvPr>
          <p:cNvCxnSpPr>
            <a:cxnSpLocks/>
          </p:cNvCxnSpPr>
          <p:nvPr/>
        </p:nvCxnSpPr>
        <p:spPr>
          <a:xfrm>
            <a:off x="1112947" y="2259528"/>
            <a:ext cx="9212152" cy="0"/>
          </a:xfrm>
          <a:prstGeom prst="line">
            <a:avLst/>
          </a:prstGeom>
          <a:noFill/>
          <a:ln w="9525" cap="rnd" cmpd="sng" algn="ctr">
            <a:solidFill>
              <a:srgbClr val="9A9A9A"/>
            </a:solidFill>
            <a:prstDash val="sysDot"/>
          </a:ln>
          <a:effectLst/>
        </p:spPr>
      </p:cxnSp>
      <p:grpSp>
        <p:nvGrpSpPr>
          <p:cNvPr id="20" name="Group 19">
            <a:extLst>
              <a:ext uri="{FF2B5EF4-FFF2-40B4-BE49-F238E27FC236}">
                <a16:creationId xmlns:a16="http://schemas.microsoft.com/office/drawing/2014/main" id="{E40CA720-AB1F-4FEB-FFF8-E7D65D5FE609}"/>
              </a:ext>
            </a:extLst>
          </p:cNvPr>
          <p:cNvGrpSpPr/>
          <p:nvPr/>
        </p:nvGrpSpPr>
        <p:grpSpPr>
          <a:xfrm>
            <a:off x="1112948" y="3838708"/>
            <a:ext cx="9212152" cy="504000"/>
            <a:chOff x="1112948" y="3784398"/>
            <a:chExt cx="9212152" cy="615690"/>
          </a:xfrm>
        </p:grpSpPr>
        <p:sp>
          <p:nvSpPr>
            <p:cNvPr id="154" name="Rectangle 153">
              <a:extLst>
                <a:ext uri="{FF2B5EF4-FFF2-40B4-BE49-F238E27FC236}">
                  <a16:creationId xmlns:a16="http://schemas.microsoft.com/office/drawing/2014/main" id="{0D64AB32-FED4-15F6-124D-DCF5E6EC0980}"/>
                </a:ext>
              </a:extLst>
            </p:cNvPr>
            <p:cNvSpPr/>
            <p:nvPr/>
          </p:nvSpPr>
          <p:spPr>
            <a:xfrm>
              <a:off x="2955086" y="3784398"/>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バッジが有効な形式で、署名・発行日・失効情報が信頼できること</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日付の有効性チェック、形式破損チェック、署名済チェック</a:t>
              </a:r>
              <a:endPar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155" name="Group 154">
              <a:extLst>
                <a:ext uri="{FF2B5EF4-FFF2-40B4-BE49-F238E27FC236}">
                  <a16:creationId xmlns:a16="http://schemas.microsoft.com/office/drawing/2014/main" id="{28711D12-DFE2-C2CC-5B63-B5AF12F45ED0}"/>
                </a:ext>
              </a:extLst>
            </p:cNvPr>
            <p:cNvGrpSpPr/>
            <p:nvPr/>
          </p:nvGrpSpPr>
          <p:grpSpPr>
            <a:xfrm>
              <a:off x="1112948" y="3784398"/>
              <a:ext cx="1842142" cy="615690"/>
              <a:chOff x="641076" y="2045135"/>
              <a:chExt cx="1237878" cy="1911869"/>
            </a:xfrm>
          </p:grpSpPr>
          <p:sp>
            <p:nvSpPr>
              <p:cNvPr id="156" name="Rectangle 6">
                <a:extLst>
                  <a:ext uri="{FF2B5EF4-FFF2-40B4-BE49-F238E27FC236}">
                    <a16:creationId xmlns:a16="http://schemas.microsoft.com/office/drawing/2014/main" id="{553D29F9-5754-3B0B-DACC-56C3C9B2CAA4}"/>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有効性</a:t>
                </a:r>
              </a:p>
            </p:txBody>
          </p:sp>
          <p:cxnSp>
            <p:nvCxnSpPr>
              <p:cNvPr id="157" name="Straight Connector 256">
                <a:extLst>
                  <a:ext uri="{FF2B5EF4-FFF2-40B4-BE49-F238E27FC236}">
                    <a16:creationId xmlns:a16="http://schemas.microsoft.com/office/drawing/2014/main" id="{DD1B98B0-54B3-0C7A-BAEF-2CCBADD380BF}"/>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cxnSp>
        <p:nvCxnSpPr>
          <p:cNvPr id="158" name="直線コネクタ 272">
            <a:extLst>
              <a:ext uri="{FF2B5EF4-FFF2-40B4-BE49-F238E27FC236}">
                <a16:creationId xmlns:a16="http://schemas.microsoft.com/office/drawing/2014/main" id="{BEE0BA5E-C4EE-5B94-B277-2CA3EF529640}"/>
              </a:ext>
            </a:extLst>
          </p:cNvPr>
          <p:cNvCxnSpPr>
            <a:cxnSpLocks/>
          </p:cNvCxnSpPr>
          <p:nvPr/>
        </p:nvCxnSpPr>
        <p:spPr>
          <a:xfrm>
            <a:off x="1112947" y="4447290"/>
            <a:ext cx="9212152" cy="0"/>
          </a:xfrm>
          <a:prstGeom prst="line">
            <a:avLst/>
          </a:prstGeom>
          <a:noFill/>
          <a:ln w="9525" cap="rnd" cmpd="sng" algn="ctr">
            <a:solidFill>
              <a:srgbClr val="9A9A9A"/>
            </a:solidFill>
            <a:prstDash val="sysDot"/>
          </a:ln>
          <a:effectLst/>
        </p:spPr>
      </p:cxnSp>
      <p:grpSp>
        <p:nvGrpSpPr>
          <p:cNvPr id="15" name="Group 14">
            <a:extLst>
              <a:ext uri="{FF2B5EF4-FFF2-40B4-BE49-F238E27FC236}">
                <a16:creationId xmlns:a16="http://schemas.microsoft.com/office/drawing/2014/main" id="{DEC06614-11E2-FF1D-51FF-59C72AE0A56D}"/>
              </a:ext>
            </a:extLst>
          </p:cNvPr>
          <p:cNvGrpSpPr/>
          <p:nvPr/>
        </p:nvGrpSpPr>
        <p:grpSpPr>
          <a:xfrm>
            <a:off x="1112948" y="1648696"/>
            <a:ext cx="9212152" cy="504000"/>
            <a:chOff x="1112948" y="1618472"/>
            <a:chExt cx="9212152" cy="615690"/>
          </a:xfrm>
        </p:grpSpPr>
        <p:sp>
          <p:nvSpPr>
            <p:cNvPr id="159" name="Rectangle 158">
              <a:extLst>
                <a:ext uri="{FF2B5EF4-FFF2-40B4-BE49-F238E27FC236}">
                  <a16:creationId xmlns:a16="http://schemas.microsoft.com/office/drawing/2014/main" id="{4997308A-4B03-06D9-EDEE-F09B48B90D80}"/>
                </a:ext>
              </a:extLst>
            </p:cNvPr>
            <p:cNvSpPr/>
            <p:nvPr/>
          </p:nvSpPr>
          <p:spPr>
            <a:xfrm>
              <a:off x="2955086" y="1618472"/>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許容する</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Open Badges</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仕様に合っているか（</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JSON-LD</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構造、必須フィールドがあるか）等</a:t>
              </a:r>
              <a:endParaRPr kumimoji="0" lang="en-US" altLang="ja-JP" sz="14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160" name="Group 159">
              <a:extLst>
                <a:ext uri="{FF2B5EF4-FFF2-40B4-BE49-F238E27FC236}">
                  <a16:creationId xmlns:a16="http://schemas.microsoft.com/office/drawing/2014/main" id="{B0F2EBB4-B2E2-D8A1-0738-182E4DD79BB1}"/>
                </a:ext>
              </a:extLst>
            </p:cNvPr>
            <p:cNvGrpSpPr/>
            <p:nvPr/>
          </p:nvGrpSpPr>
          <p:grpSpPr>
            <a:xfrm>
              <a:off x="1112948" y="1618472"/>
              <a:ext cx="1842142" cy="615690"/>
              <a:chOff x="641076" y="2045135"/>
              <a:chExt cx="1237878" cy="1911869"/>
            </a:xfrm>
          </p:grpSpPr>
          <p:sp>
            <p:nvSpPr>
              <p:cNvPr id="161" name="Rectangle 6">
                <a:extLst>
                  <a:ext uri="{FF2B5EF4-FFF2-40B4-BE49-F238E27FC236}">
                    <a16:creationId xmlns:a16="http://schemas.microsoft.com/office/drawing/2014/main" id="{D979C515-D9FF-F29E-612B-EF3FA3ACC2C9}"/>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フォーマットの整合性</a:t>
                </a:r>
                <a:endPar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162" name="Straight Connector 256">
                <a:extLst>
                  <a:ext uri="{FF2B5EF4-FFF2-40B4-BE49-F238E27FC236}">
                    <a16:creationId xmlns:a16="http://schemas.microsoft.com/office/drawing/2014/main" id="{354D160D-48C9-CCC7-8525-0783402A86E8}"/>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cxnSp>
        <p:nvCxnSpPr>
          <p:cNvPr id="163" name="直線コネクタ 272">
            <a:extLst>
              <a:ext uri="{FF2B5EF4-FFF2-40B4-BE49-F238E27FC236}">
                <a16:creationId xmlns:a16="http://schemas.microsoft.com/office/drawing/2014/main" id="{934FDA73-FFCF-81E5-CEA0-FB443508BDC9}"/>
              </a:ext>
            </a:extLst>
          </p:cNvPr>
          <p:cNvCxnSpPr>
            <a:cxnSpLocks/>
          </p:cNvCxnSpPr>
          <p:nvPr/>
        </p:nvCxnSpPr>
        <p:spPr>
          <a:xfrm>
            <a:off x="1112947" y="5176544"/>
            <a:ext cx="9212152" cy="0"/>
          </a:xfrm>
          <a:prstGeom prst="line">
            <a:avLst/>
          </a:prstGeom>
          <a:noFill/>
          <a:ln w="9525" cap="rnd" cmpd="sng" algn="ctr">
            <a:solidFill>
              <a:srgbClr val="9A9A9A"/>
            </a:solidFill>
            <a:prstDash val="sysDot"/>
          </a:ln>
          <a:effectLst/>
        </p:spPr>
      </p:cxnSp>
      <p:grpSp>
        <p:nvGrpSpPr>
          <p:cNvPr id="21" name="Group 20">
            <a:extLst>
              <a:ext uri="{FF2B5EF4-FFF2-40B4-BE49-F238E27FC236}">
                <a16:creationId xmlns:a16="http://schemas.microsoft.com/office/drawing/2014/main" id="{ED7D86ED-5938-0873-590F-EEDBD6C1E11D}"/>
              </a:ext>
            </a:extLst>
          </p:cNvPr>
          <p:cNvGrpSpPr/>
          <p:nvPr/>
        </p:nvGrpSpPr>
        <p:grpSpPr>
          <a:xfrm>
            <a:off x="1112948" y="4568712"/>
            <a:ext cx="9212152" cy="504000"/>
            <a:chOff x="1112948" y="4556810"/>
            <a:chExt cx="9212152" cy="615690"/>
          </a:xfrm>
        </p:grpSpPr>
        <p:sp>
          <p:nvSpPr>
            <p:cNvPr id="164" name="Rectangle 163">
              <a:extLst>
                <a:ext uri="{FF2B5EF4-FFF2-40B4-BE49-F238E27FC236}">
                  <a16:creationId xmlns:a16="http://schemas.microsoft.com/office/drawing/2014/main" id="{4A3BA590-2BA0-DC02-AA92-B3D0CB84B162}"/>
                </a:ext>
              </a:extLst>
            </p:cNvPr>
            <p:cNvSpPr/>
            <p:nvPr/>
          </p:nvSpPr>
          <p:spPr>
            <a:xfrm>
              <a:off x="2955086" y="4556810"/>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そのバッジの発行元（例：バッジ</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URL</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のドメイン）が信頼できる団体・企業・システムか</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issuer</a:t>
              </a: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（例：</a:t>
              </a:r>
              <a:r>
                <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URL</a:t>
              </a: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）のドメインを信頼済みのホワイトリストで照合</a:t>
              </a:r>
              <a:endPar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endPar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165" name="Group 164">
              <a:extLst>
                <a:ext uri="{FF2B5EF4-FFF2-40B4-BE49-F238E27FC236}">
                  <a16:creationId xmlns:a16="http://schemas.microsoft.com/office/drawing/2014/main" id="{7F71517B-E5D6-F35C-2D35-82C4C796EEA5}"/>
                </a:ext>
              </a:extLst>
            </p:cNvPr>
            <p:cNvGrpSpPr/>
            <p:nvPr/>
          </p:nvGrpSpPr>
          <p:grpSpPr>
            <a:xfrm>
              <a:off x="1112948" y="4556810"/>
              <a:ext cx="1842142" cy="615690"/>
              <a:chOff x="641076" y="2045135"/>
              <a:chExt cx="1237878" cy="1911869"/>
            </a:xfrm>
          </p:grpSpPr>
          <p:sp>
            <p:nvSpPr>
              <p:cNvPr id="166" name="Rectangle 6">
                <a:extLst>
                  <a:ext uri="{FF2B5EF4-FFF2-40B4-BE49-F238E27FC236}">
                    <a16:creationId xmlns:a16="http://schemas.microsoft.com/office/drawing/2014/main" id="{1852C7D0-9C64-4534-71CB-FC4940AEC6ED}"/>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発行者</a:t>
                </a:r>
              </a:p>
            </p:txBody>
          </p:sp>
          <p:cxnSp>
            <p:nvCxnSpPr>
              <p:cNvPr id="167" name="Straight Connector 256">
                <a:extLst>
                  <a:ext uri="{FF2B5EF4-FFF2-40B4-BE49-F238E27FC236}">
                    <a16:creationId xmlns:a16="http://schemas.microsoft.com/office/drawing/2014/main" id="{DEE8AC60-A70C-1AD3-CFD5-EE5CC760A890}"/>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cxnSp>
        <p:nvCxnSpPr>
          <p:cNvPr id="58" name="直線コネクタ 272">
            <a:extLst>
              <a:ext uri="{FF2B5EF4-FFF2-40B4-BE49-F238E27FC236}">
                <a16:creationId xmlns:a16="http://schemas.microsoft.com/office/drawing/2014/main" id="{53EAB2FB-1028-43A4-E2D3-69131A4A4C38}"/>
              </a:ext>
            </a:extLst>
          </p:cNvPr>
          <p:cNvCxnSpPr>
            <a:cxnSpLocks/>
          </p:cNvCxnSpPr>
          <p:nvPr/>
        </p:nvCxnSpPr>
        <p:spPr>
          <a:xfrm>
            <a:off x="1112947" y="5905798"/>
            <a:ext cx="9212152" cy="0"/>
          </a:xfrm>
          <a:prstGeom prst="line">
            <a:avLst/>
          </a:prstGeom>
          <a:noFill/>
          <a:ln w="9525" cap="rnd" cmpd="sng" algn="ctr">
            <a:solidFill>
              <a:srgbClr val="9A9A9A"/>
            </a:solidFill>
            <a:prstDash val="sysDot"/>
          </a:ln>
          <a:effectLst/>
        </p:spPr>
      </p:cxnSp>
      <p:grpSp>
        <p:nvGrpSpPr>
          <p:cNvPr id="4" name="Group 3">
            <a:extLst>
              <a:ext uri="{FF2B5EF4-FFF2-40B4-BE49-F238E27FC236}">
                <a16:creationId xmlns:a16="http://schemas.microsoft.com/office/drawing/2014/main" id="{6BB3E439-EC37-F7D1-DA1D-EDBD0154012A}"/>
              </a:ext>
            </a:extLst>
          </p:cNvPr>
          <p:cNvGrpSpPr/>
          <p:nvPr/>
        </p:nvGrpSpPr>
        <p:grpSpPr>
          <a:xfrm>
            <a:off x="1112948" y="5298716"/>
            <a:ext cx="9212152" cy="504000"/>
            <a:chOff x="1112948" y="5287256"/>
            <a:chExt cx="9212152" cy="615690"/>
          </a:xfrm>
        </p:grpSpPr>
        <p:sp>
          <p:nvSpPr>
            <p:cNvPr id="59" name="Rectangle 58">
              <a:extLst>
                <a:ext uri="{FF2B5EF4-FFF2-40B4-BE49-F238E27FC236}">
                  <a16:creationId xmlns:a16="http://schemas.microsoft.com/office/drawing/2014/main" id="{F6F24D85-77B0-4492-8511-87F4AE319DE5}"/>
                </a:ext>
              </a:extLst>
            </p:cNvPr>
            <p:cNvSpPr/>
            <p:nvPr/>
          </p:nvSpPr>
          <p:spPr>
            <a:xfrm>
              <a:off x="2955086" y="5287256"/>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同じユーザーが同じバッジ</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URL</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やバッジ</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ID</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を何度も登録しないか</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kumimoji="0" lang="en-US" altLang="ja-JP" sz="14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user_id</a:t>
              </a:r>
              <a:r>
                <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 badge.id</a:t>
              </a: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（または </a:t>
              </a:r>
              <a:r>
                <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badge.url</a:t>
              </a: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）の一意制約を</a:t>
              </a:r>
              <a:r>
                <a:rPr kumimoji="0"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DB</a:t>
              </a: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に設ける </a:t>
              </a: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endParaRPr kumimoji="0" lang="en-US" altLang="ja-JP" sz="14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60" name="Group 59">
              <a:extLst>
                <a:ext uri="{FF2B5EF4-FFF2-40B4-BE49-F238E27FC236}">
                  <a16:creationId xmlns:a16="http://schemas.microsoft.com/office/drawing/2014/main" id="{19481A59-86EA-D0F7-ACC2-0693AB747DB5}"/>
                </a:ext>
              </a:extLst>
            </p:cNvPr>
            <p:cNvGrpSpPr/>
            <p:nvPr/>
          </p:nvGrpSpPr>
          <p:grpSpPr>
            <a:xfrm>
              <a:off x="1112948" y="5287256"/>
              <a:ext cx="1842142" cy="615690"/>
              <a:chOff x="641076" y="2045135"/>
              <a:chExt cx="1237878" cy="1911869"/>
            </a:xfrm>
          </p:grpSpPr>
          <p:sp>
            <p:nvSpPr>
              <p:cNvPr id="61" name="Rectangle 6">
                <a:extLst>
                  <a:ext uri="{FF2B5EF4-FFF2-40B4-BE49-F238E27FC236}">
                    <a16:creationId xmlns:a16="http://schemas.microsoft.com/office/drawing/2014/main" id="{343C3EAD-16AA-1673-711B-54212920E9FA}"/>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重複登録</a:t>
                </a:r>
              </a:p>
            </p:txBody>
          </p:sp>
          <p:cxnSp>
            <p:nvCxnSpPr>
              <p:cNvPr id="62" name="Straight Connector 256">
                <a:extLst>
                  <a:ext uri="{FF2B5EF4-FFF2-40B4-BE49-F238E27FC236}">
                    <a16:creationId xmlns:a16="http://schemas.microsoft.com/office/drawing/2014/main" id="{F5F7FF76-E2DA-88A0-C8ED-01A61ABBD8A2}"/>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cxnSp>
        <p:nvCxnSpPr>
          <p:cNvPr id="68" name="直線コネクタ 272">
            <a:extLst>
              <a:ext uri="{FF2B5EF4-FFF2-40B4-BE49-F238E27FC236}">
                <a16:creationId xmlns:a16="http://schemas.microsoft.com/office/drawing/2014/main" id="{8D71C869-3A35-66B2-6869-C2D8D1C19B99}"/>
              </a:ext>
            </a:extLst>
          </p:cNvPr>
          <p:cNvCxnSpPr>
            <a:cxnSpLocks/>
          </p:cNvCxnSpPr>
          <p:nvPr/>
        </p:nvCxnSpPr>
        <p:spPr>
          <a:xfrm>
            <a:off x="1112947" y="6635054"/>
            <a:ext cx="9212152" cy="0"/>
          </a:xfrm>
          <a:prstGeom prst="line">
            <a:avLst/>
          </a:prstGeom>
          <a:noFill/>
          <a:ln w="9525" cap="rnd" cmpd="sng" algn="ctr">
            <a:solidFill>
              <a:srgbClr val="9A9A9A"/>
            </a:solidFill>
            <a:prstDash val="sysDot"/>
          </a:ln>
          <a:effectLst/>
        </p:spPr>
      </p:cxnSp>
      <p:grpSp>
        <p:nvGrpSpPr>
          <p:cNvPr id="5" name="Group 4">
            <a:extLst>
              <a:ext uri="{FF2B5EF4-FFF2-40B4-BE49-F238E27FC236}">
                <a16:creationId xmlns:a16="http://schemas.microsoft.com/office/drawing/2014/main" id="{9E50C3D4-7F1C-752E-0578-5CA03A0F1132}"/>
              </a:ext>
            </a:extLst>
          </p:cNvPr>
          <p:cNvGrpSpPr/>
          <p:nvPr/>
        </p:nvGrpSpPr>
        <p:grpSpPr>
          <a:xfrm>
            <a:off x="1112948" y="6028718"/>
            <a:ext cx="9212152" cy="504000"/>
            <a:chOff x="1112948" y="5985794"/>
            <a:chExt cx="9212152" cy="615690"/>
          </a:xfrm>
        </p:grpSpPr>
        <p:sp>
          <p:nvSpPr>
            <p:cNvPr id="69" name="Rectangle 68">
              <a:extLst>
                <a:ext uri="{FF2B5EF4-FFF2-40B4-BE49-F238E27FC236}">
                  <a16:creationId xmlns:a16="http://schemas.microsoft.com/office/drawing/2014/main" id="{43735DD8-029A-1F77-4375-00657E463DC0}"/>
                </a:ext>
              </a:extLst>
            </p:cNvPr>
            <p:cNvSpPr/>
            <p:nvPr/>
          </p:nvSpPr>
          <p:spPr>
            <a:xfrm>
              <a:off x="2955086" y="5985794"/>
              <a:ext cx="7370014"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埋め込み</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画像や</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URL</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にマルウェア・リダイレクト等の悪意がないか</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画像の</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拡張子</a:t>
              </a:r>
              <a:r>
                <a:rPr kumimoji="0"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、コンテンツタイプ、</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HTTP</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ヘッダー確認</a:t>
              </a:r>
              <a:endParaRPr kumimoji="0" lang="en-US" altLang="ja-JP" sz="14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grpSp>
          <p:nvGrpSpPr>
            <p:cNvPr id="70" name="Group 69">
              <a:extLst>
                <a:ext uri="{FF2B5EF4-FFF2-40B4-BE49-F238E27FC236}">
                  <a16:creationId xmlns:a16="http://schemas.microsoft.com/office/drawing/2014/main" id="{3EA4A75E-C97D-3259-BA13-E4AFC32384E3}"/>
                </a:ext>
              </a:extLst>
            </p:cNvPr>
            <p:cNvGrpSpPr/>
            <p:nvPr/>
          </p:nvGrpSpPr>
          <p:grpSpPr>
            <a:xfrm>
              <a:off x="1112948" y="5985794"/>
              <a:ext cx="1842142" cy="615690"/>
              <a:chOff x="641076" y="2045135"/>
              <a:chExt cx="1237878" cy="1911869"/>
            </a:xfrm>
          </p:grpSpPr>
          <p:sp>
            <p:nvSpPr>
              <p:cNvPr id="71" name="Rectangle 6">
                <a:extLst>
                  <a:ext uri="{FF2B5EF4-FFF2-40B4-BE49-F238E27FC236}">
                    <a16:creationId xmlns:a16="http://schemas.microsoft.com/office/drawing/2014/main" id="{AC2BD825-6D75-8B14-C876-36DE343A242A}"/>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セキュリティ</a:t>
                </a:r>
              </a:p>
            </p:txBody>
          </p:sp>
          <p:cxnSp>
            <p:nvCxnSpPr>
              <p:cNvPr id="72" name="Straight Connector 256">
                <a:extLst>
                  <a:ext uri="{FF2B5EF4-FFF2-40B4-BE49-F238E27FC236}">
                    <a16:creationId xmlns:a16="http://schemas.microsoft.com/office/drawing/2014/main" id="{5BAB8E43-B48D-DF61-4A84-635D0F6DB3EF}"/>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sp>
        <p:nvSpPr>
          <p:cNvPr id="153" name="テキスト ボックス 15">
            <a:extLst>
              <a:ext uri="{FF2B5EF4-FFF2-40B4-BE49-F238E27FC236}">
                <a16:creationId xmlns:a16="http://schemas.microsoft.com/office/drawing/2014/main" id="{32A042BF-B8C4-1628-01C1-1013C6E663AB}"/>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外部のバッジを登録・認証する際の主なチェック観点</a:t>
            </a:r>
          </a:p>
        </p:txBody>
      </p:sp>
    </p:spTree>
    <p:extLst>
      <p:ext uri="{BB962C8B-B14F-4D97-AF65-F5344CB8AC3E}">
        <p14:creationId xmlns:p14="http://schemas.microsoft.com/office/powerpoint/2010/main" val="2563080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C9C9D-24C1-289F-0E76-477621A004A1}"/>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8F389132-5C11-5248-6630-0FA53FFF7E62}"/>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クレデンシャル（処理フロー概略）</a:t>
            </a:r>
            <a:endParaRPr lang="en-US" altLang="ja-JP">
              <a:ea typeface="Meiryo UI" panose="020B0604030504040204" pitchFamily="50" charset="-128"/>
            </a:endParaRPr>
          </a:p>
        </p:txBody>
      </p:sp>
      <p:sp>
        <p:nvSpPr>
          <p:cNvPr id="153" name="テキスト ボックス 15">
            <a:extLst>
              <a:ext uri="{FF2B5EF4-FFF2-40B4-BE49-F238E27FC236}">
                <a16:creationId xmlns:a16="http://schemas.microsoft.com/office/drawing/2014/main" id="{32A042BF-B8C4-1628-01C1-1013C6E663AB}"/>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en-US" altLang="ja-JP">
                <a:solidFill>
                  <a:srgbClr val="000000"/>
                </a:solidFill>
                <a:latin typeface="+mj-lt"/>
                <a:ea typeface="Meiryo UI" panose="020B0604030504040204" pitchFamily="50" charset="-128"/>
              </a:rPr>
              <a:t>Open Badges v2.0(</a:t>
            </a:r>
            <a:r>
              <a:rPr lang="ja-JP" altLang="en-US">
                <a:solidFill>
                  <a:srgbClr val="000000"/>
                </a:solidFill>
                <a:latin typeface="+mj-lt"/>
                <a:ea typeface="Meiryo UI" panose="020B0604030504040204" pitchFamily="50" charset="-128"/>
              </a:rPr>
              <a:t>実用レベル</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の仕様　</a:t>
            </a:r>
            <a:r>
              <a:rPr lang="en-US" altLang="ja-JP">
                <a:solidFill>
                  <a:srgbClr val="000000"/>
                </a:solidFill>
                <a:latin typeface="+mj-lt"/>
                <a:ea typeface="Meiryo UI" panose="020B0604030504040204" pitchFamily="50" charset="-128"/>
              </a:rPr>
              <a:t>※v3.0</a:t>
            </a:r>
            <a:r>
              <a:rPr lang="ja-JP" altLang="en-US">
                <a:solidFill>
                  <a:srgbClr val="000000"/>
                </a:solidFill>
                <a:latin typeface="+mj-lt"/>
                <a:ea typeface="Meiryo UI" panose="020B0604030504040204" pitchFamily="50" charset="-128"/>
              </a:rPr>
              <a:t>を採用する可能性有</a:t>
            </a:r>
          </a:p>
        </p:txBody>
      </p:sp>
      <p:sp>
        <p:nvSpPr>
          <p:cNvPr id="6" name="ee4pFootnotes">
            <a:extLst>
              <a:ext uri="{FF2B5EF4-FFF2-40B4-BE49-F238E27FC236}">
                <a16:creationId xmlns:a16="http://schemas.microsoft.com/office/drawing/2014/main" id="{46ACC04E-D066-3EA4-E517-A7BADDBF72A5}"/>
              </a:ext>
            </a:extLst>
          </p:cNvPr>
          <p:cNvSpPr>
            <a:spLocks noChangeArrowheads="1"/>
          </p:cNvSpPr>
          <p:nvPr/>
        </p:nvSpPr>
        <p:spPr bwMode="auto">
          <a:xfrm>
            <a:off x="630000" y="6421441"/>
            <a:ext cx="9030914" cy="138499"/>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Source: IMS Final Release</a:t>
            </a:r>
            <a:r>
              <a:rPr lang="ja-JP" alt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a:t>
            </a:r>
            <a:r>
              <a:rPr lang="en-US" sz="1000">
                <a:solidFill>
                  <a:schemeClr val="bg1">
                    <a:lumMod val="50000"/>
                  </a:schemeClr>
                </a:solidFill>
                <a:latin typeface="Trebuchet MS" panose="020B0603020202020204" pitchFamily="34" charset="0"/>
                <a:ea typeface="Meiryo UI" panose="020B0604030504040204" pitchFamily="50" charset="-128"/>
                <a:cs typeface="Arial" pitchFamily="34" charset="0"/>
                <a:hlinkClick r:id="rId3"/>
              </a:rPr>
              <a:t>https://www.imsglobal.org/sites/default/files/Badges/OBv2p0Final/index.html</a:t>
            </a:r>
            <a:r>
              <a:rPr lang="ja-JP" alt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a:t>
            </a:r>
            <a:endParaRPr lang="en-US" sz="1000">
              <a:solidFill>
                <a:schemeClr val="bg1">
                  <a:lumMod val="50000"/>
                </a:schemeClr>
              </a:solidFill>
              <a:latin typeface="Trebuchet MS" panose="020B0603020202020204" pitchFamily="34" charset="0"/>
              <a:ea typeface="Meiryo UI" panose="020B0604030504040204" pitchFamily="50" charset="-128"/>
              <a:cs typeface="Arial" pitchFamily="34" charset="0"/>
            </a:endParaRPr>
          </a:p>
        </p:txBody>
      </p:sp>
      <p:graphicFrame>
        <p:nvGraphicFramePr>
          <p:cNvPr id="8" name="Table 7">
            <a:extLst>
              <a:ext uri="{FF2B5EF4-FFF2-40B4-BE49-F238E27FC236}">
                <a16:creationId xmlns:a16="http://schemas.microsoft.com/office/drawing/2014/main" id="{A42058E3-3255-7A6C-F151-98A74AA743F5}"/>
              </a:ext>
            </a:extLst>
          </p:cNvPr>
          <p:cNvGraphicFramePr>
            <a:graphicFrameLocks noGrp="1"/>
          </p:cNvGraphicFramePr>
          <p:nvPr/>
        </p:nvGraphicFramePr>
        <p:xfrm>
          <a:off x="630000" y="1245509"/>
          <a:ext cx="4914657" cy="5082228"/>
        </p:xfrm>
        <a:graphic>
          <a:graphicData uri="http://schemas.openxmlformats.org/drawingml/2006/table">
            <a:tbl>
              <a:tblPr>
                <a:tableStyleId>{5C22544A-7EE6-4342-B048-85BDC9FD1C3A}</a:tableStyleId>
              </a:tblPr>
              <a:tblGrid>
                <a:gridCol w="1198486">
                  <a:extLst>
                    <a:ext uri="{9D8B030D-6E8A-4147-A177-3AD203B41FA5}">
                      <a16:colId xmlns:a16="http://schemas.microsoft.com/office/drawing/2014/main" val="3976657518"/>
                    </a:ext>
                  </a:extLst>
                </a:gridCol>
                <a:gridCol w="1396746">
                  <a:extLst>
                    <a:ext uri="{9D8B030D-6E8A-4147-A177-3AD203B41FA5}">
                      <a16:colId xmlns:a16="http://schemas.microsoft.com/office/drawing/2014/main" val="1021556812"/>
                    </a:ext>
                  </a:extLst>
                </a:gridCol>
                <a:gridCol w="2319425">
                  <a:extLst>
                    <a:ext uri="{9D8B030D-6E8A-4147-A177-3AD203B41FA5}">
                      <a16:colId xmlns:a16="http://schemas.microsoft.com/office/drawing/2014/main" val="2860289054"/>
                    </a:ext>
                  </a:extLst>
                </a:gridCol>
              </a:tblGrid>
              <a:tr h="116373">
                <a:tc>
                  <a:txBody>
                    <a:bodyPr/>
                    <a:lstStyle/>
                    <a:p>
                      <a:pPr algn="l" fontAlgn="t"/>
                      <a:r>
                        <a:rPr lang="en-US" sz="900" u="none" strike="noStrike">
                          <a:solidFill>
                            <a:srgbClr val="575757"/>
                          </a:solidFill>
                          <a:effectLst/>
                          <a:ea typeface="Meiryo UI" panose="020B0604030504040204" pitchFamily="50" charset="-128"/>
                        </a:rPr>
                        <a:t>Section</a:t>
                      </a:r>
                      <a:endParaRPr lang="en-US" sz="900" b="1"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lnB w="12700" cap="flat" cmpd="sng" algn="ctr">
                      <a:solidFill>
                        <a:schemeClr val="bg1">
                          <a:lumMod val="75000"/>
                        </a:schemeClr>
                      </a:solidFill>
                      <a:prstDash val="sysDot"/>
                      <a:round/>
                      <a:headEnd type="none" w="med" len="med"/>
                      <a:tailEnd type="none" w="med" len="med"/>
                    </a:lnB>
                    <a:solidFill>
                      <a:srgbClr val="F2F2F2"/>
                    </a:solidFill>
                  </a:tcPr>
                </a:tc>
                <a:tc>
                  <a:txBody>
                    <a:bodyPr/>
                    <a:lstStyle/>
                    <a:p>
                      <a:pPr algn="l" fontAlgn="t"/>
                      <a:r>
                        <a:rPr lang="en-US" sz="900" u="none" strike="noStrike">
                          <a:solidFill>
                            <a:srgbClr val="575757"/>
                          </a:solidFill>
                          <a:effectLst/>
                          <a:ea typeface="Meiryo UI" panose="020B0604030504040204" pitchFamily="50" charset="-128"/>
                        </a:rPr>
                        <a:t>Field</a:t>
                      </a:r>
                      <a:endParaRPr lang="en-US" sz="900" b="1"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lnB w="12700" cap="flat" cmpd="sng" algn="ctr">
                      <a:solidFill>
                        <a:schemeClr val="bg1">
                          <a:lumMod val="75000"/>
                        </a:schemeClr>
                      </a:solidFill>
                      <a:prstDash val="sysDot"/>
                      <a:round/>
                      <a:headEnd type="none" w="med" len="med"/>
                      <a:tailEnd type="none" w="med" len="med"/>
                    </a:lnB>
                    <a:solidFill>
                      <a:srgbClr val="F2F2F2"/>
                    </a:solidFill>
                  </a:tcPr>
                </a:tc>
                <a:tc>
                  <a:txBody>
                    <a:bodyPr/>
                    <a:lstStyle/>
                    <a:p>
                      <a:pPr algn="l" fontAlgn="t"/>
                      <a:r>
                        <a:rPr lang="en-US" sz="900" u="none" strike="noStrike">
                          <a:solidFill>
                            <a:srgbClr val="575757"/>
                          </a:solidFill>
                          <a:effectLst/>
                          <a:ea typeface="Meiryo UI" panose="020B0604030504040204" pitchFamily="50" charset="-128"/>
                        </a:rPr>
                        <a:t>Description</a:t>
                      </a:r>
                      <a:endParaRPr lang="en-US" sz="900" b="1"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lnB w="12700" cap="flat" cmpd="sng" algn="ctr">
                      <a:solidFill>
                        <a:schemeClr val="bg1">
                          <a:lumMod val="75000"/>
                        </a:schemeClr>
                      </a:solidFill>
                      <a:prstDash val="sysDot"/>
                      <a:round/>
                      <a:headEnd type="none" w="med" len="med"/>
                      <a:tailEnd type="none" w="med" len="med"/>
                    </a:lnB>
                    <a:solidFill>
                      <a:srgbClr val="F2F2F2"/>
                    </a:solidFill>
                  </a:tcPr>
                </a:tc>
                <a:extLst>
                  <a:ext uri="{0D108BD9-81ED-4DB2-BD59-A6C34878D82A}">
                    <a16:rowId xmlns:a16="http://schemas.microsoft.com/office/drawing/2014/main" val="625497313"/>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id</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アサーションの一意識別子（</a:t>
                      </a:r>
                      <a:r>
                        <a:rPr lang="en-US" altLang="ja-JP" sz="900" u="none" strike="noStrike">
                          <a:solidFill>
                            <a:srgbClr val="575757"/>
                          </a:solidFill>
                          <a:effectLst/>
                          <a:ea typeface="Meiryo UI" panose="020B0604030504040204" pitchFamily="50" charset="-128"/>
                        </a:rPr>
                        <a:t>IRI</a:t>
                      </a:r>
                      <a:r>
                        <a:rPr lang="ja-JP" altLang="en-US" sz="900" u="none" strike="noStrike">
                          <a:solidFill>
                            <a:srgbClr val="575757"/>
                          </a:solidFill>
                          <a:effectLst/>
                          <a:ea typeface="Meiryo UI" panose="020B0604030504040204" pitchFamily="50" charset="-128"/>
                        </a:rPr>
                        <a:t>）</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438374245"/>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type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型（例</a:t>
                      </a:r>
                      <a:r>
                        <a:rPr lang="en-US" altLang="ja-JP" sz="900" u="none" strike="noStrike">
                          <a:solidFill>
                            <a:srgbClr val="575757"/>
                          </a:solidFill>
                          <a:effectLst/>
                          <a:ea typeface="Meiryo UI" panose="020B0604030504040204" pitchFamily="50" charset="-128"/>
                        </a:rPr>
                        <a:t>: </a:t>
                      </a:r>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485926803"/>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recipient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バッジ受領者情報（</a:t>
                      </a:r>
                      <a:r>
                        <a:rPr lang="en-US" sz="900" u="none" strike="noStrike">
                          <a:solidFill>
                            <a:srgbClr val="575757"/>
                          </a:solidFill>
                          <a:effectLst/>
                          <a:ea typeface="Meiryo UI" panose="020B0604030504040204" pitchFamily="50" charset="-128"/>
                        </a:rPr>
                        <a:t>IdentityObject）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4136976599"/>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badge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参照する</a:t>
                      </a:r>
                      <a:r>
                        <a:rPr lang="en-US" sz="900" u="none" strike="noStrike">
                          <a:solidFill>
                            <a:srgbClr val="575757"/>
                          </a:solidFill>
                          <a:effectLst/>
                          <a:ea typeface="Meiryo UI" panose="020B0604030504040204" pitchFamily="50" charset="-128"/>
                        </a:rPr>
                        <a:t>BadgeClass</a:t>
                      </a:r>
                      <a:r>
                        <a:rPr lang="ja-JP" altLang="en-US" sz="900" u="none" strike="noStrike">
                          <a:solidFill>
                            <a:srgbClr val="575757"/>
                          </a:solidFill>
                          <a:effectLst/>
                          <a:ea typeface="Meiryo UI" panose="020B0604030504040204" pitchFamily="50" charset="-128"/>
                        </a:rPr>
                        <a:t>の</a:t>
                      </a:r>
                      <a:r>
                        <a:rPr lang="en-US" sz="900" u="none" strike="noStrike">
                          <a:solidFill>
                            <a:srgbClr val="575757"/>
                          </a:solidFill>
                          <a:effectLst/>
                          <a:ea typeface="Meiryo UI" panose="020B0604030504040204" pitchFamily="50" charset="-128"/>
                        </a:rPr>
                        <a:t>IRI</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132784956"/>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verification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検証情報（</a:t>
                      </a:r>
                      <a:r>
                        <a:rPr lang="en-US" sz="900" u="none" strike="noStrike">
                          <a:solidFill>
                            <a:srgbClr val="575757"/>
                          </a:solidFill>
                          <a:effectLst/>
                          <a:ea typeface="Meiryo UI" panose="020B0604030504040204" pitchFamily="50" charset="-128"/>
                        </a:rPr>
                        <a:t>VerificationObject）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841760671"/>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issuedOn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発行日（</a:t>
                      </a:r>
                      <a:r>
                        <a:rPr lang="en-US" sz="900" u="none" strike="noStrike">
                          <a:solidFill>
                            <a:srgbClr val="575757"/>
                          </a:solidFill>
                          <a:effectLst/>
                          <a:ea typeface="Meiryo UI" panose="020B0604030504040204" pitchFamily="50" charset="-128"/>
                        </a:rPr>
                        <a:t>ISO 8601</a:t>
                      </a:r>
                      <a:r>
                        <a:rPr lang="ja-JP" altLang="en-US" sz="900" u="none" strike="noStrike">
                          <a:solidFill>
                            <a:srgbClr val="575757"/>
                          </a:solidFill>
                          <a:effectLst/>
                          <a:ea typeface="Meiryo UI" panose="020B0604030504040204" pitchFamily="50" charset="-128"/>
                        </a:rPr>
                        <a:t>形式）</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303051372"/>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image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バッジ画像（オプション）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165355699"/>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evidence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実績の証拠</a:t>
                      </a:r>
                      <a:r>
                        <a:rPr lang="en-US" altLang="ja-JP" sz="900" u="none" strike="noStrike">
                          <a:solidFill>
                            <a:srgbClr val="575757"/>
                          </a:solidFill>
                          <a:effectLst/>
                          <a:ea typeface="Meiryo UI" panose="020B0604030504040204" pitchFamily="50" charset="-128"/>
                        </a:rPr>
                        <a:t>URL</a:t>
                      </a:r>
                      <a:r>
                        <a:rPr lang="ja-JP" altLang="en-US" sz="900" u="none" strike="noStrike">
                          <a:solidFill>
                            <a:srgbClr val="575757"/>
                          </a:solidFill>
                          <a:effectLst/>
                          <a:ea typeface="Meiryo UI" panose="020B0604030504040204" pitchFamily="50" charset="-128"/>
                        </a:rPr>
                        <a:t>（オプション）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74389441"/>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narrative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実績の説明（オプション）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536415492"/>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expires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有効期限（オプション）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6297810"/>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revoked</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取り消しフラグ（</a:t>
                      </a:r>
                      <a:r>
                        <a:rPr lang="en-US" altLang="ja-JP" sz="900" u="none" strike="noStrike">
                          <a:solidFill>
                            <a:srgbClr val="575757"/>
                          </a:solidFill>
                          <a:effectLst/>
                          <a:ea typeface="Meiryo UI" panose="020B0604030504040204" pitchFamily="50" charset="-128"/>
                        </a:rPr>
                        <a:t>Boolean</a:t>
                      </a:r>
                      <a:r>
                        <a:rPr lang="ja-JP" altLang="en-US" sz="900" u="none" strike="noStrike">
                          <a:solidFill>
                            <a:srgbClr val="575757"/>
                          </a:solidFill>
                          <a:effectLst/>
                          <a:ea typeface="Meiryo UI" panose="020B0604030504040204" pitchFamily="50" charset="-128"/>
                        </a:rPr>
                        <a:t>）</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623707860"/>
                  </a:ext>
                </a:extLst>
              </a:tr>
              <a:tr h="116373">
                <a:tc>
                  <a:txBody>
                    <a:bodyPr/>
                    <a:lstStyle/>
                    <a:p>
                      <a:pPr algn="l" fontAlgn="b"/>
                      <a:r>
                        <a:rPr lang="en-US" sz="900" u="none" strike="noStrike">
                          <a:solidFill>
                            <a:srgbClr val="575757"/>
                          </a:solidFill>
                          <a:effectLst/>
                          <a:ea typeface="Meiryo UI" panose="020B0604030504040204" pitchFamily="50" charset="-128"/>
                        </a:rPr>
                        <a:t>Assertion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revocationReason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取り消し理由（オプション）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719334769"/>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id</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バッジの一意識別子（</a:t>
                      </a:r>
                      <a:r>
                        <a:rPr lang="en-US" altLang="ja-JP" sz="900" u="none" strike="noStrike">
                          <a:solidFill>
                            <a:srgbClr val="575757"/>
                          </a:solidFill>
                          <a:effectLst/>
                          <a:ea typeface="Meiryo UI" panose="020B0604030504040204" pitchFamily="50" charset="-128"/>
                        </a:rPr>
                        <a:t>IRI</a:t>
                      </a:r>
                      <a:r>
                        <a:rPr lang="ja-JP" altLang="en-US" sz="900" u="none" strike="noStrike">
                          <a:solidFill>
                            <a:srgbClr val="575757"/>
                          </a:solidFill>
                          <a:effectLst/>
                          <a:ea typeface="Meiryo UI" panose="020B0604030504040204" pitchFamily="50" charset="-128"/>
                        </a:rPr>
                        <a:t>）</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568463426"/>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type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型（例</a:t>
                      </a:r>
                      <a:r>
                        <a:rPr lang="en-US" altLang="ja-JP" sz="900" u="none" strike="noStrike">
                          <a:solidFill>
                            <a:srgbClr val="575757"/>
                          </a:solidFill>
                          <a:effectLst/>
                          <a:ea typeface="Meiryo UI" panose="020B0604030504040204" pitchFamily="50" charset="-128"/>
                        </a:rPr>
                        <a:t>: </a:t>
                      </a:r>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693132619"/>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name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バッジの名前</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233730998"/>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description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バッジの説明</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267217010"/>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image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バッジ画像</a:t>
                      </a:r>
                      <a:r>
                        <a:rPr lang="en-US" sz="900" u="none" strike="noStrike">
                          <a:solidFill>
                            <a:srgbClr val="575757"/>
                          </a:solidFill>
                          <a:effectLst/>
                          <a:ea typeface="Meiryo UI" panose="020B0604030504040204" pitchFamily="50" charset="-128"/>
                        </a:rPr>
                        <a:t>URL</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594791370"/>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criteria</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獲得条件（</a:t>
                      </a:r>
                      <a:r>
                        <a:rPr lang="en-US" altLang="ja-JP" sz="900" u="none" strike="noStrike">
                          <a:solidFill>
                            <a:srgbClr val="575757"/>
                          </a:solidFill>
                          <a:effectLst/>
                          <a:ea typeface="Meiryo UI" panose="020B0604030504040204" pitchFamily="50" charset="-128"/>
                        </a:rPr>
                        <a:t>IRI</a:t>
                      </a:r>
                      <a:r>
                        <a:rPr lang="ja-JP" altLang="en-US" sz="900" u="none" strike="noStrike">
                          <a:solidFill>
                            <a:srgbClr val="575757"/>
                          </a:solidFill>
                          <a:effectLst/>
                          <a:ea typeface="Meiryo UI" panose="020B0604030504040204" pitchFamily="50" charset="-128"/>
                        </a:rPr>
                        <a:t>またはオブジェクト）</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387243492"/>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EBC5D0"/>
                    </a:solidFill>
                  </a:tcPr>
                </a:tc>
                <a:tc>
                  <a:txBody>
                    <a:bodyPr/>
                    <a:lstStyle/>
                    <a:p>
                      <a:pPr algn="l" fontAlgn="b"/>
                      <a:r>
                        <a:rPr lang="en-US" sz="900" u="none" strike="noStrike">
                          <a:solidFill>
                            <a:srgbClr val="575757"/>
                          </a:solidFill>
                          <a:effectLst/>
                          <a:ea typeface="Meiryo UI" panose="020B0604030504040204" pitchFamily="50" charset="-128"/>
                        </a:rPr>
                        <a:t>issuer</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EBC5D0"/>
                    </a:solidFill>
                  </a:tcPr>
                </a:tc>
                <a:tc>
                  <a:txBody>
                    <a:bodyPr/>
                    <a:lstStyle/>
                    <a:p>
                      <a:pPr algn="l" fontAlgn="b"/>
                      <a:r>
                        <a:rPr lang="ja-JP" altLang="en-US" sz="900" u="none" strike="noStrike">
                          <a:solidFill>
                            <a:srgbClr val="575757"/>
                          </a:solidFill>
                          <a:effectLst/>
                          <a:ea typeface="Meiryo UI" panose="020B0604030504040204" pitchFamily="50" charset="-128"/>
                        </a:rPr>
                        <a:t>発行者の</a:t>
                      </a:r>
                      <a:r>
                        <a:rPr lang="en-US" sz="900" u="none" strike="noStrike">
                          <a:solidFill>
                            <a:srgbClr val="575757"/>
                          </a:solidFill>
                          <a:effectLst/>
                          <a:ea typeface="Meiryo UI" panose="020B0604030504040204" pitchFamily="50" charset="-128"/>
                        </a:rPr>
                        <a:t>IRI</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EBC5D0"/>
                    </a:solidFill>
                  </a:tcPr>
                </a:tc>
                <a:extLst>
                  <a:ext uri="{0D108BD9-81ED-4DB2-BD59-A6C34878D82A}">
                    <a16:rowId xmlns:a16="http://schemas.microsoft.com/office/drawing/2014/main" val="582264398"/>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alignment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標準との対応（オプション）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555158238"/>
                  </a:ext>
                </a:extLst>
              </a:tr>
              <a:tr h="116373">
                <a:tc>
                  <a:txBody>
                    <a:bodyPr/>
                    <a:lstStyle/>
                    <a:p>
                      <a:pPr algn="l" fontAlgn="b"/>
                      <a:r>
                        <a:rPr lang="en-US" sz="900" u="none" strike="noStrike">
                          <a:solidFill>
                            <a:srgbClr val="575757"/>
                          </a:solidFill>
                          <a:effectLst/>
                          <a:ea typeface="Meiryo UI" panose="020B0604030504040204" pitchFamily="50" charset="-128"/>
                        </a:rPr>
                        <a:t>BadgeClass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tags</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タグ（オプション）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286732307"/>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id</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発行者プロファイルの</a:t>
                      </a:r>
                      <a:r>
                        <a:rPr lang="en-US" altLang="ja-JP" sz="900" u="none" strike="noStrike">
                          <a:solidFill>
                            <a:srgbClr val="575757"/>
                          </a:solidFill>
                          <a:effectLst/>
                          <a:ea typeface="Meiryo UI" panose="020B0604030504040204" pitchFamily="50" charset="-128"/>
                        </a:rPr>
                        <a:t>IRI</a:t>
                      </a:r>
                      <a:endParaRPr lang="en-US" altLang="ja-JP"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75419472"/>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type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型（例</a:t>
                      </a:r>
                      <a:r>
                        <a:rPr lang="en-US" altLang="ja-JP" sz="900" u="none" strike="noStrike">
                          <a:solidFill>
                            <a:srgbClr val="575757"/>
                          </a:solidFill>
                          <a:effectLst/>
                          <a:ea typeface="Meiryo UI" panose="020B0604030504040204" pitchFamily="50" charset="-128"/>
                        </a:rPr>
                        <a:t>: </a:t>
                      </a:r>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290873746"/>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EBC5D0"/>
                    </a:solidFill>
                  </a:tcPr>
                </a:tc>
                <a:tc>
                  <a:txBody>
                    <a:bodyPr/>
                    <a:lstStyle/>
                    <a:p>
                      <a:pPr algn="l" fontAlgn="b"/>
                      <a:r>
                        <a:rPr lang="en-US" sz="900" u="none" strike="noStrike">
                          <a:solidFill>
                            <a:srgbClr val="575757"/>
                          </a:solidFill>
                          <a:effectLst/>
                          <a:ea typeface="Meiryo UI" panose="020B0604030504040204" pitchFamily="50" charset="-128"/>
                        </a:rPr>
                        <a:t>name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EBC5D0"/>
                    </a:solidFill>
                  </a:tcPr>
                </a:tc>
                <a:tc>
                  <a:txBody>
                    <a:bodyPr/>
                    <a:lstStyle/>
                    <a:p>
                      <a:pPr algn="l" fontAlgn="b"/>
                      <a:r>
                        <a:rPr lang="ja-JP" altLang="en-US" sz="900" u="none" strike="noStrike">
                          <a:solidFill>
                            <a:srgbClr val="575757"/>
                          </a:solidFill>
                          <a:effectLst/>
                          <a:ea typeface="Meiryo UI" panose="020B0604030504040204" pitchFamily="50" charset="-128"/>
                        </a:rPr>
                        <a:t>発行者名（個人または組織）</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EBC5D0"/>
                    </a:solidFill>
                  </a:tcPr>
                </a:tc>
                <a:extLst>
                  <a:ext uri="{0D108BD9-81ED-4DB2-BD59-A6C34878D82A}">
                    <a16:rowId xmlns:a16="http://schemas.microsoft.com/office/drawing/2014/main" val="3348992881"/>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url</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発行者の</a:t>
                      </a:r>
                      <a:r>
                        <a:rPr lang="en-US" sz="900" u="none" strike="noStrike">
                          <a:solidFill>
                            <a:srgbClr val="575757"/>
                          </a:solidFill>
                          <a:effectLst/>
                          <a:ea typeface="Meiryo UI" panose="020B0604030504040204" pitchFamily="50" charset="-128"/>
                        </a:rPr>
                        <a:t>URL</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878449453"/>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telephone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電話番号（オプション）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273890453"/>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description</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発行者の説明</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844583600"/>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image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ロゴ画像（オプション）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307030863"/>
                  </a:ext>
                </a:extLst>
              </a:tr>
              <a:tr h="116373">
                <a:tc>
                  <a:txBody>
                    <a:bodyPr/>
                    <a:lstStyle/>
                    <a:p>
                      <a:pPr algn="l" fontAlgn="b"/>
                      <a:r>
                        <a:rPr lang="en-US" sz="900" u="none" strike="noStrike">
                          <a:solidFill>
                            <a:srgbClr val="575757"/>
                          </a:solidFill>
                          <a:effectLst/>
                          <a:ea typeface="Meiryo UI" panose="020B0604030504040204" pitchFamily="50" charset="-128"/>
                        </a:rPr>
                        <a:t>Profile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email</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メールアドレス</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464828328"/>
                  </a:ext>
                </a:extLst>
              </a:tr>
              <a:tr h="116373">
                <a:tc>
                  <a:txBody>
                    <a:bodyPr/>
                    <a:lstStyle/>
                    <a:p>
                      <a:pPr algn="l" fontAlgn="b"/>
                      <a:r>
                        <a:rPr lang="en-US" sz="900" u="none" strike="noStrike">
                          <a:solidFill>
                            <a:srgbClr val="575757"/>
                          </a:solidFill>
                          <a:effectLst/>
                          <a:ea typeface="Meiryo UI" panose="020B0604030504040204" pitchFamily="50" charset="-128"/>
                        </a:rPr>
                        <a:t>IdentityObject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identity</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識別子（例</a:t>
                      </a:r>
                      <a:r>
                        <a:rPr lang="en-US" altLang="ja-JP" sz="900" u="none" strike="noStrike">
                          <a:solidFill>
                            <a:srgbClr val="575757"/>
                          </a:solidFill>
                          <a:effectLst/>
                          <a:ea typeface="Meiryo UI" panose="020B0604030504040204" pitchFamily="50" charset="-128"/>
                        </a:rPr>
                        <a:t>: </a:t>
                      </a:r>
                      <a:r>
                        <a:rPr lang="ja-JP" altLang="en-US" sz="900" u="none" strike="noStrike">
                          <a:solidFill>
                            <a:srgbClr val="575757"/>
                          </a:solidFill>
                          <a:effectLst/>
                          <a:ea typeface="Meiryo UI" panose="020B0604030504040204" pitchFamily="50" charset="-128"/>
                        </a:rPr>
                        <a:t>メールのハッシュ）</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536434809"/>
                  </a:ext>
                </a:extLst>
              </a:tr>
              <a:tr h="116373">
                <a:tc>
                  <a:txBody>
                    <a:bodyPr/>
                    <a:lstStyle/>
                    <a:p>
                      <a:pPr algn="l" fontAlgn="b"/>
                      <a:r>
                        <a:rPr lang="en-US" sz="900" u="none" strike="noStrike">
                          <a:solidFill>
                            <a:srgbClr val="575757"/>
                          </a:solidFill>
                          <a:effectLst/>
                          <a:ea typeface="Meiryo UI" panose="020B0604030504040204" pitchFamily="50" charset="-128"/>
                        </a:rPr>
                        <a:t>IdentityObject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type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識別スキーマ（例</a:t>
                      </a:r>
                      <a:r>
                        <a:rPr lang="en-US" altLang="ja-JP" sz="900" u="none" strike="noStrike">
                          <a:solidFill>
                            <a:srgbClr val="575757"/>
                          </a:solidFill>
                          <a:effectLst/>
                          <a:ea typeface="Meiryo UI" panose="020B0604030504040204" pitchFamily="50" charset="-128"/>
                        </a:rPr>
                        <a:t>: email</a:t>
                      </a:r>
                      <a:r>
                        <a:rPr lang="ja-JP" altLang="en-US" sz="900" u="none" strike="noStrike">
                          <a:solidFill>
                            <a:srgbClr val="575757"/>
                          </a:solidFill>
                          <a:effectLst/>
                          <a:ea typeface="Meiryo UI" panose="020B0604030504040204" pitchFamily="50" charset="-128"/>
                        </a:rPr>
                        <a:t>）</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768829897"/>
                  </a:ext>
                </a:extLst>
              </a:tr>
              <a:tr h="116373">
                <a:tc>
                  <a:txBody>
                    <a:bodyPr/>
                    <a:lstStyle/>
                    <a:p>
                      <a:pPr algn="l" fontAlgn="b"/>
                      <a:r>
                        <a:rPr lang="en-US" sz="900" u="none" strike="noStrike">
                          <a:solidFill>
                            <a:srgbClr val="575757"/>
                          </a:solidFill>
                          <a:effectLst/>
                          <a:ea typeface="Meiryo UI" panose="020B0604030504040204" pitchFamily="50" charset="-128"/>
                        </a:rPr>
                        <a:t>IdentityObject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hashed</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ハッシュ化されているか</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836813169"/>
                  </a:ext>
                </a:extLst>
              </a:tr>
              <a:tr h="116373">
                <a:tc>
                  <a:txBody>
                    <a:bodyPr/>
                    <a:lstStyle/>
                    <a:p>
                      <a:pPr algn="l" fontAlgn="b"/>
                      <a:r>
                        <a:rPr lang="en-US" sz="900" u="none" strike="noStrike">
                          <a:solidFill>
                            <a:srgbClr val="575757"/>
                          </a:solidFill>
                          <a:effectLst/>
                          <a:ea typeface="Meiryo UI" panose="020B0604030504040204" pitchFamily="50" charset="-128"/>
                        </a:rPr>
                        <a:t>IdentityObject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salt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ソルト（オプション）</a:t>
                      </a:r>
                      <a:endParaRPr lang="ja-JP" alt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1468182613"/>
                  </a:ext>
                </a:extLst>
              </a:tr>
              <a:tr h="116373">
                <a:tc>
                  <a:txBody>
                    <a:bodyPr/>
                    <a:lstStyle/>
                    <a:p>
                      <a:pPr algn="l" fontAlgn="b"/>
                      <a:r>
                        <a:rPr lang="en-US" sz="900" u="none" strike="noStrike">
                          <a:solidFill>
                            <a:srgbClr val="575757"/>
                          </a:solidFill>
                          <a:effectLst/>
                          <a:ea typeface="Meiryo UI" panose="020B0604030504040204" pitchFamily="50" charset="-128"/>
                        </a:rPr>
                        <a:t>VerificationObject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type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a:solidFill>
                            <a:srgbClr val="575757"/>
                          </a:solidFill>
                          <a:effectLst/>
                          <a:ea typeface="Meiryo UI" panose="020B0604030504040204" pitchFamily="50" charset="-128"/>
                        </a:rPr>
                        <a:t>検証方法（例</a:t>
                      </a:r>
                      <a:r>
                        <a:rPr lang="en-US" altLang="ja-JP" sz="900" u="none" strike="noStrike">
                          <a:solidFill>
                            <a:srgbClr val="575757"/>
                          </a:solidFill>
                          <a:effectLst/>
                          <a:ea typeface="Meiryo UI" panose="020B0604030504040204" pitchFamily="50" charset="-128"/>
                        </a:rPr>
                        <a:t>: </a:t>
                      </a:r>
                      <a:r>
                        <a:rPr lang="en-US" sz="900" u="none" strike="noStrike">
                          <a:solidFill>
                            <a:srgbClr val="575757"/>
                          </a:solidFill>
                          <a:effectLst/>
                          <a:ea typeface="Meiryo UI" panose="020B0604030504040204" pitchFamily="50" charset="-128"/>
                        </a:rPr>
                        <a:t>HostedBadge）</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3400156946"/>
                  </a:ext>
                </a:extLst>
              </a:tr>
              <a:tr h="116373">
                <a:tc>
                  <a:txBody>
                    <a:bodyPr/>
                    <a:lstStyle/>
                    <a:p>
                      <a:pPr algn="l" fontAlgn="b"/>
                      <a:r>
                        <a:rPr lang="en-US" sz="900" u="none" strike="noStrike">
                          <a:solidFill>
                            <a:srgbClr val="575757"/>
                          </a:solidFill>
                          <a:effectLst/>
                          <a:ea typeface="Meiryo UI" panose="020B0604030504040204" pitchFamily="50" charset="-128"/>
                        </a:rPr>
                        <a:t>VerificationObject</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en-US" sz="900" u="none" strike="noStrike">
                          <a:solidFill>
                            <a:srgbClr val="575757"/>
                          </a:solidFill>
                          <a:effectLst/>
                          <a:ea typeface="Meiryo UI" panose="020B0604030504040204" pitchFamily="50" charset="-128"/>
                        </a:rPr>
                        <a:t>verificationProperty</a:t>
                      </a:r>
                      <a:endParaRPr lang="en-US" sz="900" b="0" i="0" u="none" strike="noStrike">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tc>
                  <a:txBody>
                    <a:bodyPr/>
                    <a:lstStyle/>
                    <a:p>
                      <a:pPr algn="l" fontAlgn="b"/>
                      <a:r>
                        <a:rPr lang="ja-JP" altLang="en-US" sz="900" u="none" strike="noStrike" dirty="0">
                          <a:solidFill>
                            <a:srgbClr val="575757"/>
                          </a:solidFill>
                          <a:effectLst/>
                          <a:ea typeface="Meiryo UI" panose="020B0604030504040204" pitchFamily="50" charset="-128"/>
                        </a:rPr>
                        <a:t>検証対象プロパティ（オプション）</a:t>
                      </a:r>
                      <a:endParaRPr lang="ja-JP" altLang="en-US" sz="900" b="0" i="0" u="none" strike="noStrike" dirty="0">
                        <a:solidFill>
                          <a:srgbClr val="575757"/>
                        </a:solidFill>
                        <a:effectLst/>
                        <a:latin typeface="Calibri" panose="020F0502020204030204" pitchFamily="34" charset="0"/>
                        <a:ea typeface="Meiryo UI" panose="020B0604030504040204" pitchFamily="50" charset="-128"/>
                      </a:endParaRPr>
                    </a:p>
                  </a:txBody>
                  <a:tcPr marL="4013" marR="4013" marT="4013" marB="0" anchor="b">
                    <a:lnT w="12700" cap="flat" cmpd="sng" algn="ctr">
                      <a:solidFill>
                        <a:schemeClr val="bg1">
                          <a:lumMod val="75000"/>
                        </a:schemeClr>
                      </a:solidFill>
                      <a:prstDash val="sysDot"/>
                      <a:round/>
                      <a:headEnd type="none" w="med" len="med"/>
                      <a:tailEnd type="none" w="med" len="med"/>
                    </a:lnT>
                    <a:lnB w="12700" cap="flat" cmpd="sng" algn="ctr">
                      <a:solidFill>
                        <a:schemeClr val="bg1">
                          <a:lumMod val="75000"/>
                        </a:schemeClr>
                      </a:solidFill>
                      <a:prstDash val="sysDot"/>
                      <a:round/>
                      <a:headEnd type="none" w="med" len="med"/>
                      <a:tailEnd type="none" w="med" len="med"/>
                    </a:lnB>
                    <a:solidFill>
                      <a:srgbClr val="FFFFFF"/>
                    </a:solidFill>
                  </a:tcPr>
                </a:tc>
                <a:extLst>
                  <a:ext uri="{0D108BD9-81ED-4DB2-BD59-A6C34878D82A}">
                    <a16:rowId xmlns:a16="http://schemas.microsoft.com/office/drawing/2014/main" val="2795421772"/>
                  </a:ext>
                </a:extLst>
              </a:tr>
            </a:tbl>
          </a:graphicData>
        </a:graphic>
      </p:graphicFrame>
      <p:sp>
        <p:nvSpPr>
          <p:cNvPr id="9" name="TextBox 8">
            <a:extLst>
              <a:ext uri="{FF2B5EF4-FFF2-40B4-BE49-F238E27FC236}">
                <a16:creationId xmlns:a16="http://schemas.microsoft.com/office/drawing/2014/main" id="{84D37129-7414-CAFA-1212-F775ED78C301}"/>
              </a:ext>
            </a:extLst>
          </p:cNvPr>
          <p:cNvSpPr txBox="1"/>
          <p:nvPr/>
        </p:nvSpPr>
        <p:spPr>
          <a:xfrm>
            <a:off x="5544656" y="3639334"/>
            <a:ext cx="6274517" cy="2718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defRPr/>
            </a:pPr>
            <a:r>
              <a:rPr kumimoji="0" lang="en-US" altLang="ja-JP" sz="1400" b="0" u="none" strike="noStrike" kern="1200" cap="none" spc="0" normalizeH="0" baseline="0" noProof="0">
                <a:ln>
                  <a:noFill/>
                </a:ln>
                <a:solidFill>
                  <a:srgbClr val="575757"/>
                </a:solidFill>
                <a:effectLst/>
                <a:uLnTx/>
                <a:uFillTx/>
                <a:latin typeface="+mj-lt"/>
                <a:ea typeface="Meiryo UI" panose="020B0604030504040204" pitchFamily="50" charset="-128"/>
              </a:rPr>
              <a:t>IRI(URL</a:t>
            </a:r>
            <a:r>
              <a:rPr kumimoji="0" lang="ja-JP" altLang="en-US" sz="1400" b="0" u="none" strike="noStrike" kern="1200" cap="none" spc="0" normalizeH="0" baseline="0" noProof="0">
                <a:ln>
                  <a:noFill/>
                </a:ln>
                <a:solidFill>
                  <a:srgbClr val="575757"/>
                </a:solidFill>
                <a:effectLst/>
                <a:uLnTx/>
                <a:uFillTx/>
                <a:latin typeface="+mj-lt"/>
                <a:ea typeface="Meiryo UI" panose="020B0604030504040204" pitchFamily="50" charset="-128"/>
              </a:rPr>
              <a:t>の拡張版</a:t>
            </a:r>
            <a:r>
              <a:rPr kumimoji="0" lang="en-US" altLang="ja-JP" sz="1400" b="0" u="none" strike="noStrike" kern="1200" cap="none" spc="0" normalizeH="0" baseline="0" noProof="0">
                <a:ln>
                  <a:noFill/>
                </a:ln>
                <a:solidFill>
                  <a:srgbClr val="575757"/>
                </a:solidFill>
                <a:effectLst/>
                <a:uLnTx/>
                <a:uFillTx/>
                <a:latin typeface="+mj-lt"/>
                <a:ea typeface="Meiryo UI" panose="020B0604030504040204" pitchFamily="50" charset="-128"/>
              </a:rPr>
              <a:t>)</a:t>
            </a:r>
            <a:r>
              <a:rPr lang="ja-JP" altLang="en-US" sz="1400">
                <a:solidFill>
                  <a:srgbClr val="575757"/>
                </a:solidFill>
                <a:latin typeface="+mj-lt"/>
                <a:ea typeface="Meiryo UI" panose="020B0604030504040204" pitchFamily="50" charset="-128"/>
              </a:rPr>
              <a:t>によって、発行したプラットフォームサービスの特定が可能</a:t>
            </a:r>
            <a:endParaRPr lang="en-US" altLang="ja-JP" sz="1400">
              <a:solidFill>
                <a:srgbClr val="575757"/>
              </a:solidFill>
              <a:latin typeface="+mj-lt"/>
              <a:ea typeface="Meiryo UI" panose="020B0604030504040204" pitchFamily="50" charset="-128"/>
            </a:endParaRPr>
          </a:p>
          <a:p>
            <a:pPr marL="648000" lvl="2" indent="-216000">
              <a:buClr>
                <a:schemeClr val="tx2"/>
              </a:buClr>
              <a:buFont typeface="Trebuchet MS" panose="020B0603020202020204" pitchFamily="34" charset="0"/>
              <a:buChar char="–"/>
              <a:defRPr/>
            </a:pPr>
            <a:r>
              <a:rPr lang="ja-JP" altLang="en-US" sz="1400">
                <a:solidFill>
                  <a:srgbClr val="575757"/>
                </a:solidFill>
                <a:latin typeface="+mj-lt"/>
                <a:ea typeface="Meiryo UI" panose="020B0604030504040204" pitchFamily="50" charset="-128"/>
              </a:rPr>
              <a:t>外部機関発行のバッジの検証</a:t>
            </a:r>
            <a:endParaRPr lang="en-US" altLang="ja-JP" sz="1400">
              <a:solidFill>
                <a:srgbClr val="575757"/>
              </a:solidFill>
              <a:latin typeface="+mj-lt"/>
              <a:ea typeface="Meiryo UI" panose="020B0604030504040204" pitchFamily="50" charset="-128"/>
            </a:endParaRPr>
          </a:p>
          <a:p>
            <a:pPr marL="648000" lvl="2" indent="-216000">
              <a:buClr>
                <a:schemeClr val="tx2"/>
              </a:buClr>
              <a:buFont typeface="Trebuchet MS" panose="020B0603020202020204" pitchFamily="34" charset="0"/>
              <a:buChar char="–"/>
              <a:defRPr/>
            </a:pPr>
            <a:endParaRPr lang="en-US" altLang="ja-JP" sz="1400">
              <a:solidFill>
                <a:schemeClr val="tx1"/>
              </a:solidFill>
              <a:latin typeface="Trebuchet MS" panose="020B0603020202020204" pitchFamily="34" charset="0"/>
              <a:ea typeface="Meiryo UI" panose="020B0604030504040204" pitchFamily="50" charset="-128"/>
            </a:endParaRPr>
          </a:p>
          <a:p>
            <a:pPr marL="781200" lvl="2" indent="-216000">
              <a:buClr>
                <a:schemeClr val="tx2"/>
              </a:buClr>
              <a:buFont typeface="Trebuchet MS" panose="020B0603020202020204" pitchFamily="34" charset="0"/>
              <a:buChar char="•"/>
              <a:defRPr/>
            </a:pPr>
            <a:endParaRPr lang="en-US" altLang="ja-JP" sz="1400">
              <a:solidFill>
                <a:srgbClr val="575757"/>
              </a:solidFill>
              <a:latin typeface="+mj-lt"/>
              <a:ea typeface="Meiryo UI" panose="020B0604030504040204" pitchFamily="50" charset="-128"/>
            </a:endParaRPr>
          </a:p>
          <a:p>
            <a:pPr marL="108000" marR="0" lvl="1" algn="l" defTabSz="914400" rtl="0" eaLnBrk="1" fontAlgn="auto" latinLnBrk="0" hangingPunct="1">
              <a:lnSpc>
                <a:spcPct val="100000"/>
              </a:lnSpc>
              <a:spcBef>
                <a:spcPts val="0"/>
              </a:spcBef>
              <a:spcAft>
                <a:spcPts val="0"/>
              </a:spcAft>
              <a:buClr>
                <a:srgbClr val="000000"/>
              </a:buClr>
              <a:buSzTx/>
              <a:tabLst/>
              <a:defRPr/>
            </a:pPr>
            <a:endParaRPr kumimoji="0" lang="en-US" sz="1400" b="0" i="0" u="none" strike="noStrike" kern="1200" cap="none" spc="0" normalizeH="0" baseline="0" noProof="0">
              <a:ln>
                <a:noFill/>
              </a:ln>
              <a:solidFill>
                <a:srgbClr val="575757"/>
              </a:solidFill>
              <a:effectLst/>
              <a:uLnTx/>
              <a:uFillTx/>
              <a:latin typeface="+mj-lt"/>
              <a:ea typeface="Meiryo UI" panose="020B0604030504040204" pitchFamily="50" charset="-128"/>
              <a:cs typeface="+mn-cs"/>
            </a:endParaRPr>
          </a:p>
        </p:txBody>
      </p:sp>
      <p:sp>
        <p:nvSpPr>
          <p:cNvPr id="10" name="TextBox 9">
            <a:extLst>
              <a:ext uri="{FF2B5EF4-FFF2-40B4-BE49-F238E27FC236}">
                <a16:creationId xmlns:a16="http://schemas.microsoft.com/office/drawing/2014/main" id="{B9E96187-58CE-FA3A-67C0-F6137C67D2D5}"/>
              </a:ext>
            </a:extLst>
          </p:cNvPr>
          <p:cNvSpPr txBox="1"/>
          <p:nvPr/>
        </p:nvSpPr>
        <p:spPr>
          <a:xfrm>
            <a:off x="5544656" y="2883862"/>
            <a:ext cx="5765494" cy="2718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marR="0" lvl="1" algn="l" defTabSz="914400" rtl="0" eaLnBrk="1" fontAlgn="auto" latinLnBrk="0" hangingPunct="1">
              <a:lnSpc>
                <a:spcPct val="100000"/>
              </a:lnSpc>
              <a:spcBef>
                <a:spcPts val="0"/>
              </a:spcBef>
              <a:spcAft>
                <a:spcPts val="0"/>
              </a:spcAft>
              <a:buClr>
                <a:srgbClr val="000000"/>
              </a:buClr>
              <a:buSzTx/>
              <a:tabLst/>
              <a:defRPr/>
            </a:pP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
        <p:nvSpPr>
          <p:cNvPr id="11" name="TextBox 10">
            <a:extLst>
              <a:ext uri="{FF2B5EF4-FFF2-40B4-BE49-F238E27FC236}">
                <a16:creationId xmlns:a16="http://schemas.microsoft.com/office/drawing/2014/main" id="{0B68BAA4-4EB6-B2EF-F930-FAC15029D274}"/>
              </a:ext>
            </a:extLst>
          </p:cNvPr>
          <p:cNvSpPr txBox="1"/>
          <p:nvPr/>
        </p:nvSpPr>
        <p:spPr>
          <a:xfrm>
            <a:off x="5544656" y="4588634"/>
            <a:ext cx="6274517" cy="2718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発行者名に</a:t>
            </a:r>
            <a:r>
              <a:rPr kumimoji="0" lang="en-US" altLang="ja-JP"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IPA</a:t>
            </a:r>
            <a:r>
              <a:rPr kumimoji="0" lang="ja-JP" alt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が発行した旨設定が可能</a:t>
            </a:r>
            <a:endParaRPr kumimoji="0" lang="en-US" sz="14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endParaRPr>
          </a:p>
        </p:txBody>
      </p:sp>
    </p:spTree>
    <p:extLst>
      <p:ext uri="{BB962C8B-B14F-4D97-AF65-F5344CB8AC3E}">
        <p14:creationId xmlns:p14="http://schemas.microsoft.com/office/powerpoint/2010/main" val="11237785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A1BE4B-0222-5133-1B10-1D63F96DE9B6}"/>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3EA42409-7F2C-B306-A277-6626D44D8D6D}"/>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クレデンシャル（要求事項）</a:t>
            </a:r>
            <a:endParaRPr lang="en-US" altLang="ja-JP">
              <a:ea typeface="Meiryo UI" panose="020B0604030504040204" pitchFamily="50" charset="-128"/>
            </a:endParaRPr>
          </a:p>
        </p:txBody>
      </p:sp>
      <p:sp>
        <p:nvSpPr>
          <p:cNvPr id="5" name="テキスト ボックス 27">
            <a:extLst>
              <a:ext uri="{FF2B5EF4-FFF2-40B4-BE49-F238E27FC236}">
                <a16:creationId xmlns:a16="http://schemas.microsoft.com/office/drawing/2014/main" id="{F16AC49E-9E80-DFA8-9D7A-16B2E434E2FF}"/>
              </a:ext>
            </a:extLst>
          </p:cNvPr>
          <p:cNvSpPr txBox="1"/>
          <p:nvPr/>
        </p:nvSpPr>
        <p:spPr>
          <a:xfrm>
            <a:off x="8079132" y="1065652"/>
            <a:ext cx="352047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システム要求事項</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6" name="直線コネクタ 28">
            <a:extLst>
              <a:ext uri="{FF2B5EF4-FFF2-40B4-BE49-F238E27FC236}">
                <a16:creationId xmlns:a16="http://schemas.microsoft.com/office/drawing/2014/main" id="{9F871E84-6B69-02DA-60F6-39E0F023868E}"/>
              </a:ext>
            </a:extLst>
          </p:cNvPr>
          <p:cNvCxnSpPr/>
          <p:nvPr/>
        </p:nvCxnSpPr>
        <p:spPr>
          <a:xfrm>
            <a:off x="8110472" y="1344950"/>
            <a:ext cx="352047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3E043D9-E420-96B9-C556-D1ED27788F36}"/>
              </a:ext>
            </a:extLst>
          </p:cNvPr>
          <p:cNvSpPr txBox="1"/>
          <p:nvPr/>
        </p:nvSpPr>
        <p:spPr>
          <a:xfrm>
            <a:off x="8110471" y="1419479"/>
            <a:ext cx="3489135" cy="9152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ja-JP" altLang="en-US" sz="1200" b="1" dirty="0">
                <a:solidFill>
                  <a:schemeClr val="accent3"/>
                </a:solidFill>
                <a:ea typeface="Meiryo UI" panose="020B0604030504040204" pitchFamily="50" charset="-128"/>
              </a:rPr>
              <a:t>データ管理要求</a:t>
            </a: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ユーザーの取得資格・試験合格・学習完了等の情報をクレデンシャル形式で蓄積・管理できること</a:t>
            </a:r>
            <a:endParaRPr lang="en-US" altLang="ja-JP" sz="1200" dirty="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クレデンシャルは、資格種別／スキルカテゴリ／発行元機関等のメタデータと紐づけられており、分類・検索・集計に活用できること</a:t>
            </a:r>
            <a:endParaRPr lang="en-US" altLang="ja-JP" sz="1200" dirty="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クレデンシャル情報およびバッジは、</a:t>
            </a:r>
            <a:r>
              <a:rPr lang="en-US" altLang="ja-JP" sz="1200" dirty="0">
                <a:solidFill>
                  <a:srgbClr val="575757"/>
                </a:solidFill>
                <a:ea typeface="Meiryo UI" panose="020B0604030504040204" pitchFamily="50" charset="-128"/>
              </a:rPr>
              <a:t>IMS Global</a:t>
            </a:r>
            <a:r>
              <a:rPr lang="ja-JP" altLang="en-US" sz="1200" dirty="0">
                <a:solidFill>
                  <a:srgbClr val="575757"/>
                </a:solidFill>
                <a:ea typeface="Meiryo UI" panose="020B0604030504040204" pitchFamily="50" charset="-128"/>
              </a:rPr>
              <a:t>が定義する</a:t>
            </a:r>
            <a:r>
              <a:rPr lang="en-US" altLang="ja-JP" sz="1200" dirty="0">
                <a:solidFill>
                  <a:srgbClr val="575757"/>
                </a:solidFill>
                <a:ea typeface="Meiryo UI" panose="020B0604030504040204" pitchFamily="50" charset="-128"/>
              </a:rPr>
              <a:t>Open Badges</a:t>
            </a:r>
            <a:r>
              <a:rPr lang="ja-JP" altLang="en-US" sz="1200" dirty="0">
                <a:solidFill>
                  <a:srgbClr val="575757"/>
                </a:solidFill>
                <a:ea typeface="Meiryo UI" panose="020B0604030504040204" pitchFamily="50" charset="-128"/>
              </a:rPr>
              <a:t>仕様に準拠し、改ざん防止のためのデジタル署名等を付与した形式で発行されること。また、バッジの発行・管理には、必要に応じて外部のオープンバッジサービスの活用も検討可能な構成とすること</a:t>
            </a:r>
            <a:endParaRPr lang="en-US" altLang="ja-JP" sz="1200" dirty="0">
              <a:solidFill>
                <a:srgbClr val="575757"/>
              </a:solidFill>
              <a:ea typeface="Meiryo UI" panose="020B0604030504040204" pitchFamily="50" charset="-128"/>
            </a:endParaRPr>
          </a:p>
          <a:p>
            <a:pPr marL="108000" lvl="1">
              <a:buClr>
                <a:schemeClr val="tx2"/>
              </a:buClr>
            </a:pPr>
            <a:r>
              <a:rPr lang="ja-JP" altLang="en-US" sz="1200" b="1" dirty="0">
                <a:solidFill>
                  <a:schemeClr val="accent3"/>
                </a:solidFill>
                <a:ea typeface="Meiryo UI" panose="020B0604030504040204" pitchFamily="50" charset="-128"/>
              </a:rPr>
              <a:t>ロジック要求</a:t>
            </a: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学習・試験等の実績に応じて、ユーザーにバッジやクレデンシャルが自動発行・付与されるロジックを有すること</a:t>
            </a:r>
          </a:p>
          <a:p>
            <a:pPr marL="108000" lvl="1">
              <a:buClr>
                <a:schemeClr val="tx2"/>
              </a:buClr>
            </a:pPr>
            <a:r>
              <a:rPr lang="en-US" altLang="ja-JP" sz="1200" b="1" dirty="0">
                <a:solidFill>
                  <a:schemeClr val="accent3"/>
                </a:solidFill>
                <a:ea typeface="Meiryo UI" panose="020B0604030504040204" pitchFamily="50" charset="-128"/>
              </a:rPr>
              <a:t>UI/UX</a:t>
            </a:r>
            <a:r>
              <a:rPr lang="ja-JP" altLang="en-US" sz="1200" b="1" dirty="0">
                <a:solidFill>
                  <a:schemeClr val="accent3"/>
                </a:solidFill>
                <a:ea typeface="Meiryo UI" panose="020B0604030504040204" pitchFamily="50" charset="-128"/>
              </a:rPr>
              <a:t>・表示出力要求</a:t>
            </a: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クレデンシャルは、出力・共有（例：履歴書・</a:t>
            </a:r>
            <a:r>
              <a:rPr lang="en-US" altLang="ja-JP" sz="1200" dirty="0">
                <a:solidFill>
                  <a:srgbClr val="575757"/>
                </a:solidFill>
                <a:ea typeface="Meiryo UI" panose="020B0604030504040204" pitchFamily="50" charset="-128"/>
              </a:rPr>
              <a:t>SNS</a:t>
            </a:r>
            <a:r>
              <a:rPr lang="ja-JP" altLang="en-US" sz="1200" dirty="0">
                <a:solidFill>
                  <a:srgbClr val="575757"/>
                </a:solidFill>
                <a:ea typeface="Meiryo UI" panose="020B0604030504040204" pitchFamily="50" charset="-128"/>
              </a:rPr>
              <a:t>連携）用途を前提とした形式で構成されること</a:t>
            </a:r>
            <a:endParaRPr lang="en-US" altLang="ja-JP" sz="1200" dirty="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ユーザー向けには、自分の取得済バッジ・クレデンシャルを一覧・カテゴリ別で表示する「コレクションビュー」が提供されること</a:t>
            </a:r>
            <a:endParaRPr lang="en-US" altLang="ja-JP" sz="1200" dirty="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200" dirty="0">
                <a:solidFill>
                  <a:srgbClr val="575757"/>
                </a:solidFill>
                <a:ea typeface="Meiryo UI" panose="020B0604030504040204" pitchFamily="50" charset="-128"/>
              </a:rPr>
              <a:t>法人向けには、組織単位・職種別などで資格やバッジの保有状況を可視化する「人材証明ダッシュボード」を提供すること</a:t>
            </a:r>
          </a:p>
        </p:txBody>
      </p:sp>
      <p:grpSp>
        <p:nvGrpSpPr>
          <p:cNvPr id="13" name="Group 12">
            <a:extLst>
              <a:ext uri="{FF2B5EF4-FFF2-40B4-BE49-F238E27FC236}">
                <a16:creationId xmlns:a16="http://schemas.microsoft.com/office/drawing/2014/main" id="{0C722F95-AE62-144A-AB74-0555D55C9A4C}"/>
              </a:ext>
            </a:extLst>
          </p:cNvPr>
          <p:cNvGrpSpPr/>
          <p:nvPr/>
        </p:nvGrpSpPr>
        <p:grpSpPr>
          <a:xfrm>
            <a:off x="372826" y="1065652"/>
            <a:ext cx="2669138" cy="279298"/>
            <a:chOff x="372826" y="1065652"/>
            <a:chExt cx="2437928" cy="279298"/>
          </a:xfrm>
        </p:grpSpPr>
        <p:sp>
          <p:nvSpPr>
            <p:cNvPr id="22" name="テキスト ボックス 27">
              <a:extLst>
                <a:ext uri="{FF2B5EF4-FFF2-40B4-BE49-F238E27FC236}">
                  <a16:creationId xmlns:a16="http://schemas.microsoft.com/office/drawing/2014/main" id="{A6B32DE0-78F8-A26B-119E-418AE5D989FF}"/>
                </a:ext>
              </a:extLst>
            </p:cNvPr>
            <p:cNvSpPr txBox="1"/>
            <p:nvPr/>
          </p:nvSpPr>
          <p:spPr>
            <a:xfrm>
              <a:off x="372826" y="1065652"/>
              <a:ext cx="240658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取り扱うデータ</a:t>
              </a:r>
              <a:r>
                <a:rPr kumimoji="1" lang="en-US" altLang="ja-JP" sz="1600">
                  <a:solidFill>
                    <a:srgbClr val="295E7E"/>
                  </a:solidFill>
                  <a:latin typeface="Trebuchet MS" panose="020B0603020202020204" pitchFamily="34" charset="0"/>
                  <a:ea typeface="Meiryo UI" panose="020B0604030504040204" pitchFamily="50" charset="-128"/>
                </a:rPr>
                <a:t>(</a:t>
              </a:r>
              <a:r>
                <a:rPr kumimoji="1" lang="ja-JP" altLang="en-US" sz="1600">
                  <a:solidFill>
                    <a:srgbClr val="295E7E"/>
                  </a:solidFill>
                  <a:latin typeface="Trebuchet MS" panose="020B0603020202020204" pitchFamily="34" charset="0"/>
                  <a:ea typeface="Meiryo UI" panose="020B0604030504040204" pitchFamily="50" charset="-128"/>
                </a:rPr>
                <a:t>仮称</a:t>
              </a:r>
              <a:r>
                <a:rPr kumimoji="1" lang="en-US" altLang="ja-JP" sz="1600">
                  <a:solidFill>
                    <a:srgbClr val="295E7E"/>
                  </a:solidFill>
                  <a:latin typeface="Trebuchet MS" panose="020B0603020202020204" pitchFamily="34" charset="0"/>
                  <a:ea typeface="Meiryo UI" panose="020B0604030504040204" pitchFamily="50" charset="-128"/>
                </a:rPr>
                <a:t>)</a:t>
              </a:r>
            </a:p>
          </p:txBody>
        </p:sp>
        <p:cxnSp>
          <p:nvCxnSpPr>
            <p:cNvPr id="23" name="直線コネクタ 28">
              <a:extLst>
                <a:ext uri="{FF2B5EF4-FFF2-40B4-BE49-F238E27FC236}">
                  <a16:creationId xmlns:a16="http://schemas.microsoft.com/office/drawing/2014/main" id="{FE669EAF-C0E8-B5CB-1C24-B7503BED9154}"/>
                </a:ext>
              </a:extLst>
            </p:cNvPr>
            <p:cNvCxnSpPr/>
            <p:nvPr/>
          </p:nvCxnSpPr>
          <p:spPr>
            <a:xfrm>
              <a:off x="404166" y="1344950"/>
              <a:ext cx="240658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553B2256-F637-1AAD-BC88-0685BA4A0481}"/>
              </a:ext>
            </a:extLst>
          </p:cNvPr>
          <p:cNvGrpSpPr/>
          <p:nvPr/>
        </p:nvGrpSpPr>
        <p:grpSpPr>
          <a:xfrm>
            <a:off x="3261676" y="1065652"/>
            <a:ext cx="4346620" cy="279298"/>
            <a:chOff x="3387630" y="1065652"/>
            <a:chExt cx="4094712" cy="279298"/>
          </a:xfrm>
        </p:grpSpPr>
        <p:sp>
          <p:nvSpPr>
            <p:cNvPr id="25" name="テキスト ボックス 27">
              <a:extLst>
                <a:ext uri="{FF2B5EF4-FFF2-40B4-BE49-F238E27FC236}">
                  <a16:creationId xmlns:a16="http://schemas.microsoft.com/office/drawing/2014/main" id="{49B84809-D973-5E6C-2840-69F39F3B96EB}"/>
                </a:ext>
              </a:extLst>
            </p:cNvPr>
            <p:cNvSpPr txBox="1"/>
            <p:nvPr/>
          </p:nvSpPr>
          <p:spPr>
            <a:xfrm>
              <a:off x="3387630" y="1065652"/>
              <a:ext cx="4063372"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panose="020B0603020202020204" pitchFamily="34" charset="0"/>
                  <a:ea typeface="Meiryo UI" panose="020B0604030504040204" pitchFamily="50" charset="-128"/>
                </a:rPr>
                <a:t>機能</a:t>
              </a:r>
              <a:endParaRPr kumimoji="1" lang="en-US" altLang="ja-JP" sz="1600">
                <a:solidFill>
                  <a:srgbClr val="295E7E"/>
                </a:solidFill>
                <a:latin typeface="Trebuchet MS" panose="020B0603020202020204" pitchFamily="34" charset="0"/>
                <a:ea typeface="Meiryo UI" panose="020B0604030504040204" pitchFamily="50" charset="-128"/>
              </a:endParaRPr>
            </a:p>
          </p:txBody>
        </p:sp>
        <p:cxnSp>
          <p:nvCxnSpPr>
            <p:cNvPr id="26" name="直線コネクタ 28">
              <a:extLst>
                <a:ext uri="{FF2B5EF4-FFF2-40B4-BE49-F238E27FC236}">
                  <a16:creationId xmlns:a16="http://schemas.microsoft.com/office/drawing/2014/main" id="{B7875BC0-E41E-5F97-91EE-B6748E812E17}"/>
                </a:ext>
              </a:extLst>
            </p:cNvPr>
            <p:cNvCxnSpPr/>
            <p:nvPr/>
          </p:nvCxnSpPr>
          <p:spPr>
            <a:xfrm>
              <a:off x="3418970" y="1344950"/>
              <a:ext cx="4063372"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7" name="TextBox 26">
            <a:extLst>
              <a:ext uri="{FF2B5EF4-FFF2-40B4-BE49-F238E27FC236}">
                <a16:creationId xmlns:a16="http://schemas.microsoft.com/office/drawing/2014/main" id="{7F8ED719-C8B5-F9DD-D166-B32BA5583562}"/>
              </a:ext>
            </a:extLst>
          </p:cNvPr>
          <p:cNvSpPr txBox="1"/>
          <p:nvPr/>
        </p:nvSpPr>
        <p:spPr>
          <a:xfrm>
            <a:off x="372827" y="1419479"/>
            <a:ext cx="2669138"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08000" lvl="1">
              <a:buClr>
                <a:schemeClr val="tx2"/>
              </a:buClr>
            </a:pPr>
            <a:r>
              <a:rPr lang="en-US" altLang="ja-JP" sz="1200">
                <a:solidFill>
                  <a:srgbClr val="575757"/>
                </a:solidFill>
                <a:ea typeface="Meiryo UI" panose="020B0604030504040204" pitchFamily="50" charset="-128"/>
              </a:rPr>
              <a:t>&lt;</a:t>
            </a:r>
            <a:r>
              <a:rPr lang="ja-JP" altLang="en-US" sz="1200">
                <a:solidFill>
                  <a:srgbClr val="575757"/>
                </a:solidFill>
                <a:ea typeface="Meiryo UI" panose="020B0604030504040204" pitchFamily="50" charset="-128"/>
              </a:rPr>
              <a:t>インプット情報</a:t>
            </a:r>
            <a:r>
              <a:rPr lang="en-US" altLang="ja-JP" sz="120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200">
                <a:solidFill>
                  <a:srgbClr val="1B72B8"/>
                </a:solidFill>
                <a:ea typeface="Meiryo UI" panose="020B0604030504040204" pitchFamily="50" charset="-128"/>
              </a:rPr>
              <a:t>バッジ設定マスタ</a:t>
            </a:r>
            <a:endParaRPr lang="en-US" altLang="ja-JP" sz="1200">
              <a:solidFill>
                <a:srgbClr val="1B72B8"/>
              </a:solidFill>
              <a:ea typeface="Meiryo UI" panose="020B0604030504040204" pitchFamily="50" charset="-128"/>
            </a:endParaRPr>
          </a:p>
          <a:p>
            <a:pPr marL="108000" lvl="1">
              <a:buClr>
                <a:schemeClr val="tx2"/>
              </a:buClr>
            </a:pPr>
            <a:endParaRPr lang="en-US" altLang="ja-JP" sz="1200">
              <a:solidFill>
                <a:schemeClr val="accent3"/>
              </a:solidFill>
              <a:ea typeface="Meiryo UI" panose="020B0604030504040204" pitchFamily="50" charset="-128"/>
            </a:endParaRPr>
          </a:p>
          <a:p>
            <a:pPr marL="108000" lvl="1">
              <a:buClr>
                <a:schemeClr val="tx2"/>
              </a:buClr>
            </a:pPr>
            <a:r>
              <a:rPr lang="en-US" altLang="ja-JP" sz="1200">
                <a:solidFill>
                  <a:srgbClr val="575757"/>
                </a:solidFill>
                <a:ea typeface="Meiryo UI" panose="020B0604030504040204" pitchFamily="50" charset="-128"/>
              </a:rPr>
              <a:t>&lt;</a:t>
            </a:r>
            <a:r>
              <a:rPr lang="ja-JP" altLang="en-US" sz="1200">
                <a:solidFill>
                  <a:srgbClr val="575757"/>
                </a:solidFill>
                <a:ea typeface="Meiryo UI" panose="020B0604030504040204" pitchFamily="50" charset="-128"/>
              </a:rPr>
              <a:t>アウトプット処理情報</a:t>
            </a:r>
            <a:r>
              <a:rPr lang="en-US" altLang="ja-JP" sz="1200">
                <a:solidFill>
                  <a:srgbClr val="575757"/>
                </a:solidFill>
                <a:ea typeface="Meiryo UI" panose="020B0604030504040204" pitchFamily="50" charset="-128"/>
              </a:rPr>
              <a:t>&gt;</a:t>
            </a:r>
          </a:p>
          <a:p>
            <a:pPr marL="324000" lvl="1" indent="-216000">
              <a:buClr>
                <a:schemeClr val="tx2"/>
              </a:buClr>
              <a:buFont typeface="Trebuchet MS" panose="020B0603020202020204" pitchFamily="34" charset="0"/>
              <a:buChar char="•"/>
            </a:pPr>
            <a:r>
              <a:rPr lang="ja-JP" altLang="en-US" sz="1200">
                <a:solidFill>
                  <a:srgbClr val="1B72B8"/>
                </a:solidFill>
                <a:ea typeface="Meiryo UI" panose="020B0604030504040204" pitchFamily="50" charset="-128"/>
              </a:rPr>
              <a:t>保有資格管理テーブル</a:t>
            </a:r>
            <a:endParaRPr lang="en-US" altLang="ja-JP" sz="1200">
              <a:solidFill>
                <a:srgbClr val="1B72B8"/>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200">
                <a:solidFill>
                  <a:srgbClr val="1B72B8"/>
                </a:solidFill>
                <a:ea typeface="Meiryo UI" panose="020B0604030504040204" pitchFamily="50" charset="-128"/>
              </a:rPr>
              <a:t>クレデンシャル管理テーブル</a:t>
            </a:r>
            <a:endParaRPr lang="en-US" altLang="ja-JP" sz="1200">
              <a:solidFill>
                <a:srgbClr val="1B72B8"/>
              </a:solidFill>
              <a:ea typeface="Meiryo UI" panose="020B0604030504040204" pitchFamily="50" charset="-128"/>
            </a:endParaRPr>
          </a:p>
        </p:txBody>
      </p:sp>
      <p:sp>
        <p:nvSpPr>
          <p:cNvPr id="28" name="TextBox 27">
            <a:extLst>
              <a:ext uri="{FF2B5EF4-FFF2-40B4-BE49-F238E27FC236}">
                <a16:creationId xmlns:a16="http://schemas.microsoft.com/office/drawing/2014/main" id="{266CE595-5D97-A615-8949-86ACA4770E93}"/>
              </a:ext>
            </a:extLst>
          </p:cNvPr>
          <p:cNvSpPr txBox="1"/>
          <p:nvPr/>
        </p:nvSpPr>
        <p:spPr>
          <a:xfrm>
            <a:off x="3296846" y="1419479"/>
            <a:ext cx="4311450" cy="491464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200">
                <a:solidFill>
                  <a:srgbClr val="1B72B8"/>
                </a:solidFill>
                <a:ea typeface="Meiryo UI" panose="020B0604030504040204" pitchFamily="50" charset="-128"/>
              </a:rPr>
              <a:t>学習結果連携</a:t>
            </a:r>
            <a:endParaRPr lang="en-US" altLang="ja-JP" sz="1200">
              <a:solidFill>
                <a:srgbClr val="575757"/>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履修条件を達成した学習情報から所有性・有効性のチェックを行う</a:t>
            </a:r>
            <a:endParaRPr kumimoji="0"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324000" lvl="1" indent="-216000">
              <a:buClr>
                <a:schemeClr val="tx2"/>
              </a:buClr>
              <a:buFont typeface="Trebuchet MS" panose="020B0603020202020204" pitchFamily="34" charset="0"/>
              <a:buChar char="•"/>
            </a:pPr>
            <a:r>
              <a:rPr lang="en-US" altLang="ja-JP" sz="1200">
                <a:solidFill>
                  <a:srgbClr val="1B72B8"/>
                </a:solidFill>
                <a:ea typeface="Meiryo UI" panose="020B0604030504040204" pitchFamily="50" charset="-128"/>
              </a:rPr>
              <a:t>IPA</a:t>
            </a:r>
            <a:r>
              <a:rPr lang="ja-JP" altLang="en-US" sz="1200">
                <a:solidFill>
                  <a:srgbClr val="1B72B8"/>
                </a:solidFill>
                <a:ea typeface="Meiryo UI" panose="020B0604030504040204" pitchFamily="50" charset="-128"/>
              </a:rPr>
              <a:t>資格・試験情報連携</a:t>
            </a:r>
            <a:endParaRPr lang="en-US" altLang="ja-JP" sz="1200">
              <a:solidFill>
                <a:srgbClr val="575757"/>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lang="ja-JP" altLang="en-US" sz="1200">
                <a:solidFill>
                  <a:srgbClr val="575757"/>
                </a:solidFill>
                <a:latin typeface="Meiryo UI"/>
                <a:ea typeface="Meiryo UI" panose="020B0604030504040204" pitchFamily="50" charset="-128"/>
              </a:rPr>
              <a:t>試験システムから連携されたデータをもとに移行の</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チェック処理を行う</a:t>
            </a:r>
            <a:endParaRPr kumimoji="0"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324000" lvl="1" indent="-216000">
              <a:buClr>
                <a:srgbClr val="000000"/>
              </a:buClr>
              <a:buFont typeface="Trebuchet MS" panose="020B0603020202020204" pitchFamily="34" charset="0"/>
              <a:buChar char="•"/>
              <a:defRPr/>
            </a:pPr>
            <a:r>
              <a:rPr lang="en-US" altLang="ja-JP" sz="1200">
                <a:solidFill>
                  <a:srgbClr val="1B72B8"/>
                </a:solidFill>
                <a:ea typeface="Meiryo UI" panose="020B0604030504040204" pitchFamily="50" charset="-128"/>
              </a:rPr>
              <a:t>DSS</a:t>
            </a:r>
            <a:r>
              <a:rPr lang="ja-JP" altLang="en-US" sz="1200">
                <a:solidFill>
                  <a:srgbClr val="1B72B8"/>
                </a:solidFill>
                <a:ea typeface="Meiryo UI" panose="020B0604030504040204" pitchFamily="50" charset="-128"/>
              </a:rPr>
              <a:t>準拠チェック</a:t>
            </a:r>
            <a:endParaRPr lang="en-US" altLang="ja-JP" sz="1200">
              <a:solidFill>
                <a:srgbClr val="1B72B8"/>
              </a:solidFill>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連携された情報が</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rPr>
              <a:t>DSS</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に準拠する資格試験であるかチェックする</a:t>
            </a:r>
            <a:endParaRPr kumimoji="0"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rPr>
              <a:t>IPA</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試験システムによる資格・試験のうち、</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rPr>
              <a:t>DSS</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標準適用は</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rPr>
              <a:t>2027.1Q</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移行となる予定。以降クレデンシャル発行対象として拡大。</a:t>
            </a:r>
            <a:endParaRPr kumimoji="0"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rPr>
              <a:t>DSS</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認定範囲が拡大した際に既に保持している資格・試験情報をもとにクレデンシャル発行チェックが可能なものとする</a:t>
            </a:r>
            <a:endParaRPr lang="en-US" altLang="ja-JP" sz="1200">
              <a:solidFill>
                <a:srgbClr val="575757"/>
              </a:solidFill>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1B72B8"/>
                </a:solidFill>
                <a:effectLst/>
                <a:uLnTx/>
                <a:uFillTx/>
                <a:latin typeface="Meiryo UI"/>
                <a:ea typeface="Meiryo UI" panose="020B0604030504040204" pitchFamily="50" charset="-128"/>
              </a:rPr>
              <a:t>資格情報の登録</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保有資格情報を登録する</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1B72B8"/>
                </a:solidFill>
                <a:effectLst/>
                <a:uLnTx/>
                <a:uFillTx/>
                <a:latin typeface="Meiryo UI"/>
                <a:ea typeface="Meiryo UI" panose="020B0604030504040204" pitchFamily="50" charset="-128"/>
              </a:rPr>
              <a:t>所有性・有効性チェック</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本人が取得した履修結果、資格・試験情報であるかチェックする</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1B72B8"/>
                </a:solidFill>
                <a:effectLst/>
                <a:uLnTx/>
                <a:uFillTx/>
                <a:latin typeface="Meiryo UI"/>
                <a:ea typeface="Meiryo UI" panose="020B0604030504040204" pitchFamily="50" charset="-128"/>
              </a:rPr>
              <a:t>バッジ発行</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外部のバッジ発行サービスを用いてバッジ・クレデンシャル情報を取得する</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324000" marR="0" lvl="1"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1B72B8"/>
                </a:solidFill>
                <a:effectLst/>
                <a:uLnTx/>
                <a:uFillTx/>
                <a:latin typeface="Meiryo UI"/>
                <a:ea typeface="Meiryo UI" panose="020B0604030504040204" pitchFamily="50" charset="-128"/>
              </a:rPr>
              <a:t>クレデンシャル認証チェック</a:t>
            </a:r>
            <a:endParaRPr kumimoji="0" lang="en-US" altLang="ja-JP" sz="1200" b="0" i="0" u="none" strike="noStrike" kern="1200" cap="none" spc="0" normalizeH="0" baseline="0" noProof="0">
              <a:ln>
                <a:noFill/>
              </a:ln>
              <a:solidFill>
                <a:srgbClr val="1B72B8"/>
              </a:solidFill>
              <a:effectLst/>
              <a:uLnTx/>
              <a:uFillTx/>
              <a:latin typeface="Meiryo UI" panose="020B0604030504040204" pitchFamily="50" charset="-128"/>
              <a:ea typeface="Meiryo UI" panose="020B0604030504040204" pitchFamily="50" charset="-128"/>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rPr>
              <a:t>外部機関が発行したバッジクレデンシャル情報の登録にあたり、情報の認証チェックを行う</a:t>
            </a:r>
            <a:endParaRPr kumimoji="0" lang="en-US" altLang="ja-JP" sz="1200" b="0" i="0" u="none" strike="noStrike" kern="1200" cap="none" spc="0" normalizeH="0" baseline="0" noProof="0">
              <a:ln>
                <a:noFill/>
              </a:ln>
              <a:solidFill>
                <a:srgbClr val="1B72B8"/>
              </a:solidFill>
              <a:effectLst/>
              <a:uLnTx/>
              <a:uFillTx/>
              <a:latin typeface="Meiryo UI"/>
              <a:ea typeface="Meiryo UI" panose="020B0604030504040204" pitchFamily="50" charset="-128"/>
            </a:endParaRPr>
          </a:p>
        </p:txBody>
      </p:sp>
    </p:spTree>
    <p:extLst>
      <p:ext uri="{BB962C8B-B14F-4D97-AF65-F5344CB8AC3E}">
        <p14:creationId xmlns:p14="http://schemas.microsoft.com/office/powerpoint/2010/main" val="1258738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5EDDFB-59A8-C61C-E315-27DAF06C8815}"/>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906E7A68-38F2-B14D-9DE4-061F8489D436}"/>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レコメンド（ソリューション概要）</a:t>
            </a:r>
            <a:r>
              <a:rPr lang="en-US" altLang="ja-JP">
                <a:ea typeface="Meiryo UI" panose="020B0604030504040204" pitchFamily="50" charset="-128"/>
              </a:rPr>
              <a:t>(1/2)</a:t>
            </a:r>
          </a:p>
        </p:txBody>
      </p:sp>
      <p:sp>
        <p:nvSpPr>
          <p:cNvPr id="153" name="テキスト ボックス 15">
            <a:extLst>
              <a:ext uri="{FF2B5EF4-FFF2-40B4-BE49-F238E27FC236}">
                <a16:creationId xmlns:a16="http://schemas.microsoft.com/office/drawing/2014/main" id="{E67A06C4-6CD6-8368-1C1B-FE3B2B387E88}"/>
              </a:ext>
            </a:extLst>
          </p:cNvPr>
          <p:cNvSpPr txBox="1"/>
          <p:nvPr/>
        </p:nvSpPr>
        <p:spPr>
          <a:xfrm>
            <a:off x="344544" y="723740"/>
            <a:ext cx="11476651" cy="892453"/>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dirty="0">
                <a:solidFill>
                  <a:srgbClr val="000000"/>
                </a:solidFill>
                <a:latin typeface="+mj-lt"/>
                <a:ea typeface="Meiryo UI" panose="020B0604030504040204" pitchFamily="50" charset="-128"/>
              </a:rPr>
              <a:t>流入促進や非活性ユーザの掘り起こしはマーケティング領域で対応し、プラットフォーム内に定着しているユーザや学習意欲の高いユーザには、レコメンドを通じたリテンションにより、継続利用・体験価値の最大化を促す</a:t>
            </a:r>
            <a:endParaRPr lang="en-US" altLang="ja-JP" dirty="0">
              <a:solidFill>
                <a:srgbClr val="000000"/>
              </a:solidFill>
              <a:latin typeface="+mj-lt"/>
              <a:ea typeface="Meiryo UI" panose="020B0604030504040204" pitchFamily="50" charset="-128"/>
            </a:endParaRPr>
          </a:p>
          <a:p>
            <a:pPr marL="0" marR="0" lvl="3" defTabSz="914400" rtl="0" eaLnBrk="1" fontAlgn="auto" latinLnBrk="0" hangingPunct="1">
              <a:spcBef>
                <a:spcPts val="0"/>
              </a:spcBef>
              <a:spcAft>
                <a:spcPts val="0"/>
              </a:spcAft>
              <a:buClrTx/>
              <a:buSzTx/>
              <a:tabLst/>
              <a:defRPr/>
            </a:pPr>
            <a:r>
              <a:rPr lang="en-US" altLang="ja-JP" dirty="0">
                <a:solidFill>
                  <a:schemeClr val="tx1"/>
                </a:solidFill>
                <a:latin typeface="+mj-lt"/>
                <a:ea typeface="Meiryo UI" panose="020B0604030504040204" pitchFamily="50" charset="-128"/>
              </a:rPr>
              <a:t>*</a:t>
            </a:r>
            <a:r>
              <a:rPr lang="ja-JP" altLang="en-US" dirty="0">
                <a:solidFill>
                  <a:schemeClr val="tx1"/>
                </a:solidFill>
                <a:latin typeface="+mj-lt"/>
                <a:ea typeface="Meiryo UI" panose="020B0604030504040204" pitchFamily="50" charset="-128"/>
              </a:rPr>
              <a:t>レコメンドの機能やロジックはデータ・マーケティング基盤を利用することを想定しています。</a:t>
            </a:r>
          </a:p>
        </p:txBody>
      </p:sp>
      <p:grpSp>
        <p:nvGrpSpPr>
          <p:cNvPr id="14" name="bcgBugs_Gender-neutral Front ">
            <a:extLst>
              <a:ext uri="{FF2B5EF4-FFF2-40B4-BE49-F238E27FC236}">
                <a16:creationId xmlns:a16="http://schemas.microsoft.com/office/drawing/2014/main" id="{5ED0384D-63E6-2B29-7D4D-38020CE162C5}"/>
              </a:ext>
            </a:extLst>
          </p:cNvPr>
          <p:cNvGrpSpPr>
            <a:grpSpLocks noChangeAspect="1"/>
          </p:cNvGrpSpPr>
          <p:nvPr/>
        </p:nvGrpSpPr>
        <p:grpSpPr bwMode="auto">
          <a:xfrm>
            <a:off x="1408331" y="3017426"/>
            <a:ext cx="258077" cy="258077"/>
            <a:chOff x="2652" y="972"/>
            <a:chExt cx="2376" cy="2376"/>
          </a:xfrm>
        </p:grpSpPr>
        <p:sp>
          <p:nvSpPr>
            <p:cNvPr id="15" name="AutoShape 3">
              <a:extLst>
                <a:ext uri="{FF2B5EF4-FFF2-40B4-BE49-F238E27FC236}">
                  <a16:creationId xmlns:a16="http://schemas.microsoft.com/office/drawing/2014/main" id="{42738275-8985-9DEC-9EC3-8A2A5EF9176E}"/>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5">
              <a:extLst>
                <a:ext uri="{FF2B5EF4-FFF2-40B4-BE49-F238E27FC236}">
                  <a16:creationId xmlns:a16="http://schemas.microsoft.com/office/drawing/2014/main" id="{0B55AA0C-9F87-71A4-C60A-25166ECC4F3B}"/>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17" name="bcgBugs_Gender-neutral Front ">
            <a:extLst>
              <a:ext uri="{FF2B5EF4-FFF2-40B4-BE49-F238E27FC236}">
                <a16:creationId xmlns:a16="http://schemas.microsoft.com/office/drawing/2014/main" id="{C0D052E6-3DFE-ED09-0C2E-AC6E71B0357C}"/>
              </a:ext>
            </a:extLst>
          </p:cNvPr>
          <p:cNvGrpSpPr>
            <a:grpSpLocks noChangeAspect="1"/>
          </p:cNvGrpSpPr>
          <p:nvPr/>
        </p:nvGrpSpPr>
        <p:grpSpPr bwMode="auto">
          <a:xfrm>
            <a:off x="1408331" y="3665184"/>
            <a:ext cx="258077" cy="258077"/>
            <a:chOff x="2652" y="972"/>
            <a:chExt cx="2376" cy="2376"/>
          </a:xfrm>
        </p:grpSpPr>
        <p:sp>
          <p:nvSpPr>
            <p:cNvPr id="18" name="AutoShape 3">
              <a:extLst>
                <a:ext uri="{FF2B5EF4-FFF2-40B4-BE49-F238E27FC236}">
                  <a16:creationId xmlns:a16="http://schemas.microsoft.com/office/drawing/2014/main" id="{3178C320-502C-343C-5744-67C12CE5FA7C}"/>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5">
              <a:extLst>
                <a:ext uri="{FF2B5EF4-FFF2-40B4-BE49-F238E27FC236}">
                  <a16:creationId xmlns:a16="http://schemas.microsoft.com/office/drawing/2014/main" id="{C7F4E15F-F2AC-FC30-C886-E13C82F6C77F}"/>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20" name="bcgBugs_Gender-neutral Front ">
            <a:extLst>
              <a:ext uri="{FF2B5EF4-FFF2-40B4-BE49-F238E27FC236}">
                <a16:creationId xmlns:a16="http://schemas.microsoft.com/office/drawing/2014/main" id="{C70B4D2B-07B1-2086-943C-C00610AC1C12}"/>
              </a:ext>
            </a:extLst>
          </p:cNvPr>
          <p:cNvGrpSpPr>
            <a:grpSpLocks noChangeAspect="1"/>
          </p:cNvGrpSpPr>
          <p:nvPr/>
        </p:nvGrpSpPr>
        <p:grpSpPr bwMode="auto">
          <a:xfrm>
            <a:off x="1408331" y="4379566"/>
            <a:ext cx="258077" cy="258077"/>
            <a:chOff x="2652" y="972"/>
            <a:chExt cx="2376" cy="2376"/>
          </a:xfrm>
        </p:grpSpPr>
        <p:sp>
          <p:nvSpPr>
            <p:cNvPr id="21" name="AutoShape 3">
              <a:extLst>
                <a:ext uri="{FF2B5EF4-FFF2-40B4-BE49-F238E27FC236}">
                  <a16:creationId xmlns:a16="http://schemas.microsoft.com/office/drawing/2014/main" id="{1DF4714B-3DE0-9BCD-445D-143C30FC7B10}"/>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5">
              <a:extLst>
                <a:ext uri="{FF2B5EF4-FFF2-40B4-BE49-F238E27FC236}">
                  <a16:creationId xmlns:a16="http://schemas.microsoft.com/office/drawing/2014/main" id="{2EBBA54A-6BDA-58A5-B37B-BB1CDA5D972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25" name="Group 24">
            <a:extLst>
              <a:ext uri="{FF2B5EF4-FFF2-40B4-BE49-F238E27FC236}">
                <a16:creationId xmlns:a16="http://schemas.microsoft.com/office/drawing/2014/main" id="{95FB80A8-F075-6BC4-956F-D47F2CF7C28D}"/>
              </a:ext>
            </a:extLst>
          </p:cNvPr>
          <p:cNvGrpSpPr/>
          <p:nvPr/>
        </p:nvGrpSpPr>
        <p:grpSpPr>
          <a:xfrm>
            <a:off x="893866" y="5779521"/>
            <a:ext cx="3016127" cy="1169789"/>
            <a:chOff x="1319723" y="5047706"/>
            <a:chExt cx="2593418" cy="1403840"/>
          </a:xfrm>
        </p:grpSpPr>
        <p:cxnSp>
          <p:nvCxnSpPr>
            <p:cNvPr id="130" name="直線コネクタ 272">
              <a:extLst>
                <a:ext uri="{FF2B5EF4-FFF2-40B4-BE49-F238E27FC236}">
                  <a16:creationId xmlns:a16="http://schemas.microsoft.com/office/drawing/2014/main" id="{D86DEEB7-47F5-FFCA-BFC5-31C178035FBE}"/>
                </a:ext>
              </a:extLst>
            </p:cNvPr>
            <p:cNvCxnSpPr>
              <a:cxnSpLocks/>
            </p:cNvCxnSpPr>
            <p:nvPr/>
          </p:nvCxnSpPr>
          <p:spPr>
            <a:xfrm>
              <a:off x="1319723" y="5047706"/>
              <a:ext cx="2593417" cy="0"/>
            </a:xfrm>
            <a:prstGeom prst="line">
              <a:avLst/>
            </a:prstGeom>
            <a:noFill/>
            <a:ln w="12700" cap="rnd" cmpd="sng" algn="ctr">
              <a:solidFill>
                <a:srgbClr val="295E7E"/>
              </a:solidFill>
              <a:prstDash val="solid"/>
              <a:round/>
              <a:headEnd type="none" w="med" len="med"/>
              <a:tailEnd type="none" w="med" len="med"/>
            </a:ln>
            <a:effectLst/>
          </p:spPr>
        </p:cxnSp>
        <p:sp>
          <p:nvSpPr>
            <p:cNvPr id="134" name="Rectangle 133">
              <a:extLst>
                <a:ext uri="{FF2B5EF4-FFF2-40B4-BE49-F238E27FC236}">
                  <a16:creationId xmlns:a16="http://schemas.microsoft.com/office/drawing/2014/main" id="{F5FE5F59-C59C-8F2B-8B8C-399B6BF13EAB}"/>
                </a:ext>
              </a:extLst>
            </p:cNvPr>
            <p:cNvSpPr/>
            <p:nvPr/>
          </p:nvSpPr>
          <p:spPr>
            <a:xfrm>
              <a:off x="1319724" y="5153265"/>
              <a:ext cx="2593417" cy="129828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spcBef>
                  <a:spcPts val="600"/>
                </a:spcBef>
                <a:buClr>
                  <a:schemeClr val="tx2"/>
                </a:buClr>
                <a:buFont typeface="Trebuchet MS" panose="020B0603020202020204" pitchFamily="34" charset="0"/>
                <a:buChar char="•"/>
                <a:tabLst>
                  <a:tab pos="117475" algn="l"/>
                </a:tabLst>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リード顧客のナーチャリングや、会員化に向けた流入促進</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324000" lvl="1" indent="-216000">
                <a:spcBef>
                  <a:spcPts val="600"/>
                </a:spcBef>
                <a:buClr>
                  <a:schemeClr val="tx2"/>
                </a:buClr>
                <a:buFont typeface="Trebuchet MS" panose="020B0603020202020204" pitchFamily="34" charset="0"/>
                <a:buChar char="•"/>
                <a:tabLst>
                  <a:tab pos="117475" algn="l"/>
                </a:tabLst>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休眠会員・非活性会員への掘り起こし・再活性化</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grpSp>
      <p:grpSp>
        <p:nvGrpSpPr>
          <p:cNvPr id="29" name="Group 28">
            <a:extLst>
              <a:ext uri="{FF2B5EF4-FFF2-40B4-BE49-F238E27FC236}">
                <a16:creationId xmlns:a16="http://schemas.microsoft.com/office/drawing/2014/main" id="{8712DD71-A1BA-8D79-DB89-728BBE5F8AB3}"/>
              </a:ext>
            </a:extLst>
          </p:cNvPr>
          <p:cNvGrpSpPr/>
          <p:nvPr/>
        </p:nvGrpSpPr>
        <p:grpSpPr>
          <a:xfrm>
            <a:off x="4057930" y="5779521"/>
            <a:ext cx="7124145" cy="1169787"/>
            <a:chOff x="4630873" y="5291383"/>
            <a:chExt cx="6303825" cy="1403838"/>
          </a:xfrm>
        </p:grpSpPr>
        <p:cxnSp>
          <p:nvCxnSpPr>
            <p:cNvPr id="131" name="直線コネクタ 272">
              <a:extLst>
                <a:ext uri="{FF2B5EF4-FFF2-40B4-BE49-F238E27FC236}">
                  <a16:creationId xmlns:a16="http://schemas.microsoft.com/office/drawing/2014/main" id="{ACFBDCA0-359B-B567-A5A8-4C9FF00E9B4C}"/>
                </a:ext>
              </a:extLst>
            </p:cNvPr>
            <p:cNvCxnSpPr>
              <a:cxnSpLocks/>
            </p:cNvCxnSpPr>
            <p:nvPr/>
          </p:nvCxnSpPr>
          <p:spPr>
            <a:xfrm>
              <a:off x="4650123" y="5291383"/>
              <a:ext cx="6284575" cy="0"/>
            </a:xfrm>
            <a:prstGeom prst="line">
              <a:avLst/>
            </a:prstGeom>
            <a:noFill/>
            <a:ln w="12700" cap="rnd" cmpd="sng" algn="ctr">
              <a:solidFill>
                <a:srgbClr val="295E7E"/>
              </a:solidFill>
              <a:prstDash val="solid"/>
              <a:round/>
              <a:headEnd type="none" w="med" len="med"/>
              <a:tailEnd type="none" w="med" len="med"/>
            </a:ln>
            <a:effectLst/>
          </p:spPr>
        </p:cxnSp>
        <p:sp>
          <p:nvSpPr>
            <p:cNvPr id="137" name="Rectangle 136">
              <a:extLst>
                <a:ext uri="{FF2B5EF4-FFF2-40B4-BE49-F238E27FC236}">
                  <a16:creationId xmlns:a16="http://schemas.microsoft.com/office/drawing/2014/main" id="{21EBDAB0-38E6-5DCA-C24C-DDFC1B842685}"/>
                </a:ext>
              </a:extLst>
            </p:cNvPr>
            <p:cNvSpPr/>
            <p:nvPr/>
          </p:nvSpPr>
          <p:spPr>
            <a:xfrm>
              <a:off x="4630873" y="5396942"/>
              <a:ext cx="6284575" cy="129827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spcBef>
                  <a:spcPts val="600"/>
                </a:spcBef>
                <a:buClr>
                  <a:schemeClr val="tx2"/>
                </a:buClr>
                <a:buFont typeface="Trebuchet MS" panose="020B0603020202020204" pitchFamily="34" charset="0"/>
                <a:buChar char="•"/>
                <a:tabLst>
                  <a:tab pos="117475" algn="l"/>
                </a:tabLst>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最適化されたコンテンツの提供（利用継続に繋がる満足度の高いコンテンツ）</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324000" lvl="1" indent="-216000">
                <a:spcBef>
                  <a:spcPts val="600"/>
                </a:spcBef>
                <a:buClr>
                  <a:schemeClr val="tx2"/>
                </a:buClr>
                <a:buFont typeface="Trebuchet MS" panose="020B0603020202020204" pitchFamily="34" charset="0"/>
                <a:buChar char="•"/>
                <a:tabLst>
                  <a:tab pos="117475" algn="l"/>
                </a:tabLst>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円滑なサービス体験（離脱防止設計・導線ガイド）</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324000" lvl="1" indent="-216000">
                <a:spcBef>
                  <a:spcPts val="600"/>
                </a:spcBef>
                <a:buClr>
                  <a:schemeClr val="tx2"/>
                </a:buClr>
                <a:buFont typeface="Trebuchet MS" panose="020B0603020202020204" pitchFamily="34" charset="0"/>
                <a:buChar char="•"/>
                <a:tabLst>
                  <a:tab pos="117475" algn="l"/>
                </a:tabLst>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目指すキャリアステップ・ゴール達成に向けたサポート</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grpSp>
      <p:grpSp>
        <p:nvGrpSpPr>
          <p:cNvPr id="10" name="bcgBugs_Gender-neutral Front ">
            <a:extLst>
              <a:ext uri="{FF2B5EF4-FFF2-40B4-BE49-F238E27FC236}">
                <a16:creationId xmlns:a16="http://schemas.microsoft.com/office/drawing/2014/main" id="{698602B4-0066-E6D9-C2A7-24EF76A53110}"/>
              </a:ext>
            </a:extLst>
          </p:cNvPr>
          <p:cNvGrpSpPr>
            <a:grpSpLocks noChangeAspect="1"/>
          </p:cNvGrpSpPr>
          <p:nvPr/>
        </p:nvGrpSpPr>
        <p:grpSpPr bwMode="auto">
          <a:xfrm>
            <a:off x="4358338" y="3647974"/>
            <a:ext cx="258077" cy="258077"/>
            <a:chOff x="2652" y="972"/>
            <a:chExt cx="2376" cy="2376"/>
          </a:xfrm>
        </p:grpSpPr>
        <p:sp>
          <p:nvSpPr>
            <p:cNvPr id="30" name="AutoShape 3">
              <a:extLst>
                <a:ext uri="{FF2B5EF4-FFF2-40B4-BE49-F238E27FC236}">
                  <a16:creationId xmlns:a16="http://schemas.microsoft.com/office/drawing/2014/main" id="{9D65EA38-F341-F77B-5439-8BC820DE6D8D}"/>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5">
              <a:extLst>
                <a:ext uri="{FF2B5EF4-FFF2-40B4-BE49-F238E27FC236}">
                  <a16:creationId xmlns:a16="http://schemas.microsoft.com/office/drawing/2014/main" id="{8D4E9BB4-E759-D6A3-9264-36A62D7DC02A}"/>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ea typeface="Meiryo UI" panose="020B0604030504040204" pitchFamily="50" charset="-128"/>
              </a:endParaRPr>
            </a:p>
          </p:txBody>
        </p:sp>
      </p:grpSp>
      <p:grpSp>
        <p:nvGrpSpPr>
          <p:cNvPr id="81" name="Group 80">
            <a:extLst>
              <a:ext uri="{FF2B5EF4-FFF2-40B4-BE49-F238E27FC236}">
                <a16:creationId xmlns:a16="http://schemas.microsoft.com/office/drawing/2014/main" id="{160CE63B-84AD-1345-2E6C-474D532863D1}"/>
              </a:ext>
            </a:extLst>
          </p:cNvPr>
          <p:cNvGrpSpPr/>
          <p:nvPr/>
        </p:nvGrpSpPr>
        <p:grpSpPr>
          <a:xfrm>
            <a:off x="4077181" y="1909052"/>
            <a:ext cx="7104895" cy="228520"/>
            <a:chOff x="495302" y="1302199"/>
            <a:chExt cx="6806821" cy="228520"/>
          </a:xfrm>
        </p:grpSpPr>
        <p:cxnSp>
          <p:nvCxnSpPr>
            <p:cNvPr id="82" name="Straight Connector 10">
              <a:extLst>
                <a:ext uri="{FF2B5EF4-FFF2-40B4-BE49-F238E27FC236}">
                  <a16:creationId xmlns:a16="http://schemas.microsoft.com/office/drawing/2014/main" id="{982FCFD0-E8C0-539C-6696-606FA2F20D93}"/>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83" name="Rectangle 6">
              <a:extLst>
                <a:ext uri="{FF2B5EF4-FFF2-40B4-BE49-F238E27FC236}">
                  <a16:creationId xmlns:a16="http://schemas.microsoft.com/office/drawing/2014/main" id="{923CB59C-CB76-3D1B-C0B8-586DDABF7FC2}"/>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活性ユーザ</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103" name="Rectangle: Rounded Corners 102">
            <a:extLst>
              <a:ext uri="{FF2B5EF4-FFF2-40B4-BE49-F238E27FC236}">
                <a16:creationId xmlns:a16="http://schemas.microsoft.com/office/drawing/2014/main" id="{BE6CAFBA-075B-F621-AE9C-92ECEFCC2D42}"/>
              </a:ext>
            </a:extLst>
          </p:cNvPr>
          <p:cNvSpPr/>
          <p:nvPr/>
        </p:nvSpPr>
        <p:spPr>
          <a:xfrm>
            <a:off x="4077180" y="2302467"/>
            <a:ext cx="7104896" cy="3084472"/>
          </a:xfrm>
          <a:prstGeom prst="roundRect">
            <a:avLst>
              <a:gd name="adj" fmla="val 0"/>
            </a:avLst>
          </a:prstGeom>
          <a:noFill/>
          <a:ln w="28575" cap="rnd" cmpd="sng" algn="ctr">
            <a:solidFill>
              <a:srgbClr val="C8C8C8"/>
            </a:solid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4" name="Rectangle: Rounded Corners 3">
            <a:extLst>
              <a:ext uri="{FF2B5EF4-FFF2-40B4-BE49-F238E27FC236}">
                <a16:creationId xmlns:a16="http://schemas.microsoft.com/office/drawing/2014/main" id="{17430986-41BA-A48A-8207-A6CAB5D1D348}"/>
              </a:ext>
            </a:extLst>
          </p:cNvPr>
          <p:cNvSpPr/>
          <p:nvPr/>
        </p:nvSpPr>
        <p:spPr>
          <a:xfrm>
            <a:off x="5032147" y="2762504"/>
            <a:ext cx="2168125" cy="868880"/>
          </a:xfrm>
          <a:prstGeom prst="roundRect">
            <a:avLst>
              <a:gd name="adj" fmla="val 18865"/>
            </a:avLst>
          </a:prstGeom>
          <a:solidFill>
            <a:srgbClr val="3D8E8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gn="ctr"/>
            <a:r>
              <a:rPr lang="en-US" altLang="ja-JP" sz="1200">
                <a:ea typeface="Meiryo UI" panose="020B0604030504040204" pitchFamily="50" charset="-128"/>
              </a:rPr>
              <a:t>[Check]</a:t>
            </a:r>
          </a:p>
          <a:p>
            <a:pPr algn="ctr"/>
            <a:r>
              <a:rPr lang="en-US" altLang="ja-JP">
                <a:ea typeface="Meiryo UI" panose="020B0604030504040204" pitchFamily="50" charset="-128"/>
              </a:rPr>
              <a:t>DSS</a:t>
            </a:r>
            <a:r>
              <a:rPr lang="ja-JP" altLang="en-US">
                <a:ea typeface="Meiryo UI" panose="020B0604030504040204" pitchFamily="50" charset="-128"/>
              </a:rPr>
              <a:t>アセスメント</a:t>
            </a:r>
            <a:endParaRPr lang="en-US">
              <a:ea typeface="Meiryo UI" panose="020B0604030504040204" pitchFamily="50" charset="-128"/>
            </a:endParaRPr>
          </a:p>
        </p:txBody>
      </p:sp>
      <p:sp>
        <p:nvSpPr>
          <p:cNvPr id="5" name="Rectangle: Rounded Corners 4">
            <a:extLst>
              <a:ext uri="{FF2B5EF4-FFF2-40B4-BE49-F238E27FC236}">
                <a16:creationId xmlns:a16="http://schemas.microsoft.com/office/drawing/2014/main" id="{AC81F4EE-21F7-2685-DD0C-34AC85D6D046}"/>
              </a:ext>
            </a:extLst>
          </p:cNvPr>
          <p:cNvSpPr/>
          <p:nvPr/>
        </p:nvSpPr>
        <p:spPr>
          <a:xfrm>
            <a:off x="8207967" y="2762504"/>
            <a:ext cx="2168125" cy="868880"/>
          </a:xfrm>
          <a:prstGeom prst="roundRect">
            <a:avLst>
              <a:gd name="adj" fmla="val 18865"/>
            </a:avLst>
          </a:prstGeom>
          <a:solidFill>
            <a:srgbClr val="3D8E8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gn="ctr"/>
            <a:r>
              <a:rPr lang="en-US" altLang="ja-JP" sz="1200">
                <a:ea typeface="Meiryo UI" panose="020B0604030504040204" pitchFamily="50" charset="-128"/>
              </a:rPr>
              <a:t>[Action]</a:t>
            </a:r>
          </a:p>
          <a:p>
            <a:pPr algn="ctr"/>
            <a:r>
              <a:rPr lang="ja-JP" altLang="en-US">
                <a:ea typeface="Meiryo UI" panose="020B0604030504040204" pitchFamily="50" charset="-128"/>
              </a:rPr>
              <a:t>資格取得・学習・</a:t>
            </a:r>
            <a:br>
              <a:rPr lang="en-US" altLang="ja-JP">
                <a:ea typeface="Meiryo UI" panose="020B0604030504040204" pitchFamily="50" charset="-128"/>
              </a:rPr>
            </a:br>
            <a:r>
              <a:rPr lang="ja-JP" altLang="en-US">
                <a:ea typeface="Meiryo UI" panose="020B0604030504040204" pitchFamily="50" charset="-128"/>
              </a:rPr>
              <a:t>実務でのスキルアップ</a:t>
            </a:r>
            <a:endParaRPr lang="en-US">
              <a:ea typeface="Meiryo UI" panose="020B0604030504040204" pitchFamily="50" charset="-128"/>
            </a:endParaRPr>
          </a:p>
        </p:txBody>
      </p:sp>
      <p:sp>
        <p:nvSpPr>
          <p:cNvPr id="6" name="Rectangle: Rounded Corners 5">
            <a:extLst>
              <a:ext uri="{FF2B5EF4-FFF2-40B4-BE49-F238E27FC236}">
                <a16:creationId xmlns:a16="http://schemas.microsoft.com/office/drawing/2014/main" id="{DEE750E8-7BD5-4D6A-39D6-CC247696256E}"/>
              </a:ext>
            </a:extLst>
          </p:cNvPr>
          <p:cNvSpPr/>
          <p:nvPr/>
        </p:nvSpPr>
        <p:spPr>
          <a:xfrm>
            <a:off x="6703921" y="4124644"/>
            <a:ext cx="2168125" cy="868880"/>
          </a:xfrm>
          <a:prstGeom prst="roundRect">
            <a:avLst>
              <a:gd name="adj" fmla="val 18865"/>
            </a:avLst>
          </a:prstGeom>
          <a:solidFill>
            <a:srgbClr val="3D8E8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ctr" anchorCtr="0" forceAA="0" compatLnSpc="1">
            <a:prstTxWarp prst="textNoShape">
              <a:avLst/>
            </a:prstTxWarp>
            <a:noAutofit/>
          </a:bodyPr>
          <a:lstStyle/>
          <a:p>
            <a:pPr algn="ctr"/>
            <a:r>
              <a:rPr lang="en-US" altLang="ja-JP" sz="1200">
                <a:ea typeface="Meiryo UI" panose="020B0604030504040204" pitchFamily="50" charset="-128"/>
              </a:rPr>
              <a:t>[Do]</a:t>
            </a:r>
          </a:p>
          <a:p>
            <a:pPr algn="ctr"/>
            <a:r>
              <a:rPr lang="ja-JP" altLang="en-US">
                <a:ea typeface="Meiryo UI" panose="020B0604030504040204" pitchFamily="50" charset="-128"/>
              </a:rPr>
              <a:t>ジョブ標準履歴</a:t>
            </a:r>
            <a:br>
              <a:rPr lang="en-US" altLang="ja-JP">
                <a:ea typeface="Meiryo UI" panose="020B0604030504040204" pitchFamily="50" charset="-128"/>
              </a:rPr>
            </a:br>
            <a:r>
              <a:rPr lang="ja-JP" altLang="en-US">
                <a:ea typeface="Meiryo UI" panose="020B0604030504040204" pitchFamily="50" charset="-128"/>
              </a:rPr>
              <a:t>フォーマット</a:t>
            </a:r>
            <a:endParaRPr lang="en-US">
              <a:ea typeface="Meiryo UI" panose="020B0604030504040204" pitchFamily="50" charset="-128"/>
            </a:endParaRPr>
          </a:p>
        </p:txBody>
      </p:sp>
      <p:grpSp>
        <p:nvGrpSpPr>
          <p:cNvPr id="7" name="Group 6">
            <a:extLst>
              <a:ext uri="{FF2B5EF4-FFF2-40B4-BE49-F238E27FC236}">
                <a16:creationId xmlns:a16="http://schemas.microsoft.com/office/drawing/2014/main" id="{44172C3E-5827-C43F-D298-DA4FB415FEEE}"/>
              </a:ext>
            </a:extLst>
          </p:cNvPr>
          <p:cNvGrpSpPr/>
          <p:nvPr/>
        </p:nvGrpSpPr>
        <p:grpSpPr>
          <a:xfrm>
            <a:off x="893866" y="1909052"/>
            <a:ext cx="3016127" cy="228520"/>
            <a:chOff x="495302" y="1302199"/>
            <a:chExt cx="6806821" cy="228520"/>
          </a:xfrm>
        </p:grpSpPr>
        <p:cxnSp>
          <p:nvCxnSpPr>
            <p:cNvPr id="8" name="Straight Connector 10">
              <a:extLst>
                <a:ext uri="{FF2B5EF4-FFF2-40B4-BE49-F238E27FC236}">
                  <a16:creationId xmlns:a16="http://schemas.microsoft.com/office/drawing/2014/main" id="{F38FC68C-2FC0-1349-FF66-3D9A93EB3C3A}"/>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9" name="Rectangle 6">
              <a:extLst>
                <a:ext uri="{FF2B5EF4-FFF2-40B4-BE49-F238E27FC236}">
                  <a16:creationId xmlns:a16="http://schemas.microsoft.com/office/drawing/2014/main" id="{D00E42D8-1265-ADED-C66F-19DF05F61F79}"/>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非活性・新規ユーザ中心</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11" name="Arrow: Bent 10">
            <a:extLst>
              <a:ext uri="{FF2B5EF4-FFF2-40B4-BE49-F238E27FC236}">
                <a16:creationId xmlns:a16="http://schemas.microsoft.com/office/drawing/2014/main" id="{66F4317A-A55A-7333-96F4-06AAC735443D}"/>
              </a:ext>
            </a:extLst>
          </p:cNvPr>
          <p:cNvSpPr/>
          <p:nvPr/>
        </p:nvSpPr>
        <p:spPr>
          <a:xfrm rot="16200000">
            <a:off x="5508278" y="3779318"/>
            <a:ext cx="762000" cy="746141"/>
          </a:xfrm>
          <a:prstGeom prst="bentArrow">
            <a:avLst>
              <a:gd name="adj1" fmla="val 25000"/>
              <a:gd name="adj2" fmla="val 26667"/>
              <a:gd name="adj3" fmla="val 38333"/>
              <a:gd name="adj4" fmla="val 41528"/>
            </a:avLst>
          </a:prstGeom>
          <a:solidFill>
            <a:schemeClr val="bg2"/>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2" name="Arrow: Bent 11">
            <a:extLst>
              <a:ext uri="{FF2B5EF4-FFF2-40B4-BE49-F238E27FC236}">
                <a16:creationId xmlns:a16="http://schemas.microsoft.com/office/drawing/2014/main" id="{BB7870A4-CD7F-1227-4C04-D63C511DF56E}"/>
              </a:ext>
            </a:extLst>
          </p:cNvPr>
          <p:cNvSpPr/>
          <p:nvPr/>
        </p:nvSpPr>
        <p:spPr>
          <a:xfrm rot="10800000">
            <a:off x="9085019" y="3872769"/>
            <a:ext cx="762000" cy="746141"/>
          </a:xfrm>
          <a:prstGeom prst="bentArrow">
            <a:avLst>
              <a:gd name="adj1" fmla="val 25000"/>
              <a:gd name="adj2" fmla="val 26667"/>
              <a:gd name="adj3" fmla="val 38333"/>
              <a:gd name="adj4" fmla="val 41528"/>
            </a:avLst>
          </a:prstGeom>
          <a:solidFill>
            <a:schemeClr val="bg2"/>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3" name="Arrow: Right 12">
            <a:extLst>
              <a:ext uri="{FF2B5EF4-FFF2-40B4-BE49-F238E27FC236}">
                <a16:creationId xmlns:a16="http://schemas.microsoft.com/office/drawing/2014/main" id="{CE21FE41-4315-50E2-B097-F294A9656B23}"/>
              </a:ext>
            </a:extLst>
          </p:cNvPr>
          <p:cNvSpPr/>
          <p:nvPr/>
        </p:nvSpPr>
        <p:spPr>
          <a:xfrm>
            <a:off x="7368002" y="2956545"/>
            <a:ext cx="713170" cy="381000"/>
          </a:xfrm>
          <a:prstGeom prst="rightArrow">
            <a:avLst/>
          </a:prstGeom>
          <a:solidFill>
            <a:schemeClr val="bg2"/>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3" name="Straight Arrow Connector 22">
            <a:extLst>
              <a:ext uri="{FF2B5EF4-FFF2-40B4-BE49-F238E27FC236}">
                <a16:creationId xmlns:a16="http://schemas.microsoft.com/office/drawing/2014/main" id="{EEB58032-6BB8-E1F7-B358-BEA2ECE4B2FB}"/>
              </a:ext>
            </a:extLst>
          </p:cNvPr>
          <p:cNvCxnSpPr>
            <a:cxnSpLocks/>
          </p:cNvCxnSpPr>
          <p:nvPr/>
        </p:nvCxnSpPr>
        <p:spPr>
          <a:xfrm>
            <a:off x="1666408" y="3146465"/>
            <a:ext cx="2593417" cy="413619"/>
          </a:xfrm>
          <a:prstGeom prst="straightConnector1">
            <a:avLst/>
          </a:prstGeom>
          <a:ln w="38100"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32800473-FC92-5DAC-B7D4-2C0109609099}"/>
              </a:ext>
            </a:extLst>
          </p:cNvPr>
          <p:cNvCxnSpPr>
            <a:cxnSpLocks/>
          </p:cNvCxnSpPr>
          <p:nvPr/>
        </p:nvCxnSpPr>
        <p:spPr>
          <a:xfrm>
            <a:off x="1756258" y="3848070"/>
            <a:ext cx="2488296" cy="0"/>
          </a:xfrm>
          <a:prstGeom prst="straightConnector1">
            <a:avLst/>
          </a:prstGeom>
          <a:ln w="38100"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1556DC92-8FAC-6933-DD0F-5DA54DB7C82E}"/>
              </a:ext>
            </a:extLst>
          </p:cNvPr>
          <p:cNvCxnSpPr>
            <a:cxnSpLocks/>
          </p:cNvCxnSpPr>
          <p:nvPr/>
        </p:nvCxnSpPr>
        <p:spPr>
          <a:xfrm flipV="1">
            <a:off x="1666408" y="4109289"/>
            <a:ext cx="2593417" cy="399316"/>
          </a:xfrm>
          <a:prstGeom prst="straightConnector1">
            <a:avLst/>
          </a:prstGeom>
          <a:ln w="38100"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29" name="Group 128">
            <a:extLst>
              <a:ext uri="{FF2B5EF4-FFF2-40B4-BE49-F238E27FC236}">
                <a16:creationId xmlns:a16="http://schemas.microsoft.com/office/drawing/2014/main" id="{DE6F83A8-D60E-1CC8-37F5-D0177B20D554}"/>
              </a:ext>
            </a:extLst>
          </p:cNvPr>
          <p:cNvGrpSpPr/>
          <p:nvPr/>
        </p:nvGrpSpPr>
        <p:grpSpPr>
          <a:xfrm>
            <a:off x="2448195" y="2838923"/>
            <a:ext cx="840186" cy="2032268"/>
            <a:chOff x="1981006" y="1894943"/>
            <a:chExt cx="840186" cy="2704948"/>
          </a:xfrm>
        </p:grpSpPr>
        <p:sp>
          <p:nvSpPr>
            <p:cNvPr id="119" name="Oval 118">
              <a:extLst>
                <a:ext uri="{FF2B5EF4-FFF2-40B4-BE49-F238E27FC236}">
                  <a16:creationId xmlns:a16="http://schemas.microsoft.com/office/drawing/2014/main" id="{6252AB8C-0B63-C6A2-3E44-80DAEB7547C4}"/>
                </a:ext>
              </a:extLst>
            </p:cNvPr>
            <p:cNvSpPr/>
            <p:nvPr/>
          </p:nvSpPr>
          <p:spPr>
            <a:xfrm>
              <a:off x="1981006" y="1894943"/>
              <a:ext cx="840186" cy="2704948"/>
            </a:xfrm>
            <a:prstGeom prst="ellipse">
              <a:avLst/>
            </a:prstGeom>
            <a:solidFill>
              <a:srgbClr val="FFFFFF">
                <a:alpha val="67000"/>
              </a:srgb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en-US" sz="1300">
                <a:solidFill>
                  <a:srgbClr val="575757"/>
                </a:solidFill>
                <a:latin typeface="+mj-lt"/>
                <a:ea typeface="Meiryo UI" panose="020B0604030504040204" pitchFamily="50" charset="-128"/>
              </a:endParaRPr>
            </a:p>
          </p:txBody>
        </p:sp>
        <p:sp>
          <p:nvSpPr>
            <p:cNvPr id="120" name="Oval 119">
              <a:extLst>
                <a:ext uri="{FF2B5EF4-FFF2-40B4-BE49-F238E27FC236}">
                  <a16:creationId xmlns:a16="http://schemas.microsoft.com/office/drawing/2014/main" id="{CDE17CF1-97C7-E578-C490-12B5380D77F1}"/>
                </a:ext>
              </a:extLst>
            </p:cNvPr>
            <p:cNvSpPr/>
            <p:nvPr/>
          </p:nvSpPr>
          <p:spPr>
            <a:xfrm>
              <a:off x="1981006" y="1894943"/>
              <a:ext cx="840186" cy="2704948"/>
            </a:xfrm>
            <a:prstGeom prst="ellipse">
              <a:avLst/>
            </a:prstGeom>
            <a:solidFill>
              <a:schemeClr val="accent3">
                <a:lumMod val="75000"/>
                <a:alpha val="1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300">
                  <a:solidFill>
                    <a:srgbClr val="575757"/>
                  </a:solidFill>
                  <a:latin typeface="+mj-lt"/>
                  <a:ea typeface="Meiryo UI" panose="020B0604030504040204" pitchFamily="50" charset="-128"/>
                </a:rPr>
                <a:t>マーケティング・</a:t>
              </a:r>
              <a:endParaRPr lang="en-US" altLang="ja-JP" sz="1300">
                <a:solidFill>
                  <a:srgbClr val="575757"/>
                </a:solidFill>
                <a:latin typeface="+mj-lt"/>
                <a:ea typeface="Meiryo UI" panose="020B0604030504040204" pitchFamily="50" charset="-128"/>
              </a:endParaRPr>
            </a:p>
            <a:p>
              <a:pPr algn="ctr"/>
              <a:r>
                <a:rPr lang="en-US" altLang="ja-JP" sz="1300">
                  <a:solidFill>
                    <a:srgbClr val="575757"/>
                  </a:solidFill>
                  <a:latin typeface="+mj-lt"/>
                  <a:ea typeface="Meiryo UI" panose="020B0604030504040204" pitchFamily="50" charset="-128"/>
                </a:rPr>
                <a:t>CRM</a:t>
              </a:r>
              <a:r>
                <a:rPr lang="ja-JP" altLang="en-US" sz="1300">
                  <a:solidFill>
                    <a:srgbClr val="575757"/>
                  </a:solidFill>
                  <a:latin typeface="+mj-lt"/>
                  <a:ea typeface="Meiryo UI" panose="020B0604030504040204" pitchFamily="50" charset="-128"/>
                </a:rPr>
                <a:t>活動</a:t>
              </a:r>
              <a:endParaRPr lang="en-US" sz="1300">
                <a:solidFill>
                  <a:srgbClr val="575757"/>
                </a:solidFill>
                <a:latin typeface="+mj-lt"/>
                <a:ea typeface="Meiryo UI" panose="020B0604030504040204" pitchFamily="50" charset="-128"/>
              </a:endParaRPr>
            </a:p>
          </p:txBody>
        </p:sp>
      </p:grpSp>
      <p:sp>
        <p:nvSpPr>
          <p:cNvPr id="122" name="Oval 121">
            <a:extLst>
              <a:ext uri="{FF2B5EF4-FFF2-40B4-BE49-F238E27FC236}">
                <a16:creationId xmlns:a16="http://schemas.microsoft.com/office/drawing/2014/main" id="{4B1F028A-4F9B-1B83-B41D-165535C61D50}"/>
              </a:ext>
            </a:extLst>
          </p:cNvPr>
          <p:cNvSpPr/>
          <p:nvPr/>
        </p:nvSpPr>
        <p:spPr>
          <a:xfrm>
            <a:off x="9889039" y="4088312"/>
            <a:ext cx="876199" cy="493114"/>
          </a:xfrm>
          <a:prstGeom prst="ellipse">
            <a:avLst/>
          </a:prstGeom>
          <a:solidFill>
            <a:schemeClr val="accent3">
              <a:lumMod val="40000"/>
              <a:lumOff val="60000"/>
              <a:alpha val="29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300">
                <a:solidFill>
                  <a:srgbClr val="575757"/>
                </a:solidFill>
                <a:latin typeface="+mj-lt"/>
                <a:ea typeface="Meiryo UI" panose="020B0604030504040204" pitchFamily="50" charset="-128"/>
              </a:rPr>
              <a:t>レコメンド</a:t>
            </a:r>
            <a:endParaRPr lang="en-US" sz="1300">
              <a:solidFill>
                <a:srgbClr val="575757"/>
              </a:solidFill>
              <a:latin typeface="+mj-lt"/>
              <a:ea typeface="Meiryo UI" panose="020B0604030504040204" pitchFamily="50" charset="-128"/>
            </a:endParaRPr>
          </a:p>
        </p:txBody>
      </p:sp>
      <p:sp>
        <p:nvSpPr>
          <p:cNvPr id="124" name="Oval 123">
            <a:extLst>
              <a:ext uri="{FF2B5EF4-FFF2-40B4-BE49-F238E27FC236}">
                <a16:creationId xmlns:a16="http://schemas.microsoft.com/office/drawing/2014/main" id="{8CCF6194-8F3F-5B95-A793-0A9E800D4FC1}"/>
              </a:ext>
            </a:extLst>
          </p:cNvPr>
          <p:cNvSpPr/>
          <p:nvPr/>
        </p:nvSpPr>
        <p:spPr>
          <a:xfrm>
            <a:off x="4580362" y="4093939"/>
            <a:ext cx="876199" cy="493114"/>
          </a:xfrm>
          <a:prstGeom prst="ellipse">
            <a:avLst/>
          </a:prstGeom>
          <a:solidFill>
            <a:schemeClr val="accent3">
              <a:lumMod val="40000"/>
              <a:lumOff val="60000"/>
              <a:alpha val="29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300">
                <a:solidFill>
                  <a:srgbClr val="575757"/>
                </a:solidFill>
                <a:latin typeface="+mj-lt"/>
                <a:ea typeface="Meiryo UI" panose="020B0604030504040204" pitchFamily="50" charset="-128"/>
              </a:rPr>
              <a:t>レコメンド</a:t>
            </a:r>
            <a:endParaRPr lang="en-US" sz="1300">
              <a:solidFill>
                <a:srgbClr val="575757"/>
              </a:solidFill>
              <a:latin typeface="+mj-lt"/>
              <a:ea typeface="Meiryo UI" panose="020B0604030504040204" pitchFamily="50" charset="-128"/>
            </a:endParaRPr>
          </a:p>
        </p:txBody>
      </p:sp>
      <p:sp>
        <p:nvSpPr>
          <p:cNvPr id="125" name="Oval 124">
            <a:extLst>
              <a:ext uri="{FF2B5EF4-FFF2-40B4-BE49-F238E27FC236}">
                <a16:creationId xmlns:a16="http://schemas.microsoft.com/office/drawing/2014/main" id="{530A9B26-4268-A361-B1FA-69B3231FDB6F}"/>
              </a:ext>
            </a:extLst>
          </p:cNvPr>
          <p:cNvSpPr/>
          <p:nvPr/>
        </p:nvSpPr>
        <p:spPr>
          <a:xfrm>
            <a:off x="7211536" y="2356184"/>
            <a:ext cx="876199" cy="493114"/>
          </a:xfrm>
          <a:prstGeom prst="ellipse">
            <a:avLst/>
          </a:prstGeom>
          <a:solidFill>
            <a:schemeClr val="accent3">
              <a:lumMod val="40000"/>
              <a:lumOff val="60000"/>
              <a:alpha val="29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300">
                <a:solidFill>
                  <a:srgbClr val="575757"/>
                </a:solidFill>
                <a:latin typeface="+mj-lt"/>
                <a:ea typeface="Meiryo UI" panose="020B0604030504040204" pitchFamily="50" charset="-128"/>
              </a:rPr>
              <a:t>レコメンド</a:t>
            </a:r>
            <a:endParaRPr lang="en-US" sz="1300">
              <a:solidFill>
                <a:srgbClr val="575757"/>
              </a:solidFill>
              <a:latin typeface="+mj-lt"/>
              <a:ea typeface="Meiryo UI" panose="020B0604030504040204" pitchFamily="50" charset="-128"/>
            </a:endParaRPr>
          </a:p>
        </p:txBody>
      </p:sp>
      <p:sp>
        <p:nvSpPr>
          <p:cNvPr id="135" name="Rectangle 134">
            <a:extLst>
              <a:ext uri="{FF2B5EF4-FFF2-40B4-BE49-F238E27FC236}">
                <a16:creationId xmlns:a16="http://schemas.microsoft.com/office/drawing/2014/main" id="{6FC6C394-8A2D-F007-6D1E-D6364A882997}"/>
              </a:ext>
            </a:extLst>
          </p:cNvPr>
          <p:cNvSpPr/>
          <p:nvPr/>
        </p:nvSpPr>
        <p:spPr>
          <a:xfrm>
            <a:off x="4205746" y="2367674"/>
            <a:ext cx="1052396" cy="240657"/>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200">
                <a:solidFill>
                  <a:srgbClr val="575757"/>
                </a:solidFill>
                <a:ea typeface="Meiryo UI" panose="020B0604030504040204" pitchFamily="50" charset="-128"/>
              </a:rPr>
              <a:t>リテンション設計</a:t>
            </a:r>
            <a:endParaRPr lang="en-US" sz="1200">
              <a:solidFill>
                <a:srgbClr val="575757"/>
              </a:solidFill>
              <a:ea typeface="Meiryo UI" panose="020B0604030504040204" pitchFamily="50" charset="-128"/>
            </a:endParaRPr>
          </a:p>
        </p:txBody>
      </p:sp>
      <p:sp>
        <p:nvSpPr>
          <p:cNvPr id="136" name="Rectangle 135">
            <a:extLst>
              <a:ext uri="{FF2B5EF4-FFF2-40B4-BE49-F238E27FC236}">
                <a16:creationId xmlns:a16="http://schemas.microsoft.com/office/drawing/2014/main" id="{E9EB3577-F7B4-6098-3994-FE30FB199880}"/>
              </a:ext>
            </a:extLst>
          </p:cNvPr>
          <p:cNvSpPr/>
          <p:nvPr/>
        </p:nvSpPr>
        <p:spPr>
          <a:xfrm>
            <a:off x="1118839" y="2367674"/>
            <a:ext cx="1540814" cy="240657"/>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200">
                <a:solidFill>
                  <a:srgbClr val="575757"/>
                </a:solidFill>
                <a:ea typeface="Meiryo UI" panose="020B0604030504040204" pitchFamily="50" charset="-128"/>
              </a:rPr>
              <a:t>顧客との関係性最適化</a:t>
            </a:r>
            <a:endParaRPr lang="en-US" sz="1200">
              <a:solidFill>
                <a:srgbClr val="575757"/>
              </a:solidFill>
              <a:ea typeface="Meiryo UI" panose="020B0604030504040204" pitchFamily="50" charset="-128"/>
            </a:endParaRPr>
          </a:p>
        </p:txBody>
      </p:sp>
      <p:grpSp>
        <p:nvGrpSpPr>
          <p:cNvPr id="26" name="Group 25">
            <a:extLst>
              <a:ext uri="{FF2B5EF4-FFF2-40B4-BE49-F238E27FC236}">
                <a16:creationId xmlns:a16="http://schemas.microsoft.com/office/drawing/2014/main" id="{2E575D12-4D6B-8812-E2DD-6D43BBCF51C4}"/>
              </a:ext>
            </a:extLst>
          </p:cNvPr>
          <p:cNvGrpSpPr/>
          <p:nvPr/>
        </p:nvGrpSpPr>
        <p:grpSpPr>
          <a:xfrm>
            <a:off x="5458118" y="5512526"/>
            <a:ext cx="4937887" cy="172835"/>
            <a:chOff x="1981006" y="1894943"/>
            <a:chExt cx="840186" cy="2704948"/>
          </a:xfrm>
        </p:grpSpPr>
        <p:sp>
          <p:nvSpPr>
            <p:cNvPr id="27" name="Oval 26">
              <a:extLst>
                <a:ext uri="{FF2B5EF4-FFF2-40B4-BE49-F238E27FC236}">
                  <a16:creationId xmlns:a16="http://schemas.microsoft.com/office/drawing/2014/main" id="{0879785A-C2AF-A2A8-57B6-7543139A62F3}"/>
                </a:ext>
              </a:extLst>
            </p:cNvPr>
            <p:cNvSpPr/>
            <p:nvPr/>
          </p:nvSpPr>
          <p:spPr>
            <a:xfrm>
              <a:off x="1981006" y="1894943"/>
              <a:ext cx="840186" cy="2704948"/>
            </a:xfrm>
            <a:prstGeom prst="ellipse">
              <a:avLst/>
            </a:prstGeom>
            <a:solidFill>
              <a:srgbClr val="FFFFFF">
                <a:alpha val="67000"/>
              </a:srgb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00">
                <a:solidFill>
                  <a:srgbClr val="575757"/>
                </a:solidFill>
                <a:latin typeface="+mj-lt"/>
                <a:ea typeface="Meiryo UI" panose="020B0604030504040204" pitchFamily="50" charset="-128"/>
              </a:endParaRPr>
            </a:p>
          </p:txBody>
        </p:sp>
        <p:sp>
          <p:nvSpPr>
            <p:cNvPr id="28" name="Oval 27">
              <a:extLst>
                <a:ext uri="{FF2B5EF4-FFF2-40B4-BE49-F238E27FC236}">
                  <a16:creationId xmlns:a16="http://schemas.microsoft.com/office/drawing/2014/main" id="{2AA43FD5-FFE7-86C5-38F1-B1D71F1DF229}"/>
                </a:ext>
              </a:extLst>
            </p:cNvPr>
            <p:cNvSpPr/>
            <p:nvPr/>
          </p:nvSpPr>
          <p:spPr>
            <a:xfrm>
              <a:off x="1981006" y="1894943"/>
              <a:ext cx="840186" cy="2704948"/>
            </a:xfrm>
            <a:prstGeom prst="ellipse">
              <a:avLst/>
            </a:prstGeom>
            <a:solidFill>
              <a:schemeClr val="accent3">
                <a:lumMod val="75000"/>
                <a:alpha val="1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300">
                  <a:solidFill>
                    <a:srgbClr val="575757"/>
                  </a:solidFill>
                  <a:latin typeface="+mj-lt"/>
                  <a:ea typeface="Meiryo UI" panose="020B0604030504040204" pitchFamily="50" charset="-128"/>
                </a:rPr>
                <a:t>マーケティング・</a:t>
              </a:r>
              <a:r>
                <a:rPr lang="en-US" altLang="ja-JP" sz="1300">
                  <a:solidFill>
                    <a:srgbClr val="575757"/>
                  </a:solidFill>
                  <a:latin typeface="+mj-lt"/>
                  <a:ea typeface="Meiryo UI" panose="020B0604030504040204" pitchFamily="50" charset="-128"/>
                </a:rPr>
                <a:t>CRM</a:t>
              </a:r>
              <a:r>
                <a:rPr lang="ja-JP" altLang="en-US" sz="1300">
                  <a:solidFill>
                    <a:srgbClr val="575757"/>
                  </a:solidFill>
                  <a:latin typeface="+mj-lt"/>
                  <a:ea typeface="Meiryo UI" panose="020B0604030504040204" pitchFamily="50" charset="-128"/>
                </a:rPr>
                <a:t>活動</a:t>
              </a:r>
              <a:endParaRPr lang="en-US" sz="1300">
                <a:solidFill>
                  <a:srgbClr val="575757"/>
                </a:solidFill>
                <a:latin typeface="+mj-lt"/>
                <a:ea typeface="Meiryo UI" panose="020B0604030504040204" pitchFamily="50" charset="-128"/>
              </a:endParaRPr>
            </a:p>
          </p:txBody>
        </p:sp>
      </p:grpSp>
      <p:sp>
        <p:nvSpPr>
          <p:cNvPr id="32" name="Arrow: Right 31">
            <a:extLst>
              <a:ext uri="{FF2B5EF4-FFF2-40B4-BE49-F238E27FC236}">
                <a16:creationId xmlns:a16="http://schemas.microsoft.com/office/drawing/2014/main" id="{07D2ADAA-95E3-CE7A-AC99-A1E068F4229E}"/>
              </a:ext>
            </a:extLst>
          </p:cNvPr>
          <p:cNvSpPr/>
          <p:nvPr/>
        </p:nvSpPr>
        <p:spPr>
          <a:xfrm rot="19617242">
            <a:off x="4597537" y="3416026"/>
            <a:ext cx="407752" cy="381000"/>
          </a:xfrm>
          <a:prstGeom prst="rightArrow">
            <a:avLst/>
          </a:prstGeom>
          <a:solidFill>
            <a:schemeClr val="bg2"/>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5" name="Freeform: Shape 34">
            <a:extLst>
              <a:ext uri="{FF2B5EF4-FFF2-40B4-BE49-F238E27FC236}">
                <a16:creationId xmlns:a16="http://schemas.microsoft.com/office/drawing/2014/main" id="{B92D0645-E90E-F26B-8E73-DB1220ABDC3C}"/>
              </a:ext>
            </a:extLst>
          </p:cNvPr>
          <p:cNvSpPr/>
          <p:nvPr/>
        </p:nvSpPr>
        <p:spPr>
          <a:xfrm>
            <a:off x="893865" y="2302466"/>
            <a:ext cx="10288210" cy="3371496"/>
          </a:xfrm>
          <a:custGeom>
            <a:avLst/>
            <a:gdLst>
              <a:gd name="connsiteX0" fmla="*/ 0 w 10288210"/>
              <a:gd name="connsiteY0" fmla="*/ 0 h 3371496"/>
              <a:gd name="connsiteX1" fmla="*/ 3016127 w 10288210"/>
              <a:gd name="connsiteY1" fmla="*/ 0 h 3371496"/>
              <a:gd name="connsiteX2" fmla="*/ 3016127 w 10288210"/>
              <a:gd name="connsiteY2" fmla="*/ 3184316 h 3371496"/>
              <a:gd name="connsiteX3" fmla="*/ 9328499 w 10288210"/>
              <a:gd name="connsiteY3" fmla="*/ 3184316 h 3371496"/>
              <a:gd name="connsiteX4" fmla="*/ 9328499 w 10288210"/>
              <a:gd name="connsiteY4" fmla="*/ 3182102 h 3371496"/>
              <a:gd name="connsiteX5" fmla="*/ 10288210 w 10288210"/>
              <a:gd name="connsiteY5" fmla="*/ 3182102 h 3371496"/>
              <a:gd name="connsiteX6" fmla="*/ 10288210 w 10288210"/>
              <a:gd name="connsiteY6" fmla="*/ 3371496 h 3371496"/>
              <a:gd name="connsiteX7" fmla="*/ 9328499 w 10288210"/>
              <a:gd name="connsiteY7" fmla="*/ 3371496 h 3371496"/>
              <a:gd name="connsiteX8" fmla="*/ 9328499 w 10288210"/>
              <a:gd name="connsiteY8" fmla="*/ 3371495 h 3371496"/>
              <a:gd name="connsiteX9" fmla="*/ 3016127 w 10288210"/>
              <a:gd name="connsiteY9" fmla="*/ 3371495 h 3371496"/>
              <a:gd name="connsiteX10" fmla="*/ 3016127 w 10288210"/>
              <a:gd name="connsiteY10" fmla="*/ 3371496 h 3371496"/>
              <a:gd name="connsiteX11" fmla="*/ 0 w 10288210"/>
              <a:gd name="connsiteY11" fmla="*/ 3371496 h 3371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88210" h="3371496">
                <a:moveTo>
                  <a:pt x="0" y="0"/>
                </a:moveTo>
                <a:lnTo>
                  <a:pt x="3016127" y="0"/>
                </a:lnTo>
                <a:lnTo>
                  <a:pt x="3016127" y="3184316"/>
                </a:lnTo>
                <a:lnTo>
                  <a:pt x="9328499" y="3184316"/>
                </a:lnTo>
                <a:lnTo>
                  <a:pt x="9328499" y="3182102"/>
                </a:lnTo>
                <a:lnTo>
                  <a:pt x="10288210" y="3182102"/>
                </a:lnTo>
                <a:lnTo>
                  <a:pt x="10288210" y="3371496"/>
                </a:lnTo>
                <a:lnTo>
                  <a:pt x="9328499" y="3371496"/>
                </a:lnTo>
                <a:lnTo>
                  <a:pt x="9328499" y="3371495"/>
                </a:lnTo>
                <a:lnTo>
                  <a:pt x="3016127" y="3371495"/>
                </a:lnTo>
                <a:lnTo>
                  <a:pt x="3016127" y="3371496"/>
                </a:lnTo>
                <a:lnTo>
                  <a:pt x="0" y="3371496"/>
                </a:lnTo>
                <a:close/>
              </a:path>
            </a:pathLst>
          </a:custGeom>
          <a:noFill/>
          <a:ln w="28575" cap="rnd" cmpd="sng" algn="ctr">
            <a:solidFill>
              <a:schemeClr val="tx1">
                <a:lumMod val="20000"/>
                <a:lumOff val="80000"/>
              </a:schemeClr>
            </a:solid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42" name="Rectangle 41">
            <a:extLst>
              <a:ext uri="{FF2B5EF4-FFF2-40B4-BE49-F238E27FC236}">
                <a16:creationId xmlns:a16="http://schemas.microsoft.com/office/drawing/2014/main" id="{88C39BB3-60BE-9638-CA23-EB846D835A1E}"/>
              </a:ext>
            </a:extLst>
          </p:cNvPr>
          <p:cNvSpPr/>
          <p:nvPr/>
        </p:nvSpPr>
        <p:spPr>
          <a:xfrm>
            <a:off x="8213592" y="2441595"/>
            <a:ext cx="178906" cy="161424"/>
          </a:xfrm>
          <a:prstGeom prst="rect">
            <a:avLst/>
          </a:prstGeom>
          <a:solidFill>
            <a:schemeClr val="bg1"/>
          </a:solidFill>
          <a:ln w="9525"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a:solidFill>
                  <a:srgbClr val="295E7E"/>
                </a:solidFill>
                <a:ea typeface="Meiryo UI" panose="020B0604030504040204" pitchFamily="50" charset="-128"/>
              </a:rPr>
              <a:t>1</a:t>
            </a:r>
          </a:p>
        </p:txBody>
      </p:sp>
      <p:sp>
        <p:nvSpPr>
          <p:cNvPr id="43" name="Rectangle 6">
            <a:extLst>
              <a:ext uri="{FF2B5EF4-FFF2-40B4-BE49-F238E27FC236}">
                <a16:creationId xmlns:a16="http://schemas.microsoft.com/office/drawing/2014/main" id="{AC7116C6-6A0B-021A-0AAC-33921E6032F1}"/>
              </a:ext>
            </a:extLst>
          </p:cNvPr>
          <p:cNvSpPr/>
          <p:nvPr/>
        </p:nvSpPr>
        <p:spPr>
          <a:xfrm>
            <a:off x="8420356" y="2440132"/>
            <a:ext cx="3023932" cy="169277"/>
          </a:xfrm>
          <a:prstGeom prst="rect">
            <a:avLst/>
          </a:prstGeom>
          <a:solidFill>
            <a:srgbClr val="FFFFFF"/>
          </a:solidFill>
          <a:ln w="9525" cap="flat" cmpd="sng" algn="ctr">
            <a:noFill/>
            <a:prstDash val="solid"/>
          </a:ln>
          <a:effec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コンテンツマッチ推奨</a:t>
            </a:r>
            <a:r>
              <a:rPr kumimoji="1" lang="en-US" altLang="ja-JP"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学習計画・コンテンツ・資格推奨</a:t>
            </a:r>
            <a:r>
              <a:rPr kumimoji="1" lang="en-US" altLang="ja-JP"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endParaRPr kumimoji="1" lang="en-US" altLang="ja-JP"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sp>
        <p:nvSpPr>
          <p:cNvPr id="44" name="Rectangle 43">
            <a:extLst>
              <a:ext uri="{FF2B5EF4-FFF2-40B4-BE49-F238E27FC236}">
                <a16:creationId xmlns:a16="http://schemas.microsoft.com/office/drawing/2014/main" id="{3C566CC3-CDD3-9A8C-2576-08D47E48C5D5}"/>
              </a:ext>
            </a:extLst>
          </p:cNvPr>
          <p:cNvSpPr/>
          <p:nvPr/>
        </p:nvSpPr>
        <p:spPr>
          <a:xfrm>
            <a:off x="9723350" y="4623837"/>
            <a:ext cx="178906" cy="161424"/>
          </a:xfrm>
          <a:prstGeom prst="rect">
            <a:avLst/>
          </a:prstGeom>
          <a:solidFill>
            <a:schemeClr val="bg1"/>
          </a:solidFill>
          <a:ln w="9525"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a:solidFill>
                  <a:srgbClr val="295E7E"/>
                </a:solidFill>
                <a:ea typeface="Meiryo UI" panose="020B0604030504040204" pitchFamily="50" charset="-128"/>
              </a:rPr>
              <a:t>2</a:t>
            </a:r>
          </a:p>
        </p:txBody>
      </p:sp>
      <p:sp>
        <p:nvSpPr>
          <p:cNvPr id="45" name="Rectangle 6">
            <a:extLst>
              <a:ext uri="{FF2B5EF4-FFF2-40B4-BE49-F238E27FC236}">
                <a16:creationId xmlns:a16="http://schemas.microsoft.com/office/drawing/2014/main" id="{A18F2491-0C56-7DC6-CA74-5F352DE2DD03}"/>
              </a:ext>
            </a:extLst>
          </p:cNvPr>
          <p:cNvSpPr/>
          <p:nvPr/>
        </p:nvSpPr>
        <p:spPr>
          <a:xfrm>
            <a:off x="9930114" y="4622374"/>
            <a:ext cx="1914310" cy="169277"/>
          </a:xfrm>
          <a:prstGeom prst="rect">
            <a:avLst/>
          </a:prstGeom>
          <a:solidFill>
            <a:srgbClr val="FFFFFF"/>
          </a:solidFill>
          <a:ln w="9525" cap="flat" cmpd="sng" algn="ctr">
            <a:noFill/>
            <a:prstDash val="solid"/>
          </a:ln>
          <a:effec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利用ガイド</a:t>
            </a:r>
            <a:r>
              <a:rPr kumimoji="1" lang="en-US" altLang="ja-JP"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導線案内・更新促し</a:t>
            </a:r>
            <a:r>
              <a:rPr kumimoji="1" lang="en-US" altLang="ja-JP"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endParaRPr kumimoji="1" lang="en-US" altLang="ja-JP"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sp>
        <p:nvSpPr>
          <p:cNvPr id="46" name="Rectangle 45">
            <a:extLst>
              <a:ext uri="{FF2B5EF4-FFF2-40B4-BE49-F238E27FC236}">
                <a16:creationId xmlns:a16="http://schemas.microsoft.com/office/drawing/2014/main" id="{4F21A4FB-8D59-3BD5-5591-A94B3DD2052F}"/>
              </a:ext>
            </a:extLst>
          </p:cNvPr>
          <p:cNvSpPr/>
          <p:nvPr/>
        </p:nvSpPr>
        <p:spPr>
          <a:xfrm>
            <a:off x="4409651" y="4623837"/>
            <a:ext cx="178906" cy="161424"/>
          </a:xfrm>
          <a:prstGeom prst="rect">
            <a:avLst/>
          </a:prstGeom>
          <a:solidFill>
            <a:schemeClr val="bg1"/>
          </a:solidFill>
          <a:ln w="9525"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a:solidFill>
                  <a:srgbClr val="295E7E"/>
                </a:solidFill>
                <a:ea typeface="Meiryo UI" panose="020B0604030504040204" pitchFamily="50" charset="-128"/>
              </a:rPr>
              <a:t>2</a:t>
            </a:r>
          </a:p>
        </p:txBody>
      </p:sp>
      <p:sp>
        <p:nvSpPr>
          <p:cNvPr id="47" name="Rectangle 6">
            <a:extLst>
              <a:ext uri="{FF2B5EF4-FFF2-40B4-BE49-F238E27FC236}">
                <a16:creationId xmlns:a16="http://schemas.microsoft.com/office/drawing/2014/main" id="{3436064B-845D-6474-9F2B-E84C622006F9}"/>
              </a:ext>
            </a:extLst>
          </p:cNvPr>
          <p:cNvSpPr/>
          <p:nvPr/>
        </p:nvSpPr>
        <p:spPr>
          <a:xfrm>
            <a:off x="4616415" y="4622374"/>
            <a:ext cx="1914310" cy="169277"/>
          </a:xfrm>
          <a:prstGeom prst="rect">
            <a:avLst/>
          </a:prstGeom>
          <a:solidFill>
            <a:srgbClr val="FFFFFF"/>
          </a:solidFill>
          <a:ln w="9525" cap="flat" cmpd="sng" algn="ctr">
            <a:noFill/>
            <a:prstDash val="solid"/>
          </a:ln>
          <a:effec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利用ガイド</a:t>
            </a:r>
            <a:r>
              <a:rPr kumimoji="1" lang="en-US" altLang="ja-JP"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導線案内・更新促し</a:t>
            </a:r>
            <a:r>
              <a:rPr kumimoji="1" lang="en-US" altLang="ja-JP" sz="11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endParaRPr kumimoji="1" lang="en-US" altLang="ja-JP"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sp>
        <p:nvSpPr>
          <p:cNvPr id="48" name="Rectangle 47">
            <a:extLst>
              <a:ext uri="{FF2B5EF4-FFF2-40B4-BE49-F238E27FC236}">
                <a16:creationId xmlns:a16="http://schemas.microsoft.com/office/drawing/2014/main" id="{41FE0974-16E7-265D-D1DC-7E3388EA60EC}"/>
              </a:ext>
            </a:extLst>
          </p:cNvPr>
          <p:cNvSpPr/>
          <p:nvPr/>
        </p:nvSpPr>
        <p:spPr>
          <a:xfrm>
            <a:off x="9795076" y="4851979"/>
            <a:ext cx="2184385" cy="372749"/>
          </a:xfrm>
          <a:prstGeom prst="rect">
            <a:avLst/>
          </a:prstGeom>
          <a:solidFill>
            <a:srgbClr val="FFFFFF"/>
          </a:solidFill>
          <a:ln w="9525" cap="rnd" cmpd="sng" algn="ctr">
            <a:noFill/>
            <a:prstDash val="solid"/>
            <a:round/>
            <a:headEnd type="none" w="sm" len="sm"/>
            <a:tailEnd type="none" w="sm" len="sm"/>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spcBef>
                <a:spcPts val="600"/>
              </a:spcBef>
              <a:buClr>
                <a:schemeClr val="tx2"/>
              </a:buClr>
              <a:tabLst>
                <a:tab pos="117475" algn="l"/>
              </a:tabLst>
            </a:pPr>
            <a:r>
              <a:rPr lang="ja-JP" altLang="en-US"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履歴書を最新化することによる</a:t>
            </a:r>
            <a:br>
              <a:rPr lang="en-US" altLang="ja-JP"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ジョブオポチュニティの探索</a:t>
            </a:r>
            <a:r>
              <a:rPr lang="en-US" altLang="ja-JP"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社内外</a:t>
            </a:r>
            <a:r>
              <a:rPr lang="en-US" altLang="ja-JP"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p>
        </p:txBody>
      </p:sp>
      <p:sp>
        <p:nvSpPr>
          <p:cNvPr id="49" name="Rectangle 48">
            <a:extLst>
              <a:ext uri="{FF2B5EF4-FFF2-40B4-BE49-F238E27FC236}">
                <a16:creationId xmlns:a16="http://schemas.microsoft.com/office/drawing/2014/main" id="{8E76699E-4017-B3E3-8E7A-DD8C5DBA5B96}"/>
              </a:ext>
            </a:extLst>
          </p:cNvPr>
          <p:cNvSpPr/>
          <p:nvPr/>
        </p:nvSpPr>
        <p:spPr>
          <a:xfrm>
            <a:off x="4287311" y="4851979"/>
            <a:ext cx="2184385" cy="372749"/>
          </a:xfrm>
          <a:prstGeom prst="rect">
            <a:avLst/>
          </a:prstGeom>
          <a:solidFill>
            <a:srgbClr val="FFFFFF"/>
          </a:solidFill>
          <a:ln w="9525" cap="rnd" cmpd="sng" algn="ctr">
            <a:noFill/>
            <a:prstDash val="solid"/>
            <a:round/>
            <a:headEnd type="none" w="sm" len="sm"/>
            <a:tailEnd type="none" w="sm" len="sm"/>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spcBef>
                <a:spcPts val="600"/>
              </a:spcBef>
              <a:buClr>
                <a:schemeClr val="tx2"/>
              </a:buClr>
              <a:tabLst>
                <a:tab pos="117475" algn="l"/>
              </a:tabLst>
            </a:pPr>
            <a:r>
              <a:rPr lang="ja-JP" altLang="en-US"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アセスメントを最新化することによる</a:t>
            </a:r>
            <a:br>
              <a:rPr lang="en-US" altLang="ja-JP"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lang="ja-JP" altLang="en-US"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キャリアの見直し</a:t>
            </a:r>
            <a:endParaRPr lang="en-US" altLang="ja-JP" sz="11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0" name="Rectangle 49">
            <a:extLst>
              <a:ext uri="{FF2B5EF4-FFF2-40B4-BE49-F238E27FC236}">
                <a16:creationId xmlns:a16="http://schemas.microsoft.com/office/drawing/2014/main" id="{E4A0C139-FD8B-BC2A-255E-C9A3503B6864}"/>
              </a:ext>
            </a:extLst>
          </p:cNvPr>
          <p:cNvSpPr/>
          <p:nvPr/>
        </p:nvSpPr>
        <p:spPr>
          <a:xfrm>
            <a:off x="1086044" y="4966735"/>
            <a:ext cx="178906" cy="161424"/>
          </a:xfrm>
          <a:prstGeom prst="rect">
            <a:avLst/>
          </a:prstGeom>
          <a:solidFill>
            <a:schemeClr val="bg1"/>
          </a:solidFill>
          <a:ln w="9525"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a:solidFill>
                  <a:srgbClr val="295E7E"/>
                </a:solidFill>
                <a:ea typeface="Meiryo UI" panose="020B0604030504040204" pitchFamily="50" charset="-128"/>
              </a:rPr>
              <a:t>3</a:t>
            </a:r>
          </a:p>
        </p:txBody>
      </p:sp>
      <p:sp>
        <p:nvSpPr>
          <p:cNvPr id="51" name="Rectangle 6">
            <a:extLst>
              <a:ext uri="{FF2B5EF4-FFF2-40B4-BE49-F238E27FC236}">
                <a16:creationId xmlns:a16="http://schemas.microsoft.com/office/drawing/2014/main" id="{CC88EA7A-E8E3-FCC7-EDA2-6851ED6CC98D}"/>
              </a:ext>
            </a:extLst>
          </p:cNvPr>
          <p:cNvSpPr/>
          <p:nvPr/>
        </p:nvSpPr>
        <p:spPr>
          <a:xfrm>
            <a:off x="1292808" y="4965272"/>
            <a:ext cx="2361164" cy="169277"/>
          </a:xfrm>
          <a:prstGeom prst="rect">
            <a:avLst/>
          </a:prstGeom>
          <a:solidFill>
            <a:srgbClr val="FFFFFF"/>
          </a:solidFill>
          <a:ln w="9525" cap="flat" cmpd="sng" algn="ctr">
            <a:noFill/>
            <a:prstDash val="solid"/>
          </a:ln>
          <a:effec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休眠・離脱・リードの掘り起こし</a:t>
            </a:r>
            <a:r>
              <a:rPr kumimoji="1" lang="en-US" altLang="ja-JP"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接点創出</a:t>
            </a:r>
            <a:endParaRPr kumimoji="1" lang="en-US" altLang="ja-JP" sz="11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sp>
        <p:nvSpPr>
          <p:cNvPr id="52" name="Rectangle 51">
            <a:extLst>
              <a:ext uri="{FF2B5EF4-FFF2-40B4-BE49-F238E27FC236}">
                <a16:creationId xmlns:a16="http://schemas.microsoft.com/office/drawing/2014/main" id="{898E54C9-22B7-126B-1D62-01F2C08BA9A4}"/>
              </a:ext>
            </a:extLst>
          </p:cNvPr>
          <p:cNvSpPr/>
          <p:nvPr/>
        </p:nvSpPr>
        <p:spPr>
          <a:xfrm>
            <a:off x="1086044" y="5194877"/>
            <a:ext cx="2567928" cy="372749"/>
          </a:xfrm>
          <a:prstGeom prst="rect">
            <a:avLst/>
          </a:prstGeom>
          <a:solidFill>
            <a:srgbClr val="FFFFFF"/>
          </a:solidFill>
          <a:ln w="9525" cap="rnd" cmpd="sng" algn="ctr">
            <a:noFill/>
            <a:prstDash val="solid"/>
            <a:round/>
            <a:headEnd type="none" w="sm" len="sm"/>
            <a:tailEnd type="none" w="sm" len="sm"/>
          </a:ln>
          <a:effec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spcBef>
                <a:spcPts val="600"/>
              </a:spcBef>
              <a:buClr>
                <a:schemeClr val="tx2"/>
              </a:buClr>
              <a:tabLst>
                <a:tab pos="117475" algn="l"/>
              </a:tabLst>
            </a:pPr>
            <a:r>
              <a:rPr lang="ja-JP" altLang="en-US" sz="11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定期的な接点により、検討再開、学習再開を促す</a:t>
            </a:r>
            <a:endParaRPr lang="en-US" altLang="ja-JP" sz="11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4056084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4988FE-6969-4647-DA73-196F9A6E286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5C040CE-EDDD-AAD5-EE20-E2B49E8FE6D9}"/>
              </a:ext>
            </a:extLst>
          </p:cNvPr>
          <p:cNvSpPr/>
          <p:nvPr/>
        </p:nvSpPr>
        <p:spPr>
          <a:xfrm>
            <a:off x="2962960" y="1533912"/>
            <a:ext cx="1098592" cy="5300886"/>
          </a:xfrm>
          <a:prstGeom prst="rect">
            <a:avLst/>
          </a:prstGeom>
          <a:solidFill>
            <a:schemeClr val="tx1">
              <a:lumMod val="20000"/>
              <a:lumOff val="80000"/>
            </a:schemeClr>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開発する</a:t>
            </a: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本サービス</a:t>
            </a: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42" name="Rectangle 41">
            <a:extLst>
              <a:ext uri="{FF2B5EF4-FFF2-40B4-BE49-F238E27FC236}">
                <a16:creationId xmlns:a16="http://schemas.microsoft.com/office/drawing/2014/main" id="{34BF8B7C-C0FC-0730-4761-9189C4907D1A}"/>
              </a:ext>
            </a:extLst>
          </p:cNvPr>
          <p:cNvSpPr/>
          <p:nvPr/>
        </p:nvSpPr>
        <p:spPr>
          <a:xfrm>
            <a:off x="1022306" y="3311070"/>
            <a:ext cx="1098592" cy="3526058"/>
          </a:xfrm>
          <a:prstGeom prst="rect">
            <a:avLst/>
          </a:prstGeom>
          <a:solidFill>
            <a:schemeClr val="bg2">
              <a:lumMod val="20000"/>
              <a:lumOff val="80000"/>
            </a:schemeClr>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コンテンツ</a:t>
            </a:r>
            <a:br>
              <a:rPr kumimoji="0" lang="en-US" altLang="ja-JP" sz="1200" b="0" i="0" u="none" strike="noStrike" kern="1200" cap="none" spc="0" normalizeH="0" baseline="0" noProof="0">
                <a:ln>
                  <a:noFill/>
                </a:ln>
                <a:solidFill>
                  <a:srgbClr val="000000"/>
                </a:solidFill>
                <a:effectLst/>
                <a:uLnTx/>
                <a:uFillTx/>
                <a:latin typeface="Meiryo UI"/>
                <a:ea typeface="+mn-ea"/>
                <a:cs typeface="+mn-cs"/>
              </a:rPr>
            </a:br>
            <a:r>
              <a:rPr kumimoji="0" lang="ja-JP" altLang="en-US" sz="1200" b="0" i="0" u="none" strike="noStrike" kern="1200" cap="none" spc="0" normalizeH="0" baseline="0" noProof="0">
                <a:ln>
                  <a:noFill/>
                </a:ln>
                <a:solidFill>
                  <a:srgbClr val="000000"/>
                </a:solidFill>
                <a:effectLst/>
                <a:uLnTx/>
                <a:uFillTx/>
                <a:latin typeface="Meiryo UI"/>
                <a:ea typeface="+mn-ea"/>
                <a:cs typeface="+mn-cs"/>
              </a:rPr>
              <a:t>プロバイダー</a:t>
            </a:r>
            <a:endParaRPr kumimoji="0" lang="en-US" altLang="ja-JP" sz="1200" b="0" i="0" u="none" strike="noStrike" kern="1200" cap="none" spc="0" normalizeH="0" baseline="0" noProof="0">
              <a:ln>
                <a:noFill/>
              </a:ln>
              <a:solidFill>
                <a:srgbClr val="000000"/>
              </a:solidFill>
              <a:effectLst/>
              <a:uLnTx/>
              <a:uFillTx/>
              <a:latin typeface="Meiryo UI"/>
              <a:ea typeface="+mn-ea"/>
              <a:cs typeface="+mn-cs"/>
            </a:endParaRPr>
          </a:p>
        </p:txBody>
      </p:sp>
      <p:sp>
        <p:nvSpPr>
          <p:cNvPr id="3" name="タイトル 140">
            <a:extLst>
              <a:ext uri="{FF2B5EF4-FFF2-40B4-BE49-F238E27FC236}">
                <a16:creationId xmlns:a16="http://schemas.microsoft.com/office/drawing/2014/main" id="{800F01FC-4906-AD6A-FFC8-2187C3CCD36D}"/>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ja-JP" altLang="en-US"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システム化の背景・目的</a:t>
            </a:r>
            <a:br>
              <a:rPr kumimoji="0" lang="en-US" altLang="ja-JP"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事業概要</a:t>
            </a:r>
          </a:p>
          <a:p>
            <a:pPr marL="0" marR="0" lvl="0" indent="0" algn="l" defTabSz="914400" rtl="0" eaLnBrk="1" fontAlgn="auto" latinLnBrk="0" hangingPunct="1">
              <a:lnSpc>
                <a:spcPct val="90000"/>
              </a:lnSpc>
              <a:spcBef>
                <a:spcPct val="0"/>
              </a:spcBef>
              <a:spcAft>
                <a:spcPts val="0"/>
              </a:spcAft>
              <a:buClrTx/>
              <a:buSzPts val="2400"/>
              <a:buFontTx/>
              <a:buNone/>
              <a:tabLst/>
              <a:defRPr/>
            </a:pPr>
            <a:endPar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endParaRPr>
          </a:p>
        </p:txBody>
      </p:sp>
      <p:sp>
        <p:nvSpPr>
          <p:cNvPr id="8" name="Rectangle 7">
            <a:extLst>
              <a:ext uri="{FF2B5EF4-FFF2-40B4-BE49-F238E27FC236}">
                <a16:creationId xmlns:a16="http://schemas.microsoft.com/office/drawing/2014/main" id="{D85CB821-F59B-C453-BBFC-601CC7DE0315}"/>
              </a:ext>
            </a:extLst>
          </p:cNvPr>
          <p:cNvSpPr/>
          <p:nvPr/>
        </p:nvSpPr>
        <p:spPr>
          <a:xfrm>
            <a:off x="6227912" y="3311070"/>
            <a:ext cx="2344632" cy="1484046"/>
          </a:xfrm>
          <a:prstGeom prst="rect">
            <a:avLst/>
          </a:prstGeom>
          <a:solidFill>
            <a:schemeClr val="bg2">
              <a:lumMod val="20000"/>
              <a:lumOff val="80000"/>
            </a:schemeClr>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法人</a:t>
            </a: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一般企業</a:t>
            </a: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p:txBody>
      </p:sp>
      <p:cxnSp>
        <p:nvCxnSpPr>
          <p:cNvPr id="9" name="Straight Arrow Connector 8">
            <a:extLst>
              <a:ext uri="{FF2B5EF4-FFF2-40B4-BE49-F238E27FC236}">
                <a16:creationId xmlns:a16="http://schemas.microsoft.com/office/drawing/2014/main" id="{330CFE9F-6B2D-6C5A-DD05-CA8DC9B50B7F}"/>
              </a:ext>
            </a:extLst>
          </p:cNvPr>
          <p:cNvCxnSpPr>
            <a:cxnSpLocks/>
          </p:cNvCxnSpPr>
          <p:nvPr/>
        </p:nvCxnSpPr>
        <p:spPr>
          <a:xfrm>
            <a:off x="4061552" y="1790743"/>
            <a:ext cx="5441372"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4050652F-6670-3BBB-A4E3-F96A3FC02E07}"/>
              </a:ext>
            </a:extLst>
          </p:cNvPr>
          <p:cNvCxnSpPr>
            <a:cxnSpLocks/>
          </p:cNvCxnSpPr>
          <p:nvPr/>
        </p:nvCxnSpPr>
        <p:spPr>
          <a:xfrm>
            <a:off x="4076212" y="3459286"/>
            <a:ext cx="2040148"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13A4113-1A47-A45E-14FB-A667C09A0C33}"/>
              </a:ext>
            </a:extLst>
          </p:cNvPr>
          <p:cNvCxnSpPr>
            <a:cxnSpLocks/>
          </p:cNvCxnSpPr>
          <p:nvPr/>
        </p:nvCxnSpPr>
        <p:spPr>
          <a:xfrm>
            <a:off x="4076213" y="3864920"/>
            <a:ext cx="2040147"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B66F9F1-F742-2B87-D334-433D17194CB6}"/>
              </a:ext>
            </a:extLst>
          </p:cNvPr>
          <p:cNvCxnSpPr>
            <a:cxnSpLocks/>
          </p:cNvCxnSpPr>
          <p:nvPr/>
        </p:nvCxnSpPr>
        <p:spPr>
          <a:xfrm>
            <a:off x="4061551" y="2064121"/>
            <a:ext cx="5441373"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E3FAE330-9C6E-527E-29DA-D89800B87ECF}"/>
              </a:ext>
            </a:extLst>
          </p:cNvPr>
          <p:cNvSpPr/>
          <p:nvPr/>
        </p:nvSpPr>
        <p:spPr>
          <a:xfrm>
            <a:off x="10210690" y="2246705"/>
            <a:ext cx="264372" cy="375735"/>
          </a:xfrm>
          <a:prstGeom prst="rect">
            <a:avLst/>
          </a:prstGeom>
          <a:noFill/>
          <a:ln w="1905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Meiryo UI"/>
              <a:ea typeface="+mn-ea"/>
              <a:cs typeface="+mn-cs"/>
            </a:endParaRPr>
          </a:p>
        </p:txBody>
      </p:sp>
      <p:grpSp>
        <p:nvGrpSpPr>
          <p:cNvPr id="40" name="Group 39">
            <a:extLst>
              <a:ext uri="{FF2B5EF4-FFF2-40B4-BE49-F238E27FC236}">
                <a16:creationId xmlns:a16="http://schemas.microsoft.com/office/drawing/2014/main" id="{61989C79-E774-F3BC-905E-F9C9B55712EC}"/>
              </a:ext>
            </a:extLst>
          </p:cNvPr>
          <p:cNvGrpSpPr/>
          <p:nvPr/>
        </p:nvGrpSpPr>
        <p:grpSpPr>
          <a:xfrm>
            <a:off x="4973344" y="3726015"/>
            <a:ext cx="245885" cy="245885"/>
            <a:chOff x="1447799" y="4154448"/>
            <a:chExt cx="360000" cy="360000"/>
          </a:xfrm>
        </p:grpSpPr>
        <p:grpSp>
          <p:nvGrpSpPr>
            <p:cNvPr id="225" name="Group 224">
              <a:extLst>
                <a:ext uri="{FF2B5EF4-FFF2-40B4-BE49-F238E27FC236}">
                  <a16:creationId xmlns:a16="http://schemas.microsoft.com/office/drawing/2014/main" id="{41D232AE-241A-07C4-88B9-6EE976A3671E}"/>
                </a:ext>
              </a:extLst>
            </p:cNvPr>
            <p:cNvGrpSpPr/>
            <p:nvPr/>
          </p:nvGrpSpPr>
          <p:grpSpPr>
            <a:xfrm>
              <a:off x="1447799" y="4154448"/>
              <a:ext cx="360000" cy="360000"/>
              <a:chOff x="1447799" y="4154448"/>
              <a:chExt cx="360000" cy="360000"/>
            </a:xfrm>
          </p:grpSpPr>
          <p:sp>
            <p:nvSpPr>
              <p:cNvPr id="227" name="Oval 226">
                <a:extLst>
                  <a:ext uri="{FF2B5EF4-FFF2-40B4-BE49-F238E27FC236}">
                    <a16:creationId xmlns:a16="http://schemas.microsoft.com/office/drawing/2014/main" id="{8FC55660-A04A-C893-94AA-E40BCFC72960}"/>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228" name="Oval 227">
                <a:extLst>
                  <a:ext uri="{FF2B5EF4-FFF2-40B4-BE49-F238E27FC236}">
                    <a16:creationId xmlns:a16="http://schemas.microsoft.com/office/drawing/2014/main" id="{101F8B9F-9628-97A7-952A-B855F2E4CF53}"/>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a:t>
                </a:r>
                <a:endParaRPr kumimoji="1" lang="en-US" sz="1050" b="1"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endParaRPr>
              </a:p>
            </p:txBody>
          </p:sp>
        </p:grpSp>
        <p:sp>
          <p:nvSpPr>
            <p:cNvPr id="226" name="AutoShape 3">
              <a:extLst>
                <a:ext uri="{FF2B5EF4-FFF2-40B4-BE49-F238E27FC236}">
                  <a16:creationId xmlns:a16="http://schemas.microsoft.com/office/drawing/2014/main" id="{ED55999E-D638-428F-0710-A904E1167687}"/>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41" name="TextBox 40">
            <a:extLst>
              <a:ext uri="{FF2B5EF4-FFF2-40B4-BE49-F238E27FC236}">
                <a16:creationId xmlns:a16="http://schemas.microsoft.com/office/drawing/2014/main" id="{B90BA979-1362-E25E-9B62-D6C9D27F2B52}"/>
              </a:ext>
            </a:extLst>
          </p:cNvPr>
          <p:cNvSpPr txBox="1"/>
          <p:nvPr/>
        </p:nvSpPr>
        <p:spPr>
          <a:xfrm>
            <a:off x="4378143" y="2137036"/>
            <a:ext cx="3022086" cy="2401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サービス利用（無料</a:t>
            </a:r>
            <a:r>
              <a:rPr kumimoji="0" lang="en-US" altLang="ja-JP"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rPr>
              <a:t> *</a:t>
            </a: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試験受講</a:t>
            </a:r>
            <a:r>
              <a:rPr kumimoji="0" lang="en-US" altLang="ja-JP"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rPr>
              <a:t>/</a:t>
            </a: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コンテンツ受講除く）</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grpSp>
        <p:nvGrpSpPr>
          <p:cNvPr id="43" name="Group 42">
            <a:extLst>
              <a:ext uri="{FF2B5EF4-FFF2-40B4-BE49-F238E27FC236}">
                <a16:creationId xmlns:a16="http://schemas.microsoft.com/office/drawing/2014/main" id="{C67A2A0D-0944-21BC-42C3-1F025E8B401E}"/>
              </a:ext>
            </a:extLst>
          </p:cNvPr>
          <p:cNvGrpSpPr/>
          <p:nvPr/>
        </p:nvGrpSpPr>
        <p:grpSpPr>
          <a:xfrm>
            <a:off x="4551980" y="1667800"/>
            <a:ext cx="245885" cy="245885"/>
            <a:chOff x="1447799" y="4154448"/>
            <a:chExt cx="360000" cy="360000"/>
          </a:xfrm>
        </p:grpSpPr>
        <p:grpSp>
          <p:nvGrpSpPr>
            <p:cNvPr id="219" name="Group 218">
              <a:extLst>
                <a:ext uri="{FF2B5EF4-FFF2-40B4-BE49-F238E27FC236}">
                  <a16:creationId xmlns:a16="http://schemas.microsoft.com/office/drawing/2014/main" id="{4ACF3FDA-D35D-3010-F948-CC89A5800904}"/>
                </a:ext>
              </a:extLst>
            </p:cNvPr>
            <p:cNvGrpSpPr/>
            <p:nvPr/>
          </p:nvGrpSpPr>
          <p:grpSpPr>
            <a:xfrm>
              <a:off x="1447799" y="4154448"/>
              <a:ext cx="360000" cy="360000"/>
              <a:chOff x="1447799" y="4154448"/>
              <a:chExt cx="360000" cy="360000"/>
            </a:xfrm>
          </p:grpSpPr>
          <p:sp>
            <p:nvSpPr>
              <p:cNvPr id="223" name="Oval 222">
                <a:extLst>
                  <a:ext uri="{FF2B5EF4-FFF2-40B4-BE49-F238E27FC236}">
                    <a16:creationId xmlns:a16="http://schemas.microsoft.com/office/drawing/2014/main" id="{BD974F42-3365-F7B8-3D9F-661C55DA0EF6}"/>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224" name="Oval 223">
                <a:extLst>
                  <a:ext uri="{FF2B5EF4-FFF2-40B4-BE49-F238E27FC236}">
                    <a16:creationId xmlns:a16="http://schemas.microsoft.com/office/drawing/2014/main" id="{925DA57D-426B-A57C-8EA0-B620D2F4E873}"/>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220" name="bcgBugs_Value Proposition ">
              <a:extLst>
                <a:ext uri="{FF2B5EF4-FFF2-40B4-BE49-F238E27FC236}">
                  <a16:creationId xmlns:a16="http://schemas.microsoft.com/office/drawing/2014/main" id="{713961B6-596A-D21C-4455-C7AFF4D0DC4A}"/>
                </a:ext>
              </a:extLst>
            </p:cNvPr>
            <p:cNvGrpSpPr>
              <a:grpSpLocks noChangeAspect="1"/>
            </p:cNvGrpSpPr>
            <p:nvPr/>
          </p:nvGrpSpPr>
          <p:grpSpPr bwMode="auto">
            <a:xfrm>
              <a:off x="1501933" y="4212253"/>
              <a:ext cx="234615" cy="234615"/>
              <a:chOff x="2652" y="972"/>
              <a:chExt cx="2376" cy="2376"/>
            </a:xfrm>
          </p:grpSpPr>
          <p:sp>
            <p:nvSpPr>
              <p:cNvPr id="221" name="AutoShape 3">
                <a:extLst>
                  <a:ext uri="{FF2B5EF4-FFF2-40B4-BE49-F238E27FC236}">
                    <a16:creationId xmlns:a16="http://schemas.microsoft.com/office/drawing/2014/main" id="{A787CCAC-4D94-605C-3EA3-CF3DB97E1B0B}"/>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22" name="Freeform 5">
                <a:extLst>
                  <a:ext uri="{FF2B5EF4-FFF2-40B4-BE49-F238E27FC236}">
                    <a16:creationId xmlns:a16="http://schemas.microsoft.com/office/drawing/2014/main" id="{6E7007F9-54A9-E00C-BCAD-2F5423A366B9}"/>
                  </a:ext>
                </a:extLst>
              </p:cNvPr>
              <p:cNvSpPr>
                <a:spLocks noEditPoints="1"/>
              </p:cNvSpPr>
              <p:nvPr/>
            </p:nvSpPr>
            <p:spPr bwMode="auto">
              <a:xfrm>
                <a:off x="2964" y="1417"/>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grpSp>
        <p:nvGrpSpPr>
          <p:cNvPr id="45" name="Group 44">
            <a:extLst>
              <a:ext uri="{FF2B5EF4-FFF2-40B4-BE49-F238E27FC236}">
                <a16:creationId xmlns:a16="http://schemas.microsoft.com/office/drawing/2014/main" id="{55B34451-4E92-A156-3FEB-479CD0095BF9}"/>
              </a:ext>
            </a:extLst>
          </p:cNvPr>
          <p:cNvGrpSpPr/>
          <p:nvPr/>
        </p:nvGrpSpPr>
        <p:grpSpPr>
          <a:xfrm>
            <a:off x="4973344" y="3336344"/>
            <a:ext cx="245885" cy="245885"/>
            <a:chOff x="1447799" y="4154448"/>
            <a:chExt cx="360000" cy="360000"/>
          </a:xfrm>
        </p:grpSpPr>
        <p:grpSp>
          <p:nvGrpSpPr>
            <p:cNvPr id="213" name="Group 212">
              <a:extLst>
                <a:ext uri="{FF2B5EF4-FFF2-40B4-BE49-F238E27FC236}">
                  <a16:creationId xmlns:a16="http://schemas.microsoft.com/office/drawing/2014/main" id="{C62BF65C-BC0E-B3A2-4437-1F473382BC2F}"/>
                </a:ext>
              </a:extLst>
            </p:cNvPr>
            <p:cNvGrpSpPr/>
            <p:nvPr/>
          </p:nvGrpSpPr>
          <p:grpSpPr>
            <a:xfrm>
              <a:off x="1447799" y="4154448"/>
              <a:ext cx="360000" cy="360000"/>
              <a:chOff x="1447799" y="4154448"/>
              <a:chExt cx="360000" cy="360000"/>
            </a:xfrm>
          </p:grpSpPr>
          <p:sp>
            <p:nvSpPr>
              <p:cNvPr id="217" name="Oval 216">
                <a:extLst>
                  <a:ext uri="{FF2B5EF4-FFF2-40B4-BE49-F238E27FC236}">
                    <a16:creationId xmlns:a16="http://schemas.microsoft.com/office/drawing/2014/main" id="{F6A86ED3-44FF-5AA0-8E03-EBE3857C7D71}"/>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218" name="Oval 217">
                <a:extLst>
                  <a:ext uri="{FF2B5EF4-FFF2-40B4-BE49-F238E27FC236}">
                    <a16:creationId xmlns:a16="http://schemas.microsoft.com/office/drawing/2014/main" id="{E6F750B2-841A-42F9-D27F-F76B247126C9}"/>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214" name="bcgBugs_Value Proposition ">
              <a:extLst>
                <a:ext uri="{FF2B5EF4-FFF2-40B4-BE49-F238E27FC236}">
                  <a16:creationId xmlns:a16="http://schemas.microsoft.com/office/drawing/2014/main" id="{9736D825-9A4B-27CF-14D8-97B93F220221}"/>
                </a:ext>
              </a:extLst>
            </p:cNvPr>
            <p:cNvGrpSpPr>
              <a:grpSpLocks noChangeAspect="1"/>
            </p:cNvGrpSpPr>
            <p:nvPr/>
          </p:nvGrpSpPr>
          <p:grpSpPr bwMode="auto">
            <a:xfrm>
              <a:off x="1501933" y="4212253"/>
              <a:ext cx="234615" cy="234615"/>
              <a:chOff x="2652" y="972"/>
              <a:chExt cx="2376" cy="2376"/>
            </a:xfrm>
          </p:grpSpPr>
          <p:sp>
            <p:nvSpPr>
              <p:cNvPr id="215" name="AutoShape 3">
                <a:extLst>
                  <a:ext uri="{FF2B5EF4-FFF2-40B4-BE49-F238E27FC236}">
                    <a16:creationId xmlns:a16="http://schemas.microsoft.com/office/drawing/2014/main" id="{A0EC5284-6B18-E5C9-561C-EFF48FF70D67}"/>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16" name="Freeform 5">
                <a:extLst>
                  <a:ext uri="{FF2B5EF4-FFF2-40B4-BE49-F238E27FC236}">
                    <a16:creationId xmlns:a16="http://schemas.microsoft.com/office/drawing/2014/main" id="{92C1C1FF-38C2-74DD-FEAB-5E5E5D3B36C0}"/>
                  </a:ext>
                </a:extLst>
              </p:cNvPr>
              <p:cNvSpPr>
                <a:spLocks noEditPoints="1"/>
              </p:cNvSpPr>
              <p:nvPr/>
            </p:nvSpPr>
            <p:spPr bwMode="auto">
              <a:xfrm>
                <a:off x="2964" y="1398"/>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47" name="Rectangle 46">
            <a:extLst>
              <a:ext uri="{FF2B5EF4-FFF2-40B4-BE49-F238E27FC236}">
                <a16:creationId xmlns:a16="http://schemas.microsoft.com/office/drawing/2014/main" id="{A280EBAD-8B22-C32D-2A80-04BCC3D5E706}"/>
              </a:ext>
            </a:extLst>
          </p:cNvPr>
          <p:cNvSpPr/>
          <p:nvPr/>
        </p:nvSpPr>
        <p:spPr>
          <a:xfrm>
            <a:off x="9578332" y="1663649"/>
            <a:ext cx="1098592" cy="5023313"/>
          </a:xfrm>
          <a:prstGeom prst="rect">
            <a:avLst/>
          </a:prstGeom>
          <a:solidFill>
            <a:schemeClr val="bg2">
              <a:lumMod val="20000"/>
              <a:lumOff val="80000"/>
            </a:schemeClr>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個人利用</a:t>
            </a:r>
            <a:br>
              <a:rPr kumimoji="0" lang="en-US" altLang="ja-JP" sz="1200" b="0" i="0" u="none" strike="noStrike" kern="1200" cap="none" spc="0" normalizeH="0" baseline="0" noProof="0" dirty="0">
                <a:ln>
                  <a:noFill/>
                </a:ln>
                <a:solidFill>
                  <a:srgbClr val="000000"/>
                </a:solidFill>
                <a:effectLst/>
                <a:uLnTx/>
                <a:uFillTx/>
                <a:latin typeface="Meiryo UI"/>
                <a:ea typeface="+mn-ea"/>
                <a:cs typeface="+mn-cs"/>
              </a:rPr>
            </a:br>
            <a:r>
              <a:rPr kumimoji="0" lang="ja-JP" altLang="en-US" sz="1200" b="0" i="0" u="none" strike="noStrike" kern="1200" cap="none" spc="0" normalizeH="0" baseline="0" noProof="0">
                <a:ln>
                  <a:noFill/>
                </a:ln>
                <a:solidFill>
                  <a:srgbClr val="000000"/>
                </a:solidFill>
                <a:effectLst/>
                <a:uLnTx/>
                <a:uFillTx/>
                <a:latin typeface="Meiryo UI"/>
                <a:ea typeface="+mn-ea"/>
                <a:cs typeface="+mn-cs"/>
              </a:rPr>
              <a:t>ユーザ</a:t>
            </a: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altLang="ja-JP"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Meiryo UI"/>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48" name="Rectangle 47">
            <a:extLst>
              <a:ext uri="{FF2B5EF4-FFF2-40B4-BE49-F238E27FC236}">
                <a16:creationId xmlns:a16="http://schemas.microsoft.com/office/drawing/2014/main" id="{15F64D67-8331-6019-B811-07A7833345A2}"/>
              </a:ext>
            </a:extLst>
          </p:cNvPr>
          <p:cNvSpPr/>
          <p:nvPr/>
        </p:nvSpPr>
        <p:spPr>
          <a:xfrm>
            <a:off x="6315343" y="4354723"/>
            <a:ext cx="2170255" cy="357799"/>
          </a:xfrm>
          <a:prstGeom prst="rect">
            <a:avLst/>
          </a:prstGeom>
          <a:solidFill>
            <a:schemeClr val="bg1"/>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企業人事</a:t>
            </a: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p:txBody>
      </p:sp>
      <p:sp>
        <p:nvSpPr>
          <p:cNvPr id="59" name="Rectangle 58">
            <a:extLst>
              <a:ext uri="{FF2B5EF4-FFF2-40B4-BE49-F238E27FC236}">
                <a16:creationId xmlns:a16="http://schemas.microsoft.com/office/drawing/2014/main" id="{22EF1CBA-CB67-52B2-E669-1B8FDC038753}"/>
              </a:ext>
            </a:extLst>
          </p:cNvPr>
          <p:cNvSpPr/>
          <p:nvPr/>
        </p:nvSpPr>
        <p:spPr>
          <a:xfrm>
            <a:off x="1022306" y="1533912"/>
            <a:ext cx="1098592" cy="1654175"/>
          </a:xfrm>
          <a:prstGeom prst="rect">
            <a:avLst/>
          </a:prstGeom>
          <a:solidFill>
            <a:schemeClr val="bg2">
              <a:lumMod val="20000"/>
              <a:lumOff val="80000"/>
            </a:schemeClr>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外部資格</a:t>
            </a:r>
            <a:br>
              <a:rPr kumimoji="0" lang="en-US" altLang="ja-JP" sz="1200" b="0" i="0" u="none" strike="noStrike" kern="1200" cap="none" spc="0" normalizeH="0" baseline="0" noProof="0">
                <a:ln>
                  <a:noFill/>
                </a:ln>
                <a:solidFill>
                  <a:srgbClr val="000000"/>
                </a:solidFill>
                <a:effectLst/>
                <a:uLnTx/>
                <a:uFillTx/>
                <a:latin typeface="Meiryo UI"/>
                <a:ea typeface="+mn-ea"/>
                <a:cs typeface="+mn-cs"/>
              </a:rPr>
            </a:br>
            <a:r>
              <a:rPr kumimoji="0" lang="ja-JP" altLang="en-US" sz="1200" b="0" i="0" u="none" strike="noStrike" kern="1200" cap="none" spc="0" normalizeH="0" baseline="0" noProof="0">
                <a:ln>
                  <a:noFill/>
                </a:ln>
                <a:solidFill>
                  <a:srgbClr val="000000"/>
                </a:solidFill>
                <a:effectLst/>
                <a:uLnTx/>
                <a:uFillTx/>
                <a:latin typeface="Meiryo UI"/>
                <a:ea typeface="+mn-ea"/>
                <a:cs typeface="+mn-cs"/>
              </a:rPr>
              <a:t>提供者</a:t>
            </a:r>
            <a:endParaRPr kumimoji="0" lang="en-US" altLang="ja-JP" sz="1200" b="0" i="0" u="none" strike="noStrike" kern="1200" cap="none" spc="0" normalizeH="0" baseline="0" noProof="0">
              <a:ln>
                <a:noFill/>
              </a:ln>
              <a:solidFill>
                <a:srgbClr val="000000"/>
              </a:solidFill>
              <a:effectLst/>
              <a:uLnTx/>
              <a:uFillTx/>
              <a:latin typeface="Meiryo UI"/>
              <a:ea typeface="+mn-ea"/>
              <a:cs typeface="+mn-cs"/>
            </a:endParaRPr>
          </a:p>
        </p:txBody>
      </p:sp>
      <p:cxnSp>
        <p:nvCxnSpPr>
          <p:cNvPr id="60" name="Straight Arrow Connector 59">
            <a:extLst>
              <a:ext uri="{FF2B5EF4-FFF2-40B4-BE49-F238E27FC236}">
                <a16:creationId xmlns:a16="http://schemas.microsoft.com/office/drawing/2014/main" id="{F2636E67-D6F6-3097-067E-08971B90D822}"/>
              </a:ext>
            </a:extLst>
          </p:cNvPr>
          <p:cNvCxnSpPr>
            <a:cxnSpLocks/>
            <a:stCxn id="59" idx="3"/>
          </p:cNvCxnSpPr>
          <p:nvPr/>
        </p:nvCxnSpPr>
        <p:spPr>
          <a:xfrm>
            <a:off x="2120898" y="2361000"/>
            <a:ext cx="842062"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1" name="Group 60">
            <a:extLst>
              <a:ext uri="{FF2B5EF4-FFF2-40B4-BE49-F238E27FC236}">
                <a16:creationId xmlns:a16="http://schemas.microsoft.com/office/drawing/2014/main" id="{B3856FB9-F644-6DEC-08A4-A2AEDA5CE4F1}"/>
              </a:ext>
            </a:extLst>
          </p:cNvPr>
          <p:cNvGrpSpPr/>
          <p:nvPr/>
        </p:nvGrpSpPr>
        <p:grpSpPr>
          <a:xfrm>
            <a:off x="2418987" y="2238058"/>
            <a:ext cx="245885" cy="245885"/>
            <a:chOff x="1447799" y="4154448"/>
            <a:chExt cx="360000" cy="360000"/>
          </a:xfrm>
        </p:grpSpPr>
        <p:grpSp>
          <p:nvGrpSpPr>
            <p:cNvPr id="182" name="Group 181">
              <a:extLst>
                <a:ext uri="{FF2B5EF4-FFF2-40B4-BE49-F238E27FC236}">
                  <a16:creationId xmlns:a16="http://schemas.microsoft.com/office/drawing/2014/main" id="{E4F8AEB5-B2F3-C60A-5C8C-50013C126FD3}"/>
                </a:ext>
              </a:extLst>
            </p:cNvPr>
            <p:cNvGrpSpPr/>
            <p:nvPr/>
          </p:nvGrpSpPr>
          <p:grpSpPr>
            <a:xfrm>
              <a:off x="1447799" y="4154448"/>
              <a:ext cx="360000" cy="360000"/>
              <a:chOff x="1447799" y="4154448"/>
              <a:chExt cx="360000" cy="360000"/>
            </a:xfrm>
          </p:grpSpPr>
          <p:sp>
            <p:nvSpPr>
              <p:cNvPr id="186" name="Oval 185">
                <a:extLst>
                  <a:ext uri="{FF2B5EF4-FFF2-40B4-BE49-F238E27FC236}">
                    <a16:creationId xmlns:a16="http://schemas.microsoft.com/office/drawing/2014/main" id="{5D73659A-D49A-3E7D-EF1A-FCD33AFDF2FC}"/>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87" name="Oval 186">
                <a:extLst>
                  <a:ext uri="{FF2B5EF4-FFF2-40B4-BE49-F238E27FC236}">
                    <a16:creationId xmlns:a16="http://schemas.microsoft.com/office/drawing/2014/main" id="{F48C6BA6-7336-3942-44CE-A5F80369F476}"/>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183" name="bcgBugs_Value Proposition ">
              <a:extLst>
                <a:ext uri="{FF2B5EF4-FFF2-40B4-BE49-F238E27FC236}">
                  <a16:creationId xmlns:a16="http://schemas.microsoft.com/office/drawing/2014/main" id="{34F56222-A679-5D0F-8FF5-BF40529523A9}"/>
                </a:ext>
              </a:extLst>
            </p:cNvPr>
            <p:cNvGrpSpPr>
              <a:grpSpLocks noChangeAspect="1"/>
            </p:cNvGrpSpPr>
            <p:nvPr/>
          </p:nvGrpSpPr>
          <p:grpSpPr bwMode="auto">
            <a:xfrm>
              <a:off x="1501933" y="4212253"/>
              <a:ext cx="234615" cy="234615"/>
              <a:chOff x="2652" y="972"/>
              <a:chExt cx="2376" cy="2376"/>
            </a:xfrm>
          </p:grpSpPr>
          <p:sp>
            <p:nvSpPr>
              <p:cNvPr id="184" name="AutoShape 3">
                <a:extLst>
                  <a:ext uri="{FF2B5EF4-FFF2-40B4-BE49-F238E27FC236}">
                    <a16:creationId xmlns:a16="http://schemas.microsoft.com/office/drawing/2014/main" id="{0488E824-0E05-4BBE-F307-FE17640783DB}"/>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85" name="Freeform 5">
                <a:extLst>
                  <a:ext uri="{FF2B5EF4-FFF2-40B4-BE49-F238E27FC236}">
                    <a16:creationId xmlns:a16="http://schemas.microsoft.com/office/drawing/2014/main" id="{C4D811C3-1D08-E1EC-A157-D1DA94CE2E64}"/>
                  </a:ext>
                </a:extLst>
              </p:cNvPr>
              <p:cNvSpPr>
                <a:spLocks noEditPoints="1"/>
              </p:cNvSpPr>
              <p:nvPr/>
            </p:nvSpPr>
            <p:spPr bwMode="auto">
              <a:xfrm>
                <a:off x="2964" y="1417"/>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62" name="TextBox 61">
            <a:extLst>
              <a:ext uri="{FF2B5EF4-FFF2-40B4-BE49-F238E27FC236}">
                <a16:creationId xmlns:a16="http://schemas.microsoft.com/office/drawing/2014/main" id="{B9BFE624-C777-337E-7B37-A166ECC0933C}"/>
              </a:ext>
            </a:extLst>
          </p:cNvPr>
          <p:cNvSpPr txBox="1"/>
          <p:nvPr/>
        </p:nvSpPr>
        <p:spPr>
          <a:xfrm>
            <a:off x="2177377" y="1928618"/>
            <a:ext cx="732945" cy="2193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バッジ</a:t>
            </a:r>
            <a:endParaRPr kumimoji="0" lang="en-US" altLang="ja-JP"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050">
                <a:solidFill>
                  <a:srgbClr val="000000">
                    <a:lumMod val="85000"/>
                    <a:lumOff val="15000"/>
                  </a:srgbClr>
                </a:solidFill>
                <a:latin typeface="Meiryo UI"/>
              </a:rPr>
              <a:t>クレデンシャル</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sp>
        <p:nvSpPr>
          <p:cNvPr id="77" name="Rectangle 76">
            <a:extLst>
              <a:ext uri="{FF2B5EF4-FFF2-40B4-BE49-F238E27FC236}">
                <a16:creationId xmlns:a16="http://schemas.microsoft.com/office/drawing/2014/main" id="{DC99F29F-2EDB-E91C-D8F9-BB2D426BB39F}"/>
              </a:ext>
            </a:extLst>
          </p:cNvPr>
          <p:cNvSpPr/>
          <p:nvPr/>
        </p:nvSpPr>
        <p:spPr>
          <a:xfrm>
            <a:off x="9672269" y="3469294"/>
            <a:ext cx="910717" cy="1213370"/>
          </a:xfrm>
          <a:prstGeom prst="rect">
            <a:avLst/>
          </a:prstGeom>
          <a:solidFill>
            <a:srgbClr val="FFFFFF"/>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従業員</a:t>
            </a:r>
            <a:endParaRPr kumimoji="0" lang="en-US" sz="1200" b="0" i="0" u="none" strike="noStrike" kern="1200" cap="none" spc="0" normalizeH="0" baseline="0" noProof="0">
              <a:ln>
                <a:noFill/>
              </a:ln>
              <a:solidFill>
                <a:srgbClr val="000000"/>
              </a:solidFill>
              <a:effectLst/>
              <a:uLnTx/>
              <a:uFillTx/>
              <a:latin typeface="Meiryo UI"/>
              <a:ea typeface="+mn-ea"/>
              <a:cs typeface="+mn-cs"/>
            </a:endParaRPr>
          </a:p>
        </p:txBody>
      </p:sp>
      <p:sp>
        <p:nvSpPr>
          <p:cNvPr id="83" name="Rectangle 82">
            <a:extLst>
              <a:ext uri="{FF2B5EF4-FFF2-40B4-BE49-F238E27FC236}">
                <a16:creationId xmlns:a16="http://schemas.microsoft.com/office/drawing/2014/main" id="{B1D3350B-CA0D-20DD-1470-1B0C82CCC328}"/>
              </a:ext>
            </a:extLst>
          </p:cNvPr>
          <p:cNvSpPr/>
          <p:nvPr/>
        </p:nvSpPr>
        <p:spPr>
          <a:xfrm>
            <a:off x="10549195" y="6398293"/>
            <a:ext cx="127729" cy="163964"/>
          </a:xfrm>
          <a:prstGeom prst="rect">
            <a:avLst/>
          </a:prstGeom>
          <a:noFill/>
          <a:ln w="19050" cap="rnd" cmpd="sng" algn="ctr">
            <a:noFill/>
            <a:prstDash val="solid"/>
            <a:round/>
            <a:headEnd type="none" w="med" len="med"/>
            <a:tailEnd type="none" w="med" len="med"/>
          </a:ln>
          <a:effectLst/>
          <a:extLst>
            <a:ext uri="{91240B29-F687-4F45-9708-019B960494DF}">
              <a14:hiddenLine xmlns:a14="http://schemas.microsoft.com/office/drawing/2010/main" w="190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Meiryo UI"/>
              <a:ea typeface="+mn-ea"/>
              <a:cs typeface="+mn-cs"/>
            </a:endParaRPr>
          </a:p>
        </p:txBody>
      </p:sp>
      <p:sp>
        <p:nvSpPr>
          <p:cNvPr id="84" name="Rectangle 83">
            <a:extLst>
              <a:ext uri="{FF2B5EF4-FFF2-40B4-BE49-F238E27FC236}">
                <a16:creationId xmlns:a16="http://schemas.microsoft.com/office/drawing/2014/main" id="{8771CCD5-9AD3-9E55-CBD9-4022643C5E5A}"/>
              </a:ext>
            </a:extLst>
          </p:cNvPr>
          <p:cNvSpPr/>
          <p:nvPr/>
        </p:nvSpPr>
        <p:spPr>
          <a:xfrm>
            <a:off x="10549196" y="6172333"/>
            <a:ext cx="127729" cy="163964"/>
          </a:xfrm>
          <a:prstGeom prst="rect">
            <a:avLst/>
          </a:prstGeom>
          <a:noFill/>
          <a:ln w="19050" cap="rnd" cmpd="sng" algn="ctr">
            <a:noFill/>
            <a:prstDash val="solid"/>
            <a:round/>
            <a:headEnd type="none" w="med" len="med"/>
            <a:tailEnd type="none" w="med" len="med"/>
          </a:ln>
          <a:effectLst/>
          <a:extLst>
            <a:ext uri="{91240B29-F687-4F45-9708-019B960494DF}">
              <a14:hiddenLine xmlns:a14="http://schemas.microsoft.com/office/drawing/2010/main" w="19050"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Meiryo UI"/>
              <a:ea typeface="+mn-ea"/>
              <a:cs typeface="+mn-cs"/>
            </a:endParaRPr>
          </a:p>
        </p:txBody>
      </p:sp>
      <p:sp>
        <p:nvSpPr>
          <p:cNvPr id="68" name="Oval 67">
            <a:extLst>
              <a:ext uri="{FF2B5EF4-FFF2-40B4-BE49-F238E27FC236}">
                <a16:creationId xmlns:a16="http://schemas.microsoft.com/office/drawing/2014/main" id="{6ED27228-CC95-18B4-CEF2-8504B80DA164}"/>
              </a:ext>
            </a:extLst>
          </p:cNvPr>
          <p:cNvSpPr/>
          <p:nvPr/>
        </p:nvSpPr>
        <p:spPr>
          <a:xfrm>
            <a:off x="1845016" y="3678586"/>
            <a:ext cx="1393827" cy="1116532"/>
          </a:xfrm>
          <a:prstGeom prst="ellipse">
            <a:avLst/>
          </a:prstGeom>
          <a:solidFill>
            <a:srgbClr val="9A9A9A">
              <a:alpha val="20000"/>
            </a:srgb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cxnSp>
        <p:nvCxnSpPr>
          <p:cNvPr id="147" name="Straight Arrow Connector 146">
            <a:extLst>
              <a:ext uri="{FF2B5EF4-FFF2-40B4-BE49-F238E27FC236}">
                <a16:creationId xmlns:a16="http://schemas.microsoft.com/office/drawing/2014/main" id="{C86A60FD-619A-9012-E057-730BEFAE8DE4}"/>
              </a:ext>
            </a:extLst>
          </p:cNvPr>
          <p:cNvCxnSpPr>
            <a:cxnSpLocks/>
          </p:cNvCxnSpPr>
          <p:nvPr/>
        </p:nvCxnSpPr>
        <p:spPr>
          <a:xfrm>
            <a:off x="2136969" y="4103046"/>
            <a:ext cx="814387"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8" name="Straight Arrow Connector 147">
            <a:extLst>
              <a:ext uri="{FF2B5EF4-FFF2-40B4-BE49-F238E27FC236}">
                <a16:creationId xmlns:a16="http://schemas.microsoft.com/office/drawing/2014/main" id="{B4A27608-B2D1-C564-2C2E-72BF306FC3E9}"/>
              </a:ext>
            </a:extLst>
          </p:cNvPr>
          <p:cNvCxnSpPr>
            <a:cxnSpLocks/>
          </p:cNvCxnSpPr>
          <p:nvPr/>
        </p:nvCxnSpPr>
        <p:spPr>
          <a:xfrm>
            <a:off x="2136969" y="4363582"/>
            <a:ext cx="814387"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1" name="Group 70">
            <a:extLst>
              <a:ext uri="{FF2B5EF4-FFF2-40B4-BE49-F238E27FC236}">
                <a16:creationId xmlns:a16="http://schemas.microsoft.com/office/drawing/2014/main" id="{A10EF5C5-4D3C-8C18-9950-3323115633F2}"/>
              </a:ext>
            </a:extLst>
          </p:cNvPr>
          <p:cNvGrpSpPr/>
          <p:nvPr/>
        </p:nvGrpSpPr>
        <p:grpSpPr>
          <a:xfrm>
            <a:off x="2418987" y="3980103"/>
            <a:ext cx="245885" cy="245885"/>
            <a:chOff x="1447799" y="4154448"/>
            <a:chExt cx="360000" cy="360000"/>
          </a:xfrm>
        </p:grpSpPr>
        <p:grpSp>
          <p:nvGrpSpPr>
            <p:cNvPr id="141" name="Group 140">
              <a:extLst>
                <a:ext uri="{FF2B5EF4-FFF2-40B4-BE49-F238E27FC236}">
                  <a16:creationId xmlns:a16="http://schemas.microsoft.com/office/drawing/2014/main" id="{229666E7-39A7-9A09-0E4F-EFB179329A6B}"/>
                </a:ext>
              </a:extLst>
            </p:cNvPr>
            <p:cNvGrpSpPr/>
            <p:nvPr/>
          </p:nvGrpSpPr>
          <p:grpSpPr>
            <a:xfrm>
              <a:off x="1447799" y="4154448"/>
              <a:ext cx="360000" cy="360000"/>
              <a:chOff x="1447799" y="4154448"/>
              <a:chExt cx="360000" cy="360000"/>
            </a:xfrm>
          </p:grpSpPr>
          <p:sp>
            <p:nvSpPr>
              <p:cNvPr id="145" name="Oval 144">
                <a:extLst>
                  <a:ext uri="{FF2B5EF4-FFF2-40B4-BE49-F238E27FC236}">
                    <a16:creationId xmlns:a16="http://schemas.microsoft.com/office/drawing/2014/main" id="{D37FBEF3-51FE-1797-CD43-2807B8EFFD95}"/>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46" name="Oval 145">
                <a:extLst>
                  <a:ext uri="{FF2B5EF4-FFF2-40B4-BE49-F238E27FC236}">
                    <a16:creationId xmlns:a16="http://schemas.microsoft.com/office/drawing/2014/main" id="{75DC1EBD-68C5-0C33-CD2D-15336E6A05B2}"/>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142" name="bcgBugs_Value Proposition ">
              <a:extLst>
                <a:ext uri="{FF2B5EF4-FFF2-40B4-BE49-F238E27FC236}">
                  <a16:creationId xmlns:a16="http://schemas.microsoft.com/office/drawing/2014/main" id="{150E8094-31BA-895A-8DF1-D0750CC66F3D}"/>
                </a:ext>
              </a:extLst>
            </p:cNvPr>
            <p:cNvGrpSpPr>
              <a:grpSpLocks noChangeAspect="1"/>
            </p:cNvGrpSpPr>
            <p:nvPr/>
          </p:nvGrpSpPr>
          <p:grpSpPr bwMode="auto">
            <a:xfrm>
              <a:off x="1501933" y="4212253"/>
              <a:ext cx="234615" cy="234615"/>
              <a:chOff x="2652" y="972"/>
              <a:chExt cx="2376" cy="2376"/>
            </a:xfrm>
          </p:grpSpPr>
          <p:sp>
            <p:nvSpPr>
              <p:cNvPr id="143" name="AutoShape 3">
                <a:extLst>
                  <a:ext uri="{FF2B5EF4-FFF2-40B4-BE49-F238E27FC236}">
                    <a16:creationId xmlns:a16="http://schemas.microsoft.com/office/drawing/2014/main" id="{D9B3EBC3-568A-2151-6695-43B272C78D07}"/>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44" name="Freeform 5">
                <a:extLst>
                  <a:ext uri="{FF2B5EF4-FFF2-40B4-BE49-F238E27FC236}">
                    <a16:creationId xmlns:a16="http://schemas.microsoft.com/office/drawing/2014/main" id="{9DF91F76-E2C7-FE35-397D-0149A9D2056C}"/>
                  </a:ext>
                </a:extLst>
              </p:cNvPr>
              <p:cNvSpPr>
                <a:spLocks noEditPoints="1"/>
              </p:cNvSpPr>
              <p:nvPr/>
            </p:nvSpPr>
            <p:spPr bwMode="auto">
              <a:xfrm>
                <a:off x="2964" y="1417"/>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72" name="TextBox 71">
            <a:extLst>
              <a:ext uri="{FF2B5EF4-FFF2-40B4-BE49-F238E27FC236}">
                <a16:creationId xmlns:a16="http://schemas.microsoft.com/office/drawing/2014/main" id="{49563822-74F5-7163-0DD5-D1F609FB5C5D}"/>
              </a:ext>
            </a:extLst>
          </p:cNvPr>
          <p:cNvSpPr txBox="1"/>
          <p:nvPr/>
        </p:nvSpPr>
        <p:spPr>
          <a:xfrm>
            <a:off x="2113354" y="3773372"/>
            <a:ext cx="857151"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コンテンツ</a:t>
            </a:r>
            <a:endParaRPr kumimoji="0" 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endParaRPr>
          </a:p>
        </p:txBody>
      </p:sp>
      <p:grpSp>
        <p:nvGrpSpPr>
          <p:cNvPr id="73" name="Group 72">
            <a:extLst>
              <a:ext uri="{FF2B5EF4-FFF2-40B4-BE49-F238E27FC236}">
                <a16:creationId xmlns:a16="http://schemas.microsoft.com/office/drawing/2014/main" id="{F9CF522C-442F-9876-0B6B-65737575A83F}"/>
              </a:ext>
            </a:extLst>
          </p:cNvPr>
          <p:cNvGrpSpPr/>
          <p:nvPr/>
        </p:nvGrpSpPr>
        <p:grpSpPr>
          <a:xfrm>
            <a:off x="2294245" y="4240639"/>
            <a:ext cx="245885" cy="245885"/>
            <a:chOff x="1447799" y="4154448"/>
            <a:chExt cx="360000" cy="360000"/>
          </a:xfrm>
        </p:grpSpPr>
        <p:grpSp>
          <p:nvGrpSpPr>
            <p:cNvPr id="137" name="Group 136">
              <a:extLst>
                <a:ext uri="{FF2B5EF4-FFF2-40B4-BE49-F238E27FC236}">
                  <a16:creationId xmlns:a16="http://schemas.microsoft.com/office/drawing/2014/main" id="{3E7A2279-0073-2093-F270-F86E8909D8F7}"/>
                </a:ext>
              </a:extLst>
            </p:cNvPr>
            <p:cNvGrpSpPr/>
            <p:nvPr/>
          </p:nvGrpSpPr>
          <p:grpSpPr>
            <a:xfrm>
              <a:off x="1447799" y="4154448"/>
              <a:ext cx="360000" cy="360000"/>
              <a:chOff x="1447799" y="4154448"/>
              <a:chExt cx="360000" cy="360000"/>
            </a:xfrm>
          </p:grpSpPr>
          <p:sp>
            <p:nvSpPr>
              <p:cNvPr id="139" name="Oval 138">
                <a:extLst>
                  <a:ext uri="{FF2B5EF4-FFF2-40B4-BE49-F238E27FC236}">
                    <a16:creationId xmlns:a16="http://schemas.microsoft.com/office/drawing/2014/main" id="{EAE8610B-879A-DCD0-0308-36679B2FA81E}"/>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40" name="Oval 139">
                <a:extLst>
                  <a:ext uri="{FF2B5EF4-FFF2-40B4-BE49-F238E27FC236}">
                    <a16:creationId xmlns:a16="http://schemas.microsoft.com/office/drawing/2014/main" id="{F5A99C7B-585D-347A-0384-D795D956CE0F}"/>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rPr>
                  <a:t>￥</a:t>
                </a:r>
                <a:endParaRPr kumimoji="1" lang="en-US" sz="1050" b="1"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endParaRPr>
              </a:p>
            </p:txBody>
          </p:sp>
        </p:grpSp>
        <p:sp>
          <p:nvSpPr>
            <p:cNvPr id="138" name="AutoShape 3">
              <a:extLst>
                <a:ext uri="{FF2B5EF4-FFF2-40B4-BE49-F238E27FC236}">
                  <a16:creationId xmlns:a16="http://schemas.microsoft.com/office/drawing/2014/main" id="{CBDA81D2-0A32-4EB6-4CB8-670A584DBF86}"/>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74" name="TextBox 73">
            <a:extLst>
              <a:ext uri="{FF2B5EF4-FFF2-40B4-BE49-F238E27FC236}">
                <a16:creationId xmlns:a16="http://schemas.microsoft.com/office/drawing/2014/main" id="{D847CD71-5B52-77BB-C87F-0128E5612F5F}"/>
              </a:ext>
            </a:extLst>
          </p:cNvPr>
          <p:cNvSpPr txBox="1"/>
          <p:nvPr/>
        </p:nvSpPr>
        <p:spPr>
          <a:xfrm>
            <a:off x="2237560" y="4521081"/>
            <a:ext cx="608739"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対価</a:t>
            </a:r>
            <a:endParaRPr kumimoji="0" 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endParaRPr>
          </a:p>
        </p:txBody>
      </p:sp>
      <p:grpSp>
        <p:nvGrpSpPr>
          <p:cNvPr id="75" name="Group 74">
            <a:extLst>
              <a:ext uri="{FF2B5EF4-FFF2-40B4-BE49-F238E27FC236}">
                <a16:creationId xmlns:a16="http://schemas.microsoft.com/office/drawing/2014/main" id="{0E692D46-A710-59ED-8048-1E44DDB4451D}"/>
              </a:ext>
            </a:extLst>
          </p:cNvPr>
          <p:cNvGrpSpPr/>
          <p:nvPr/>
        </p:nvGrpSpPr>
        <p:grpSpPr>
          <a:xfrm>
            <a:off x="2593337" y="4240639"/>
            <a:ext cx="245885" cy="245885"/>
            <a:chOff x="5081064" y="315461"/>
            <a:chExt cx="245885" cy="245885"/>
          </a:xfrm>
        </p:grpSpPr>
        <p:grpSp>
          <p:nvGrpSpPr>
            <p:cNvPr id="129" name="Group 128">
              <a:extLst>
                <a:ext uri="{FF2B5EF4-FFF2-40B4-BE49-F238E27FC236}">
                  <a16:creationId xmlns:a16="http://schemas.microsoft.com/office/drawing/2014/main" id="{5A064F98-6BC7-EB14-27EE-6F41167841CC}"/>
                </a:ext>
              </a:extLst>
            </p:cNvPr>
            <p:cNvGrpSpPr/>
            <p:nvPr/>
          </p:nvGrpSpPr>
          <p:grpSpPr>
            <a:xfrm>
              <a:off x="5081064" y="315461"/>
              <a:ext cx="245885" cy="245885"/>
              <a:chOff x="1447799" y="4154448"/>
              <a:chExt cx="360000" cy="360000"/>
            </a:xfrm>
          </p:grpSpPr>
          <p:grpSp>
            <p:nvGrpSpPr>
              <p:cNvPr id="133" name="Group 132">
                <a:extLst>
                  <a:ext uri="{FF2B5EF4-FFF2-40B4-BE49-F238E27FC236}">
                    <a16:creationId xmlns:a16="http://schemas.microsoft.com/office/drawing/2014/main" id="{D743FD7C-D104-C4EB-8C94-DFEDA1DEA73D}"/>
                  </a:ext>
                </a:extLst>
              </p:cNvPr>
              <p:cNvGrpSpPr/>
              <p:nvPr/>
            </p:nvGrpSpPr>
            <p:grpSpPr>
              <a:xfrm>
                <a:off x="1447799" y="4154448"/>
                <a:ext cx="360000" cy="360000"/>
                <a:chOff x="1447799" y="4154448"/>
                <a:chExt cx="360000" cy="360000"/>
              </a:xfrm>
            </p:grpSpPr>
            <p:sp>
              <p:nvSpPr>
                <p:cNvPr id="135" name="Oval 134">
                  <a:extLst>
                    <a:ext uri="{FF2B5EF4-FFF2-40B4-BE49-F238E27FC236}">
                      <a16:creationId xmlns:a16="http://schemas.microsoft.com/office/drawing/2014/main" id="{E611A290-BD39-E314-D9A0-2B1E7EFDAB31}"/>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36" name="Oval 135">
                  <a:extLst>
                    <a:ext uri="{FF2B5EF4-FFF2-40B4-BE49-F238E27FC236}">
                      <a16:creationId xmlns:a16="http://schemas.microsoft.com/office/drawing/2014/main" id="{8E14A1AA-4DBF-6744-6381-A41E3A7C3465}"/>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grpSp>
          <p:sp>
            <p:nvSpPr>
              <p:cNvPr id="134" name="AutoShape 3">
                <a:extLst>
                  <a:ext uri="{FF2B5EF4-FFF2-40B4-BE49-F238E27FC236}">
                    <a16:creationId xmlns:a16="http://schemas.microsoft.com/office/drawing/2014/main" id="{44413344-1004-CEB0-361C-0D46406C7055}"/>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grpSp>
          <p:nvGrpSpPr>
            <p:cNvPr id="130" name="bcgBugs_Database ">
              <a:extLst>
                <a:ext uri="{FF2B5EF4-FFF2-40B4-BE49-F238E27FC236}">
                  <a16:creationId xmlns:a16="http://schemas.microsoft.com/office/drawing/2014/main" id="{373D9D1F-5885-7137-5A7D-375CBE4C7D8B}"/>
                </a:ext>
              </a:extLst>
            </p:cNvPr>
            <p:cNvGrpSpPr>
              <a:grpSpLocks noChangeAspect="1"/>
            </p:cNvGrpSpPr>
            <p:nvPr/>
          </p:nvGrpSpPr>
          <p:grpSpPr bwMode="auto">
            <a:xfrm>
              <a:off x="5132748" y="366411"/>
              <a:ext cx="145535" cy="145677"/>
              <a:chOff x="2818" y="1137"/>
              <a:chExt cx="2044" cy="2046"/>
            </a:xfrm>
          </p:grpSpPr>
          <p:sp>
            <p:nvSpPr>
              <p:cNvPr id="131" name="AutoShape 3">
                <a:extLst>
                  <a:ext uri="{FF2B5EF4-FFF2-40B4-BE49-F238E27FC236}">
                    <a16:creationId xmlns:a16="http://schemas.microsoft.com/office/drawing/2014/main" id="{48738D8E-5610-D440-89ED-E7EF9E302E90}"/>
                  </a:ext>
                </a:extLst>
              </p:cNvPr>
              <p:cNvSpPr>
                <a:spLocks noChangeAspect="1" noChangeArrowheads="1" noTextEdit="1"/>
              </p:cNvSpPr>
              <p:nvPr/>
            </p:nvSpPr>
            <p:spPr bwMode="auto">
              <a:xfrm>
                <a:off x="2818" y="1137"/>
                <a:ext cx="2044"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32" name="Freeform 5">
                <a:extLst>
                  <a:ext uri="{FF2B5EF4-FFF2-40B4-BE49-F238E27FC236}">
                    <a16:creationId xmlns:a16="http://schemas.microsoft.com/office/drawing/2014/main" id="{1F07F754-40AA-D757-CC79-55204C13F652}"/>
                  </a:ext>
                </a:extLst>
              </p:cNvPr>
              <p:cNvSpPr>
                <a:spLocks noEditPoints="1"/>
              </p:cNvSpPr>
              <p:nvPr/>
            </p:nvSpPr>
            <p:spPr bwMode="auto">
              <a:xfrm>
                <a:off x="3043" y="1272"/>
                <a:ext cx="1596" cy="1778"/>
              </a:xfrm>
              <a:custGeom>
                <a:avLst/>
                <a:gdLst>
                  <a:gd name="T0" fmla="*/ 0 w 780"/>
                  <a:gd name="T1" fmla="*/ 143 h 868"/>
                  <a:gd name="T2" fmla="*/ 390 w 780"/>
                  <a:gd name="T3" fmla="*/ 0 h 868"/>
                  <a:gd name="T4" fmla="*/ 780 w 780"/>
                  <a:gd name="T5" fmla="*/ 143 h 868"/>
                  <a:gd name="T6" fmla="*/ 390 w 780"/>
                  <a:gd name="T7" fmla="*/ 287 h 868"/>
                  <a:gd name="T8" fmla="*/ 0 w 780"/>
                  <a:gd name="T9" fmla="*/ 143 h 868"/>
                  <a:gd name="T10" fmla="*/ 390 w 780"/>
                  <a:gd name="T11" fmla="*/ 329 h 868"/>
                  <a:gd name="T12" fmla="*/ 0 w 780"/>
                  <a:gd name="T13" fmla="*/ 198 h 868"/>
                  <a:gd name="T14" fmla="*/ 0 w 780"/>
                  <a:gd name="T15" fmla="*/ 347 h 868"/>
                  <a:gd name="T16" fmla="*/ 390 w 780"/>
                  <a:gd name="T17" fmla="*/ 478 h 868"/>
                  <a:gd name="T18" fmla="*/ 780 w 780"/>
                  <a:gd name="T19" fmla="*/ 347 h 868"/>
                  <a:gd name="T20" fmla="*/ 780 w 780"/>
                  <a:gd name="T21" fmla="*/ 198 h 868"/>
                  <a:gd name="T22" fmla="*/ 390 w 780"/>
                  <a:gd name="T23" fmla="*/ 329 h 868"/>
                  <a:gd name="T24" fmla="*/ 390 w 780"/>
                  <a:gd name="T25" fmla="*/ 524 h 868"/>
                  <a:gd name="T26" fmla="*/ 0 w 780"/>
                  <a:gd name="T27" fmla="*/ 390 h 868"/>
                  <a:gd name="T28" fmla="*/ 0 w 780"/>
                  <a:gd name="T29" fmla="*/ 543 h 868"/>
                  <a:gd name="T30" fmla="*/ 390 w 780"/>
                  <a:gd name="T31" fmla="*/ 677 h 868"/>
                  <a:gd name="T32" fmla="*/ 780 w 780"/>
                  <a:gd name="T33" fmla="*/ 543 h 868"/>
                  <a:gd name="T34" fmla="*/ 780 w 780"/>
                  <a:gd name="T35" fmla="*/ 390 h 868"/>
                  <a:gd name="T36" fmla="*/ 390 w 780"/>
                  <a:gd name="T37" fmla="*/ 524 h 868"/>
                  <a:gd name="T38" fmla="*/ 390 w 780"/>
                  <a:gd name="T39" fmla="*/ 719 h 868"/>
                  <a:gd name="T40" fmla="*/ 0 w 780"/>
                  <a:gd name="T41" fmla="*/ 589 h 868"/>
                  <a:gd name="T42" fmla="*/ 0 w 780"/>
                  <a:gd name="T43" fmla="*/ 738 h 868"/>
                  <a:gd name="T44" fmla="*/ 390 w 780"/>
                  <a:gd name="T45" fmla="*/ 868 h 868"/>
                  <a:gd name="T46" fmla="*/ 780 w 780"/>
                  <a:gd name="T47" fmla="*/ 738 h 868"/>
                  <a:gd name="T48" fmla="*/ 780 w 780"/>
                  <a:gd name="T49" fmla="*/ 589 h 868"/>
                  <a:gd name="T50" fmla="*/ 390 w 780"/>
                  <a:gd name="T51" fmla="*/ 719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0" h="868">
                    <a:moveTo>
                      <a:pt x="0" y="143"/>
                    </a:moveTo>
                    <a:cubicBezTo>
                      <a:pt x="0" y="64"/>
                      <a:pt x="175" y="0"/>
                      <a:pt x="390" y="0"/>
                    </a:cubicBezTo>
                    <a:cubicBezTo>
                      <a:pt x="605" y="0"/>
                      <a:pt x="780" y="64"/>
                      <a:pt x="780" y="143"/>
                    </a:cubicBezTo>
                    <a:cubicBezTo>
                      <a:pt x="780" y="222"/>
                      <a:pt x="605" y="287"/>
                      <a:pt x="390" y="287"/>
                    </a:cubicBezTo>
                    <a:cubicBezTo>
                      <a:pt x="175" y="287"/>
                      <a:pt x="0" y="222"/>
                      <a:pt x="0" y="143"/>
                    </a:cubicBezTo>
                    <a:close/>
                    <a:moveTo>
                      <a:pt x="390" y="329"/>
                    </a:moveTo>
                    <a:cubicBezTo>
                      <a:pt x="175" y="329"/>
                      <a:pt x="0" y="276"/>
                      <a:pt x="0" y="198"/>
                    </a:cubicBezTo>
                    <a:cubicBezTo>
                      <a:pt x="0" y="213"/>
                      <a:pt x="0" y="333"/>
                      <a:pt x="0" y="347"/>
                    </a:cubicBezTo>
                    <a:cubicBezTo>
                      <a:pt x="0" y="425"/>
                      <a:pt x="175" y="478"/>
                      <a:pt x="390" y="478"/>
                    </a:cubicBezTo>
                    <a:cubicBezTo>
                      <a:pt x="605" y="478"/>
                      <a:pt x="780" y="425"/>
                      <a:pt x="780" y="347"/>
                    </a:cubicBezTo>
                    <a:cubicBezTo>
                      <a:pt x="780" y="333"/>
                      <a:pt x="780" y="213"/>
                      <a:pt x="780" y="198"/>
                    </a:cubicBezTo>
                    <a:cubicBezTo>
                      <a:pt x="780" y="276"/>
                      <a:pt x="605" y="329"/>
                      <a:pt x="390" y="329"/>
                    </a:cubicBezTo>
                    <a:close/>
                    <a:moveTo>
                      <a:pt x="390" y="524"/>
                    </a:moveTo>
                    <a:cubicBezTo>
                      <a:pt x="175" y="524"/>
                      <a:pt x="0" y="470"/>
                      <a:pt x="0" y="390"/>
                    </a:cubicBezTo>
                    <a:cubicBezTo>
                      <a:pt x="0" y="405"/>
                      <a:pt x="0" y="528"/>
                      <a:pt x="0" y="543"/>
                    </a:cubicBezTo>
                    <a:cubicBezTo>
                      <a:pt x="0" y="623"/>
                      <a:pt x="175" y="677"/>
                      <a:pt x="390" y="677"/>
                    </a:cubicBezTo>
                    <a:cubicBezTo>
                      <a:pt x="605" y="677"/>
                      <a:pt x="780" y="623"/>
                      <a:pt x="780" y="543"/>
                    </a:cubicBezTo>
                    <a:cubicBezTo>
                      <a:pt x="780" y="528"/>
                      <a:pt x="780" y="405"/>
                      <a:pt x="780" y="390"/>
                    </a:cubicBezTo>
                    <a:cubicBezTo>
                      <a:pt x="780" y="470"/>
                      <a:pt x="605" y="524"/>
                      <a:pt x="390" y="524"/>
                    </a:cubicBezTo>
                    <a:close/>
                    <a:moveTo>
                      <a:pt x="390" y="719"/>
                    </a:moveTo>
                    <a:cubicBezTo>
                      <a:pt x="175" y="719"/>
                      <a:pt x="0" y="666"/>
                      <a:pt x="0" y="589"/>
                    </a:cubicBezTo>
                    <a:cubicBezTo>
                      <a:pt x="0" y="603"/>
                      <a:pt x="0" y="723"/>
                      <a:pt x="0" y="738"/>
                    </a:cubicBezTo>
                    <a:cubicBezTo>
                      <a:pt x="0" y="815"/>
                      <a:pt x="175" y="868"/>
                      <a:pt x="390" y="868"/>
                    </a:cubicBezTo>
                    <a:cubicBezTo>
                      <a:pt x="605" y="868"/>
                      <a:pt x="780" y="815"/>
                      <a:pt x="780" y="738"/>
                    </a:cubicBezTo>
                    <a:cubicBezTo>
                      <a:pt x="780" y="723"/>
                      <a:pt x="780" y="603"/>
                      <a:pt x="780" y="589"/>
                    </a:cubicBezTo>
                    <a:cubicBezTo>
                      <a:pt x="780" y="666"/>
                      <a:pt x="605" y="719"/>
                      <a:pt x="390" y="7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69" name="Oval 68">
            <a:extLst>
              <a:ext uri="{FF2B5EF4-FFF2-40B4-BE49-F238E27FC236}">
                <a16:creationId xmlns:a16="http://schemas.microsoft.com/office/drawing/2014/main" id="{57111371-BA3B-4D8A-49AA-C8DAC4843F88}"/>
              </a:ext>
            </a:extLst>
          </p:cNvPr>
          <p:cNvSpPr/>
          <p:nvPr/>
        </p:nvSpPr>
        <p:spPr>
          <a:xfrm>
            <a:off x="1845016" y="4886958"/>
            <a:ext cx="1393827" cy="1116532"/>
          </a:xfrm>
          <a:prstGeom prst="ellipse">
            <a:avLst/>
          </a:prstGeom>
          <a:solidFill>
            <a:srgbClr val="9A9A9A">
              <a:alpha val="20000"/>
            </a:srgb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cxnSp>
        <p:nvCxnSpPr>
          <p:cNvPr id="127" name="Straight Arrow Connector 126">
            <a:extLst>
              <a:ext uri="{FF2B5EF4-FFF2-40B4-BE49-F238E27FC236}">
                <a16:creationId xmlns:a16="http://schemas.microsoft.com/office/drawing/2014/main" id="{CC573D69-48F2-83B1-9A92-FF4D23DEAD1E}"/>
              </a:ext>
            </a:extLst>
          </p:cNvPr>
          <p:cNvCxnSpPr>
            <a:cxnSpLocks/>
          </p:cNvCxnSpPr>
          <p:nvPr/>
        </p:nvCxnSpPr>
        <p:spPr>
          <a:xfrm>
            <a:off x="2135381" y="5337987"/>
            <a:ext cx="814388"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EAFC64B2-FB43-8F60-24C2-ED1B1C332DC2}"/>
              </a:ext>
            </a:extLst>
          </p:cNvPr>
          <p:cNvCxnSpPr>
            <a:cxnSpLocks/>
          </p:cNvCxnSpPr>
          <p:nvPr/>
        </p:nvCxnSpPr>
        <p:spPr>
          <a:xfrm>
            <a:off x="2135381" y="5598523"/>
            <a:ext cx="814388"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4" name="Group 103">
            <a:extLst>
              <a:ext uri="{FF2B5EF4-FFF2-40B4-BE49-F238E27FC236}">
                <a16:creationId xmlns:a16="http://schemas.microsoft.com/office/drawing/2014/main" id="{5F3828F0-4ABA-6576-6D8A-BD2015F2CBDB}"/>
              </a:ext>
            </a:extLst>
          </p:cNvPr>
          <p:cNvGrpSpPr/>
          <p:nvPr/>
        </p:nvGrpSpPr>
        <p:grpSpPr>
          <a:xfrm>
            <a:off x="2418987" y="5215045"/>
            <a:ext cx="245885" cy="245885"/>
            <a:chOff x="1447799" y="4154448"/>
            <a:chExt cx="360000" cy="360000"/>
          </a:xfrm>
        </p:grpSpPr>
        <p:grpSp>
          <p:nvGrpSpPr>
            <p:cNvPr id="121" name="Group 120">
              <a:extLst>
                <a:ext uri="{FF2B5EF4-FFF2-40B4-BE49-F238E27FC236}">
                  <a16:creationId xmlns:a16="http://schemas.microsoft.com/office/drawing/2014/main" id="{596F0724-BEA5-4FBD-6F44-0A96C6F17696}"/>
                </a:ext>
              </a:extLst>
            </p:cNvPr>
            <p:cNvGrpSpPr/>
            <p:nvPr/>
          </p:nvGrpSpPr>
          <p:grpSpPr>
            <a:xfrm>
              <a:off x="1447799" y="4154448"/>
              <a:ext cx="360000" cy="360000"/>
              <a:chOff x="1447799" y="4154448"/>
              <a:chExt cx="360000" cy="360000"/>
            </a:xfrm>
          </p:grpSpPr>
          <p:sp>
            <p:nvSpPr>
              <p:cNvPr id="125" name="Oval 124">
                <a:extLst>
                  <a:ext uri="{FF2B5EF4-FFF2-40B4-BE49-F238E27FC236}">
                    <a16:creationId xmlns:a16="http://schemas.microsoft.com/office/drawing/2014/main" id="{995C2896-FE87-90C1-9594-9D7E7754B6E2}"/>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26" name="Oval 125">
                <a:extLst>
                  <a:ext uri="{FF2B5EF4-FFF2-40B4-BE49-F238E27FC236}">
                    <a16:creationId xmlns:a16="http://schemas.microsoft.com/office/drawing/2014/main" id="{525B41EF-E5B3-2550-5629-F8D172A65FDA}"/>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122" name="bcgBugs_Value Proposition ">
              <a:extLst>
                <a:ext uri="{FF2B5EF4-FFF2-40B4-BE49-F238E27FC236}">
                  <a16:creationId xmlns:a16="http://schemas.microsoft.com/office/drawing/2014/main" id="{C5B95628-0477-816F-F55E-89E26F0CB908}"/>
                </a:ext>
              </a:extLst>
            </p:cNvPr>
            <p:cNvGrpSpPr>
              <a:grpSpLocks noChangeAspect="1"/>
            </p:cNvGrpSpPr>
            <p:nvPr/>
          </p:nvGrpSpPr>
          <p:grpSpPr bwMode="auto">
            <a:xfrm>
              <a:off x="1501933" y="4212253"/>
              <a:ext cx="234615" cy="234615"/>
              <a:chOff x="2652" y="972"/>
              <a:chExt cx="2376" cy="2376"/>
            </a:xfrm>
          </p:grpSpPr>
          <p:sp>
            <p:nvSpPr>
              <p:cNvPr id="123" name="AutoShape 3">
                <a:extLst>
                  <a:ext uri="{FF2B5EF4-FFF2-40B4-BE49-F238E27FC236}">
                    <a16:creationId xmlns:a16="http://schemas.microsoft.com/office/drawing/2014/main" id="{C19323FB-5976-D4F1-8FA3-5F46612528BB}"/>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24" name="Freeform 5">
                <a:extLst>
                  <a:ext uri="{FF2B5EF4-FFF2-40B4-BE49-F238E27FC236}">
                    <a16:creationId xmlns:a16="http://schemas.microsoft.com/office/drawing/2014/main" id="{D1AF6677-5682-D91F-3DE0-7B502996ED9B}"/>
                  </a:ext>
                </a:extLst>
              </p:cNvPr>
              <p:cNvSpPr>
                <a:spLocks noEditPoints="1"/>
              </p:cNvSpPr>
              <p:nvPr/>
            </p:nvSpPr>
            <p:spPr bwMode="auto">
              <a:xfrm>
                <a:off x="2964" y="1417"/>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grpSp>
        <p:nvGrpSpPr>
          <p:cNvPr id="105" name="Group 104">
            <a:extLst>
              <a:ext uri="{FF2B5EF4-FFF2-40B4-BE49-F238E27FC236}">
                <a16:creationId xmlns:a16="http://schemas.microsoft.com/office/drawing/2014/main" id="{D268B76C-F648-60E5-4C3C-FD606C47CCE8}"/>
              </a:ext>
            </a:extLst>
          </p:cNvPr>
          <p:cNvGrpSpPr/>
          <p:nvPr/>
        </p:nvGrpSpPr>
        <p:grpSpPr>
          <a:xfrm>
            <a:off x="2294245" y="5475581"/>
            <a:ext cx="245885" cy="245885"/>
            <a:chOff x="1447799" y="4154448"/>
            <a:chExt cx="360000" cy="360000"/>
          </a:xfrm>
        </p:grpSpPr>
        <p:grpSp>
          <p:nvGrpSpPr>
            <p:cNvPr id="117" name="Group 116">
              <a:extLst>
                <a:ext uri="{FF2B5EF4-FFF2-40B4-BE49-F238E27FC236}">
                  <a16:creationId xmlns:a16="http://schemas.microsoft.com/office/drawing/2014/main" id="{C16C5479-4F3B-EB18-5392-38EB021C15EB}"/>
                </a:ext>
              </a:extLst>
            </p:cNvPr>
            <p:cNvGrpSpPr/>
            <p:nvPr/>
          </p:nvGrpSpPr>
          <p:grpSpPr>
            <a:xfrm>
              <a:off x="1447799" y="4154448"/>
              <a:ext cx="360000" cy="360000"/>
              <a:chOff x="1447799" y="4154448"/>
              <a:chExt cx="360000" cy="360000"/>
            </a:xfrm>
          </p:grpSpPr>
          <p:sp>
            <p:nvSpPr>
              <p:cNvPr id="119" name="Oval 118">
                <a:extLst>
                  <a:ext uri="{FF2B5EF4-FFF2-40B4-BE49-F238E27FC236}">
                    <a16:creationId xmlns:a16="http://schemas.microsoft.com/office/drawing/2014/main" id="{3C9E2758-4B7D-3375-7B26-1D26F0F799DE}"/>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20" name="Oval 119">
                <a:extLst>
                  <a:ext uri="{FF2B5EF4-FFF2-40B4-BE49-F238E27FC236}">
                    <a16:creationId xmlns:a16="http://schemas.microsoft.com/office/drawing/2014/main" id="{BBFD138E-B80A-79A3-05E3-AD95CEEF7477}"/>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a:t>
                </a:r>
                <a:endParaRPr kumimoji="1" 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grpSp>
        <p:sp>
          <p:nvSpPr>
            <p:cNvPr id="118" name="AutoShape 3">
              <a:extLst>
                <a:ext uri="{FF2B5EF4-FFF2-40B4-BE49-F238E27FC236}">
                  <a16:creationId xmlns:a16="http://schemas.microsoft.com/office/drawing/2014/main" id="{5EC53BAD-9E2C-5A1A-4C0B-C8740B6FDA3E}"/>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106" name="TextBox 105">
            <a:extLst>
              <a:ext uri="{FF2B5EF4-FFF2-40B4-BE49-F238E27FC236}">
                <a16:creationId xmlns:a16="http://schemas.microsoft.com/office/drawing/2014/main" id="{6DF4BFA7-F414-C091-3166-03C7EBED42C0}"/>
              </a:ext>
            </a:extLst>
          </p:cNvPr>
          <p:cNvSpPr txBox="1"/>
          <p:nvPr/>
        </p:nvSpPr>
        <p:spPr>
          <a:xfrm>
            <a:off x="2237560" y="5754217"/>
            <a:ext cx="608739"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送客</a:t>
            </a:r>
            <a:endParaRPr kumimoji="0" 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endParaRPr>
          </a:p>
        </p:txBody>
      </p:sp>
      <p:grpSp>
        <p:nvGrpSpPr>
          <p:cNvPr id="107" name="Group 106">
            <a:extLst>
              <a:ext uri="{FF2B5EF4-FFF2-40B4-BE49-F238E27FC236}">
                <a16:creationId xmlns:a16="http://schemas.microsoft.com/office/drawing/2014/main" id="{300F6878-2CDE-EE58-388A-6088E95623AA}"/>
              </a:ext>
            </a:extLst>
          </p:cNvPr>
          <p:cNvGrpSpPr/>
          <p:nvPr/>
        </p:nvGrpSpPr>
        <p:grpSpPr>
          <a:xfrm>
            <a:off x="2593337" y="5475581"/>
            <a:ext cx="245885" cy="245885"/>
            <a:chOff x="5081064" y="315461"/>
            <a:chExt cx="245885" cy="245885"/>
          </a:xfrm>
        </p:grpSpPr>
        <p:grpSp>
          <p:nvGrpSpPr>
            <p:cNvPr id="109" name="Group 108">
              <a:extLst>
                <a:ext uri="{FF2B5EF4-FFF2-40B4-BE49-F238E27FC236}">
                  <a16:creationId xmlns:a16="http://schemas.microsoft.com/office/drawing/2014/main" id="{491C14FA-2EE3-E5CC-1773-D932E7E2641C}"/>
                </a:ext>
              </a:extLst>
            </p:cNvPr>
            <p:cNvGrpSpPr/>
            <p:nvPr/>
          </p:nvGrpSpPr>
          <p:grpSpPr>
            <a:xfrm>
              <a:off x="5081064" y="315461"/>
              <a:ext cx="245885" cy="245885"/>
              <a:chOff x="1447799" y="4154448"/>
              <a:chExt cx="360000" cy="360000"/>
            </a:xfrm>
          </p:grpSpPr>
          <p:grpSp>
            <p:nvGrpSpPr>
              <p:cNvPr id="113" name="Group 112">
                <a:extLst>
                  <a:ext uri="{FF2B5EF4-FFF2-40B4-BE49-F238E27FC236}">
                    <a16:creationId xmlns:a16="http://schemas.microsoft.com/office/drawing/2014/main" id="{7FB61D5C-BB87-F922-9871-9DC3723EE44D}"/>
                  </a:ext>
                </a:extLst>
              </p:cNvPr>
              <p:cNvGrpSpPr/>
              <p:nvPr/>
            </p:nvGrpSpPr>
            <p:grpSpPr>
              <a:xfrm>
                <a:off x="1447799" y="4154448"/>
                <a:ext cx="360000" cy="360000"/>
                <a:chOff x="1447799" y="4154448"/>
                <a:chExt cx="360000" cy="360000"/>
              </a:xfrm>
            </p:grpSpPr>
            <p:sp>
              <p:nvSpPr>
                <p:cNvPr id="115" name="Oval 114">
                  <a:extLst>
                    <a:ext uri="{FF2B5EF4-FFF2-40B4-BE49-F238E27FC236}">
                      <a16:creationId xmlns:a16="http://schemas.microsoft.com/office/drawing/2014/main" id="{FA1F2F8C-CEA5-1A9D-90E6-B4C60CE169C4}"/>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16" name="Oval 115">
                  <a:extLst>
                    <a:ext uri="{FF2B5EF4-FFF2-40B4-BE49-F238E27FC236}">
                      <a16:creationId xmlns:a16="http://schemas.microsoft.com/office/drawing/2014/main" id="{3550401B-66AD-3F43-D7F7-95B4994D1097}"/>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grpSp>
          <p:sp>
            <p:nvSpPr>
              <p:cNvPr id="114" name="AutoShape 3">
                <a:extLst>
                  <a:ext uri="{FF2B5EF4-FFF2-40B4-BE49-F238E27FC236}">
                    <a16:creationId xmlns:a16="http://schemas.microsoft.com/office/drawing/2014/main" id="{5070679C-011C-C6AA-FB09-E3599110831F}"/>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grpSp>
          <p:nvGrpSpPr>
            <p:cNvPr id="110" name="bcgBugs_Database ">
              <a:extLst>
                <a:ext uri="{FF2B5EF4-FFF2-40B4-BE49-F238E27FC236}">
                  <a16:creationId xmlns:a16="http://schemas.microsoft.com/office/drawing/2014/main" id="{0C619FB7-340B-40DD-FB89-D3E0EF4B2CF1}"/>
                </a:ext>
              </a:extLst>
            </p:cNvPr>
            <p:cNvGrpSpPr>
              <a:grpSpLocks noChangeAspect="1"/>
            </p:cNvGrpSpPr>
            <p:nvPr/>
          </p:nvGrpSpPr>
          <p:grpSpPr bwMode="auto">
            <a:xfrm>
              <a:off x="5132748" y="366411"/>
              <a:ext cx="145535" cy="145677"/>
              <a:chOff x="2818" y="1137"/>
              <a:chExt cx="2044" cy="2046"/>
            </a:xfrm>
          </p:grpSpPr>
          <p:sp>
            <p:nvSpPr>
              <p:cNvPr id="111" name="AutoShape 3">
                <a:extLst>
                  <a:ext uri="{FF2B5EF4-FFF2-40B4-BE49-F238E27FC236}">
                    <a16:creationId xmlns:a16="http://schemas.microsoft.com/office/drawing/2014/main" id="{9D973693-FF4A-290F-D1D4-1F9355BF7901}"/>
                  </a:ext>
                </a:extLst>
              </p:cNvPr>
              <p:cNvSpPr>
                <a:spLocks noChangeAspect="1" noChangeArrowheads="1" noTextEdit="1"/>
              </p:cNvSpPr>
              <p:nvPr/>
            </p:nvSpPr>
            <p:spPr bwMode="auto">
              <a:xfrm>
                <a:off x="2818" y="1137"/>
                <a:ext cx="2044"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12" name="Freeform 5">
                <a:extLst>
                  <a:ext uri="{FF2B5EF4-FFF2-40B4-BE49-F238E27FC236}">
                    <a16:creationId xmlns:a16="http://schemas.microsoft.com/office/drawing/2014/main" id="{C6E4BCB1-1C9E-6E34-3A53-62D4B2B7DEA6}"/>
                  </a:ext>
                </a:extLst>
              </p:cNvPr>
              <p:cNvSpPr>
                <a:spLocks noEditPoints="1"/>
              </p:cNvSpPr>
              <p:nvPr/>
            </p:nvSpPr>
            <p:spPr bwMode="auto">
              <a:xfrm>
                <a:off x="3043" y="1272"/>
                <a:ext cx="1596" cy="1778"/>
              </a:xfrm>
              <a:custGeom>
                <a:avLst/>
                <a:gdLst>
                  <a:gd name="T0" fmla="*/ 0 w 780"/>
                  <a:gd name="T1" fmla="*/ 143 h 868"/>
                  <a:gd name="T2" fmla="*/ 390 w 780"/>
                  <a:gd name="T3" fmla="*/ 0 h 868"/>
                  <a:gd name="T4" fmla="*/ 780 w 780"/>
                  <a:gd name="T5" fmla="*/ 143 h 868"/>
                  <a:gd name="T6" fmla="*/ 390 w 780"/>
                  <a:gd name="T7" fmla="*/ 287 h 868"/>
                  <a:gd name="T8" fmla="*/ 0 w 780"/>
                  <a:gd name="T9" fmla="*/ 143 h 868"/>
                  <a:gd name="T10" fmla="*/ 390 w 780"/>
                  <a:gd name="T11" fmla="*/ 329 h 868"/>
                  <a:gd name="T12" fmla="*/ 0 w 780"/>
                  <a:gd name="T13" fmla="*/ 198 h 868"/>
                  <a:gd name="T14" fmla="*/ 0 w 780"/>
                  <a:gd name="T15" fmla="*/ 347 h 868"/>
                  <a:gd name="T16" fmla="*/ 390 w 780"/>
                  <a:gd name="T17" fmla="*/ 478 h 868"/>
                  <a:gd name="T18" fmla="*/ 780 w 780"/>
                  <a:gd name="T19" fmla="*/ 347 h 868"/>
                  <a:gd name="T20" fmla="*/ 780 w 780"/>
                  <a:gd name="T21" fmla="*/ 198 h 868"/>
                  <a:gd name="T22" fmla="*/ 390 w 780"/>
                  <a:gd name="T23" fmla="*/ 329 h 868"/>
                  <a:gd name="T24" fmla="*/ 390 w 780"/>
                  <a:gd name="T25" fmla="*/ 524 h 868"/>
                  <a:gd name="T26" fmla="*/ 0 w 780"/>
                  <a:gd name="T27" fmla="*/ 390 h 868"/>
                  <a:gd name="T28" fmla="*/ 0 w 780"/>
                  <a:gd name="T29" fmla="*/ 543 h 868"/>
                  <a:gd name="T30" fmla="*/ 390 w 780"/>
                  <a:gd name="T31" fmla="*/ 677 h 868"/>
                  <a:gd name="T32" fmla="*/ 780 w 780"/>
                  <a:gd name="T33" fmla="*/ 543 h 868"/>
                  <a:gd name="T34" fmla="*/ 780 w 780"/>
                  <a:gd name="T35" fmla="*/ 390 h 868"/>
                  <a:gd name="T36" fmla="*/ 390 w 780"/>
                  <a:gd name="T37" fmla="*/ 524 h 868"/>
                  <a:gd name="T38" fmla="*/ 390 w 780"/>
                  <a:gd name="T39" fmla="*/ 719 h 868"/>
                  <a:gd name="T40" fmla="*/ 0 w 780"/>
                  <a:gd name="T41" fmla="*/ 589 h 868"/>
                  <a:gd name="T42" fmla="*/ 0 w 780"/>
                  <a:gd name="T43" fmla="*/ 738 h 868"/>
                  <a:gd name="T44" fmla="*/ 390 w 780"/>
                  <a:gd name="T45" fmla="*/ 868 h 868"/>
                  <a:gd name="T46" fmla="*/ 780 w 780"/>
                  <a:gd name="T47" fmla="*/ 738 h 868"/>
                  <a:gd name="T48" fmla="*/ 780 w 780"/>
                  <a:gd name="T49" fmla="*/ 589 h 868"/>
                  <a:gd name="T50" fmla="*/ 390 w 780"/>
                  <a:gd name="T51" fmla="*/ 719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0" h="868">
                    <a:moveTo>
                      <a:pt x="0" y="143"/>
                    </a:moveTo>
                    <a:cubicBezTo>
                      <a:pt x="0" y="64"/>
                      <a:pt x="175" y="0"/>
                      <a:pt x="390" y="0"/>
                    </a:cubicBezTo>
                    <a:cubicBezTo>
                      <a:pt x="605" y="0"/>
                      <a:pt x="780" y="64"/>
                      <a:pt x="780" y="143"/>
                    </a:cubicBezTo>
                    <a:cubicBezTo>
                      <a:pt x="780" y="222"/>
                      <a:pt x="605" y="287"/>
                      <a:pt x="390" y="287"/>
                    </a:cubicBezTo>
                    <a:cubicBezTo>
                      <a:pt x="175" y="287"/>
                      <a:pt x="0" y="222"/>
                      <a:pt x="0" y="143"/>
                    </a:cubicBezTo>
                    <a:close/>
                    <a:moveTo>
                      <a:pt x="390" y="329"/>
                    </a:moveTo>
                    <a:cubicBezTo>
                      <a:pt x="175" y="329"/>
                      <a:pt x="0" y="276"/>
                      <a:pt x="0" y="198"/>
                    </a:cubicBezTo>
                    <a:cubicBezTo>
                      <a:pt x="0" y="213"/>
                      <a:pt x="0" y="333"/>
                      <a:pt x="0" y="347"/>
                    </a:cubicBezTo>
                    <a:cubicBezTo>
                      <a:pt x="0" y="425"/>
                      <a:pt x="175" y="478"/>
                      <a:pt x="390" y="478"/>
                    </a:cubicBezTo>
                    <a:cubicBezTo>
                      <a:pt x="605" y="478"/>
                      <a:pt x="780" y="425"/>
                      <a:pt x="780" y="347"/>
                    </a:cubicBezTo>
                    <a:cubicBezTo>
                      <a:pt x="780" y="333"/>
                      <a:pt x="780" y="213"/>
                      <a:pt x="780" y="198"/>
                    </a:cubicBezTo>
                    <a:cubicBezTo>
                      <a:pt x="780" y="276"/>
                      <a:pt x="605" y="329"/>
                      <a:pt x="390" y="329"/>
                    </a:cubicBezTo>
                    <a:close/>
                    <a:moveTo>
                      <a:pt x="390" y="524"/>
                    </a:moveTo>
                    <a:cubicBezTo>
                      <a:pt x="175" y="524"/>
                      <a:pt x="0" y="470"/>
                      <a:pt x="0" y="390"/>
                    </a:cubicBezTo>
                    <a:cubicBezTo>
                      <a:pt x="0" y="405"/>
                      <a:pt x="0" y="528"/>
                      <a:pt x="0" y="543"/>
                    </a:cubicBezTo>
                    <a:cubicBezTo>
                      <a:pt x="0" y="623"/>
                      <a:pt x="175" y="677"/>
                      <a:pt x="390" y="677"/>
                    </a:cubicBezTo>
                    <a:cubicBezTo>
                      <a:pt x="605" y="677"/>
                      <a:pt x="780" y="623"/>
                      <a:pt x="780" y="543"/>
                    </a:cubicBezTo>
                    <a:cubicBezTo>
                      <a:pt x="780" y="528"/>
                      <a:pt x="780" y="405"/>
                      <a:pt x="780" y="390"/>
                    </a:cubicBezTo>
                    <a:cubicBezTo>
                      <a:pt x="780" y="470"/>
                      <a:pt x="605" y="524"/>
                      <a:pt x="390" y="524"/>
                    </a:cubicBezTo>
                    <a:close/>
                    <a:moveTo>
                      <a:pt x="390" y="719"/>
                    </a:moveTo>
                    <a:cubicBezTo>
                      <a:pt x="175" y="719"/>
                      <a:pt x="0" y="666"/>
                      <a:pt x="0" y="589"/>
                    </a:cubicBezTo>
                    <a:cubicBezTo>
                      <a:pt x="0" y="603"/>
                      <a:pt x="0" y="723"/>
                      <a:pt x="0" y="738"/>
                    </a:cubicBezTo>
                    <a:cubicBezTo>
                      <a:pt x="0" y="815"/>
                      <a:pt x="175" y="868"/>
                      <a:pt x="390" y="868"/>
                    </a:cubicBezTo>
                    <a:cubicBezTo>
                      <a:pt x="605" y="868"/>
                      <a:pt x="780" y="815"/>
                      <a:pt x="780" y="738"/>
                    </a:cubicBezTo>
                    <a:cubicBezTo>
                      <a:pt x="780" y="723"/>
                      <a:pt x="780" y="603"/>
                      <a:pt x="780" y="589"/>
                    </a:cubicBezTo>
                    <a:cubicBezTo>
                      <a:pt x="780" y="666"/>
                      <a:pt x="605" y="719"/>
                      <a:pt x="390" y="7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108" name="TextBox 107">
            <a:extLst>
              <a:ext uri="{FF2B5EF4-FFF2-40B4-BE49-F238E27FC236}">
                <a16:creationId xmlns:a16="http://schemas.microsoft.com/office/drawing/2014/main" id="{9B4E713F-AF9B-4FBC-DD49-106CDE2E7957}"/>
              </a:ext>
            </a:extLst>
          </p:cNvPr>
          <p:cNvSpPr txBox="1"/>
          <p:nvPr/>
        </p:nvSpPr>
        <p:spPr>
          <a:xfrm>
            <a:off x="2113354" y="5004558"/>
            <a:ext cx="857151" cy="16158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コンテンツリンク</a:t>
            </a:r>
            <a:endParaRPr kumimoji="0" 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endParaRPr>
          </a:p>
        </p:txBody>
      </p:sp>
      <p:cxnSp>
        <p:nvCxnSpPr>
          <p:cNvPr id="79" name="Straight Arrow Connector 78">
            <a:extLst>
              <a:ext uri="{FF2B5EF4-FFF2-40B4-BE49-F238E27FC236}">
                <a16:creationId xmlns:a16="http://schemas.microsoft.com/office/drawing/2014/main" id="{D5FF0247-D475-DB9B-08AE-66248EC34CBB}"/>
              </a:ext>
            </a:extLst>
          </p:cNvPr>
          <p:cNvCxnSpPr>
            <a:cxnSpLocks/>
          </p:cNvCxnSpPr>
          <p:nvPr/>
        </p:nvCxnSpPr>
        <p:spPr>
          <a:xfrm>
            <a:off x="8654455" y="4103046"/>
            <a:ext cx="923877"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0" name="Group 79">
            <a:extLst>
              <a:ext uri="{FF2B5EF4-FFF2-40B4-BE49-F238E27FC236}">
                <a16:creationId xmlns:a16="http://schemas.microsoft.com/office/drawing/2014/main" id="{F416B21E-5CB0-CA0B-B6EB-5BBA1F645133}"/>
              </a:ext>
            </a:extLst>
          </p:cNvPr>
          <p:cNvGrpSpPr/>
          <p:nvPr/>
        </p:nvGrpSpPr>
        <p:grpSpPr>
          <a:xfrm>
            <a:off x="8962311" y="3762891"/>
            <a:ext cx="245885" cy="245885"/>
            <a:chOff x="1447799" y="4154448"/>
            <a:chExt cx="360000" cy="360000"/>
          </a:xfrm>
        </p:grpSpPr>
        <p:grpSp>
          <p:nvGrpSpPr>
            <p:cNvPr id="97" name="Group 96">
              <a:extLst>
                <a:ext uri="{FF2B5EF4-FFF2-40B4-BE49-F238E27FC236}">
                  <a16:creationId xmlns:a16="http://schemas.microsoft.com/office/drawing/2014/main" id="{D9C7574C-90C0-EF4E-8FCB-B98AFAB43C43}"/>
                </a:ext>
              </a:extLst>
            </p:cNvPr>
            <p:cNvGrpSpPr/>
            <p:nvPr/>
          </p:nvGrpSpPr>
          <p:grpSpPr>
            <a:xfrm>
              <a:off x="1447799" y="4154448"/>
              <a:ext cx="360000" cy="360000"/>
              <a:chOff x="1447799" y="4154448"/>
              <a:chExt cx="360000" cy="360000"/>
            </a:xfrm>
          </p:grpSpPr>
          <p:sp>
            <p:nvSpPr>
              <p:cNvPr id="101" name="Oval 100">
                <a:extLst>
                  <a:ext uri="{FF2B5EF4-FFF2-40B4-BE49-F238E27FC236}">
                    <a16:creationId xmlns:a16="http://schemas.microsoft.com/office/drawing/2014/main" id="{DA4B93F6-832F-F726-3159-7F84045B6882}"/>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102" name="Oval 101">
                <a:extLst>
                  <a:ext uri="{FF2B5EF4-FFF2-40B4-BE49-F238E27FC236}">
                    <a16:creationId xmlns:a16="http://schemas.microsoft.com/office/drawing/2014/main" id="{0C89A0BF-2B35-F47A-D7B3-D6705BF467B4}"/>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98" name="bcgBugs_Value Proposition ">
              <a:extLst>
                <a:ext uri="{FF2B5EF4-FFF2-40B4-BE49-F238E27FC236}">
                  <a16:creationId xmlns:a16="http://schemas.microsoft.com/office/drawing/2014/main" id="{C82AFA4A-DB92-3EE9-8B5F-0334FA366D4F}"/>
                </a:ext>
              </a:extLst>
            </p:cNvPr>
            <p:cNvGrpSpPr>
              <a:grpSpLocks noChangeAspect="1"/>
            </p:cNvGrpSpPr>
            <p:nvPr/>
          </p:nvGrpSpPr>
          <p:grpSpPr bwMode="auto">
            <a:xfrm>
              <a:off x="1501933" y="4212253"/>
              <a:ext cx="234615" cy="234615"/>
              <a:chOff x="2652" y="972"/>
              <a:chExt cx="2376" cy="2376"/>
            </a:xfrm>
          </p:grpSpPr>
          <p:sp>
            <p:nvSpPr>
              <p:cNvPr id="99" name="AutoShape 3">
                <a:extLst>
                  <a:ext uri="{FF2B5EF4-FFF2-40B4-BE49-F238E27FC236}">
                    <a16:creationId xmlns:a16="http://schemas.microsoft.com/office/drawing/2014/main" id="{0A782090-A58F-C8E2-0F83-2CFDC1D1C6CF}"/>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100" name="Freeform 5">
                <a:extLst>
                  <a:ext uri="{FF2B5EF4-FFF2-40B4-BE49-F238E27FC236}">
                    <a16:creationId xmlns:a16="http://schemas.microsoft.com/office/drawing/2014/main" id="{EAA94459-57A6-097B-B49E-B7A55057D2AC}"/>
                  </a:ext>
                </a:extLst>
              </p:cNvPr>
              <p:cNvSpPr>
                <a:spLocks noEditPoints="1"/>
              </p:cNvSpPr>
              <p:nvPr/>
            </p:nvSpPr>
            <p:spPr bwMode="auto">
              <a:xfrm>
                <a:off x="2964" y="1417"/>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81" name="TextBox 80">
            <a:extLst>
              <a:ext uri="{FF2B5EF4-FFF2-40B4-BE49-F238E27FC236}">
                <a16:creationId xmlns:a16="http://schemas.microsoft.com/office/drawing/2014/main" id="{6AB76EA5-662B-8299-B333-41A35267DC57}"/>
              </a:ext>
            </a:extLst>
          </p:cNvPr>
          <p:cNvSpPr txBox="1"/>
          <p:nvPr/>
        </p:nvSpPr>
        <p:spPr>
          <a:xfrm>
            <a:off x="4378143" y="1479213"/>
            <a:ext cx="2504951"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スキルアップコンテンツ・スキル証明コンテンツ</a:t>
            </a:r>
            <a:endParaRPr kumimoji="0" 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endParaRPr>
          </a:p>
        </p:txBody>
      </p:sp>
      <p:sp>
        <p:nvSpPr>
          <p:cNvPr id="103" name="TextBox 102">
            <a:extLst>
              <a:ext uri="{FF2B5EF4-FFF2-40B4-BE49-F238E27FC236}">
                <a16:creationId xmlns:a16="http://schemas.microsoft.com/office/drawing/2014/main" id="{ED3D24B2-C82C-76B6-640C-D412B04F5607}"/>
              </a:ext>
            </a:extLst>
          </p:cNvPr>
          <p:cNvSpPr txBox="1"/>
          <p:nvPr/>
        </p:nvSpPr>
        <p:spPr>
          <a:xfrm>
            <a:off x="4194233" y="3009211"/>
            <a:ext cx="3249988" cy="3231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defRPr/>
            </a:pPr>
            <a:r>
              <a:rPr lang="ja-JP" altLang="en-US" sz="1050">
                <a:solidFill>
                  <a:srgbClr val="000000">
                    <a:lumMod val="85000"/>
                    <a:lumOff val="15000"/>
                  </a:srgbClr>
                </a:solidFill>
              </a:rPr>
              <a:t>競合ベンチマーク</a:t>
            </a: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比較、従業員のスキル管理機能</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sp>
        <p:nvSpPr>
          <p:cNvPr id="209" name="TextBox 208">
            <a:extLst>
              <a:ext uri="{FF2B5EF4-FFF2-40B4-BE49-F238E27FC236}">
                <a16:creationId xmlns:a16="http://schemas.microsoft.com/office/drawing/2014/main" id="{FE1E6423-1328-A13F-D1EB-90DC977C4F4C}"/>
              </a:ext>
            </a:extLst>
          </p:cNvPr>
          <p:cNvSpPr txBox="1"/>
          <p:nvPr/>
        </p:nvSpPr>
        <p:spPr>
          <a:xfrm>
            <a:off x="8768020" y="3231778"/>
            <a:ext cx="634464" cy="527147"/>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キャリア設計</a:t>
            </a:r>
            <a:br>
              <a:rPr kumimoji="0" lang="en-US" altLang="ja-JP"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スキル向上</a:t>
            </a:r>
            <a:br>
              <a:rPr kumimoji="0" lang="en-US" altLang="ja-JP"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支援</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cxnSp>
        <p:nvCxnSpPr>
          <p:cNvPr id="70" name="Connector: Elbow 25">
            <a:extLst>
              <a:ext uri="{FF2B5EF4-FFF2-40B4-BE49-F238E27FC236}">
                <a16:creationId xmlns:a16="http://schemas.microsoft.com/office/drawing/2014/main" id="{0BA70E76-1842-09DA-F679-3585B6D0ACCD}"/>
              </a:ext>
            </a:extLst>
          </p:cNvPr>
          <p:cNvCxnSpPr>
            <a:cxnSpLocks/>
            <a:stCxn id="25" idx="3"/>
            <a:endCxn id="48" idx="2"/>
          </p:cNvCxnSpPr>
          <p:nvPr/>
        </p:nvCxnSpPr>
        <p:spPr>
          <a:xfrm flipV="1">
            <a:off x="6997690" y="4712522"/>
            <a:ext cx="402781" cy="1102684"/>
          </a:xfrm>
          <a:prstGeom prst="bentConnector2">
            <a:avLst/>
          </a:prstGeom>
          <a:ln w="19050" cap="rnd" cmpd="sng" algn="ctr">
            <a:solidFill>
              <a:srgbClr val="9A9A9A"/>
            </a:solidFill>
            <a:prstDash val="sysDot"/>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3" name="TextBox 38">
            <a:extLst>
              <a:ext uri="{FF2B5EF4-FFF2-40B4-BE49-F238E27FC236}">
                <a16:creationId xmlns:a16="http://schemas.microsoft.com/office/drawing/2014/main" id="{8DB32182-6E98-837D-8652-1BFC78F37A29}"/>
              </a:ext>
            </a:extLst>
          </p:cNvPr>
          <p:cNvSpPr txBox="1"/>
          <p:nvPr/>
        </p:nvSpPr>
        <p:spPr>
          <a:xfrm>
            <a:off x="7464211" y="4889424"/>
            <a:ext cx="818509" cy="5558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採用</a:t>
            </a:r>
            <a:br>
              <a:rPr kumimoji="0" lang="en-US" altLang="ja-JP"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マッチング</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sp>
        <p:nvSpPr>
          <p:cNvPr id="24" name="TextBox 102">
            <a:extLst>
              <a:ext uri="{FF2B5EF4-FFF2-40B4-BE49-F238E27FC236}">
                <a16:creationId xmlns:a16="http://schemas.microsoft.com/office/drawing/2014/main" id="{5C4840C5-17C5-5068-DCD6-9A6969A10EED}"/>
              </a:ext>
            </a:extLst>
          </p:cNvPr>
          <p:cNvSpPr txBox="1"/>
          <p:nvPr/>
        </p:nvSpPr>
        <p:spPr>
          <a:xfrm>
            <a:off x="4780955" y="3999356"/>
            <a:ext cx="630662" cy="28748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defRPr/>
            </a:pPr>
            <a:r>
              <a:rPr lang="ja-JP" altLang="en-US" sz="1050">
                <a:solidFill>
                  <a:srgbClr val="000000">
                    <a:lumMod val="85000"/>
                    <a:lumOff val="15000"/>
                  </a:srgbClr>
                </a:solidFill>
              </a:rPr>
              <a:t>利用料金</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sp>
        <p:nvSpPr>
          <p:cNvPr id="25" name="Rectangle 7">
            <a:extLst>
              <a:ext uri="{FF2B5EF4-FFF2-40B4-BE49-F238E27FC236}">
                <a16:creationId xmlns:a16="http://schemas.microsoft.com/office/drawing/2014/main" id="{4BB274A3-2E83-A490-21CC-B273AEE47BB5}"/>
              </a:ext>
            </a:extLst>
          </p:cNvPr>
          <p:cNvSpPr/>
          <p:nvPr/>
        </p:nvSpPr>
        <p:spPr>
          <a:xfrm>
            <a:off x="6227912" y="5073183"/>
            <a:ext cx="769778" cy="1484046"/>
          </a:xfrm>
          <a:prstGeom prst="rect">
            <a:avLst/>
          </a:prstGeom>
          <a:solidFill>
            <a:schemeClr val="bg2">
              <a:lumMod val="20000"/>
              <a:lumOff val="80000"/>
            </a:schemeClr>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人材</a:t>
            </a:r>
            <a:endParaRPr kumimoji="0" lang="en-US" altLang="ja-JP" sz="1200" b="0" i="0" u="none" strike="noStrike" kern="1200" cap="none" spc="0" normalizeH="0" baseline="0" noProof="0" dirty="0">
              <a:ln>
                <a:noFill/>
              </a:ln>
              <a:solidFill>
                <a:srgbClr val="000000"/>
              </a:solidFill>
              <a:effectLst/>
              <a:uLnTx/>
              <a:uFillTx/>
              <a:latin typeface="Meiryo U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会社等</a:t>
            </a:r>
            <a:endParaRPr kumimoji="0" lang="en-US" sz="1200" b="0" i="0" u="none" strike="noStrike" kern="1200" cap="none" spc="0" normalizeH="0" baseline="0" noProof="0" dirty="0">
              <a:ln>
                <a:noFill/>
              </a:ln>
              <a:solidFill>
                <a:srgbClr val="000000"/>
              </a:solidFill>
              <a:effectLst/>
              <a:uLnTx/>
              <a:uFillTx/>
              <a:latin typeface="Meiryo UI"/>
              <a:ea typeface="+mn-ea"/>
              <a:cs typeface="+mn-cs"/>
            </a:endParaRPr>
          </a:p>
        </p:txBody>
      </p:sp>
      <p:cxnSp>
        <p:nvCxnSpPr>
          <p:cNvPr id="29" name="Straight Arrow Connector 32">
            <a:extLst>
              <a:ext uri="{FF2B5EF4-FFF2-40B4-BE49-F238E27FC236}">
                <a16:creationId xmlns:a16="http://schemas.microsoft.com/office/drawing/2014/main" id="{15696BDC-5980-5896-DC8F-BF91238BC77C}"/>
              </a:ext>
            </a:extLst>
          </p:cNvPr>
          <p:cNvCxnSpPr>
            <a:cxnSpLocks/>
          </p:cNvCxnSpPr>
          <p:nvPr/>
        </p:nvCxnSpPr>
        <p:spPr>
          <a:xfrm>
            <a:off x="4076213" y="5667746"/>
            <a:ext cx="2040147"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0" name="Group 39">
            <a:extLst>
              <a:ext uri="{FF2B5EF4-FFF2-40B4-BE49-F238E27FC236}">
                <a16:creationId xmlns:a16="http://schemas.microsoft.com/office/drawing/2014/main" id="{9C5CDD46-B5FF-004A-51B4-581DAECF547D}"/>
              </a:ext>
            </a:extLst>
          </p:cNvPr>
          <p:cNvGrpSpPr/>
          <p:nvPr/>
        </p:nvGrpSpPr>
        <p:grpSpPr>
          <a:xfrm>
            <a:off x="4973344" y="5528841"/>
            <a:ext cx="245885" cy="245885"/>
            <a:chOff x="1447799" y="4154448"/>
            <a:chExt cx="360000" cy="360000"/>
          </a:xfrm>
        </p:grpSpPr>
        <p:grpSp>
          <p:nvGrpSpPr>
            <p:cNvPr id="31" name="Group 224">
              <a:extLst>
                <a:ext uri="{FF2B5EF4-FFF2-40B4-BE49-F238E27FC236}">
                  <a16:creationId xmlns:a16="http://schemas.microsoft.com/office/drawing/2014/main" id="{CE7F7382-1A4F-27A1-41F8-FC7F5318EBA2}"/>
                </a:ext>
              </a:extLst>
            </p:cNvPr>
            <p:cNvGrpSpPr/>
            <p:nvPr/>
          </p:nvGrpSpPr>
          <p:grpSpPr>
            <a:xfrm>
              <a:off x="1447799" y="4154448"/>
              <a:ext cx="360000" cy="360000"/>
              <a:chOff x="1447799" y="4154448"/>
              <a:chExt cx="360000" cy="360000"/>
            </a:xfrm>
          </p:grpSpPr>
          <p:sp>
            <p:nvSpPr>
              <p:cNvPr id="36" name="Oval 226">
                <a:extLst>
                  <a:ext uri="{FF2B5EF4-FFF2-40B4-BE49-F238E27FC236}">
                    <a16:creationId xmlns:a16="http://schemas.microsoft.com/office/drawing/2014/main" id="{22DEFF64-7679-E8CE-D47E-D12DBBC93892}"/>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38" name="Oval 227">
                <a:extLst>
                  <a:ext uri="{FF2B5EF4-FFF2-40B4-BE49-F238E27FC236}">
                    <a16:creationId xmlns:a16="http://schemas.microsoft.com/office/drawing/2014/main" id="{85CC88C9-B702-2843-0280-4336BA94C25A}"/>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a:t>
                </a:r>
                <a:endParaRPr kumimoji="1" lang="en-US" sz="1050" b="1"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endParaRPr>
              </a:p>
            </p:txBody>
          </p:sp>
        </p:grpSp>
        <p:sp>
          <p:nvSpPr>
            <p:cNvPr id="35" name="AutoShape 3">
              <a:extLst>
                <a:ext uri="{FF2B5EF4-FFF2-40B4-BE49-F238E27FC236}">
                  <a16:creationId xmlns:a16="http://schemas.microsoft.com/office/drawing/2014/main" id="{BD382E61-E048-27DB-A401-ABB1450A67B7}"/>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sp>
        <p:nvSpPr>
          <p:cNvPr id="44" name="TextBox 102">
            <a:extLst>
              <a:ext uri="{FF2B5EF4-FFF2-40B4-BE49-F238E27FC236}">
                <a16:creationId xmlns:a16="http://schemas.microsoft.com/office/drawing/2014/main" id="{9B8A49D8-25F6-C7ED-1BEE-09E5897C5C21}"/>
              </a:ext>
            </a:extLst>
          </p:cNvPr>
          <p:cNvSpPr txBox="1"/>
          <p:nvPr/>
        </p:nvSpPr>
        <p:spPr>
          <a:xfrm>
            <a:off x="4780955" y="5802182"/>
            <a:ext cx="630662" cy="28748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defRPr/>
            </a:pPr>
            <a:r>
              <a:rPr lang="ja-JP" altLang="en-US" sz="1050">
                <a:solidFill>
                  <a:srgbClr val="000000">
                    <a:lumMod val="85000"/>
                    <a:lumOff val="15000"/>
                  </a:srgbClr>
                </a:solidFill>
              </a:rPr>
              <a:t>利用料金</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cxnSp>
        <p:nvCxnSpPr>
          <p:cNvPr id="46" name="Straight Arrow Connector 31">
            <a:extLst>
              <a:ext uri="{FF2B5EF4-FFF2-40B4-BE49-F238E27FC236}">
                <a16:creationId xmlns:a16="http://schemas.microsoft.com/office/drawing/2014/main" id="{4EBE6BA1-6ED1-4084-EAA1-5F9B6E064876}"/>
              </a:ext>
            </a:extLst>
          </p:cNvPr>
          <p:cNvCxnSpPr>
            <a:cxnSpLocks/>
          </p:cNvCxnSpPr>
          <p:nvPr/>
        </p:nvCxnSpPr>
        <p:spPr>
          <a:xfrm>
            <a:off x="4076212" y="5255220"/>
            <a:ext cx="2040148" cy="0"/>
          </a:xfrm>
          <a:prstGeom prst="straightConnector1">
            <a:avLst/>
          </a:prstGeom>
          <a:ln w="19050" cap="rnd" cmpd="sng" algn="ctr">
            <a:solidFill>
              <a:srgbClr val="9A9A9A"/>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TextBox 102">
            <a:extLst>
              <a:ext uri="{FF2B5EF4-FFF2-40B4-BE49-F238E27FC236}">
                <a16:creationId xmlns:a16="http://schemas.microsoft.com/office/drawing/2014/main" id="{E84718B2-CF65-074B-7A52-0EB813ACDBB6}"/>
              </a:ext>
            </a:extLst>
          </p:cNvPr>
          <p:cNvSpPr txBox="1"/>
          <p:nvPr/>
        </p:nvSpPr>
        <p:spPr>
          <a:xfrm>
            <a:off x="4438521" y="4722675"/>
            <a:ext cx="1315531" cy="30403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lvl="0" algn="ctr">
              <a:defRPr/>
            </a:pPr>
            <a:r>
              <a:rPr lang="ja-JP" altLang="en-US" sz="1050">
                <a:solidFill>
                  <a:srgbClr val="000000">
                    <a:lumMod val="85000"/>
                    <a:lumOff val="15000"/>
                  </a:srgbClr>
                </a:solidFill>
              </a:rPr>
              <a:t>ユーザーデータ取得</a:t>
            </a:r>
            <a:endParaRPr lang="en-US" altLang="ja-JP" sz="1050" dirty="0">
              <a:solidFill>
                <a:srgbClr val="000000">
                  <a:lumMod val="85000"/>
                  <a:lumOff val="15000"/>
                </a:srgbClr>
              </a:solidFill>
            </a:endParaRPr>
          </a:p>
          <a:p>
            <a:pPr lvl="0" algn="ctr">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（ユーザー許諾の上）</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grpSp>
        <p:nvGrpSpPr>
          <p:cNvPr id="85" name="Group 74">
            <a:extLst>
              <a:ext uri="{FF2B5EF4-FFF2-40B4-BE49-F238E27FC236}">
                <a16:creationId xmlns:a16="http://schemas.microsoft.com/office/drawing/2014/main" id="{539E7979-A81B-9FB7-F0EA-667920836EB5}"/>
              </a:ext>
            </a:extLst>
          </p:cNvPr>
          <p:cNvGrpSpPr/>
          <p:nvPr/>
        </p:nvGrpSpPr>
        <p:grpSpPr>
          <a:xfrm>
            <a:off x="4973344" y="5116175"/>
            <a:ext cx="245885" cy="245885"/>
            <a:chOff x="5081064" y="315461"/>
            <a:chExt cx="245885" cy="245885"/>
          </a:xfrm>
        </p:grpSpPr>
        <p:grpSp>
          <p:nvGrpSpPr>
            <p:cNvPr id="86" name="Group 128">
              <a:extLst>
                <a:ext uri="{FF2B5EF4-FFF2-40B4-BE49-F238E27FC236}">
                  <a16:creationId xmlns:a16="http://schemas.microsoft.com/office/drawing/2014/main" id="{87941B35-748C-58AE-6C11-2708589D3DE0}"/>
                </a:ext>
              </a:extLst>
            </p:cNvPr>
            <p:cNvGrpSpPr/>
            <p:nvPr/>
          </p:nvGrpSpPr>
          <p:grpSpPr>
            <a:xfrm>
              <a:off x="5081064" y="315461"/>
              <a:ext cx="245885" cy="245885"/>
              <a:chOff x="1447799" y="4154448"/>
              <a:chExt cx="360000" cy="360000"/>
            </a:xfrm>
          </p:grpSpPr>
          <p:grpSp>
            <p:nvGrpSpPr>
              <p:cNvPr id="91" name="Group 132">
                <a:extLst>
                  <a:ext uri="{FF2B5EF4-FFF2-40B4-BE49-F238E27FC236}">
                    <a16:creationId xmlns:a16="http://schemas.microsoft.com/office/drawing/2014/main" id="{3FB92089-4FA7-D0FC-582F-F37E1A825714}"/>
                  </a:ext>
                </a:extLst>
              </p:cNvPr>
              <p:cNvGrpSpPr/>
              <p:nvPr/>
            </p:nvGrpSpPr>
            <p:grpSpPr>
              <a:xfrm>
                <a:off x="1447799" y="4154448"/>
                <a:ext cx="360000" cy="360000"/>
                <a:chOff x="1447799" y="4154448"/>
                <a:chExt cx="360000" cy="360000"/>
              </a:xfrm>
            </p:grpSpPr>
            <p:sp>
              <p:nvSpPr>
                <p:cNvPr id="93" name="Oval 134">
                  <a:extLst>
                    <a:ext uri="{FF2B5EF4-FFF2-40B4-BE49-F238E27FC236}">
                      <a16:creationId xmlns:a16="http://schemas.microsoft.com/office/drawing/2014/main" id="{96971409-B762-9E58-7F0C-F7AAD25DBB9A}"/>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94" name="Oval 135">
                  <a:extLst>
                    <a:ext uri="{FF2B5EF4-FFF2-40B4-BE49-F238E27FC236}">
                      <a16:creationId xmlns:a16="http://schemas.microsoft.com/office/drawing/2014/main" id="{9CD25665-6768-D9A4-51D9-E621FF2EE0C8}"/>
                    </a:ext>
                  </a:extLst>
                </p:cNvPr>
                <p:cNvSpPr/>
                <p:nvPr/>
              </p:nvSpPr>
              <p:spPr>
                <a:xfrm>
                  <a:off x="1492562" y="4201028"/>
                  <a:ext cx="270473" cy="270473"/>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1"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grpSp>
          <p:sp>
            <p:nvSpPr>
              <p:cNvPr id="92" name="AutoShape 3">
                <a:extLst>
                  <a:ext uri="{FF2B5EF4-FFF2-40B4-BE49-F238E27FC236}">
                    <a16:creationId xmlns:a16="http://schemas.microsoft.com/office/drawing/2014/main" id="{092F941C-758D-636D-9904-05D6DA718879}"/>
                  </a:ext>
                </a:extLst>
              </p:cNvPr>
              <p:cNvSpPr>
                <a:spLocks noChangeAspect="1" noChangeArrowheads="1" noTextEdit="1"/>
              </p:cNvSpPr>
              <p:nvPr/>
            </p:nvSpPr>
            <p:spPr bwMode="auto">
              <a:xfrm>
                <a:off x="1501933" y="4212254"/>
                <a:ext cx="234615" cy="234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grpSp>
        <p:grpSp>
          <p:nvGrpSpPr>
            <p:cNvPr id="88" name="bcgBugs_Database ">
              <a:extLst>
                <a:ext uri="{FF2B5EF4-FFF2-40B4-BE49-F238E27FC236}">
                  <a16:creationId xmlns:a16="http://schemas.microsoft.com/office/drawing/2014/main" id="{328ED5D2-55A3-260E-B135-9B18ED247EDD}"/>
                </a:ext>
              </a:extLst>
            </p:cNvPr>
            <p:cNvGrpSpPr>
              <a:grpSpLocks noChangeAspect="1"/>
            </p:cNvGrpSpPr>
            <p:nvPr/>
          </p:nvGrpSpPr>
          <p:grpSpPr bwMode="auto">
            <a:xfrm>
              <a:off x="5132748" y="366411"/>
              <a:ext cx="145535" cy="145677"/>
              <a:chOff x="2818" y="1137"/>
              <a:chExt cx="2044" cy="2046"/>
            </a:xfrm>
          </p:grpSpPr>
          <p:sp>
            <p:nvSpPr>
              <p:cNvPr id="89" name="AutoShape 3">
                <a:extLst>
                  <a:ext uri="{FF2B5EF4-FFF2-40B4-BE49-F238E27FC236}">
                    <a16:creationId xmlns:a16="http://schemas.microsoft.com/office/drawing/2014/main" id="{8A4C4F3D-B096-2951-E0C8-097A41698674}"/>
                  </a:ext>
                </a:extLst>
              </p:cNvPr>
              <p:cNvSpPr>
                <a:spLocks noChangeAspect="1" noChangeArrowheads="1" noTextEdit="1"/>
              </p:cNvSpPr>
              <p:nvPr/>
            </p:nvSpPr>
            <p:spPr bwMode="auto">
              <a:xfrm>
                <a:off x="2818" y="1137"/>
                <a:ext cx="2044"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90" name="Freeform 5">
                <a:extLst>
                  <a:ext uri="{FF2B5EF4-FFF2-40B4-BE49-F238E27FC236}">
                    <a16:creationId xmlns:a16="http://schemas.microsoft.com/office/drawing/2014/main" id="{09C111A7-F48B-1FF8-30B5-626B392453BF}"/>
                  </a:ext>
                </a:extLst>
              </p:cNvPr>
              <p:cNvSpPr>
                <a:spLocks noEditPoints="1"/>
              </p:cNvSpPr>
              <p:nvPr/>
            </p:nvSpPr>
            <p:spPr bwMode="auto">
              <a:xfrm>
                <a:off x="3043" y="1272"/>
                <a:ext cx="1596" cy="1778"/>
              </a:xfrm>
              <a:custGeom>
                <a:avLst/>
                <a:gdLst>
                  <a:gd name="T0" fmla="*/ 0 w 780"/>
                  <a:gd name="T1" fmla="*/ 143 h 868"/>
                  <a:gd name="T2" fmla="*/ 390 w 780"/>
                  <a:gd name="T3" fmla="*/ 0 h 868"/>
                  <a:gd name="T4" fmla="*/ 780 w 780"/>
                  <a:gd name="T5" fmla="*/ 143 h 868"/>
                  <a:gd name="T6" fmla="*/ 390 w 780"/>
                  <a:gd name="T7" fmla="*/ 287 h 868"/>
                  <a:gd name="T8" fmla="*/ 0 w 780"/>
                  <a:gd name="T9" fmla="*/ 143 h 868"/>
                  <a:gd name="T10" fmla="*/ 390 w 780"/>
                  <a:gd name="T11" fmla="*/ 329 h 868"/>
                  <a:gd name="T12" fmla="*/ 0 w 780"/>
                  <a:gd name="T13" fmla="*/ 198 h 868"/>
                  <a:gd name="T14" fmla="*/ 0 w 780"/>
                  <a:gd name="T15" fmla="*/ 347 h 868"/>
                  <a:gd name="T16" fmla="*/ 390 w 780"/>
                  <a:gd name="T17" fmla="*/ 478 h 868"/>
                  <a:gd name="T18" fmla="*/ 780 w 780"/>
                  <a:gd name="T19" fmla="*/ 347 h 868"/>
                  <a:gd name="T20" fmla="*/ 780 w 780"/>
                  <a:gd name="T21" fmla="*/ 198 h 868"/>
                  <a:gd name="T22" fmla="*/ 390 w 780"/>
                  <a:gd name="T23" fmla="*/ 329 h 868"/>
                  <a:gd name="T24" fmla="*/ 390 w 780"/>
                  <a:gd name="T25" fmla="*/ 524 h 868"/>
                  <a:gd name="T26" fmla="*/ 0 w 780"/>
                  <a:gd name="T27" fmla="*/ 390 h 868"/>
                  <a:gd name="T28" fmla="*/ 0 w 780"/>
                  <a:gd name="T29" fmla="*/ 543 h 868"/>
                  <a:gd name="T30" fmla="*/ 390 w 780"/>
                  <a:gd name="T31" fmla="*/ 677 h 868"/>
                  <a:gd name="T32" fmla="*/ 780 w 780"/>
                  <a:gd name="T33" fmla="*/ 543 h 868"/>
                  <a:gd name="T34" fmla="*/ 780 w 780"/>
                  <a:gd name="T35" fmla="*/ 390 h 868"/>
                  <a:gd name="T36" fmla="*/ 390 w 780"/>
                  <a:gd name="T37" fmla="*/ 524 h 868"/>
                  <a:gd name="T38" fmla="*/ 390 w 780"/>
                  <a:gd name="T39" fmla="*/ 719 h 868"/>
                  <a:gd name="T40" fmla="*/ 0 w 780"/>
                  <a:gd name="T41" fmla="*/ 589 h 868"/>
                  <a:gd name="T42" fmla="*/ 0 w 780"/>
                  <a:gd name="T43" fmla="*/ 738 h 868"/>
                  <a:gd name="T44" fmla="*/ 390 w 780"/>
                  <a:gd name="T45" fmla="*/ 868 h 868"/>
                  <a:gd name="T46" fmla="*/ 780 w 780"/>
                  <a:gd name="T47" fmla="*/ 738 h 868"/>
                  <a:gd name="T48" fmla="*/ 780 w 780"/>
                  <a:gd name="T49" fmla="*/ 589 h 868"/>
                  <a:gd name="T50" fmla="*/ 390 w 780"/>
                  <a:gd name="T51" fmla="*/ 719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0" h="868">
                    <a:moveTo>
                      <a:pt x="0" y="143"/>
                    </a:moveTo>
                    <a:cubicBezTo>
                      <a:pt x="0" y="64"/>
                      <a:pt x="175" y="0"/>
                      <a:pt x="390" y="0"/>
                    </a:cubicBezTo>
                    <a:cubicBezTo>
                      <a:pt x="605" y="0"/>
                      <a:pt x="780" y="64"/>
                      <a:pt x="780" y="143"/>
                    </a:cubicBezTo>
                    <a:cubicBezTo>
                      <a:pt x="780" y="222"/>
                      <a:pt x="605" y="287"/>
                      <a:pt x="390" y="287"/>
                    </a:cubicBezTo>
                    <a:cubicBezTo>
                      <a:pt x="175" y="287"/>
                      <a:pt x="0" y="222"/>
                      <a:pt x="0" y="143"/>
                    </a:cubicBezTo>
                    <a:close/>
                    <a:moveTo>
                      <a:pt x="390" y="329"/>
                    </a:moveTo>
                    <a:cubicBezTo>
                      <a:pt x="175" y="329"/>
                      <a:pt x="0" y="276"/>
                      <a:pt x="0" y="198"/>
                    </a:cubicBezTo>
                    <a:cubicBezTo>
                      <a:pt x="0" y="213"/>
                      <a:pt x="0" y="333"/>
                      <a:pt x="0" y="347"/>
                    </a:cubicBezTo>
                    <a:cubicBezTo>
                      <a:pt x="0" y="425"/>
                      <a:pt x="175" y="478"/>
                      <a:pt x="390" y="478"/>
                    </a:cubicBezTo>
                    <a:cubicBezTo>
                      <a:pt x="605" y="478"/>
                      <a:pt x="780" y="425"/>
                      <a:pt x="780" y="347"/>
                    </a:cubicBezTo>
                    <a:cubicBezTo>
                      <a:pt x="780" y="333"/>
                      <a:pt x="780" y="213"/>
                      <a:pt x="780" y="198"/>
                    </a:cubicBezTo>
                    <a:cubicBezTo>
                      <a:pt x="780" y="276"/>
                      <a:pt x="605" y="329"/>
                      <a:pt x="390" y="329"/>
                    </a:cubicBezTo>
                    <a:close/>
                    <a:moveTo>
                      <a:pt x="390" y="524"/>
                    </a:moveTo>
                    <a:cubicBezTo>
                      <a:pt x="175" y="524"/>
                      <a:pt x="0" y="470"/>
                      <a:pt x="0" y="390"/>
                    </a:cubicBezTo>
                    <a:cubicBezTo>
                      <a:pt x="0" y="405"/>
                      <a:pt x="0" y="528"/>
                      <a:pt x="0" y="543"/>
                    </a:cubicBezTo>
                    <a:cubicBezTo>
                      <a:pt x="0" y="623"/>
                      <a:pt x="175" y="677"/>
                      <a:pt x="390" y="677"/>
                    </a:cubicBezTo>
                    <a:cubicBezTo>
                      <a:pt x="605" y="677"/>
                      <a:pt x="780" y="623"/>
                      <a:pt x="780" y="543"/>
                    </a:cubicBezTo>
                    <a:cubicBezTo>
                      <a:pt x="780" y="528"/>
                      <a:pt x="780" y="405"/>
                      <a:pt x="780" y="390"/>
                    </a:cubicBezTo>
                    <a:cubicBezTo>
                      <a:pt x="780" y="470"/>
                      <a:pt x="605" y="524"/>
                      <a:pt x="390" y="524"/>
                    </a:cubicBezTo>
                    <a:close/>
                    <a:moveTo>
                      <a:pt x="390" y="719"/>
                    </a:moveTo>
                    <a:cubicBezTo>
                      <a:pt x="175" y="719"/>
                      <a:pt x="0" y="666"/>
                      <a:pt x="0" y="589"/>
                    </a:cubicBezTo>
                    <a:cubicBezTo>
                      <a:pt x="0" y="603"/>
                      <a:pt x="0" y="723"/>
                      <a:pt x="0" y="738"/>
                    </a:cubicBezTo>
                    <a:cubicBezTo>
                      <a:pt x="0" y="815"/>
                      <a:pt x="175" y="868"/>
                      <a:pt x="390" y="868"/>
                    </a:cubicBezTo>
                    <a:cubicBezTo>
                      <a:pt x="605" y="868"/>
                      <a:pt x="780" y="815"/>
                      <a:pt x="780" y="738"/>
                    </a:cubicBezTo>
                    <a:cubicBezTo>
                      <a:pt x="780" y="723"/>
                      <a:pt x="780" y="603"/>
                      <a:pt x="780" y="589"/>
                    </a:cubicBezTo>
                    <a:cubicBezTo>
                      <a:pt x="780" y="666"/>
                      <a:pt x="605" y="719"/>
                      <a:pt x="390" y="7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cxnSp>
        <p:nvCxnSpPr>
          <p:cNvPr id="154" name="Connector: Elbow 25">
            <a:extLst>
              <a:ext uri="{FF2B5EF4-FFF2-40B4-BE49-F238E27FC236}">
                <a16:creationId xmlns:a16="http://schemas.microsoft.com/office/drawing/2014/main" id="{B7D25439-9601-0577-42EF-A321915C13A1}"/>
              </a:ext>
            </a:extLst>
          </p:cNvPr>
          <p:cNvCxnSpPr>
            <a:cxnSpLocks/>
            <a:stCxn id="8" idx="2"/>
            <a:endCxn id="25" idx="3"/>
          </p:cNvCxnSpPr>
          <p:nvPr/>
        </p:nvCxnSpPr>
        <p:spPr>
          <a:xfrm rot="5400000">
            <a:off x="6688914" y="5103892"/>
            <a:ext cx="1020090" cy="402538"/>
          </a:xfrm>
          <a:prstGeom prst="bentConnector2">
            <a:avLst/>
          </a:prstGeom>
          <a:ln w="19050" cap="rnd" cmpd="sng" algn="ctr">
            <a:solidFill>
              <a:srgbClr val="9A9A9A"/>
            </a:solidFill>
            <a:prstDash val="sysDot"/>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33">
            <a:extLst>
              <a:ext uri="{FF2B5EF4-FFF2-40B4-BE49-F238E27FC236}">
                <a16:creationId xmlns:a16="http://schemas.microsoft.com/office/drawing/2014/main" id="{5CCB034F-9A31-7B89-F3FF-15191767955E}"/>
              </a:ext>
            </a:extLst>
          </p:cNvPr>
          <p:cNvCxnSpPr>
            <a:cxnSpLocks/>
          </p:cNvCxnSpPr>
          <p:nvPr/>
        </p:nvCxnSpPr>
        <p:spPr>
          <a:xfrm>
            <a:off x="7046977" y="6347813"/>
            <a:ext cx="2476776"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8" name="Straight Arrow Connector 33">
            <a:extLst>
              <a:ext uri="{FF2B5EF4-FFF2-40B4-BE49-F238E27FC236}">
                <a16:creationId xmlns:a16="http://schemas.microsoft.com/office/drawing/2014/main" id="{628DBC37-0487-14C0-3E86-DBD2B9D0BEBC}"/>
              </a:ext>
            </a:extLst>
          </p:cNvPr>
          <p:cNvCxnSpPr>
            <a:cxnSpLocks/>
          </p:cNvCxnSpPr>
          <p:nvPr/>
        </p:nvCxnSpPr>
        <p:spPr>
          <a:xfrm flipH="1">
            <a:off x="7046977" y="6089662"/>
            <a:ext cx="2471485" cy="0"/>
          </a:xfrm>
          <a:prstGeom prst="straightConnector1">
            <a:avLst/>
          </a:prstGeom>
          <a:ln w="19050" cap="rnd" cmpd="sng" algn="ctr">
            <a:solidFill>
              <a:srgbClr val="9A9A9A"/>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4" name="TextBox 40">
            <a:extLst>
              <a:ext uri="{FF2B5EF4-FFF2-40B4-BE49-F238E27FC236}">
                <a16:creationId xmlns:a16="http://schemas.microsoft.com/office/drawing/2014/main" id="{3FFD432A-BD3D-0B8C-0119-E346594DD735}"/>
              </a:ext>
            </a:extLst>
          </p:cNvPr>
          <p:cNvSpPr txBox="1"/>
          <p:nvPr/>
        </p:nvSpPr>
        <p:spPr>
          <a:xfrm>
            <a:off x="7198959" y="6439178"/>
            <a:ext cx="2504951" cy="16158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サービス利用</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grpSp>
        <p:nvGrpSpPr>
          <p:cNvPr id="195" name="Group 42">
            <a:extLst>
              <a:ext uri="{FF2B5EF4-FFF2-40B4-BE49-F238E27FC236}">
                <a16:creationId xmlns:a16="http://schemas.microsoft.com/office/drawing/2014/main" id="{DF0D20EE-7622-47AB-3B10-021E4033BF0A}"/>
              </a:ext>
            </a:extLst>
          </p:cNvPr>
          <p:cNvGrpSpPr/>
          <p:nvPr/>
        </p:nvGrpSpPr>
        <p:grpSpPr>
          <a:xfrm>
            <a:off x="8326659" y="5953091"/>
            <a:ext cx="245885" cy="245885"/>
            <a:chOff x="1447799" y="4154448"/>
            <a:chExt cx="360000" cy="360000"/>
          </a:xfrm>
        </p:grpSpPr>
        <p:grpSp>
          <p:nvGrpSpPr>
            <p:cNvPr id="196" name="Group 218">
              <a:extLst>
                <a:ext uri="{FF2B5EF4-FFF2-40B4-BE49-F238E27FC236}">
                  <a16:creationId xmlns:a16="http://schemas.microsoft.com/office/drawing/2014/main" id="{54D86966-B1A0-528A-6C14-94CEE1ED4CDE}"/>
                </a:ext>
              </a:extLst>
            </p:cNvPr>
            <p:cNvGrpSpPr/>
            <p:nvPr/>
          </p:nvGrpSpPr>
          <p:grpSpPr>
            <a:xfrm>
              <a:off x="1447799" y="4154448"/>
              <a:ext cx="360000" cy="360000"/>
              <a:chOff x="1447799" y="4154448"/>
              <a:chExt cx="360000" cy="360000"/>
            </a:xfrm>
          </p:grpSpPr>
          <p:sp>
            <p:nvSpPr>
              <p:cNvPr id="229" name="Oval 222">
                <a:extLst>
                  <a:ext uri="{FF2B5EF4-FFF2-40B4-BE49-F238E27FC236}">
                    <a16:creationId xmlns:a16="http://schemas.microsoft.com/office/drawing/2014/main" id="{DBD4CE79-AA88-3B68-EF40-127B1141A931}"/>
                  </a:ext>
                </a:extLst>
              </p:cNvPr>
              <p:cNvSpPr/>
              <p:nvPr/>
            </p:nvSpPr>
            <p:spPr>
              <a:xfrm>
                <a:off x="1447799" y="4154448"/>
                <a:ext cx="360000" cy="360000"/>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sp>
            <p:nvSpPr>
              <p:cNvPr id="230" name="Oval 223">
                <a:extLst>
                  <a:ext uri="{FF2B5EF4-FFF2-40B4-BE49-F238E27FC236}">
                    <a16:creationId xmlns:a16="http://schemas.microsoft.com/office/drawing/2014/main" id="{2DC55D06-C711-092F-8F28-2B1C95829E91}"/>
                  </a:ext>
                </a:extLst>
              </p:cNvPr>
              <p:cNvSpPr/>
              <p:nvPr/>
            </p:nvSpPr>
            <p:spPr>
              <a:xfrm>
                <a:off x="1492562" y="4201029"/>
                <a:ext cx="270474" cy="270474"/>
              </a:xfrm>
              <a:prstGeom prst="ellipse">
                <a:avLst/>
              </a:prstGeom>
              <a:solidFill>
                <a:srgbClr val="29BA74"/>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FFFFFF"/>
                  </a:solidFill>
                  <a:effectLst/>
                  <a:uLnTx/>
                  <a:uFillTx/>
                  <a:latin typeface="Meiryo UI"/>
                  <a:ea typeface="+mn-ea"/>
                  <a:cs typeface="+mn-cs"/>
                </a:endParaRPr>
              </a:p>
            </p:txBody>
          </p:sp>
        </p:grpSp>
        <p:grpSp>
          <p:nvGrpSpPr>
            <p:cNvPr id="197" name="bcgBugs_Value Proposition ">
              <a:extLst>
                <a:ext uri="{FF2B5EF4-FFF2-40B4-BE49-F238E27FC236}">
                  <a16:creationId xmlns:a16="http://schemas.microsoft.com/office/drawing/2014/main" id="{5FE9034C-D00C-B7DC-D0FE-E16B30D93B3D}"/>
                </a:ext>
              </a:extLst>
            </p:cNvPr>
            <p:cNvGrpSpPr>
              <a:grpSpLocks noChangeAspect="1"/>
            </p:cNvGrpSpPr>
            <p:nvPr/>
          </p:nvGrpSpPr>
          <p:grpSpPr bwMode="auto">
            <a:xfrm>
              <a:off x="1501933" y="4212253"/>
              <a:ext cx="234615" cy="234615"/>
              <a:chOff x="2652" y="972"/>
              <a:chExt cx="2376" cy="2376"/>
            </a:xfrm>
          </p:grpSpPr>
          <p:sp>
            <p:nvSpPr>
              <p:cNvPr id="208" name="AutoShape 3">
                <a:extLst>
                  <a:ext uri="{FF2B5EF4-FFF2-40B4-BE49-F238E27FC236}">
                    <a16:creationId xmlns:a16="http://schemas.microsoft.com/office/drawing/2014/main" id="{EBEAC2FD-EBC4-6509-5F70-188283C143EB}"/>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4235C"/>
                  </a:solidFill>
                  <a:effectLst/>
                  <a:uLnTx/>
                  <a:uFillTx/>
                  <a:latin typeface="Meiryo UI"/>
                  <a:ea typeface="+mn-ea"/>
                  <a:cs typeface="+mn-cs"/>
                </a:endParaRPr>
              </a:p>
            </p:txBody>
          </p:sp>
          <p:sp>
            <p:nvSpPr>
              <p:cNvPr id="212" name="Freeform 5">
                <a:extLst>
                  <a:ext uri="{FF2B5EF4-FFF2-40B4-BE49-F238E27FC236}">
                    <a16:creationId xmlns:a16="http://schemas.microsoft.com/office/drawing/2014/main" id="{B65DF380-0553-EAC3-88ED-AF7F870955A2}"/>
                  </a:ext>
                </a:extLst>
              </p:cNvPr>
              <p:cNvSpPr>
                <a:spLocks noEditPoints="1"/>
              </p:cNvSpPr>
              <p:nvPr/>
            </p:nvSpPr>
            <p:spPr bwMode="auto">
              <a:xfrm>
                <a:off x="2964" y="1417"/>
                <a:ext cx="1925" cy="1622"/>
              </a:xfrm>
              <a:custGeom>
                <a:avLst/>
                <a:gdLst>
                  <a:gd name="T0" fmla="*/ 373 w 809"/>
                  <a:gd name="T1" fmla="*/ 141 h 682"/>
                  <a:gd name="T2" fmla="*/ 359 w 809"/>
                  <a:gd name="T3" fmla="*/ 1 h 682"/>
                  <a:gd name="T4" fmla="*/ 219 w 809"/>
                  <a:gd name="T5" fmla="*/ 142 h 682"/>
                  <a:gd name="T6" fmla="*/ 233 w 809"/>
                  <a:gd name="T7" fmla="*/ 178 h 682"/>
                  <a:gd name="T8" fmla="*/ 411 w 809"/>
                  <a:gd name="T9" fmla="*/ 287 h 682"/>
                  <a:gd name="T10" fmla="*/ 409 w 809"/>
                  <a:gd name="T11" fmla="*/ 148 h 682"/>
                  <a:gd name="T12" fmla="*/ 560 w 809"/>
                  <a:gd name="T13" fmla="*/ 8 h 682"/>
                  <a:gd name="T14" fmla="*/ 469 w 809"/>
                  <a:gd name="T15" fmla="*/ 7 h 682"/>
                  <a:gd name="T16" fmla="*/ 503 w 809"/>
                  <a:gd name="T17" fmla="*/ 292 h 682"/>
                  <a:gd name="T18" fmla="*/ 621 w 809"/>
                  <a:gd name="T19" fmla="*/ 178 h 682"/>
                  <a:gd name="T20" fmla="*/ 444 w 809"/>
                  <a:gd name="T21" fmla="*/ 289 h 682"/>
                  <a:gd name="T22" fmla="*/ 684 w 809"/>
                  <a:gd name="T23" fmla="*/ 8 h 682"/>
                  <a:gd name="T24" fmla="*/ 591 w 809"/>
                  <a:gd name="T25" fmla="*/ 5 h 682"/>
                  <a:gd name="T26" fmla="*/ 799 w 809"/>
                  <a:gd name="T27" fmla="*/ 149 h 682"/>
                  <a:gd name="T28" fmla="*/ 797 w 809"/>
                  <a:gd name="T29" fmla="*/ 178 h 682"/>
                  <a:gd name="T30" fmla="*/ 574 w 809"/>
                  <a:gd name="T31" fmla="*/ 399 h 682"/>
                  <a:gd name="T32" fmla="*/ 800 w 809"/>
                  <a:gd name="T33" fmla="*/ 184 h 682"/>
                  <a:gd name="T34" fmla="*/ 762 w 809"/>
                  <a:gd name="T35" fmla="*/ 338 h 682"/>
                  <a:gd name="T36" fmla="*/ 758 w 809"/>
                  <a:gd name="T37" fmla="*/ 335 h 682"/>
                  <a:gd name="T38" fmla="*/ 754 w 809"/>
                  <a:gd name="T39" fmla="*/ 332 h 682"/>
                  <a:gd name="T40" fmla="*/ 723 w 809"/>
                  <a:gd name="T41" fmla="*/ 323 h 682"/>
                  <a:gd name="T42" fmla="*/ 681 w 809"/>
                  <a:gd name="T43" fmla="*/ 340 h 682"/>
                  <a:gd name="T44" fmla="*/ 646 w 809"/>
                  <a:gd name="T45" fmla="*/ 380 h 682"/>
                  <a:gd name="T46" fmla="*/ 554 w 809"/>
                  <a:gd name="T47" fmla="*/ 438 h 682"/>
                  <a:gd name="T48" fmla="*/ 539 w 809"/>
                  <a:gd name="T49" fmla="*/ 441 h 682"/>
                  <a:gd name="T50" fmla="*/ 434 w 809"/>
                  <a:gd name="T51" fmla="*/ 432 h 682"/>
                  <a:gd name="T52" fmla="*/ 516 w 809"/>
                  <a:gd name="T53" fmla="*/ 422 h 682"/>
                  <a:gd name="T54" fmla="*/ 521 w 809"/>
                  <a:gd name="T55" fmla="*/ 419 h 682"/>
                  <a:gd name="T56" fmla="*/ 528 w 809"/>
                  <a:gd name="T57" fmla="*/ 415 h 682"/>
                  <a:gd name="T58" fmla="*/ 549 w 809"/>
                  <a:gd name="T59" fmla="*/ 379 h 682"/>
                  <a:gd name="T60" fmla="*/ 550 w 809"/>
                  <a:gd name="T61" fmla="*/ 371 h 682"/>
                  <a:gd name="T62" fmla="*/ 543 w 809"/>
                  <a:gd name="T63" fmla="*/ 344 h 682"/>
                  <a:gd name="T64" fmla="*/ 271 w 809"/>
                  <a:gd name="T65" fmla="*/ 305 h 682"/>
                  <a:gd name="T66" fmla="*/ 265 w 809"/>
                  <a:gd name="T67" fmla="*/ 306 h 682"/>
                  <a:gd name="T68" fmla="*/ 243 w 809"/>
                  <a:gd name="T69" fmla="*/ 310 h 682"/>
                  <a:gd name="T70" fmla="*/ 238 w 809"/>
                  <a:gd name="T71" fmla="*/ 312 h 682"/>
                  <a:gd name="T72" fmla="*/ 231 w 809"/>
                  <a:gd name="T73" fmla="*/ 314 h 682"/>
                  <a:gd name="T74" fmla="*/ 226 w 809"/>
                  <a:gd name="T75" fmla="*/ 317 h 682"/>
                  <a:gd name="T76" fmla="*/ 220 w 809"/>
                  <a:gd name="T77" fmla="*/ 320 h 682"/>
                  <a:gd name="T78" fmla="*/ 0 w 809"/>
                  <a:gd name="T79" fmla="*/ 451 h 682"/>
                  <a:gd name="T80" fmla="*/ 11 w 809"/>
                  <a:gd name="T81" fmla="*/ 682 h 682"/>
                  <a:gd name="T82" fmla="*/ 267 w 809"/>
                  <a:gd name="T83" fmla="*/ 584 h 682"/>
                  <a:gd name="T84" fmla="*/ 270 w 809"/>
                  <a:gd name="T85" fmla="*/ 583 h 682"/>
                  <a:gd name="T86" fmla="*/ 290 w 809"/>
                  <a:gd name="T87" fmla="*/ 581 h 682"/>
                  <a:gd name="T88" fmla="*/ 394 w 809"/>
                  <a:gd name="T89" fmla="*/ 589 h 682"/>
                  <a:gd name="T90" fmla="*/ 412 w 809"/>
                  <a:gd name="T91" fmla="*/ 590 h 682"/>
                  <a:gd name="T92" fmla="*/ 443 w 809"/>
                  <a:gd name="T93" fmla="*/ 590 h 682"/>
                  <a:gd name="T94" fmla="*/ 494 w 809"/>
                  <a:gd name="T95" fmla="*/ 585 h 682"/>
                  <a:gd name="T96" fmla="*/ 503 w 809"/>
                  <a:gd name="T97" fmla="*/ 583 h 682"/>
                  <a:gd name="T98" fmla="*/ 533 w 809"/>
                  <a:gd name="T99" fmla="*/ 577 h 682"/>
                  <a:gd name="T100" fmla="*/ 548 w 809"/>
                  <a:gd name="T101" fmla="*/ 573 h 682"/>
                  <a:gd name="T102" fmla="*/ 660 w 809"/>
                  <a:gd name="T103" fmla="*/ 522 h 682"/>
                  <a:gd name="T104" fmla="*/ 746 w 809"/>
                  <a:gd name="T105" fmla="*/ 447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9" h="682">
                    <a:moveTo>
                      <a:pt x="222" y="148"/>
                    </a:moveTo>
                    <a:cubicBezTo>
                      <a:pt x="364" y="148"/>
                      <a:pt x="364" y="148"/>
                      <a:pt x="364" y="148"/>
                    </a:cubicBezTo>
                    <a:cubicBezTo>
                      <a:pt x="367" y="147"/>
                      <a:pt x="372" y="144"/>
                      <a:pt x="373" y="141"/>
                    </a:cubicBezTo>
                    <a:cubicBezTo>
                      <a:pt x="394" y="97"/>
                      <a:pt x="415" y="52"/>
                      <a:pt x="437" y="5"/>
                    </a:cubicBezTo>
                    <a:cubicBezTo>
                      <a:pt x="438" y="3"/>
                      <a:pt x="436" y="0"/>
                      <a:pt x="434" y="0"/>
                    </a:cubicBezTo>
                    <a:cubicBezTo>
                      <a:pt x="407" y="0"/>
                      <a:pt x="383" y="0"/>
                      <a:pt x="359" y="1"/>
                    </a:cubicBezTo>
                    <a:cubicBezTo>
                      <a:pt x="353" y="1"/>
                      <a:pt x="347" y="5"/>
                      <a:pt x="343" y="9"/>
                    </a:cubicBezTo>
                    <a:cubicBezTo>
                      <a:pt x="317" y="36"/>
                      <a:pt x="293" y="62"/>
                      <a:pt x="268" y="90"/>
                    </a:cubicBezTo>
                    <a:cubicBezTo>
                      <a:pt x="252" y="107"/>
                      <a:pt x="237" y="124"/>
                      <a:pt x="219" y="142"/>
                    </a:cubicBezTo>
                    <a:cubicBezTo>
                      <a:pt x="218" y="144"/>
                      <a:pt x="219" y="148"/>
                      <a:pt x="222" y="148"/>
                    </a:cubicBezTo>
                    <a:close/>
                    <a:moveTo>
                      <a:pt x="359" y="178"/>
                    </a:moveTo>
                    <a:cubicBezTo>
                      <a:pt x="316" y="178"/>
                      <a:pt x="273" y="178"/>
                      <a:pt x="233" y="178"/>
                    </a:cubicBezTo>
                    <a:cubicBezTo>
                      <a:pt x="230" y="178"/>
                      <a:pt x="229" y="182"/>
                      <a:pt x="230" y="184"/>
                    </a:cubicBezTo>
                    <a:cubicBezTo>
                      <a:pt x="264" y="217"/>
                      <a:pt x="297" y="250"/>
                      <a:pt x="330" y="283"/>
                    </a:cubicBezTo>
                    <a:cubicBezTo>
                      <a:pt x="411" y="287"/>
                      <a:pt x="411" y="287"/>
                      <a:pt x="411" y="287"/>
                    </a:cubicBezTo>
                    <a:cubicBezTo>
                      <a:pt x="398" y="253"/>
                      <a:pt x="385" y="219"/>
                      <a:pt x="372" y="185"/>
                    </a:cubicBezTo>
                    <a:cubicBezTo>
                      <a:pt x="371" y="181"/>
                      <a:pt x="363" y="178"/>
                      <a:pt x="359" y="178"/>
                    </a:cubicBezTo>
                    <a:close/>
                    <a:moveTo>
                      <a:pt x="409" y="148"/>
                    </a:moveTo>
                    <a:cubicBezTo>
                      <a:pt x="619" y="148"/>
                      <a:pt x="619" y="148"/>
                      <a:pt x="619" y="148"/>
                    </a:cubicBezTo>
                    <a:cubicBezTo>
                      <a:pt x="622" y="148"/>
                      <a:pt x="623" y="145"/>
                      <a:pt x="622" y="143"/>
                    </a:cubicBezTo>
                    <a:cubicBezTo>
                      <a:pt x="600" y="97"/>
                      <a:pt x="581" y="52"/>
                      <a:pt x="560" y="8"/>
                    </a:cubicBezTo>
                    <a:cubicBezTo>
                      <a:pt x="557" y="4"/>
                      <a:pt x="550" y="1"/>
                      <a:pt x="545" y="1"/>
                    </a:cubicBezTo>
                    <a:cubicBezTo>
                      <a:pt x="524" y="0"/>
                      <a:pt x="503" y="0"/>
                      <a:pt x="482" y="1"/>
                    </a:cubicBezTo>
                    <a:cubicBezTo>
                      <a:pt x="477" y="1"/>
                      <a:pt x="471" y="3"/>
                      <a:pt x="469" y="7"/>
                    </a:cubicBezTo>
                    <a:cubicBezTo>
                      <a:pt x="448" y="51"/>
                      <a:pt x="427" y="96"/>
                      <a:pt x="406" y="143"/>
                    </a:cubicBezTo>
                    <a:cubicBezTo>
                      <a:pt x="405" y="145"/>
                      <a:pt x="407" y="148"/>
                      <a:pt x="409" y="148"/>
                    </a:cubicBezTo>
                    <a:close/>
                    <a:moveTo>
                      <a:pt x="503" y="292"/>
                    </a:moveTo>
                    <a:cubicBezTo>
                      <a:pt x="531" y="293"/>
                      <a:pt x="555" y="310"/>
                      <a:pt x="567" y="333"/>
                    </a:cubicBezTo>
                    <a:cubicBezTo>
                      <a:pt x="586" y="283"/>
                      <a:pt x="605" y="233"/>
                      <a:pt x="624" y="182"/>
                    </a:cubicBezTo>
                    <a:cubicBezTo>
                      <a:pt x="625" y="180"/>
                      <a:pt x="624" y="178"/>
                      <a:pt x="621" y="178"/>
                    </a:cubicBezTo>
                    <a:cubicBezTo>
                      <a:pt x="407" y="178"/>
                      <a:pt x="407" y="178"/>
                      <a:pt x="407" y="178"/>
                    </a:cubicBezTo>
                    <a:cubicBezTo>
                      <a:pt x="404" y="178"/>
                      <a:pt x="403" y="180"/>
                      <a:pt x="404" y="182"/>
                    </a:cubicBezTo>
                    <a:cubicBezTo>
                      <a:pt x="431" y="253"/>
                      <a:pt x="440" y="279"/>
                      <a:pt x="444" y="289"/>
                    </a:cubicBezTo>
                    <a:cubicBezTo>
                      <a:pt x="503" y="292"/>
                      <a:pt x="503" y="292"/>
                      <a:pt x="503" y="292"/>
                    </a:cubicBezTo>
                    <a:close/>
                    <a:moveTo>
                      <a:pt x="808" y="142"/>
                    </a:moveTo>
                    <a:cubicBezTo>
                      <a:pt x="765" y="97"/>
                      <a:pt x="725" y="52"/>
                      <a:pt x="684" y="8"/>
                    </a:cubicBezTo>
                    <a:cubicBezTo>
                      <a:pt x="680" y="4"/>
                      <a:pt x="674" y="1"/>
                      <a:pt x="669" y="1"/>
                    </a:cubicBezTo>
                    <a:cubicBezTo>
                      <a:pt x="645" y="0"/>
                      <a:pt x="621" y="0"/>
                      <a:pt x="594" y="0"/>
                    </a:cubicBezTo>
                    <a:cubicBezTo>
                      <a:pt x="591" y="0"/>
                      <a:pt x="589" y="3"/>
                      <a:pt x="591" y="5"/>
                    </a:cubicBezTo>
                    <a:cubicBezTo>
                      <a:pt x="611" y="50"/>
                      <a:pt x="631" y="93"/>
                      <a:pt x="651" y="136"/>
                    </a:cubicBezTo>
                    <a:cubicBezTo>
                      <a:pt x="655" y="146"/>
                      <a:pt x="661" y="149"/>
                      <a:pt x="672" y="149"/>
                    </a:cubicBezTo>
                    <a:cubicBezTo>
                      <a:pt x="714" y="148"/>
                      <a:pt x="756" y="149"/>
                      <a:pt x="799" y="149"/>
                    </a:cubicBezTo>
                    <a:cubicBezTo>
                      <a:pt x="800" y="149"/>
                      <a:pt x="803" y="148"/>
                      <a:pt x="806" y="148"/>
                    </a:cubicBezTo>
                    <a:cubicBezTo>
                      <a:pt x="808" y="148"/>
                      <a:pt x="809" y="144"/>
                      <a:pt x="808" y="142"/>
                    </a:cubicBezTo>
                    <a:close/>
                    <a:moveTo>
                      <a:pt x="797" y="178"/>
                    </a:moveTo>
                    <a:cubicBezTo>
                      <a:pt x="757" y="178"/>
                      <a:pt x="716" y="178"/>
                      <a:pt x="675" y="178"/>
                    </a:cubicBezTo>
                    <a:cubicBezTo>
                      <a:pt x="662" y="178"/>
                      <a:pt x="656" y="181"/>
                      <a:pt x="652" y="194"/>
                    </a:cubicBezTo>
                    <a:cubicBezTo>
                      <a:pt x="626" y="262"/>
                      <a:pt x="600" y="331"/>
                      <a:pt x="574" y="399"/>
                    </a:cubicBezTo>
                    <a:cubicBezTo>
                      <a:pt x="574" y="399"/>
                      <a:pt x="574" y="399"/>
                      <a:pt x="574" y="400"/>
                    </a:cubicBezTo>
                    <a:cubicBezTo>
                      <a:pt x="573" y="403"/>
                      <a:pt x="577" y="406"/>
                      <a:pt x="579" y="403"/>
                    </a:cubicBezTo>
                    <a:cubicBezTo>
                      <a:pt x="652" y="331"/>
                      <a:pt x="726" y="257"/>
                      <a:pt x="800" y="184"/>
                    </a:cubicBezTo>
                    <a:cubicBezTo>
                      <a:pt x="802" y="182"/>
                      <a:pt x="800" y="178"/>
                      <a:pt x="797" y="178"/>
                    </a:cubicBezTo>
                    <a:close/>
                    <a:moveTo>
                      <a:pt x="762" y="338"/>
                    </a:moveTo>
                    <a:cubicBezTo>
                      <a:pt x="762" y="338"/>
                      <a:pt x="762" y="338"/>
                      <a:pt x="762" y="338"/>
                    </a:cubicBezTo>
                    <a:cubicBezTo>
                      <a:pt x="761" y="337"/>
                      <a:pt x="761" y="337"/>
                      <a:pt x="760" y="336"/>
                    </a:cubicBezTo>
                    <a:cubicBezTo>
                      <a:pt x="760" y="336"/>
                      <a:pt x="759" y="336"/>
                      <a:pt x="759" y="335"/>
                    </a:cubicBezTo>
                    <a:cubicBezTo>
                      <a:pt x="758" y="335"/>
                      <a:pt x="758" y="335"/>
                      <a:pt x="758" y="335"/>
                    </a:cubicBezTo>
                    <a:cubicBezTo>
                      <a:pt x="758" y="334"/>
                      <a:pt x="757" y="334"/>
                      <a:pt x="756" y="333"/>
                    </a:cubicBezTo>
                    <a:cubicBezTo>
                      <a:pt x="756" y="333"/>
                      <a:pt x="756" y="333"/>
                      <a:pt x="756" y="333"/>
                    </a:cubicBezTo>
                    <a:cubicBezTo>
                      <a:pt x="755" y="333"/>
                      <a:pt x="755" y="332"/>
                      <a:pt x="754" y="332"/>
                    </a:cubicBezTo>
                    <a:cubicBezTo>
                      <a:pt x="753" y="331"/>
                      <a:pt x="752" y="331"/>
                      <a:pt x="751" y="330"/>
                    </a:cubicBezTo>
                    <a:cubicBezTo>
                      <a:pt x="743" y="326"/>
                      <a:pt x="733" y="323"/>
                      <a:pt x="724" y="323"/>
                    </a:cubicBezTo>
                    <a:cubicBezTo>
                      <a:pt x="723" y="323"/>
                      <a:pt x="723" y="323"/>
                      <a:pt x="723" y="323"/>
                    </a:cubicBezTo>
                    <a:cubicBezTo>
                      <a:pt x="720" y="323"/>
                      <a:pt x="720" y="323"/>
                      <a:pt x="720" y="323"/>
                    </a:cubicBezTo>
                    <a:cubicBezTo>
                      <a:pt x="720" y="323"/>
                      <a:pt x="720" y="323"/>
                      <a:pt x="719" y="323"/>
                    </a:cubicBezTo>
                    <a:cubicBezTo>
                      <a:pt x="705" y="324"/>
                      <a:pt x="691" y="330"/>
                      <a:pt x="681" y="340"/>
                    </a:cubicBezTo>
                    <a:cubicBezTo>
                      <a:pt x="681" y="340"/>
                      <a:pt x="681" y="340"/>
                      <a:pt x="681" y="340"/>
                    </a:cubicBezTo>
                    <a:cubicBezTo>
                      <a:pt x="680" y="341"/>
                      <a:pt x="680" y="342"/>
                      <a:pt x="679" y="343"/>
                    </a:cubicBezTo>
                    <a:cubicBezTo>
                      <a:pt x="646" y="380"/>
                      <a:pt x="646" y="380"/>
                      <a:pt x="646" y="380"/>
                    </a:cubicBezTo>
                    <a:cubicBezTo>
                      <a:pt x="641" y="385"/>
                      <a:pt x="637" y="389"/>
                      <a:pt x="633" y="393"/>
                    </a:cubicBezTo>
                    <a:cubicBezTo>
                      <a:pt x="616" y="409"/>
                      <a:pt x="596" y="422"/>
                      <a:pt x="575" y="430"/>
                    </a:cubicBezTo>
                    <a:cubicBezTo>
                      <a:pt x="568" y="433"/>
                      <a:pt x="561" y="436"/>
                      <a:pt x="554" y="438"/>
                    </a:cubicBezTo>
                    <a:cubicBezTo>
                      <a:pt x="552" y="438"/>
                      <a:pt x="550" y="439"/>
                      <a:pt x="547" y="439"/>
                    </a:cubicBezTo>
                    <a:cubicBezTo>
                      <a:pt x="547" y="440"/>
                      <a:pt x="547" y="440"/>
                      <a:pt x="546" y="440"/>
                    </a:cubicBezTo>
                    <a:cubicBezTo>
                      <a:pt x="544" y="440"/>
                      <a:pt x="542" y="441"/>
                      <a:pt x="539" y="441"/>
                    </a:cubicBezTo>
                    <a:cubicBezTo>
                      <a:pt x="539" y="441"/>
                      <a:pt x="539" y="441"/>
                      <a:pt x="539" y="441"/>
                    </a:cubicBezTo>
                    <a:cubicBezTo>
                      <a:pt x="532" y="443"/>
                      <a:pt x="524" y="444"/>
                      <a:pt x="517" y="444"/>
                    </a:cubicBezTo>
                    <a:cubicBezTo>
                      <a:pt x="489" y="446"/>
                      <a:pt x="461" y="442"/>
                      <a:pt x="434" y="432"/>
                    </a:cubicBezTo>
                    <a:cubicBezTo>
                      <a:pt x="500" y="426"/>
                      <a:pt x="500" y="426"/>
                      <a:pt x="500" y="426"/>
                    </a:cubicBezTo>
                    <a:cubicBezTo>
                      <a:pt x="504" y="425"/>
                      <a:pt x="509" y="424"/>
                      <a:pt x="513" y="423"/>
                    </a:cubicBezTo>
                    <a:cubicBezTo>
                      <a:pt x="514" y="422"/>
                      <a:pt x="515" y="422"/>
                      <a:pt x="516" y="422"/>
                    </a:cubicBezTo>
                    <a:cubicBezTo>
                      <a:pt x="516" y="421"/>
                      <a:pt x="517" y="421"/>
                      <a:pt x="517" y="421"/>
                    </a:cubicBezTo>
                    <a:cubicBezTo>
                      <a:pt x="518" y="421"/>
                      <a:pt x="519" y="420"/>
                      <a:pt x="520" y="420"/>
                    </a:cubicBezTo>
                    <a:cubicBezTo>
                      <a:pt x="520" y="419"/>
                      <a:pt x="521" y="419"/>
                      <a:pt x="521" y="419"/>
                    </a:cubicBezTo>
                    <a:cubicBezTo>
                      <a:pt x="522" y="419"/>
                      <a:pt x="523" y="418"/>
                      <a:pt x="524" y="417"/>
                    </a:cubicBezTo>
                    <a:cubicBezTo>
                      <a:pt x="524" y="417"/>
                      <a:pt x="524" y="417"/>
                      <a:pt x="525" y="417"/>
                    </a:cubicBezTo>
                    <a:cubicBezTo>
                      <a:pt x="526" y="416"/>
                      <a:pt x="527" y="416"/>
                      <a:pt x="528" y="415"/>
                    </a:cubicBezTo>
                    <a:cubicBezTo>
                      <a:pt x="529" y="414"/>
                      <a:pt x="530" y="413"/>
                      <a:pt x="531" y="412"/>
                    </a:cubicBezTo>
                    <a:cubicBezTo>
                      <a:pt x="531" y="412"/>
                      <a:pt x="531" y="412"/>
                      <a:pt x="531" y="412"/>
                    </a:cubicBezTo>
                    <a:cubicBezTo>
                      <a:pt x="540" y="404"/>
                      <a:pt x="547" y="392"/>
                      <a:pt x="549" y="379"/>
                    </a:cubicBezTo>
                    <a:cubicBezTo>
                      <a:pt x="549" y="378"/>
                      <a:pt x="549" y="377"/>
                      <a:pt x="549" y="375"/>
                    </a:cubicBezTo>
                    <a:cubicBezTo>
                      <a:pt x="549" y="375"/>
                      <a:pt x="549" y="375"/>
                      <a:pt x="549" y="375"/>
                    </a:cubicBezTo>
                    <a:cubicBezTo>
                      <a:pt x="550" y="373"/>
                      <a:pt x="550" y="372"/>
                      <a:pt x="550" y="371"/>
                    </a:cubicBezTo>
                    <a:cubicBezTo>
                      <a:pt x="550" y="367"/>
                      <a:pt x="549" y="363"/>
                      <a:pt x="549" y="360"/>
                    </a:cubicBezTo>
                    <a:cubicBezTo>
                      <a:pt x="548" y="355"/>
                      <a:pt x="546" y="351"/>
                      <a:pt x="544" y="347"/>
                    </a:cubicBezTo>
                    <a:cubicBezTo>
                      <a:pt x="544" y="346"/>
                      <a:pt x="543" y="345"/>
                      <a:pt x="543" y="344"/>
                    </a:cubicBezTo>
                    <a:cubicBezTo>
                      <a:pt x="533" y="328"/>
                      <a:pt x="517" y="317"/>
                      <a:pt x="498" y="316"/>
                    </a:cubicBezTo>
                    <a:cubicBezTo>
                      <a:pt x="286" y="305"/>
                      <a:pt x="286" y="305"/>
                      <a:pt x="286" y="305"/>
                    </a:cubicBezTo>
                    <a:cubicBezTo>
                      <a:pt x="271" y="305"/>
                      <a:pt x="271" y="305"/>
                      <a:pt x="271" y="305"/>
                    </a:cubicBezTo>
                    <a:cubicBezTo>
                      <a:pt x="271" y="305"/>
                      <a:pt x="270" y="305"/>
                      <a:pt x="269" y="305"/>
                    </a:cubicBezTo>
                    <a:cubicBezTo>
                      <a:pt x="267" y="305"/>
                      <a:pt x="267" y="305"/>
                      <a:pt x="267" y="305"/>
                    </a:cubicBezTo>
                    <a:cubicBezTo>
                      <a:pt x="266" y="305"/>
                      <a:pt x="266" y="305"/>
                      <a:pt x="265" y="306"/>
                    </a:cubicBezTo>
                    <a:cubicBezTo>
                      <a:pt x="259" y="306"/>
                      <a:pt x="253" y="307"/>
                      <a:pt x="246" y="309"/>
                    </a:cubicBezTo>
                    <a:cubicBezTo>
                      <a:pt x="246" y="309"/>
                      <a:pt x="246" y="309"/>
                      <a:pt x="246" y="309"/>
                    </a:cubicBezTo>
                    <a:cubicBezTo>
                      <a:pt x="245" y="309"/>
                      <a:pt x="244" y="310"/>
                      <a:pt x="243" y="310"/>
                    </a:cubicBezTo>
                    <a:cubicBezTo>
                      <a:pt x="242" y="310"/>
                      <a:pt x="242" y="310"/>
                      <a:pt x="242" y="310"/>
                    </a:cubicBezTo>
                    <a:cubicBezTo>
                      <a:pt x="241" y="311"/>
                      <a:pt x="240" y="311"/>
                      <a:pt x="239" y="311"/>
                    </a:cubicBezTo>
                    <a:cubicBezTo>
                      <a:pt x="238" y="311"/>
                      <a:pt x="238" y="311"/>
                      <a:pt x="238" y="312"/>
                    </a:cubicBezTo>
                    <a:cubicBezTo>
                      <a:pt x="237" y="312"/>
                      <a:pt x="236" y="312"/>
                      <a:pt x="235" y="313"/>
                    </a:cubicBezTo>
                    <a:cubicBezTo>
                      <a:pt x="234" y="313"/>
                      <a:pt x="234" y="313"/>
                      <a:pt x="234" y="313"/>
                    </a:cubicBezTo>
                    <a:cubicBezTo>
                      <a:pt x="233" y="313"/>
                      <a:pt x="232" y="314"/>
                      <a:pt x="231" y="314"/>
                    </a:cubicBezTo>
                    <a:cubicBezTo>
                      <a:pt x="231" y="314"/>
                      <a:pt x="230" y="315"/>
                      <a:pt x="230" y="315"/>
                    </a:cubicBezTo>
                    <a:cubicBezTo>
                      <a:pt x="229" y="315"/>
                      <a:pt x="228" y="315"/>
                      <a:pt x="227" y="316"/>
                    </a:cubicBezTo>
                    <a:cubicBezTo>
                      <a:pt x="227" y="316"/>
                      <a:pt x="226" y="316"/>
                      <a:pt x="226" y="317"/>
                    </a:cubicBezTo>
                    <a:cubicBezTo>
                      <a:pt x="225" y="317"/>
                      <a:pt x="224" y="317"/>
                      <a:pt x="223" y="318"/>
                    </a:cubicBezTo>
                    <a:cubicBezTo>
                      <a:pt x="223" y="318"/>
                      <a:pt x="222" y="318"/>
                      <a:pt x="221" y="319"/>
                    </a:cubicBezTo>
                    <a:cubicBezTo>
                      <a:pt x="221" y="319"/>
                      <a:pt x="220" y="319"/>
                      <a:pt x="220" y="320"/>
                    </a:cubicBezTo>
                    <a:cubicBezTo>
                      <a:pt x="218" y="320"/>
                      <a:pt x="217" y="320"/>
                      <a:pt x="216" y="321"/>
                    </a:cubicBezTo>
                    <a:cubicBezTo>
                      <a:pt x="5" y="441"/>
                      <a:pt x="5" y="441"/>
                      <a:pt x="5" y="441"/>
                    </a:cubicBezTo>
                    <a:cubicBezTo>
                      <a:pt x="2" y="443"/>
                      <a:pt x="0" y="447"/>
                      <a:pt x="0" y="451"/>
                    </a:cubicBezTo>
                    <a:cubicBezTo>
                      <a:pt x="0" y="671"/>
                      <a:pt x="0" y="671"/>
                      <a:pt x="0" y="671"/>
                    </a:cubicBezTo>
                    <a:cubicBezTo>
                      <a:pt x="0" y="675"/>
                      <a:pt x="2" y="678"/>
                      <a:pt x="5" y="680"/>
                    </a:cubicBezTo>
                    <a:cubicBezTo>
                      <a:pt x="7" y="682"/>
                      <a:pt x="9" y="682"/>
                      <a:pt x="11" y="682"/>
                    </a:cubicBezTo>
                    <a:cubicBezTo>
                      <a:pt x="12" y="682"/>
                      <a:pt x="14" y="682"/>
                      <a:pt x="15" y="682"/>
                    </a:cubicBezTo>
                    <a:cubicBezTo>
                      <a:pt x="264" y="585"/>
                      <a:pt x="264" y="585"/>
                      <a:pt x="264" y="585"/>
                    </a:cubicBezTo>
                    <a:cubicBezTo>
                      <a:pt x="265" y="585"/>
                      <a:pt x="266" y="584"/>
                      <a:pt x="267" y="584"/>
                    </a:cubicBezTo>
                    <a:cubicBezTo>
                      <a:pt x="267" y="584"/>
                      <a:pt x="267" y="584"/>
                      <a:pt x="267" y="584"/>
                    </a:cubicBezTo>
                    <a:cubicBezTo>
                      <a:pt x="268" y="584"/>
                      <a:pt x="269" y="583"/>
                      <a:pt x="270" y="583"/>
                    </a:cubicBezTo>
                    <a:cubicBezTo>
                      <a:pt x="270" y="583"/>
                      <a:pt x="270" y="583"/>
                      <a:pt x="270" y="583"/>
                    </a:cubicBezTo>
                    <a:cubicBezTo>
                      <a:pt x="271" y="583"/>
                      <a:pt x="272" y="583"/>
                      <a:pt x="273" y="582"/>
                    </a:cubicBezTo>
                    <a:cubicBezTo>
                      <a:pt x="277" y="582"/>
                      <a:pt x="280" y="581"/>
                      <a:pt x="283" y="581"/>
                    </a:cubicBezTo>
                    <a:cubicBezTo>
                      <a:pt x="290" y="581"/>
                      <a:pt x="290" y="581"/>
                      <a:pt x="290" y="581"/>
                    </a:cubicBezTo>
                    <a:cubicBezTo>
                      <a:pt x="337" y="585"/>
                      <a:pt x="337" y="585"/>
                      <a:pt x="337" y="585"/>
                    </a:cubicBezTo>
                    <a:cubicBezTo>
                      <a:pt x="394" y="589"/>
                      <a:pt x="394" y="589"/>
                      <a:pt x="394" y="589"/>
                    </a:cubicBezTo>
                    <a:cubicBezTo>
                      <a:pt x="394" y="589"/>
                      <a:pt x="394" y="589"/>
                      <a:pt x="394" y="589"/>
                    </a:cubicBezTo>
                    <a:cubicBezTo>
                      <a:pt x="397" y="589"/>
                      <a:pt x="400" y="589"/>
                      <a:pt x="403" y="589"/>
                    </a:cubicBezTo>
                    <a:cubicBezTo>
                      <a:pt x="407" y="589"/>
                      <a:pt x="407" y="589"/>
                      <a:pt x="407" y="589"/>
                    </a:cubicBezTo>
                    <a:cubicBezTo>
                      <a:pt x="409" y="590"/>
                      <a:pt x="410" y="590"/>
                      <a:pt x="412" y="590"/>
                    </a:cubicBezTo>
                    <a:cubicBezTo>
                      <a:pt x="431" y="590"/>
                      <a:pt x="431" y="590"/>
                      <a:pt x="431" y="590"/>
                    </a:cubicBezTo>
                    <a:cubicBezTo>
                      <a:pt x="431" y="590"/>
                      <a:pt x="432" y="590"/>
                      <a:pt x="432" y="590"/>
                    </a:cubicBezTo>
                    <a:cubicBezTo>
                      <a:pt x="443" y="590"/>
                      <a:pt x="443" y="590"/>
                      <a:pt x="443" y="590"/>
                    </a:cubicBezTo>
                    <a:cubicBezTo>
                      <a:pt x="446" y="589"/>
                      <a:pt x="448" y="589"/>
                      <a:pt x="451" y="589"/>
                    </a:cubicBezTo>
                    <a:cubicBezTo>
                      <a:pt x="452" y="589"/>
                      <a:pt x="452" y="589"/>
                      <a:pt x="452" y="589"/>
                    </a:cubicBezTo>
                    <a:cubicBezTo>
                      <a:pt x="466" y="588"/>
                      <a:pt x="480" y="587"/>
                      <a:pt x="494" y="585"/>
                    </a:cubicBezTo>
                    <a:cubicBezTo>
                      <a:pt x="494" y="585"/>
                      <a:pt x="494" y="585"/>
                      <a:pt x="495" y="585"/>
                    </a:cubicBezTo>
                    <a:cubicBezTo>
                      <a:pt x="497" y="584"/>
                      <a:pt x="500" y="584"/>
                      <a:pt x="502" y="583"/>
                    </a:cubicBezTo>
                    <a:cubicBezTo>
                      <a:pt x="503" y="583"/>
                      <a:pt x="503" y="583"/>
                      <a:pt x="503" y="583"/>
                    </a:cubicBezTo>
                    <a:cubicBezTo>
                      <a:pt x="510" y="582"/>
                      <a:pt x="517" y="580"/>
                      <a:pt x="524" y="579"/>
                    </a:cubicBezTo>
                    <a:cubicBezTo>
                      <a:pt x="526" y="579"/>
                      <a:pt x="527" y="578"/>
                      <a:pt x="528" y="578"/>
                    </a:cubicBezTo>
                    <a:cubicBezTo>
                      <a:pt x="530" y="578"/>
                      <a:pt x="531" y="577"/>
                      <a:pt x="533" y="577"/>
                    </a:cubicBezTo>
                    <a:cubicBezTo>
                      <a:pt x="535" y="576"/>
                      <a:pt x="536" y="576"/>
                      <a:pt x="538" y="576"/>
                    </a:cubicBezTo>
                    <a:cubicBezTo>
                      <a:pt x="539" y="575"/>
                      <a:pt x="541" y="575"/>
                      <a:pt x="542" y="575"/>
                    </a:cubicBezTo>
                    <a:cubicBezTo>
                      <a:pt x="544" y="574"/>
                      <a:pt x="546" y="573"/>
                      <a:pt x="548" y="573"/>
                    </a:cubicBezTo>
                    <a:cubicBezTo>
                      <a:pt x="549" y="573"/>
                      <a:pt x="550" y="572"/>
                      <a:pt x="551" y="572"/>
                    </a:cubicBezTo>
                    <a:cubicBezTo>
                      <a:pt x="555" y="571"/>
                      <a:pt x="558" y="570"/>
                      <a:pt x="561" y="569"/>
                    </a:cubicBezTo>
                    <a:cubicBezTo>
                      <a:pt x="596" y="558"/>
                      <a:pt x="629" y="542"/>
                      <a:pt x="660" y="522"/>
                    </a:cubicBezTo>
                    <a:cubicBezTo>
                      <a:pt x="662" y="521"/>
                      <a:pt x="664" y="520"/>
                      <a:pt x="666" y="518"/>
                    </a:cubicBezTo>
                    <a:cubicBezTo>
                      <a:pt x="668" y="517"/>
                      <a:pt x="670" y="515"/>
                      <a:pt x="672" y="514"/>
                    </a:cubicBezTo>
                    <a:cubicBezTo>
                      <a:pt x="699" y="495"/>
                      <a:pt x="724" y="472"/>
                      <a:pt x="746" y="447"/>
                    </a:cubicBezTo>
                    <a:cubicBezTo>
                      <a:pt x="768" y="420"/>
                      <a:pt x="768" y="420"/>
                      <a:pt x="768" y="420"/>
                    </a:cubicBezTo>
                    <a:cubicBezTo>
                      <a:pt x="788" y="396"/>
                      <a:pt x="786" y="360"/>
                      <a:pt x="762" y="3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grpSp>
      </p:grpSp>
      <p:sp>
        <p:nvSpPr>
          <p:cNvPr id="231" name="テキスト ボックス 230">
            <a:extLst>
              <a:ext uri="{FF2B5EF4-FFF2-40B4-BE49-F238E27FC236}">
                <a16:creationId xmlns:a16="http://schemas.microsoft.com/office/drawing/2014/main" id="{B003CA69-709C-9EDF-B93C-A726131F9E28}"/>
              </a:ext>
            </a:extLst>
          </p:cNvPr>
          <p:cNvSpPr txBox="1"/>
          <p:nvPr/>
        </p:nvSpPr>
        <p:spPr>
          <a:xfrm>
            <a:off x="5153115" y="2367375"/>
            <a:ext cx="0" cy="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endParaRPr>
          </a:p>
        </p:txBody>
      </p:sp>
      <p:sp>
        <p:nvSpPr>
          <p:cNvPr id="232" name="TextBox 40">
            <a:extLst>
              <a:ext uri="{FF2B5EF4-FFF2-40B4-BE49-F238E27FC236}">
                <a16:creationId xmlns:a16="http://schemas.microsoft.com/office/drawing/2014/main" id="{B1715627-EAFD-1A81-7775-97E773503DF0}"/>
              </a:ext>
            </a:extLst>
          </p:cNvPr>
          <p:cNvSpPr txBox="1"/>
          <p:nvPr/>
        </p:nvSpPr>
        <p:spPr>
          <a:xfrm>
            <a:off x="8170006" y="5683336"/>
            <a:ext cx="811790" cy="2376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000000">
                    <a:lumMod val="85000"/>
                    <a:lumOff val="15000"/>
                  </a:srgbClr>
                </a:solidFill>
                <a:effectLst/>
                <a:uLnTx/>
                <a:uFillTx/>
                <a:latin typeface="Meiryo UI"/>
                <a:ea typeface="+mn-ea"/>
                <a:cs typeface="+mn-cs"/>
              </a:rPr>
              <a:t>転職支援</a:t>
            </a:r>
            <a:endParaRPr kumimoji="0" lang="en-US" sz="1050" b="0" i="0" u="none" strike="noStrike" kern="1200" cap="none" spc="0" normalizeH="0" baseline="0" noProof="0" dirty="0">
              <a:ln>
                <a:noFill/>
              </a:ln>
              <a:solidFill>
                <a:srgbClr val="000000">
                  <a:lumMod val="85000"/>
                  <a:lumOff val="15000"/>
                </a:srgbClr>
              </a:solidFill>
              <a:effectLst/>
              <a:uLnTx/>
              <a:uFillTx/>
              <a:latin typeface="Meiryo UI"/>
              <a:ea typeface="+mn-ea"/>
              <a:cs typeface="+mn-cs"/>
            </a:endParaRPr>
          </a:p>
        </p:txBody>
      </p:sp>
      <p:sp>
        <p:nvSpPr>
          <p:cNvPr id="233" name="テキスト ボックス 15">
            <a:extLst>
              <a:ext uri="{FF2B5EF4-FFF2-40B4-BE49-F238E27FC236}">
                <a16:creationId xmlns:a16="http://schemas.microsoft.com/office/drawing/2014/main" id="{22CC5C6D-9295-853B-39E5-F6E591C49BC8}"/>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　本サービスを通じ、さまざまなスキルアップのための情報提供、利用者のスキルの可視化、最適な学習コンテンツの提供などを行なっていき、ユーザーのデジタルスキルの向上を支援すると共に、日本のデジタル人材の母数を増やしていく。</a:t>
            </a:r>
          </a:p>
        </p:txBody>
      </p:sp>
    </p:spTree>
    <p:extLst>
      <p:ext uri="{BB962C8B-B14F-4D97-AF65-F5344CB8AC3E}">
        <p14:creationId xmlns:p14="http://schemas.microsoft.com/office/powerpoint/2010/main" val="20579359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A094C-2863-7808-E1E1-7C05D57B77DD}"/>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9482D0DF-5285-9A78-68DA-A4033C402097}"/>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コアサービス </a:t>
            </a:r>
            <a:r>
              <a:rPr lang="en-US" altLang="ja-JP">
                <a:ea typeface="Meiryo UI" panose="020B0604030504040204" pitchFamily="50" charset="-128"/>
              </a:rPr>
              <a:t>| </a:t>
            </a:r>
            <a:r>
              <a:rPr lang="ja-JP" altLang="en-US">
                <a:ea typeface="Meiryo UI" panose="020B0604030504040204" pitchFamily="50" charset="-128"/>
              </a:rPr>
              <a:t>レコメンド（ソリューション概要）</a:t>
            </a:r>
            <a:r>
              <a:rPr lang="en-US" altLang="ja-JP">
                <a:ea typeface="Meiryo UI" panose="020B0604030504040204" pitchFamily="50" charset="-128"/>
              </a:rPr>
              <a:t>(2/2)</a:t>
            </a:r>
          </a:p>
        </p:txBody>
      </p:sp>
      <p:sp>
        <p:nvSpPr>
          <p:cNvPr id="153" name="テキスト ボックス 15">
            <a:extLst>
              <a:ext uri="{FF2B5EF4-FFF2-40B4-BE49-F238E27FC236}">
                <a16:creationId xmlns:a16="http://schemas.microsoft.com/office/drawing/2014/main" id="{A0DFA337-AC72-8431-460A-1FB9E81C1134}"/>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レコメンドには複数の目的があるが、サービスメニューとしてはユーザ利便性向上に資する施策</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下図①</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②</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を主眼に据え、まずはルールベースで実装可能な領域から段階的に展開。離脱防止等の運営寄り施策</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下図③</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はマーケティング施策として検討</a:t>
            </a:r>
          </a:p>
        </p:txBody>
      </p:sp>
      <p:grpSp>
        <p:nvGrpSpPr>
          <p:cNvPr id="27" name="Group 26">
            <a:extLst>
              <a:ext uri="{FF2B5EF4-FFF2-40B4-BE49-F238E27FC236}">
                <a16:creationId xmlns:a16="http://schemas.microsoft.com/office/drawing/2014/main" id="{61AE11D3-CAA8-1553-58E4-CA6E662B17BA}"/>
              </a:ext>
            </a:extLst>
          </p:cNvPr>
          <p:cNvGrpSpPr/>
          <p:nvPr/>
        </p:nvGrpSpPr>
        <p:grpSpPr>
          <a:xfrm>
            <a:off x="676277" y="1684890"/>
            <a:ext cx="1990103" cy="228520"/>
            <a:chOff x="495302" y="1302199"/>
            <a:chExt cx="6806821" cy="228520"/>
          </a:xfrm>
        </p:grpSpPr>
        <p:cxnSp>
          <p:nvCxnSpPr>
            <p:cNvPr id="28" name="Straight Connector 10">
              <a:extLst>
                <a:ext uri="{FF2B5EF4-FFF2-40B4-BE49-F238E27FC236}">
                  <a16:creationId xmlns:a16="http://schemas.microsoft.com/office/drawing/2014/main" id="{0FBC7D40-59EE-7EEB-124E-052DF7E18700}"/>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29" name="Rectangle 6">
              <a:extLst>
                <a:ext uri="{FF2B5EF4-FFF2-40B4-BE49-F238E27FC236}">
                  <a16:creationId xmlns:a16="http://schemas.microsoft.com/office/drawing/2014/main" id="{63A3AE8A-75C4-04F8-5059-32B09070CEA5}"/>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レコメンドステップ</a:t>
              </a:r>
              <a:r>
                <a:rPr kumimoji="1" lang="en-US" altLang="ja-JP"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アイテム</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75" name="Group 74">
            <a:extLst>
              <a:ext uri="{FF2B5EF4-FFF2-40B4-BE49-F238E27FC236}">
                <a16:creationId xmlns:a16="http://schemas.microsoft.com/office/drawing/2014/main" id="{54C9043F-F3A5-F993-2806-665642B7F676}"/>
              </a:ext>
            </a:extLst>
          </p:cNvPr>
          <p:cNvGrpSpPr/>
          <p:nvPr/>
        </p:nvGrpSpPr>
        <p:grpSpPr>
          <a:xfrm>
            <a:off x="2745930" y="1684890"/>
            <a:ext cx="2702068" cy="228520"/>
            <a:chOff x="495302" y="1302199"/>
            <a:chExt cx="6806821" cy="228520"/>
          </a:xfrm>
        </p:grpSpPr>
        <p:cxnSp>
          <p:nvCxnSpPr>
            <p:cNvPr id="76" name="Straight Connector 10">
              <a:extLst>
                <a:ext uri="{FF2B5EF4-FFF2-40B4-BE49-F238E27FC236}">
                  <a16:creationId xmlns:a16="http://schemas.microsoft.com/office/drawing/2014/main" id="{31654A33-81BC-2A22-24E7-4E75FCF66BDB}"/>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77" name="Rectangle 6">
              <a:extLst>
                <a:ext uri="{FF2B5EF4-FFF2-40B4-BE49-F238E27FC236}">
                  <a16:creationId xmlns:a16="http://schemas.microsoft.com/office/drawing/2014/main" id="{40C455C9-EF55-43A9-AA32-C9E04D9341CC}"/>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①コンテンツマッチ推奨</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78" name="Group 77">
            <a:extLst>
              <a:ext uri="{FF2B5EF4-FFF2-40B4-BE49-F238E27FC236}">
                <a16:creationId xmlns:a16="http://schemas.microsoft.com/office/drawing/2014/main" id="{4C5D0020-47B7-E247-511D-C19881637666}"/>
              </a:ext>
            </a:extLst>
          </p:cNvPr>
          <p:cNvGrpSpPr/>
          <p:nvPr/>
        </p:nvGrpSpPr>
        <p:grpSpPr>
          <a:xfrm>
            <a:off x="5662828" y="1684890"/>
            <a:ext cx="2702068" cy="228520"/>
            <a:chOff x="495302" y="1302199"/>
            <a:chExt cx="6806821" cy="228520"/>
          </a:xfrm>
        </p:grpSpPr>
        <p:cxnSp>
          <p:nvCxnSpPr>
            <p:cNvPr id="79" name="Straight Connector 10">
              <a:extLst>
                <a:ext uri="{FF2B5EF4-FFF2-40B4-BE49-F238E27FC236}">
                  <a16:creationId xmlns:a16="http://schemas.microsoft.com/office/drawing/2014/main" id="{461CCAF1-5454-AB25-BDE9-0C33B06485F2}"/>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80" name="Rectangle 6">
              <a:extLst>
                <a:ext uri="{FF2B5EF4-FFF2-40B4-BE49-F238E27FC236}">
                  <a16:creationId xmlns:a16="http://schemas.microsoft.com/office/drawing/2014/main" id="{D493C76C-3426-2BA8-5750-46E1B13D6C4D}"/>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②利用ガイド</a:t>
              </a:r>
              <a:r>
                <a:rPr kumimoji="1" lang="en-US" altLang="ja-JP"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チューター</a:t>
              </a:r>
              <a:r>
                <a:rPr kumimoji="1" lang="en-US" altLang="ja-JP"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81" name="Group 80">
            <a:extLst>
              <a:ext uri="{FF2B5EF4-FFF2-40B4-BE49-F238E27FC236}">
                <a16:creationId xmlns:a16="http://schemas.microsoft.com/office/drawing/2014/main" id="{4AA6E8F4-DDD5-E257-93EA-E950652DCEBC}"/>
              </a:ext>
            </a:extLst>
          </p:cNvPr>
          <p:cNvGrpSpPr/>
          <p:nvPr/>
        </p:nvGrpSpPr>
        <p:grpSpPr>
          <a:xfrm>
            <a:off x="8579725" y="1684890"/>
            <a:ext cx="2702068" cy="228520"/>
            <a:chOff x="495302" y="1302199"/>
            <a:chExt cx="6806821" cy="228520"/>
          </a:xfrm>
        </p:grpSpPr>
        <p:cxnSp>
          <p:nvCxnSpPr>
            <p:cNvPr id="82" name="Straight Connector 10">
              <a:extLst>
                <a:ext uri="{FF2B5EF4-FFF2-40B4-BE49-F238E27FC236}">
                  <a16:creationId xmlns:a16="http://schemas.microsoft.com/office/drawing/2014/main" id="{33EE12B0-7173-401A-172F-E615554F7F38}"/>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83" name="Rectangle 6">
              <a:extLst>
                <a:ext uri="{FF2B5EF4-FFF2-40B4-BE49-F238E27FC236}">
                  <a16:creationId xmlns:a16="http://schemas.microsoft.com/office/drawing/2014/main" id="{7BD10704-13BF-6276-EA70-401081A5E84B}"/>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③非活性ユーザの活性化</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107" name="Group 106">
            <a:extLst>
              <a:ext uri="{FF2B5EF4-FFF2-40B4-BE49-F238E27FC236}">
                <a16:creationId xmlns:a16="http://schemas.microsoft.com/office/drawing/2014/main" id="{4DF34431-0530-D679-781D-6BC7B5DC4595}"/>
              </a:ext>
            </a:extLst>
          </p:cNvPr>
          <p:cNvGrpSpPr/>
          <p:nvPr/>
        </p:nvGrpSpPr>
        <p:grpSpPr>
          <a:xfrm>
            <a:off x="676277" y="1979603"/>
            <a:ext cx="10675547" cy="4693340"/>
            <a:chOff x="676277" y="1731952"/>
            <a:chExt cx="10675547" cy="4985955"/>
          </a:xfrm>
        </p:grpSpPr>
        <p:grpSp>
          <p:nvGrpSpPr>
            <p:cNvPr id="24" name="Group 23">
              <a:extLst>
                <a:ext uri="{FF2B5EF4-FFF2-40B4-BE49-F238E27FC236}">
                  <a16:creationId xmlns:a16="http://schemas.microsoft.com/office/drawing/2014/main" id="{7C6759F2-F641-4EC9-D18F-B1089792BB7E}"/>
                </a:ext>
              </a:extLst>
            </p:cNvPr>
            <p:cNvGrpSpPr/>
            <p:nvPr/>
          </p:nvGrpSpPr>
          <p:grpSpPr>
            <a:xfrm>
              <a:off x="2745930" y="1734470"/>
              <a:ext cx="8605894" cy="1139266"/>
              <a:chOff x="2564955" y="1789929"/>
              <a:chExt cx="8605894" cy="1139266"/>
            </a:xfrm>
          </p:grpSpPr>
          <p:sp>
            <p:nvSpPr>
              <p:cNvPr id="25" name="Right Triangle 24">
                <a:extLst>
                  <a:ext uri="{FF2B5EF4-FFF2-40B4-BE49-F238E27FC236}">
                    <a16:creationId xmlns:a16="http://schemas.microsoft.com/office/drawing/2014/main" id="{BB35C73A-D0EF-2488-FEB6-3F3C5E1DDCA6}"/>
                  </a:ext>
                </a:extLst>
              </p:cNvPr>
              <p:cNvSpPr/>
              <p:nvPr/>
            </p:nvSpPr>
            <p:spPr>
              <a:xfrm flipV="1">
                <a:off x="2564955" y="1789929"/>
                <a:ext cx="8605894" cy="1130580"/>
              </a:xfrm>
              <a:prstGeom prst="rtTriangle">
                <a:avLst/>
              </a:prstGeom>
              <a:solidFill>
                <a:schemeClr val="accent3">
                  <a:lumMod val="40000"/>
                  <a:lumOff val="60000"/>
                  <a:alpha val="1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00">
                  <a:solidFill>
                    <a:srgbClr val="FFFFFF"/>
                  </a:solidFill>
                  <a:latin typeface="+mj-lt"/>
                  <a:ea typeface="Meiryo UI" panose="020B0604030504040204" pitchFamily="50" charset="-128"/>
                </a:endParaRPr>
              </a:p>
            </p:txBody>
          </p:sp>
          <p:sp>
            <p:nvSpPr>
              <p:cNvPr id="26" name="Right Triangle 25">
                <a:extLst>
                  <a:ext uri="{FF2B5EF4-FFF2-40B4-BE49-F238E27FC236}">
                    <a16:creationId xmlns:a16="http://schemas.microsoft.com/office/drawing/2014/main" id="{F5FAA471-E79C-27ED-E286-7A290B3D9CE9}"/>
                  </a:ext>
                </a:extLst>
              </p:cNvPr>
              <p:cNvSpPr/>
              <p:nvPr/>
            </p:nvSpPr>
            <p:spPr>
              <a:xfrm rot="10800000" flipV="1">
                <a:off x="2564955" y="1798615"/>
                <a:ext cx="8605894" cy="1130580"/>
              </a:xfrm>
              <a:prstGeom prst="rtTriangle">
                <a:avLst/>
              </a:prstGeom>
              <a:solidFill>
                <a:schemeClr val="accent3">
                  <a:lumMod val="75000"/>
                  <a:alpha val="1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300">
                  <a:solidFill>
                    <a:srgbClr val="FFFFFF"/>
                  </a:solidFill>
                  <a:latin typeface="+mj-lt"/>
                  <a:ea typeface="Meiryo UI" panose="020B0604030504040204" pitchFamily="50" charset="-128"/>
                </a:endParaRPr>
              </a:p>
            </p:txBody>
          </p:sp>
        </p:grpSp>
        <p:cxnSp>
          <p:nvCxnSpPr>
            <p:cNvPr id="30" name="直線コネクタ 272">
              <a:extLst>
                <a:ext uri="{FF2B5EF4-FFF2-40B4-BE49-F238E27FC236}">
                  <a16:creationId xmlns:a16="http://schemas.microsoft.com/office/drawing/2014/main" id="{188EAEA8-A265-A882-9AE8-4B22451E9725}"/>
                </a:ext>
              </a:extLst>
            </p:cNvPr>
            <p:cNvCxnSpPr>
              <a:cxnSpLocks/>
            </p:cNvCxnSpPr>
            <p:nvPr/>
          </p:nvCxnSpPr>
          <p:spPr>
            <a:xfrm>
              <a:off x="1172086" y="4441042"/>
              <a:ext cx="10109708" cy="0"/>
            </a:xfrm>
            <a:prstGeom prst="line">
              <a:avLst/>
            </a:prstGeom>
            <a:noFill/>
            <a:ln w="9525" cap="rnd" cmpd="sng" algn="ctr">
              <a:solidFill>
                <a:srgbClr val="9A9A9A"/>
              </a:solidFill>
              <a:prstDash val="sysDot"/>
            </a:ln>
            <a:effectLst/>
          </p:spPr>
        </p:cxnSp>
        <p:sp>
          <p:nvSpPr>
            <p:cNvPr id="31" name="Rectangle 30">
              <a:extLst>
                <a:ext uri="{FF2B5EF4-FFF2-40B4-BE49-F238E27FC236}">
                  <a16:creationId xmlns:a16="http://schemas.microsoft.com/office/drawing/2014/main" id="{C1EE5EF8-CB63-BF76-9622-71D228CBBC56}"/>
                </a:ext>
              </a:extLst>
            </p:cNvPr>
            <p:cNvSpPr/>
            <p:nvPr/>
          </p:nvSpPr>
          <p:spPr>
            <a:xfrm>
              <a:off x="2745930" y="3782841"/>
              <a:ext cx="2702068"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固定ルールによる講座レコメンド</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講座</a:t>
              </a:r>
              <a:r>
                <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A→</a:t>
              </a: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講座</a:t>
              </a:r>
              <a:r>
                <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B</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grpSp>
          <p:nvGrpSpPr>
            <p:cNvPr id="32" name="Group 31">
              <a:extLst>
                <a:ext uri="{FF2B5EF4-FFF2-40B4-BE49-F238E27FC236}">
                  <a16:creationId xmlns:a16="http://schemas.microsoft.com/office/drawing/2014/main" id="{364C09F0-B63A-BF85-D2B9-AF371D620BC6}"/>
                </a:ext>
              </a:extLst>
            </p:cNvPr>
            <p:cNvGrpSpPr/>
            <p:nvPr/>
          </p:nvGrpSpPr>
          <p:grpSpPr>
            <a:xfrm>
              <a:off x="1282351" y="3775459"/>
              <a:ext cx="1384029" cy="615690"/>
              <a:chOff x="641076" y="2045135"/>
              <a:chExt cx="1237878" cy="1911869"/>
            </a:xfrm>
          </p:grpSpPr>
          <p:sp>
            <p:nvSpPr>
              <p:cNvPr id="33" name="Rectangle 6">
                <a:extLst>
                  <a:ext uri="{FF2B5EF4-FFF2-40B4-BE49-F238E27FC236}">
                    <a16:creationId xmlns:a16="http://schemas.microsoft.com/office/drawing/2014/main" id="{829C5682-F753-2BF6-9B06-45565B100A45}"/>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ステップ</a:t>
                </a:r>
                <a: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1</a:t>
                </a:r>
                <a:b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単純ルール</a:t>
                </a:r>
                <a:r>
                  <a:rPr kumimoji="1" lang="ja-JP" altLang="en-US" sz="13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ベース</a:t>
                </a:r>
                <a:br>
                  <a:rPr kumimoji="1" lang="en-US" altLang="ja-JP" sz="13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br>
                <a: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カテゴリ</a:t>
                </a:r>
                <a: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時間</a:t>
                </a:r>
                <a: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endParaRPr kumimoji="1" lang="ja-JP" altLang="en-US" sz="130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34" name="Straight Connector 256">
                <a:extLst>
                  <a:ext uri="{FF2B5EF4-FFF2-40B4-BE49-F238E27FC236}">
                    <a16:creationId xmlns:a16="http://schemas.microsoft.com/office/drawing/2014/main" id="{DB01155B-BF18-E5ED-FBC8-29AB8BD60892}"/>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sp>
          <p:nvSpPr>
            <p:cNvPr id="35" name="Rectangle 34">
              <a:extLst>
                <a:ext uri="{FF2B5EF4-FFF2-40B4-BE49-F238E27FC236}">
                  <a16:creationId xmlns:a16="http://schemas.microsoft.com/office/drawing/2014/main" id="{722DAEA0-AF24-7DAF-3196-2BD29D288555}"/>
                </a:ext>
              </a:extLst>
            </p:cNvPr>
            <p:cNvSpPr/>
            <p:nvPr/>
          </p:nvSpPr>
          <p:spPr>
            <a:xfrm>
              <a:off x="2745930" y="4501351"/>
              <a:ext cx="2702068"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興味や属性に基づくコンテンツ推奨</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marR="0" lvl="2" indent="-216000" algn="l" defTabSz="914400" rtl="0" eaLnBrk="1" fontAlgn="auto" latinLnBrk="0" hangingPunct="1">
                <a:lnSpc>
                  <a:spcPct val="100000"/>
                </a:lnSpc>
                <a:spcBef>
                  <a:spcPts val="0"/>
                </a:spcBef>
                <a:spcAft>
                  <a:spcPts val="0"/>
                </a:spcAft>
                <a:buClr>
                  <a:srgbClr val="000000"/>
                </a:buClr>
                <a:buSzTx/>
                <a:buFont typeface="Trebuchet MS" panose="020B0603020202020204" pitchFamily="34" charset="0"/>
                <a:buChar char="–"/>
                <a:tabLst>
                  <a:tab pos="117475" algn="l"/>
                </a:tabLst>
                <a:defRPr/>
              </a:pPr>
              <a:r>
                <a:rPr kumimoji="0"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資格</a:t>
              </a:r>
              <a:r>
                <a:rPr kumimoji="0"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a:t>
              </a:r>
              <a:r>
                <a:rPr kumimoji="0"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保有者</a:t>
              </a:r>
              <a:r>
                <a:rPr kumimoji="0"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講座</a:t>
              </a:r>
              <a:r>
                <a:rPr kumimoji="0"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36" name="Group 35">
              <a:extLst>
                <a:ext uri="{FF2B5EF4-FFF2-40B4-BE49-F238E27FC236}">
                  <a16:creationId xmlns:a16="http://schemas.microsoft.com/office/drawing/2014/main" id="{04223613-8278-2D72-AA28-F71B44420C88}"/>
                </a:ext>
              </a:extLst>
            </p:cNvPr>
            <p:cNvGrpSpPr/>
            <p:nvPr/>
          </p:nvGrpSpPr>
          <p:grpSpPr>
            <a:xfrm>
              <a:off x="1282351" y="4490935"/>
              <a:ext cx="1384029" cy="615690"/>
              <a:chOff x="641076" y="2045135"/>
              <a:chExt cx="1237878" cy="1911869"/>
            </a:xfrm>
          </p:grpSpPr>
          <p:sp>
            <p:nvSpPr>
              <p:cNvPr id="37" name="Rectangle 6">
                <a:extLst>
                  <a:ext uri="{FF2B5EF4-FFF2-40B4-BE49-F238E27FC236}">
                    <a16:creationId xmlns:a16="http://schemas.microsoft.com/office/drawing/2014/main" id="{F948CF6D-4539-B066-7CDA-5752C152A19D}"/>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ステップ</a:t>
                </a:r>
                <a:r>
                  <a:rPr kumimoji="1" lang="en-US" altLang="ja-JP" sz="13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2</a:t>
                </a:r>
                <a:b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プロファイル</a:t>
                </a:r>
                <a:r>
                  <a:rPr kumimoji="1" lang="ja-JP" altLang="en-US" sz="130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属性ベース</a:t>
                </a:r>
              </a:p>
            </p:txBody>
          </p:sp>
          <p:cxnSp>
            <p:nvCxnSpPr>
              <p:cNvPr id="38" name="Straight Connector 256">
                <a:extLst>
                  <a:ext uri="{FF2B5EF4-FFF2-40B4-BE49-F238E27FC236}">
                    <a16:creationId xmlns:a16="http://schemas.microsoft.com/office/drawing/2014/main" id="{F6667054-4166-CC04-E3DF-B377EE2CFA62}"/>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39" name="Group 38">
              <a:extLst>
                <a:ext uri="{FF2B5EF4-FFF2-40B4-BE49-F238E27FC236}">
                  <a16:creationId xmlns:a16="http://schemas.microsoft.com/office/drawing/2014/main" id="{984DF4BF-DF8E-8983-FDF5-0827C38379FD}"/>
                </a:ext>
              </a:extLst>
            </p:cNvPr>
            <p:cNvGrpSpPr/>
            <p:nvPr/>
          </p:nvGrpSpPr>
          <p:grpSpPr>
            <a:xfrm>
              <a:off x="676277" y="3775458"/>
              <a:ext cx="425768" cy="2762118"/>
              <a:chOff x="641076" y="2045135"/>
              <a:chExt cx="1237878" cy="1911869"/>
            </a:xfrm>
          </p:grpSpPr>
          <p:sp>
            <p:nvSpPr>
              <p:cNvPr id="40" name="Rectangle 6">
                <a:extLst>
                  <a:ext uri="{FF2B5EF4-FFF2-40B4-BE49-F238E27FC236}">
                    <a16:creationId xmlns:a16="http://schemas.microsoft.com/office/drawing/2014/main" id="{12768645-AD28-0DF6-ADA2-27DF712B982E}"/>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eaVert"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手法</a:t>
                </a:r>
              </a:p>
            </p:txBody>
          </p:sp>
          <p:cxnSp>
            <p:nvCxnSpPr>
              <p:cNvPr id="41" name="Straight Connector 256">
                <a:extLst>
                  <a:ext uri="{FF2B5EF4-FFF2-40B4-BE49-F238E27FC236}">
                    <a16:creationId xmlns:a16="http://schemas.microsoft.com/office/drawing/2014/main" id="{A4126DC4-AEFF-411D-B410-BFE9A108B33C}"/>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cxnSp>
          <p:nvCxnSpPr>
            <p:cNvPr id="42" name="直線コネクタ 272">
              <a:extLst>
                <a:ext uri="{FF2B5EF4-FFF2-40B4-BE49-F238E27FC236}">
                  <a16:creationId xmlns:a16="http://schemas.microsoft.com/office/drawing/2014/main" id="{FB0D2E89-A804-D9F4-1980-729C8ACA3AF0}"/>
                </a:ext>
              </a:extLst>
            </p:cNvPr>
            <p:cNvCxnSpPr>
              <a:cxnSpLocks/>
            </p:cNvCxnSpPr>
            <p:nvPr/>
          </p:nvCxnSpPr>
          <p:spPr>
            <a:xfrm>
              <a:off x="1172086" y="5156518"/>
              <a:ext cx="10109708" cy="0"/>
            </a:xfrm>
            <a:prstGeom prst="line">
              <a:avLst/>
            </a:prstGeom>
            <a:noFill/>
            <a:ln w="9525" cap="rnd" cmpd="sng" algn="ctr">
              <a:solidFill>
                <a:srgbClr val="9A9A9A"/>
              </a:solidFill>
              <a:prstDash val="sysDot"/>
            </a:ln>
            <a:effectLst/>
          </p:spPr>
        </p:cxnSp>
        <p:cxnSp>
          <p:nvCxnSpPr>
            <p:cNvPr id="43" name="直線コネクタ 272">
              <a:extLst>
                <a:ext uri="{FF2B5EF4-FFF2-40B4-BE49-F238E27FC236}">
                  <a16:creationId xmlns:a16="http://schemas.microsoft.com/office/drawing/2014/main" id="{F16283E7-DF24-4AF5-E5CB-5167E6BCE0F7}"/>
                </a:ext>
              </a:extLst>
            </p:cNvPr>
            <p:cNvCxnSpPr>
              <a:cxnSpLocks/>
            </p:cNvCxnSpPr>
            <p:nvPr/>
          </p:nvCxnSpPr>
          <p:spPr>
            <a:xfrm>
              <a:off x="1172086" y="5871994"/>
              <a:ext cx="10109708" cy="0"/>
            </a:xfrm>
            <a:prstGeom prst="line">
              <a:avLst/>
            </a:prstGeom>
            <a:noFill/>
            <a:ln w="9525" cap="rnd" cmpd="sng" algn="ctr">
              <a:solidFill>
                <a:srgbClr val="9A9A9A"/>
              </a:solidFill>
              <a:prstDash val="sysDot"/>
            </a:ln>
            <a:effectLst/>
          </p:spPr>
        </p:cxnSp>
        <p:sp>
          <p:nvSpPr>
            <p:cNvPr id="44" name="Rectangle 43">
              <a:extLst>
                <a:ext uri="{FF2B5EF4-FFF2-40B4-BE49-F238E27FC236}">
                  <a16:creationId xmlns:a16="http://schemas.microsoft.com/office/drawing/2014/main" id="{968D0FD4-B4E8-A2A2-E628-4EB217E502E8}"/>
                </a:ext>
              </a:extLst>
            </p:cNvPr>
            <p:cNvSpPr/>
            <p:nvPr/>
          </p:nvSpPr>
          <p:spPr>
            <a:xfrm>
              <a:off x="2745930" y="5231797"/>
              <a:ext cx="2702068"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目標設定をもとに、</a:t>
              </a:r>
              <a:r>
                <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DSS</a:t>
              </a: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で定義された必要スキル・コースを逆算して提示</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45" name="Group 44">
              <a:extLst>
                <a:ext uri="{FF2B5EF4-FFF2-40B4-BE49-F238E27FC236}">
                  <a16:creationId xmlns:a16="http://schemas.microsoft.com/office/drawing/2014/main" id="{51C23163-4897-284F-001F-730CC3419E6D}"/>
                </a:ext>
              </a:extLst>
            </p:cNvPr>
            <p:cNvGrpSpPr/>
            <p:nvPr/>
          </p:nvGrpSpPr>
          <p:grpSpPr>
            <a:xfrm>
              <a:off x="1282351" y="5206411"/>
              <a:ext cx="1384029" cy="615690"/>
              <a:chOff x="641076" y="2045135"/>
              <a:chExt cx="1237878" cy="1911869"/>
            </a:xfrm>
          </p:grpSpPr>
          <p:sp>
            <p:nvSpPr>
              <p:cNvPr id="46" name="Rectangle 6">
                <a:extLst>
                  <a:ext uri="{FF2B5EF4-FFF2-40B4-BE49-F238E27FC236}">
                    <a16:creationId xmlns:a16="http://schemas.microsoft.com/office/drawing/2014/main" id="{5AC15261-62B0-4A30-A8A0-9A8756ABF707}"/>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ステップ</a:t>
                </a:r>
                <a: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3</a:t>
                </a:r>
                <a:b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30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キャリアステップベース</a:t>
                </a:r>
              </a:p>
            </p:txBody>
          </p:sp>
          <p:cxnSp>
            <p:nvCxnSpPr>
              <p:cNvPr id="47" name="Straight Connector 256">
                <a:extLst>
                  <a:ext uri="{FF2B5EF4-FFF2-40B4-BE49-F238E27FC236}">
                    <a16:creationId xmlns:a16="http://schemas.microsoft.com/office/drawing/2014/main" id="{0CEB03D6-B10F-8BF8-66B9-94A702544B24}"/>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cxnSp>
          <p:nvCxnSpPr>
            <p:cNvPr id="48" name="直線コネクタ 272">
              <a:extLst>
                <a:ext uri="{FF2B5EF4-FFF2-40B4-BE49-F238E27FC236}">
                  <a16:creationId xmlns:a16="http://schemas.microsoft.com/office/drawing/2014/main" id="{7C7AEDE7-C52F-FDB9-AF50-6023A2053192}"/>
                </a:ext>
              </a:extLst>
            </p:cNvPr>
            <p:cNvCxnSpPr>
              <a:cxnSpLocks/>
            </p:cNvCxnSpPr>
            <p:nvPr/>
          </p:nvCxnSpPr>
          <p:spPr>
            <a:xfrm>
              <a:off x="1172086" y="6664471"/>
              <a:ext cx="10109708" cy="0"/>
            </a:xfrm>
            <a:prstGeom prst="line">
              <a:avLst/>
            </a:prstGeom>
            <a:noFill/>
            <a:ln w="9525" cap="rnd" cmpd="sng" algn="ctr">
              <a:solidFill>
                <a:srgbClr val="9A9A9A"/>
              </a:solidFill>
              <a:prstDash val="sysDot"/>
            </a:ln>
            <a:effectLst/>
          </p:spPr>
        </p:cxnSp>
        <p:sp>
          <p:nvSpPr>
            <p:cNvPr id="49" name="Rectangle 48">
              <a:extLst>
                <a:ext uri="{FF2B5EF4-FFF2-40B4-BE49-F238E27FC236}">
                  <a16:creationId xmlns:a16="http://schemas.microsoft.com/office/drawing/2014/main" id="{F89FB587-96EA-3C02-E2EB-1AF3A6164CF6}"/>
                </a:ext>
              </a:extLst>
            </p:cNvPr>
            <p:cNvSpPr/>
            <p:nvPr/>
          </p:nvSpPr>
          <p:spPr>
            <a:xfrm>
              <a:off x="2745930" y="5912454"/>
              <a:ext cx="2702068" cy="805453"/>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行動履歴から類似ユーザや興味に近いコンテンツを推薦</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50" name="Group 49">
              <a:extLst>
                <a:ext uri="{FF2B5EF4-FFF2-40B4-BE49-F238E27FC236}">
                  <a16:creationId xmlns:a16="http://schemas.microsoft.com/office/drawing/2014/main" id="{3635BA5E-805C-5DCB-8442-3FCC9BD28C04}"/>
                </a:ext>
              </a:extLst>
            </p:cNvPr>
            <p:cNvGrpSpPr/>
            <p:nvPr/>
          </p:nvGrpSpPr>
          <p:grpSpPr>
            <a:xfrm>
              <a:off x="1282351" y="5912454"/>
              <a:ext cx="1384029" cy="805453"/>
              <a:chOff x="641076" y="2045135"/>
              <a:chExt cx="1237878" cy="2246130"/>
            </a:xfrm>
          </p:grpSpPr>
          <p:sp>
            <p:nvSpPr>
              <p:cNvPr id="51" name="Rectangle 6">
                <a:extLst>
                  <a:ext uri="{FF2B5EF4-FFF2-40B4-BE49-F238E27FC236}">
                    <a16:creationId xmlns:a16="http://schemas.microsoft.com/office/drawing/2014/main" id="{AA64476C-A597-7D6F-64ED-8592D93E65C4}"/>
                  </a:ext>
                </a:extLst>
              </p:cNvPr>
              <p:cNvSpPr/>
              <p:nvPr/>
            </p:nvSpPr>
            <p:spPr>
              <a:xfrm>
                <a:off x="641076" y="2045135"/>
                <a:ext cx="1237875" cy="2246130"/>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ステップ</a:t>
                </a:r>
                <a:r>
                  <a:rPr kumimoji="1" lang="en-US" altLang="ja-JP" sz="13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4</a:t>
                </a:r>
                <a:br>
                  <a:rPr kumimoji="1" lang="en-US" altLang="ja-JP"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30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行動・学習ベース</a:t>
                </a:r>
              </a:p>
            </p:txBody>
          </p:sp>
          <p:cxnSp>
            <p:nvCxnSpPr>
              <p:cNvPr id="52" name="Straight Connector 256">
                <a:extLst>
                  <a:ext uri="{FF2B5EF4-FFF2-40B4-BE49-F238E27FC236}">
                    <a16:creationId xmlns:a16="http://schemas.microsoft.com/office/drawing/2014/main" id="{E42B8661-B4C6-C409-9127-125AD9B53541}"/>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cxnSp>
          <p:nvCxnSpPr>
            <p:cNvPr id="53" name="直線コネクタ 272">
              <a:extLst>
                <a:ext uri="{FF2B5EF4-FFF2-40B4-BE49-F238E27FC236}">
                  <a16:creationId xmlns:a16="http://schemas.microsoft.com/office/drawing/2014/main" id="{DBD7AEE3-EB55-F93D-E3CD-7C9620CCC8DB}"/>
                </a:ext>
              </a:extLst>
            </p:cNvPr>
            <p:cNvCxnSpPr>
              <a:cxnSpLocks/>
            </p:cNvCxnSpPr>
            <p:nvPr/>
          </p:nvCxnSpPr>
          <p:spPr>
            <a:xfrm>
              <a:off x="1172086" y="2290680"/>
              <a:ext cx="10109708" cy="0"/>
            </a:xfrm>
            <a:prstGeom prst="line">
              <a:avLst/>
            </a:prstGeom>
            <a:noFill/>
            <a:ln w="9525" cap="rnd" cmpd="sng" algn="ctr">
              <a:solidFill>
                <a:srgbClr val="9A9A9A"/>
              </a:solidFill>
              <a:prstDash val="sysDot"/>
            </a:ln>
            <a:effectLst/>
          </p:spPr>
        </p:cxnSp>
        <p:sp>
          <p:nvSpPr>
            <p:cNvPr id="54" name="Rectangle 53">
              <a:extLst>
                <a:ext uri="{FF2B5EF4-FFF2-40B4-BE49-F238E27FC236}">
                  <a16:creationId xmlns:a16="http://schemas.microsoft.com/office/drawing/2014/main" id="{F98912A7-B7DE-4B92-1170-CB2DFCDF9D8C}"/>
                </a:ext>
              </a:extLst>
            </p:cNvPr>
            <p:cNvSpPr/>
            <p:nvPr/>
          </p:nvSpPr>
          <p:spPr>
            <a:xfrm>
              <a:off x="2745930" y="1731952"/>
              <a:ext cx="2702068" cy="50883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自分に合った・必要なコンテンツを知ることで学習や活動がスムーズになる</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55" name="Group 54">
              <a:extLst>
                <a:ext uri="{FF2B5EF4-FFF2-40B4-BE49-F238E27FC236}">
                  <a16:creationId xmlns:a16="http://schemas.microsoft.com/office/drawing/2014/main" id="{DD913D35-D40F-B0A4-87B4-EF689AAD43CB}"/>
                </a:ext>
              </a:extLst>
            </p:cNvPr>
            <p:cNvGrpSpPr/>
            <p:nvPr/>
          </p:nvGrpSpPr>
          <p:grpSpPr>
            <a:xfrm>
              <a:off x="1282351" y="1731952"/>
              <a:ext cx="1384029" cy="508835"/>
              <a:chOff x="641076" y="2045135"/>
              <a:chExt cx="1237878" cy="1911869"/>
            </a:xfrm>
          </p:grpSpPr>
          <p:sp>
            <p:nvSpPr>
              <p:cNvPr id="56" name="Rectangle 6">
                <a:extLst>
                  <a:ext uri="{FF2B5EF4-FFF2-40B4-BE49-F238E27FC236}">
                    <a16:creationId xmlns:a16="http://schemas.microsoft.com/office/drawing/2014/main" id="{51053354-F4D1-0995-5779-29CC08C52391}"/>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ユーザ視点</a:t>
                </a:r>
              </a:p>
            </p:txBody>
          </p:sp>
          <p:cxnSp>
            <p:nvCxnSpPr>
              <p:cNvPr id="57" name="Straight Connector 256">
                <a:extLst>
                  <a:ext uri="{FF2B5EF4-FFF2-40B4-BE49-F238E27FC236}">
                    <a16:creationId xmlns:a16="http://schemas.microsoft.com/office/drawing/2014/main" id="{FBA4B99A-AA59-D8EF-586A-705CC9152903}"/>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sp>
          <p:nvSpPr>
            <p:cNvPr id="58" name="Rectangle 57">
              <a:extLst>
                <a:ext uri="{FF2B5EF4-FFF2-40B4-BE49-F238E27FC236}">
                  <a16:creationId xmlns:a16="http://schemas.microsoft.com/office/drawing/2014/main" id="{158094FB-7533-6A09-734B-CEDB8D3DC1E9}"/>
                </a:ext>
              </a:extLst>
            </p:cNvPr>
            <p:cNvSpPr/>
            <p:nvPr/>
          </p:nvSpPr>
          <p:spPr>
            <a:xfrm>
              <a:off x="2745930" y="2325762"/>
              <a:ext cx="2702068" cy="50883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志向性にあった満足度の高いコンテンツ推奨により定着率を高める</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59" name="Group 58">
              <a:extLst>
                <a:ext uri="{FF2B5EF4-FFF2-40B4-BE49-F238E27FC236}">
                  <a16:creationId xmlns:a16="http://schemas.microsoft.com/office/drawing/2014/main" id="{1CA813D7-A1D4-3090-AD99-64B5C0359B04}"/>
                </a:ext>
              </a:extLst>
            </p:cNvPr>
            <p:cNvGrpSpPr/>
            <p:nvPr/>
          </p:nvGrpSpPr>
          <p:grpSpPr>
            <a:xfrm>
              <a:off x="1282351" y="2340573"/>
              <a:ext cx="1384029" cy="508835"/>
              <a:chOff x="641076" y="2045135"/>
              <a:chExt cx="1237878" cy="1911869"/>
            </a:xfrm>
          </p:grpSpPr>
          <p:sp>
            <p:nvSpPr>
              <p:cNvPr id="60" name="Rectangle 6">
                <a:extLst>
                  <a:ext uri="{FF2B5EF4-FFF2-40B4-BE49-F238E27FC236}">
                    <a16:creationId xmlns:a16="http://schemas.microsoft.com/office/drawing/2014/main" id="{2153646D-53A9-CF6C-D064-551FABC55CDF}"/>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運営者視点</a:t>
                </a:r>
                <a:endParaRPr kumimoji="1" lang="zh-TW"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61" name="Straight Connector 256">
                <a:extLst>
                  <a:ext uri="{FF2B5EF4-FFF2-40B4-BE49-F238E27FC236}">
                    <a16:creationId xmlns:a16="http://schemas.microsoft.com/office/drawing/2014/main" id="{9DA0AD3E-2E76-ABFB-6C34-31CF37D46C7B}"/>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62" name="Group 61">
              <a:extLst>
                <a:ext uri="{FF2B5EF4-FFF2-40B4-BE49-F238E27FC236}">
                  <a16:creationId xmlns:a16="http://schemas.microsoft.com/office/drawing/2014/main" id="{9B7065D4-3EC8-6DFB-62ED-12AA48E3D001}"/>
                </a:ext>
              </a:extLst>
            </p:cNvPr>
            <p:cNvGrpSpPr/>
            <p:nvPr/>
          </p:nvGrpSpPr>
          <p:grpSpPr>
            <a:xfrm>
              <a:off x="676277" y="1731952"/>
              <a:ext cx="425768" cy="1117456"/>
              <a:chOff x="641076" y="2045135"/>
              <a:chExt cx="1237878" cy="1911869"/>
            </a:xfrm>
          </p:grpSpPr>
          <p:sp>
            <p:nvSpPr>
              <p:cNvPr id="63" name="Rectangle 6">
                <a:extLst>
                  <a:ext uri="{FF2B5EF4-FFF2-40B4-BE49-F238E27FC236}">
                    <a16:creationId xmlns:a16="http://schemas.microsoft.com/office/drawing/2014/main" id="{49343BAE-8A2F-B06C-3EFB-839FC6840470}"/>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eaVert"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目的</a:t>
                </a:r>
              </a:p>
            </p:txBody>
          </p:sp>
          <p:cxnSp>
            <p:nvCxnSpPr>
              <p:cNvPr id="64" name="Straight Connector 256">
                <a:extLst>
                  <a:ext uri="{FF2B5EF4-FFF2-40B4-BE49-F238E27FC236}">
                    <a16:creationId xmlns:a16="http://schemas.microsoft.com/office/drawing/2014/main" id="{3BB2E189-C9DE-F021-5A05-8329449625B8}"/>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cxnSp>
          <p:nvCxnSpPr>
            <p:cNvPr id="66" name="直線コネクタ 272">
              <a:extLst>
                <a:ext uri="{FF2B5EF4-FFF2-40B4-BE49-F238E27FC236}">
                  <a16:creationId xmlns:a16="http://schemas.microsoft.com/office/drawing/2014/main" id="{D4E5435E-C96D-CFF1-2D7E-89E3E0DD6A45}"/>
                </a:ext>
              </a:extLst>
            </p:cNvPr>
            <p:cNvCxnSpPr>
              <a:cxnSpLocks/>
            </p:cNvCxnSpPr>
            <p:nvPr/>
          </p:nvCxnSpPr>
          <p:spPr>
            <a:xfrm>
              <a:off x="676277" y="3725566"/>
              <a:ext cx="10605517" cy="0"/>
            </a:xfrm>
            <a:prstGeom prst="line">
              <a:avLst/>
            </a:prstGeom>
            <a:noFill/>
            <a:ln w="12700" cap="rnd" cmpd="sng" algn="ctr">
              <a:solidFill>
                <a:srgbClr val="295E7E"/>
              </a:solidFill>
              <a:prstDash val="solid"/>
              <a:round/>
              <a:headEnd type="none" w="med" len="med"/>
              <a:tailEnd type="none" w="med" len="med"/>
            </a:ln>
            <a:effectLst/>
          </p:spPr>
        </p:cxnSp>
        <p:sp>
          <p:nvSpPr>
            <p:cNvPr id="67" name="Rectangle 66">
              <a:extLst>
                <a:ext uri="{FF2B5EF4-FFF2-40B4-BE49-F238E27FC236}">
                  <a16:creationId xmlns:a16="http://schemas.microsoft.com/office/drawing/2014/main" id="{C3436A6B-3495-020A-79B3-D2CA8586530A}"/>
                </a:ext>
              </a:extLst>
            </p:cNvPr>
            <p:cNvSpPr/>
            <p:nvPr/>
          </p:nvSpPr>
          <p:spPr>
            <a:xfrm>
              <a:off x="2745930" y="2944391"/>
              <a:ext cx="2702068" cy="72647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興味関心</a:t>
              </a: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に合った学習コンテンツの推奨</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grpSp>
          <p:nvGrpSpPr>
            <p:cNvPr id="68" name="Group 67">
              <a:extLst>
                <a:ext uri="{FF2B5EF4-FFF2-40B4-BE49-F238E27FC236}">
                  <a16:creationId xmlns:a16="http://schemas.microsoft.com/office/drawing/2014/main" id="{9F4C4670-6900-5E73-5446-CF1673187551}"/>
                </a:ext>
              </a:extLst>
            </p:cNvPr>
            <p:cNvGrpSpPr/>
            <p:nvPr/>
          </p:nvGrpSpPr>
          <p:grpSpPr>
            <a:xfrm>
              <a:off x="1206661" y="2949194"/>
              <a:ext cx="1459715" cy="726479"/>
              <a:chOff x="641076" y="2045135"/>
              <a:chExt cx="1237878" cy="1911869"/>
            </a:xfrm>
          </p:grpSpPr>
          <p:sp>
            <p:nvSpPr>
              <p:cNvPr id="69" name="Rectangle 6">
                <a:extLst>
                  <a:ext uri="{FF2B5EF4-FFF2-40B4-BE49-F238E27FC236}">
                    <a16:creationId xmlns:a16="http://schemas.microsoft.com/office/drawing/2014/main" id="{FF7C3019-5584-2BA9-9728-9387EB2BFFF7}"/>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3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レコメンド</a:t>
                </a:r>
                <a:r>
                  <a:rPr kumimoji="1" lang="ja-JP" altLang="en-US" sz="13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例</a:t>
                </a:r>
              </a:p>
            </p:txBody>
          </p:sp>
          <p:cxnSp>
            <p:nvCxnSpPr>
              <p:cNvPr id="70" name="Straight Connector 256">
                <a:extLst>
                  <a:ext uri="{FF2B5EF4-FFF2-40B4-BE49-F238E27FC236}">
                    <a16:creationId xmlns:a16="http://schemas.microsoft.com/office/drawing/2014/main" id="{F7041470-A203-CDF4-4DB1-D82B5197023B}"/>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71" name="Group 70">
              <a:extLst>
                <a:ext uri="{FF2B5EF4-FFF2-40B4-BE49-F238E27FC236}">
                  <a16:creationId xmlns:a16="http://schemas.microsoft.com/office/drawing/2014/main" id="{30C12B6B-E3AC-F627-6EDE-F9A512BD4FA7}"/>
                </a:ext>
              </a:extLst>
            </p:cNvPr>
            <p:cNvGrpSpPr/>
            <p:nvPr/>
          </p:nvGrpSpPr>
          <p:grpSpPr>
            <a:xfrm>
              <a:off x="676277" y="2949194"/>
              <a:ext cx="425768" cy="726479"/>
              <a:chOff x="641076" y="2045135"/>
              <a:chExt cx="1237878" cy="1911869"/>
            </a:xfrm>
          </p:grpSpPr>
          <p:sp>
            <p:nvSpPr>
              <p:cNvPr id="72" name="Rectangle 6">
                <a:extLst>
                  <a:ext uri="{FF2B5EF4-FFF2-40B4-BE49-F238E27FC236}">
                    <a16:creationId xmlns:a16="http://schemas.microsoft.com/office/drawing/2014/main" id="{DE51BE2A-C9B1-9344-8A29-FBC9BD4040E0}"/>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eaVert"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例</a:t>
                </a:r>
              </a:p>
            </p:txBody>
          </p:sp>
          <p:cxnSp>
            <p:nvCxnSpPr>
              <p:cNvPr id="73" name="Straight Connector 256">
                <a:extLst>
                  <a:ext uri="{FF2B5EF4-FFF2-40B4-BE49-F238E27FC236}">
                    <a16:creationId xmlns:a16="http://schemas.microsoft.com/office/drawing/2014/main" id="{FF4211D7-BF83-19B1-F226-EA9496340E06}"/>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cxnSp>
          <p:nvCxnSpPr>
            <p:cNvPr id="74" name="直線コネクタ 272">
              <a:extLst>
                <a:ext uri="{FF2B5EF4-FFF2-40B4-BE49-F238E27FC236}">
                  <a16:creationId xmlns:a16="http://schemas.microsoft.com/office/drawing/2014/main" id="{62E8B21E-1E24-A93E-8DA6-BF00E841E2EC}"/>
                </a:ext>
              </a:extLst>
            </p:cNvPr>
            <p:cNvCxnSpPr>
              <a:cxnSpLocks/>
            </p:cNvCxnSpPr>
            <p:nvPr/>
          </p:nvCxnSpPr>
          <p:spPr>
            <a:xfrm>
              <a:off x="676277" y="2899301"/>
              <a:ext cx="10605517" cy="0"/>
            </a:xfrm>
            <a:prstGeom prst="line">
              <a:avLst/>
            </a:prstGeom>
            <a:noFill/>
            <a:ln w="12700" cap="rnd" cmpd="sng" algn="ctr">
              <a:solidFill>
                <a:srgbClr val="295E7E"/>
              </a:solidFill>
              <a:prstDash val="solid"/>
              <a:round/>
              <a:headEnd type="none" w="med" len="med"/>
              <a:tailEnd type="none" w="med" len="med"/>
            </a:ln>
            <a:effectLst/>
          </p:spPr>
        </p:cxnSp>
        <p:sp>
          <p:nvSpPr>
            <p:cNvPr id="84" name="Rectangle 83">
              <a:extLst>
                <a:ext uri="{FF2B5EF4-FFF2-40B4-BE49-F238E27FC236}">
                  <a16:creationId xmlns:a16="http://schemas.microsoft.com/office/drawing/2014/main" id="{6876266A-3EEB-3889-E30E-6C32E1D7AB37}"/>
                </a:ext>
              </a:extLst>
            </p:cNvPr>
            <p:cNvSpPr/>
            <p:nvPr/>
          </p:nvSpPr>
          <p:spPr>
            <a:xfrm>
              <a:off x="5662828" y="1731952"/>
              <a:ext cx="2702068" cy="50883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次に何をすれば良いか明確になり、</a:t>
              </a:r>
              <a:br>
                <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b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不安なく進められるナビゲーション</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85" name="Rectangle 84">
              <a:extLst>
                <a:ext uri="{FF2B5EF4-FFF2-40B4-BE49-F238E27FC236}">
                  <a16:creationId xmlns:a16="http://schemas.microsoft.com/office/drawing/2014/main" id="{DE8E19F2-6341-0740-E385-E2C9F23229D0}"/>
                </a:ext>
              </a:extLst>
            </p:cNvPr>
            <p:cNvSpPr/>
            <p:nvPr/>
          </p:nvSpPr>
          <p:spPr>
            <a:xfrm>
              <a:off x="5662828" y="2325762"/>
              <a:ext cx="2702068" cy="50883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離脱や進行停滞を防ぎ、ユーザのアクティブ率・利用継続を高める</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86" name="Rectangle 85">
              <a:extLst>
                <a:ext uri="{FF2B5EF4-FFF2-40B4-BE49-F238E27FC236}">
                  <a16:creationId xmlns:a16="http://schemas.microsoft.com/office/drawing/2014/main" id="{D3784829-C8AB-2944-3693-AA6ACC9F67B5}"/>
                </a:ext>
              </a:extLst>
            </p:cNvPr>
            <p:cNvSpPr/>
            <p:nvPr/>
          </p:nvSpPr>
          <p:spPr>
            <a:xfrm>
              <a:off x="5662828" y="3782841"/>
              <a:ext cx="2702068"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「未実施→次へ」などの定型ガイドを用意</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300" kern="0">
                  <a:solidFill>
                    <a:srgbClr val="575757"/>
                  </a:solidFill>
                  <a:latin typeface="Trebuchet MS" panose="020B0603020202020204" pitchFamily="34" charset="0"/>
                  <a:ea typeface="Meiryo UI" panose="020B0604030504040204" pitchFamily="50" charset="-128"/>
                  <a:sym typeface="Trebuchet MS" panose="020B0603020202020204" pitchFamily="34" charset="0"/>
                </a:rPr>
                <a:t>一定期間が過ぎたら再実施促し</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87" name="Rectangle 86">
              <a:extLst>
                <a:ext uri="{FF2B5EF4-FFF2-40B4-BE49-F238E27FC236}">
                  <a16:creationId xmlns:a16="http://schemas.microsoft.com/office/drawing/2014/main" id="{DBB7CC79-A4E9-7E95-A986-945E9E313304}"/>
                </a:ext>
              </a:extLst>
            </p:cNvPr>
            <p:cNvSpPr/>
            <p:nvPr/>
          </p:nvSpPr>
          <p:spPr>
            <a:xfrm>
              <a:off x="5662828" y="4501351"/>
              <a:ext cx="2702068"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プロファイルや属性情報の変更に応じてガイド</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648000" lvl="2" indent="-216000">
                <a:buClr>
                  <a:schemeClr val="tx2"/>
                </a:buClr>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履歴書のアップデート等</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88" name="Rectangle 87">
              <a:extLst>
                <a:ext uri="{FF2B5EF4-FFF2-40B4-BE49-F238E27FC236}">
                  <a16:creationId xmlns:a16="http://schemas.microsoft.com/office/drawing/2014/main" id="{A30F17FB-E42E-35FA-F9DD-9CE19BEFFD58}"/>
                </a:ext>
              </a:extLst>
            </p:cNvPr>
            <p:cNvSpPr/>
            <p:nvPr/>
          </p:nvSpPr>
          <p:spPr>
            <a:xfrm>
              <a:off x="5662828" y="5231797"/>
              <a:ext cx="2702068"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108000" marR="0" lvl="1" algn="ctr"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ー</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89" name="Rectangle 88">
              <a:extLst>
                <a:ext uri="{FF2B5EF4-FFF2-40B4-BE49-F238E27FC236}">
                  <a16:creationId xmlns:a16="http://schemas.microsoft.com/office/drawing/2014/main" id="{63D001C3-D490-5419-8104-D7266B96B142}"/>
                </a:ext>
              </a:extLst>
            </p:cNvPr>
            <p:cNvSpPr/>
            <p:nvPr/>
          </p:nvSpPr>
          <p:spPr>
            <a:xfrm>
              <a:off x="5662828" y="5912454"/>
              <a:ext cx="2702068" cy="805453"/>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行動ログ・進捗に応じて次の操作をナビゲーション</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0" name="Rectangle 89">
              <a:extLst>
                <a:ext uri="{FF2B5EF4-FFF2-40B4-BE49-F238E27FC236}">
                  <a16:creationId xmlns:a16="http://schemas.microsoft.com/office/drawing/2014/main" id="{3E326622-3AEF-B564-E85B-780CC715000F}"/>
                </a:ext>
              </a:extLst>
            </p:cNvPr>
            <p:cNvSpPr/>
            <p:nvPr/>
          </p:nvSpPr>
          <p:spPr>
            <a:xfrm>
              <a:off x="5662828" y="2944391"/>
              <a:ext cx="2702068" cy="72647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アセスメントが未実施であれば、</a:t>
              </a:r>
              <a:br>
                <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b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実施を促す</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履歴書の更新を促す</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sp>
          <p:nvSpPr>
            <p:cNvPr id="91" name="Rectangle 90">
              <a:extLst>
                <a:ext uri="{FF2B5EF4-FFF2-40B4-BE49-F238E27FC236}">
                  <a16:creationId xmlns:a16="http://schemas.microsoft.com/office/drawing/2014/main" id="{2ED17B57-0722-6050-C538-67E7D918B880}"/>
                </a:ext>
              </a:extLst>
            </p:cNvPr>
            <p:cNvSpPr/>
            <p:nvPr/>
          </p:nvSpPr>
          <p:spPr>
            <a:xfrm>
              <a:off x="8579724" y="1731952"/>
              <a:ext cx="2702069" cy="50883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忘れていた・放置していたことを思い出すきっかけになる</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2" name="Rectangle 91">
              <a:extLst>
                <a:ext uri="{FF2B5EF4-FFF2-40B4-BE49-F238E27FC236}">
                  <a16:creationId xmlns:a16="http://schemas.microsoft.com/office/drawing/2014/main" id="{E2DBA7CC-1C1D-BA4E-1333-80843C6CF15A}"/>
                </a:ext>
              </a:extLst>
            </p:cNvPr>
            <p:cNvSpPr/>
            <p:nvPr/>
          </p:nvSpPr>
          <p:spPr>
            <a:xfrm>
              <a:off x="8579724" y="2325762"/>
              <a:ext cx="2702069" cy="50883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休眠ユーザの掘り起こし、接点の維持、再エンゲージメント施策の一環</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3" name="Rectangle 92">
              <a:extLst>
                <a:ext uri="{FF2B5EF4-FFF2-40B4-BE49-F238E27FC236}">
                  <a16:creationId xmlns:a16="http://schemas.microsoft.com/office/drawing/2014/main" id="{B47D590B-20FF-A02A-5BD0-04FC9DBF384C}"/>
                </a:ext>
              </a:extLst>
            </p:cNvPr>
            <p:cNvSpPr/>
            <p:nvPr/>
          </p:nvSpPr>
          <p:spPr>
            <a:xfrm>
              <a:off x="8579724" y="3782841"/>
              <a:ext cx="2702069"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未ログイン◯日→リマインド通知</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4" name="Rectangle 93">
              <a:extLst>
                <a:ext uri="{FF2B5EF4-FFF2-40B4-BE49-F238E27FC236}">
                  <a16:creationId xmlns:a16="http://schemas.microsoft.com/office/drawing/2014/main" id="{D56CDA02-BE7B-A9B7-51AC-1BAA11C671AD}"/>
                </a:ext>
              </a:extLst>
            </p:cNvPr>
            <p:cNvSpPr/>
            <p:nvPr/>
          </p:nvSpPr>
          <p:spPr>
            <a:xfrm>
              <a:off x="8579724" y="4501351"/>
              <a:ext cx="2702069"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tabLst>
                  <a:tab pos="117475" algn="l"/>
                </a:tabLst>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年代・職種別に合わせたメッセージ訴求</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95" name="Rectangle 94">
              <a:extLst>
                <a:ext uri="{FF2B5EF4-FFF2-40B4-BE49-F238E27FC236}">
                  <a16:creationId xmlns:a16="http://schemas.microsoft.com/office/drawing/2014/main" id="{F14A5768-5705-E665-2989-F8C88A09883E}"/>
                </a:ext>
              </a:extLst>
            </p:cNvPr>
            <p:cNvSpPr/>
            <p:nvPr/>
          </p:nvSpPr>
          <p:spPr>
            <a:xfrm>
              <a:off x="8579724" y="5231797"/>
              <a:ext cx="2702069" cy="61569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108000" lvl="1" algn="ctr">
                <a:buClr>
                  <a:schemeClr val="tx2"/>
                </a:buClr>
                <a:tabLst>
                  <a:tab pos="117475" algn="l"/>
                </a:tabLst>
              </a:pPr>
              <a:r>
                <a:rPr lang="ja-JP" altLang="en-US" sz="1300" kern="0">
                  <a:solidFill>
                    <a:srgbClr val="575757"/>
                  </a:solidFill>
                  <a:latin typeface="Trebuchet MS"/>
                  <a:ea typeface="Meiryo UI" panose="020B0604030504040204" pitchFamily="50" charset="-128"/>
                  <a:sym typeface="Trebuchet MS" panose="020B0603020202020204" pitchFamily="34" charset="0"/>
                </a:rPr>
                <a:t>ー</a:t>
              </a:r>
              <a:endParaRPr lang="en-US" altLang="ja-JP" sz="1300" kern="0">
                <a:solidFill>
                  <a:srgbClr val="575757"/>
                </a:solidFill>
                <a:latin typeface="Trebuchet MS"/>
                <a:ea typeface="Meiryo UI" panose="020B0604030504040204" pitchFamily="50" charset="-128"/>
                <a:sym typeface="Trebuchet MS" panose="020B0603020202020204" pitchFamily="34" charset="0"/>
              </a:endParaRPr>
            </a:p>
          </p:txBody>
        </p:sp>
        <p:sp>
          <p:nvSpPr>
            <p:cNvPr id="96" name="Rectangle 95">
              <a:extLst>
                <a:ext uri="{FF2B5EF4-FFF2-40B4-BE49-F238E27FC236}">
                  <a16:creationId xmlns:a16="http://schemas.microsoft.com/office/drawing/2014/main" id="{7E122979-EFA1-314E-E178-A6782D2EAB82}"/>
                </a:ext>
              </a:extLst>
            </p:cNvPr>
            <p:cNvSpPr/>
            <p:nvPr/>
          </p:nvSpPr>
          <p:spPr>
            <a:xfrm>
              <a:off x="8579724" y="5912454"/>
              <a:ext cx="2702069" cy="805453"/>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離脱予兆検知→自動リマインド、個別通知</a:t>
              </a:r>
              <a:endParaRPr kumimoji="0" lang="en-US" altLang="ja-JP" sz="13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7" name="Rectangle 96">
              <a:extLst>
                <a:ext uri="{FF2B5EF4-FFF2-40B4-BE49-F238E27FC236}">
                  <a16:creationId xmlns:a16="http://schemas.microsoft.com/office/drawing/2014/main" id="{0ABF3365-4E2C-7A63-60A2-038073E3172A}"/>
                </a:ext>
              </a:extLst>
            </p:cNvPr>
            <p:cNvSpPr/>
            <p:nvPr/>
          </p:nvSpPr>
          <p:spPr>
            <a:xfrm>
              <a:off x="8579724" y="2944391"/>
              <a:ext cx="2702069" cy="72647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コンテンツ再開の案内</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300">
                  <a:solidFill>
                    <a:srgbClr val="575757"/>
                  </a:solidFill>
                  <a:latin typeface="Trebuchet MS" panose="020B0603020202020204" pitchFamily="34" charset="0"/>
                  <a:ea typeface="Meiryo UI" panose="020B0604030504040204" pitchFamily="50" charset="-128"/>
                  <a:sym typeface="Trebuchet MS" panose="020B0603020202020204" pitchFamily="34" charset="0"/>
                </a:rPr>
                <a:t>新規コンテンツの案内</a:t>
              </a:r>
              <a:endParaRPr lang="en-US" altLang="ja-JP" sz="13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ログインキャンペーン</a:t>
              </a:r>
              <a:endParaRPr kumimoji="0" lang="en-US" altLang="ja-JP" sz="13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grpSp>
      <p:sp>
        <p:nvSpPr>
          <p:cNvPr id="101" name="Rectangle 100">
            <a:extLst>
              <a:ext uri="{FF2B5EF4-FFF2-40B4-BE49-F238E27FC236}">
                <a16:creationId xmlns:a16="http://schemas.microsoft.com/office/drawing/2014/main" id="{FDD5F569-AEFD-0CA2-F032-A4F09F94F1A1}"/>
              </a:ext>
            </a:extLst>
          </p:cNvPr>
          <p:cNvSpPr/>
          <p:nvPr/>
        </p:nvSpPr>
        <p:spPr>
          <a:xfrm>
            <a:off x="10075464" y="6421008"/>
            <a:ext cx="1157636" cy="164372"/>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トランザクションログ分析</a:t>
            </a:r>
            <a:endParaRPr lang="en-US" sz="900">
              <a:solidFill>
                <a:srgbClr val="575757"/>
              </a:solidFill>
              <a:ea typeface="Meiryo UI" panose="020B0604030504040204" pitchFamily="50" charset="-128"/>
            </a:endParaRPr>
          </a:p>
        </p:txBody>
      </p:sp>
      <p:sp>
        <p:nvSpPr>
          <p:cNvPr id="103" name="Rectangle: Rounded Corners 102">
            <a:extLst>
              <a:ext uri="{FF2B5EF4-FFF2-40B4-BE49-F238E27FC236}">
                <a16:creationId xmlns:a16="http://schemas.microsoft.com/office/drawing/2014/main" id="{25E35A82-EF2A-1C00-F21F-AE9FC96B8620}"/>
              </a:ext>
            </a:extLst>
          </p:cNvPr>
          <p:cNvSpPr/>
          <p:nvPr/>
        </p:nvSpPr>
        <p:spPr>
          <a:xfrm>
            <a:off x="2709916" y="1589970"/>
            <a:ext cx="5799778" cy="5032672"/>
          </a:xfrm>
          <a:prstGeom prst="roundRect">
            <a:avLst>
              <a:gd name="adj" fmla="val 0"/>
            </a:avLst>
          </a:prstGeom>
          <a:noFill/>
          <a:ln w="28575" cap="rnd" cmpd="sng" algn="ctr">
            <a:solidFill>
              <a:srgbClr val="C8C8C8"/>
            </a:solidFill>
            <a:prstDash val="sys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ea typeface="Meiryo UI" panose="020B0604030504040204" pitchFamily="50" charset="-128"/>
            </a:endParaRPr>
          </a:p>
        </p:txBody>
      </p:sp>
      <p:sp>
        <p:nvSpPr>
          <p:cNvPr id="104" name="Rectangle 103">
            <a:extLst>
              <a:ext uri="{FF2B5EF4-FFF2-40B4-BE49-F238E27FC236}">
                <a16:creationId xmlns:a16="http://schemas.microsoft.com/office/drawing/2014/main" id="{2D0130A9-F27F-E7FE-859F-AD6FA20BE7B8}"/>
              </a:ext>
            </a:extLst>
          </p:cNvPr>
          <p:cNvSpPr/>
          <p:nvPr/>
        </p:nvSpPr>
        <p:spPr>
          <a:xfrm>
            <a:off x="7853001" y="6210989"/>
            <a:ext cx="502450" cy="164372"/>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GA</a:t>
            </a:r>
            <a:r>
              <a:rPr lang="ja-JP" altLang="en-US" sz="900">
                <a:solidFill>
                  <a:srgbClr val="575757"/>
                </a:solidFill>
                <a:ea typeface="Meiryo UI" panose="020B0604030504040204" pitchFamily="50" charset="-128"/>
              </a:rPr>
              <a:t>分析</a:t>
            </a:r>
            <a:endParaRPr lang="en-US" sz="900">
              <a:solidFill>
                <a:srgbClr val="575757"/>
              </a:solidFill>
              <a:ea typeface="Meiryo UI" panose="020B0604030504040204" pitchFamily="50" charset="-128"/>
            </a:endParaRPr>
          </a:p>
        </p:txBody>
      </p:sp>
      <p:sp>
        <p:nvSpPr>
          <p:cNvPr id="105" name="Rectangle 104">
            <a:extLst>
              <a:ext uri="{FF2B5EF4-FFF2-40B4-BE49-F238E27FC236}">
                <a16:creationId xmlns:a16="http://schemas.microsoft.com/office/drawing/2014/main" id="{38A803E3-A606-50CD-4B99-A906C388B870}"/>
              </a:ext>
            </a:extLst>
          </p:cNvPr>
          <p:cNvSpPr/>
          <p:nvPr/>
        </p:nvSpPr>
        <p:spPr>
          <a:xfrm>
            <a:off x="5741423" y="6421008"/>
            <a:ext cx="2658001" cy="164372"/>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機械学習（協調フィルタリング／行動類似クラスタリング）</a:t>
            </a:r>
            <a:endParaRPr lang="en-US" sz="900">
              <a:solidFill>
                <a:srgbClr val="575757"/>
              </a:solidFill>
              <a:ea typeface="Meiryo UI" panose="020B0604030504040204" pitchFamily="50" charset="-128"/>
            </a:endParaRPr>
          </a:p>
        </p:txBody>
      </p:sp>
      <p:sp>
        <p:nvSpPr>
          <p:cNvPr id="106" name="Rectangle 6">
            <a:extLst>
              <a:ext uri="{FF2B5EF4-FFF2-40B4-BE49-F238E27FC236}">
                <a16:creationId xmlns:a16="http://schemas.microsoft.com/office/drawing/2014/main" id="{4C412328-A04D-DF12-669D-23F53DD189EA}"/>
              </a:ext>
            </a:extLst>
          </p:cNvPr>
          <p:cNvSpPr/>
          <p:nvPr/>
        </p:nvSpPr>
        <p:spPr>
          <a:xfrm>
            <a:off x="9305925" y="1378250"/>
            <a:ext cx="2090507" cy="169277"/>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100" b="1"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マーケティング領域として検討・実施</a:t>
            </a:r>
            <a:endParaRPr kumimoji="1" lang="en-US" altLang="ja-JP" sz="1100" b="1"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sp>
        <p:nvSpPr>
          <p:cNvPr id="108" name="Rectangle 107">
            <a:extLst>
              <a:ext uri="{FF2B5EF4-FFF2-40B4-BE49-F238E27FC236}">
                <a16:creationId xmlns:a16="http://schemas.microsoft.com/office/drawing/2014/main" id="{BD482AD6-C382-F050-4692-8BD76891F8A8}"/>
              </a:ext>
            </a:extLst>
          </p:cNvPr>
          <p:cNvSpPr/>
          <p:nvPr/>
        </p:nvSpPr>
        <p:spPr>
          <a:xfrm>
            <a:off x="2833116" y="6421008"/>
            <a:ext cx="2658001" cy="164372"/>
          </a:xfrm>
          <a:prstGeom prst="rect">
            <a:avLst/>
          </a:prstGeom>
          <a:solidFill>
            <a:srgbClr val="F2F2F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機械学習（協調フィルタリング／行動類似クラスタリング）</a:t>
            </a:r>
            <a:endParaRPr lang="en-US" sz="900">
              <a:solidFill>
                <a:srgbClr val="575757"/>
              </a:solidFill>
              <a:ea typeface="Meiryo UI" panose="020B0604030504040204" pitchFamily="50" charset="-128"/>
            </a:endParaRPr>
          </a:p>
        </p:txBody>
      </p:sp>
      <p:sp>
        <p:nvSpPr>
          <p:cNvPr id="2" name="Rectangle 6">
            <a:extLst>
              <a:ext uri="{FF2B5EF4-FFF2-40B4-BE49-F238E27FC236}">
                <a16:creationId xmlns:a16="http://schemas.microsoft.com/office/drawing/2014/main" id="{B8D3A7FC-3679-874F-F089-ED6137E9943B}"/>
              </a:ext>
            </a:extLst>
          </p:cNvPr>
          <p:cNvSpPr/>
          <p:nvPr/>
        </p:nvSpPr>
        <p:spPr>
          <a:xfrm>
            <a:off x="2745930" y="1378250"/>
            <a:ext cx="2090507" cy="169277"/>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100" b="1"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レコメンドサービス</a:t>
            </a:r>
            <a:endParaRPr kumimoji="1" lang="en-US" altLang="ja-JP" sz="1100" b="1"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spTree>
    <p:extLst>
      <p:ext uri="{BB962C8B-B14F-4D97-AF65-F5344CB8AC3E}">
        <p14:creationId xmlns:p14="http://schemas.microsoft.com/office/powerpoint/2010/main" val="566159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34D45B-B099-BF29-8165-95E045493BF2}"/>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0E64CF55-479C-660B-5170-AF604F02A4A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dirty="0">
                <a:ea typeface="Meiryo UI" panose="020B0604030504040204" pitchFamily="50" charset="-128"/>
              </a:rPr>
            </a:br>
            <a:r>
              <a:rPr lang="ja-JP" altLang="en-US">
                <a:ea typeface="Meiryo UI" panose="020B0604030504040204" pitchFamily="50" charset="-128"/>
              </a:rPr>
              <a:t>コアサービス </a:t>
            </a:r>
            <a:r>
              <a:rPr lang="en-US" altLang="ja-JP" dirty="0">
                <a:ea typeface="Meiryo UI" panose="020B0604030504040204" pitchFamily="50" charset="-128"/>
              </a:rPr>
              <a:t>| </a:t>
            </a:r>
            <a:r>
              <a:rPr lang="ja-JP" altLang="en-US">
                <a:ea typeface="Meiryo UI" panose="020B0604030504040204" pitchFamily="50" charset="-128"/>
              </a:rPr>
              <a:t>レコメンド（要求事項）レコメンドシナリオ</a:t>
            </a:r>
            <a:endParaRPr lang="en-US" altLang="ja-JP" dirty="0">
              <a:ea typeface="Meiryo UI" panose="020B0604030504040204" pitchFamily="50" charset="-128"/>
            </a:endParaRPr>
          </a:p>
        </p:txBody>
      </p:sp>
      <p:sp>
        <p:nvSpPr>
          <p:cNvPr id="153" name="テキスト ボックス 15">
            <a:extLst>
              <a:ext uri="{FF2B5EF4-FFF2-40B4-BE49-F238E27FC236}">
                <a16:creationId xmlns:a16="http://schemas.microsoft.com/office/drawing/2014/main" id="{B7EA95F7-C0C2-656A-D51D-8F23673E4B15}"/>
              </a:ext>
            </a:extLst>
          </p:cNvPr>
          <p:cNvSpPr txBox="1"/>
          <p:nvPr/>
        </p:nvSpPr>
        <p:spPr>
          <a:xfrm>
            <a:off x="344544" y="723741"/>
            <a:ext cx="11476651" cy="93029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dirty="0">
                <a:solidFill>
                  <a:srgbClr val="000000"/>
                </a:solidFill>
                <a:latin typeface="+mj-lt"/>
                <a:ea typeface="Meiryo UI" panose="020B0604030504040204" pitchFamily="50" charset="-128"/>
              </a:rPr>
              <a:t>初期構築時点においては、前頁「ステップ</a:t>
            </a:r>
            <a:r>
              <a:rPr lang="en-US" altLang="ja-JP" dirty="0">
                <a:solidFill>
                  <a:srgbClr val="000000"/>
                </a:solidFill>
                <a:latin typeface="+mj-lt"/>
                <a:ea typeface="Meiryo UI" panose="020B0604030504040204" pitchFamily="50" charset="-128"/>
              </a:rPr>
              <a:t>1</a:t>
            </a:r>
            <a:r>
              <a:rPr lang="ja-JP" altLang="en-US" dirty="0">
                <a:solidFill>
                  <a:srgbClr val="000000"/>
                </a:solidFill>
                <a:latin typeface="+mj-lt"/>
                <a:ea typeface="Meiryo UI" panose="020B0604030504040204" pitchFamily="50" charset="-128"/>
              </a:rPr>
              <a:t>　単純ルールベース」を実装範囲とする。レコメンドシナリオは下記をベースに設計時に追加検討を行うものとする。</a:t>
            </a:r>
            <a:r>
              <a:rPr lang="ja-JP" altLang="en-US" dirty="0">
                <a:solidFill>
                  <a:schemeClr val="tx1"/>
                </a:solidFill>
                <a:latin typeface="+mj-lt"/>
                <a:ea typeface="Meiryo UI" panose="020B0604030504040204" pitchFamily="50" charset="-128"/>
              </a:rPr>
              <a:t>シナリオはサービスローンチ後、データを蓄積していきアジャイル的に高度化を実施。</a:t>
            </a:r>
            <a:endParaRPr lang="en-US" altLang="ja-JP" dirty="0">
              <a:solidFill>
                <a:schemeClr val="tx1"/>
              </a:solidFill>
              <a:latin typeface="+mj-lt"/>
              <a:ea typeface="Meiryo UI" panose="020B0604030504040204" pitchFamily="50" charset="-128"/>
            </a:endParaRPr>
          </a:p>
          <a:p>
            <a:pPr marL="0" marR="0" lvl="3" defTabSz="914400" rtl="0" eaLnBrk="1" fontAlgn="auto" latinLnBrk="0" hangingPunct="1">
              <a:spcBef>
                <a:spcPts val="0"/>
              </a:spcBef>
              <a:spcAft>
                <a:spcPts val="0"/>
              </a:spcAft>
              <a:buClrTx/>
              <a:buSzTx/>
              <a:tabLst/>
              <a:defRPr/>
            </a:pPr>
            <a:r>
              <a:rPr lang="ja-JP" altLang="en-US" dirty="0">
                <a:solidFill>
                  <a:schemeClr val="tx1"/>
                </a:solidFill>
                <a:latin typeface="+mj-lt"/>
                <a:ea typeface="Meiryo UI" panose="020B0604030504040204" pitchFamily="50" charset="-128"/>
              </a:rPr>
              <a:t>様々な状況変化や、それに基づくシナリオの追加・配信を行える機能が必要。</a:t>
            </a:r>
          </a:p>
        </p:txBody>
      </p:sp>
      <p:graphicFrame>
        <p:nvGraphicFramePr>
          <p:cNvPr id="4" name="Table 3">
            <a:extLst>
              <a:ext uri="{FF2B5EF4-FFF2-40B4-BE49-F238E27FC236}">
                <a16:creationId xmlns:a16="http://schemas.microsoft.com/office/drawing/2014/main" id="{11EFDD6B-67FE-0EAC-F9CF-5AF10DDE724C}"/>
              </a:ext>
            </a:extLst>
          </p:cNvPr>
          <p:cNvGraphicFramePr>
            <a:graphicFrameLocks noGrp="1"/>
          </p:cNvGraphicFramePr>
          <p:nvPr>
            <p:extLst>
              <p:ext uri="{D42A27DB-BD31-4B8C-83A1-F6EECF244321}">
                <p14:modId xmlns:p14="http://schemas.microsoft.com/office/powerpoint/2010/main" val="1953298541"/>
              </p:ext>
            </p:extLst>
          </p:nvPr>
        </p:nvGraphicFramePr>
        <p:xfrm>
          <a:off x="372825" y="2279090"/>
          <a:ext cx="11146078" cy="3705530"/>
        </p:xfrm>
        <a:graphic>
          <a:graphicData uri="http://schemas.openxmlformats.org/drawingml/2006/table">
            <a:tbl>
              <a:tblPr firstRow="1" bandRow="1">
                <a:tableStyleId>{5C22544A-7EE6-4342-B048-85BDC9FD1C3A}</a:tableStyleId>
              </a:tblPr>
              <a:tblGrid>
                <a:gridCol w="483518">
                  <a:extLst>
                    <a:ext uri="{9D8B030D-6E8A-4147-A177-3AD203B41FA5}">
                      <a16:colId xmlns:a16="http://schemas.microsoft.com/office/drawing/2014/main" val="4028554853"/>
                    </a:ext>
                  </a:extLst>
                </a:gridCol>
                <a:gridCol w="1930400">
                  <a:extLst>
                    <a:ext uri="{9D8B030D-6E8A-4147-A177-3AD203B41FA5}">
                      <a16:colId xmlns:a16="http://schemas.microsoft.com/office/drawing/2014/main" val="3129626078"/>
                    </a:ext>
                  </a:extLst>
                </a:gridCol>
                <a:gridCol w="682171">
                  <a:extLst>
                    <a:ext uri="{9D8B030D-6E8A-4147-A177-3AD203B41FA5}">
                      <a16:colId xmlns:a16="http://schemas.microsoft.com/office/drawing/2014/main" val="2220828276"/>
                    </a:ext>
                  </a:extLst>
                </a:gridCol>
                <a:gridCol w="3280229">
                  <a:extLst>
                    <a:ext uri="{9D8B030D-6E8A-4147-A177-3AD203B41FA5}">
                      <a16:colId xmlns:a16="http://schemas.microsoft.com/office/drawing/2014/main" val="1308366578"/>
                    </a:ext>
                  </a:extLst>
                </a:gridCol>
                <a:gridCol w="3048000">
                  <a:extLst>
                    <a:ext uri="{9D8B030D-6E8A-4147-A177-3AD203B41FA5}">
                      <a16:colId xmlns:a16="http://schemas.microsoft.com/office/drawing/2014/main" val="855529033"/>
                    </a:ext>
                  </a:extLst>
                </a:gridCol>
                <a:gridCol w="1721760">
                  <a:extLst>
                    <a:ext uri="{9D8B030D-6E8A-4147-A177-3AD203B41FA5}">
                      <a16:colId xmlns:a16="http://schemas.microsoft.com/office/drawing/2014/main" val="435719918"/>
                    </a:ext>
                  </a:extLst>
                </a:gridCol>
              </a:tblGrid>
              <a:tr h="244353">
                <a:tc>
                  <a:txBody>
                    <a:bodyPr/>
                    <a:lstStyle/>
                    <a:p>
                      <a:r>
                        <a:rPr lang="en-US" altLang="ja-JP" sz="1200">
                          <a:solidFill>
                            <a:srgbClr val="FFFFFF"/>
                          </a:solidFill>
                          <a:ea typeface="Meiryo UI" panose="020B0604030504040204" pitchFamily="50" charset="-128"/>
                        </a:rPr>
                        <a:t>NO</a:t>
                      </a:r>
                      <a:endParaRPr lang="en-US" sz="12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200">
                          <a:solidFill>
                            <a:srgbClr val="FFFFFF"/>
                          </a:solidFill>
                          <a:ea typeface="Meiryo UI" panose="020B0604030504040204" pitchFamily="50" charset="-128"/>
                        </a:rPr>
                        <a:t>サブシス</a:t>
                      </a:r>
                      <a:endParaRPr lang="en-US" sz="12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200">
                          <a:solidFill>
                            <a:srgbClr val="FFFFFF"/>
                          </a:solidFill>
                          <a:ea typeface="Meiryo UI" panose="020B0604030504040204" pitchFamily="50" charset="-128"/>
                        </a:rPr>
                        <a:t>誰が</a:t>
                      </a:r>
                      <a:endParaRPr lang="en-US" sz="12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200">
                          <a:solidFill>
                            <a:srgbClr val="FFFFFF"/>
                          </a:solidFill>
                          <a:ea typeface="Meiryo UI" panose="020B0604030504040204" pitchFamily="50" charset="-128"/>
                        </a:rPr>
                        <a:t>どんな時</a:t>
                      </a:r>
                      <a:r>
                        <a:rPr lang="en-US" altLang="ja-JP" sz="1200">
                          <a:solidFill>
                            <a:srgbClr val="FFFFFF"/>
                          </a:solidFill>
                          <a:ea typeface="Meiryo UI" panose="020B0604030504040204" pitchFamily="50" charset="-128"/>
                        </a:rPr>
                        <a:t>/</a:t>
                      </a:r>
                      <a:r>
                        <a:rPr lang="ja-JP" altLang="en-US" sz="1200">
                          <a:solidFill>
                            <a:srgbClr val="FFFFFF"/>
                          </a:solidFill>
                          <a:ea typeface="Meiryo UI" panose="020B0604030504040204" pitchFamily="50" charset="-128"/>
                        </a:rPr>
                        <a:t>なにをした時</a:t>
                      </a:r>
                      <a:endParaRPr lang="en-US" sz="12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200">
                          <a:solidFill>
                            <a:srgbClr val="FFFFFF"/>
                          </a:solidFill>
                          <a:ea typeface="Meiryo UI" panose="020B0604030504040204" pitchFamily="50" charset="-128"/>
                        </a:rPr>
                        <a:t>なにをする</a:t>
                      </a:r>
                      <a:endParaRPr lang="en-US" sz="12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tc>
                  <a:txBody>
                    <a:bodyPr/>
                    <a:lstStyle/>
                    <a:p>
                      <a:r>
                        <a:rPr lang="ja-JP" altLang="en-US" sz="1200">
                          <a:solidFill>
                            <a:srgbClr val="FFFFFF"/>
                          </a:solidFill>
                          <a:ea typeface="Meiryo UI" panose="020B0604030504040204" pitchFamily="50" charset="-128"/>
                        </a:rPr>
                        <a:t>どのように</a:t>
                      </a:r>
                      <a:endParaRPr lang="en-US" sz="1200">
                        <a:solidFill>
                          <a:srgbClr val="FFFFFF"/>
                        </a:solidFill>
                        <a:ea typeface="Meiryo UI" panose="020B0604030504040204" pitchFamily="50" charset="-128"/>
                      </a:endParaRPr>
                    </a:p>
                  </a:txBody>
                  <a:tcPr marT="36000" marB="36000">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rgbClr val="295E7E"/>
                    </a:solidFill>
                  </a:tcPr>
                </a:tc>
                <a:extLst>
                  <a:ext uri="{0D108BD9-81ED-4DB2-BD59-A6C34878D82A}">
                    <a16:rowId xmlns:a16="http://schemas.microsoft.com/office/drawing/2014/main" val="1778432612"/>
                  </a:ext>
                </a:extLst>
              </a:tr>
              <a:tr h="336836">
                <a:tc>
                  <a:txBody>
                    <a:bodyPr/>
                    <a:lstStyle/>
                    <a:p>
                      <a:r>
                        <a:rPr lang="en-US" sz="1200" b="0">
                          <a:solidFill>
                            <a:srgbClr val="575757"/>
                          </a:solidFill>
                          <a:ea typeface="Meiryo UI" panose="020B0604030504040204" pitchFamily="50" charset="-128"/>
                        </a:rPr>
                        <a:t>1</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ジョブ標準履歴フォーマット</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ユーザ</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資格取得時・学習結果によるクレデンシャル獲得時</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履歴書への更新を促す</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ダッシュボード通知</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73991685"/>
                  </a:ext>
                </a:extLst>
              </a:tr>
              <a:tr h="336836">
                <a:tc>
                  <a:txBody>
                    <a:bodyPr/>
                    <a:lstStyle/>
                    <a:p>
                      <a:r>
                        <a:rPr lang="en-US" sz="1200" b="0">
                          <a:solidFill>
                            <a:srgbClr val="575757"/>
                          </a:solidFill>
                          <a:ea typeface="Meiryo UI" panose="020B0604030504040204" pitchFamily="50" charset="-128"/>
                        </a:rPr>
                        <a:t>2</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ジョブ標準履歴フォーマット</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ユーザ</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最終更新時から一定期間経過時</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最新の履歴書になっているか確認を促す</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ダッシュボード</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メール通知</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575076265"/>
                  </a:ext>
                </a:extLst>
              </a:tr>
              <a:tr h="336836">
                <a:tc>
                  <a:txBody>
                    <a:bodyPr/>
                    <a:lstStyle/>
                    <a:p>
                      <a:r>
                        <a:rPr lang="en-US" sz="1200" b="0">
                          <a:solidFill>
                            <a:srgbClr val="575757"/>
                          </a:solidFill>
                          <a:ea typeface="Meiryo UI" panose="020B0604030504040204" pitchFamily="50" charset="-128"/>
                        </a:rPr>
                        <a:t>3</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en-US" altLang="ja-JP" sz="1200">
                          <a:solidFill>
                            <a:srgbClr val="575757"/>
                          </a:solidFill>
                          <a:ea typeface="Meiryo UI" panose="020B0604030504040204" pitchFamily="50" charset="-128"/>
                        </a:rPr>
                        <a:t>DSS</a:t>
                      </a:r>
                      <a:r>
                        <a:rPr lang="ja-JP" altLang="en-US" sz="1200">
                          <a:solidFill>
                            <a:srgbClr val="575757"/>
                          </a:solidFill>
                          <a:ea typeface="Meiryo UI" panose="020B0604030504040204" pitchFamily="50" charset="-128"/>
                        </a:rPr>
                        <a:t>アセスメント</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ユーザ</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最終更新時から一定期間</a:t>
                      </a:r>
                      <a:r>
                        <a:rPr lang="en-US" altLang="ja-JP" sz="1200">
                          <a:solidFill>
                            <a:srgbClr val="575757"/>
                          </a:solidFill>
                          <a:ea typeface="Meiryo UI" panose="020B0604030504040204" pitchFamily="50" charset="-128"/>
                        </a:rPr>
                        <a:t>(1</a:t>
                      </a:r>
                      <a:r>
                        <a:rPr lang="ja-JP" altLang="en-US" sz="1200">
                          <a:solidFill>
                            <a:srgbClr val="575757"/>
                          </a:solidFill>
                          <a:ea typeface="Meiryo UI" panose="020B0604030504040204" pitchFamily="50" charset="-128"/>
                        </a:rPr>
                        <a:t>年</a:t>
                      </a:r>
                      <a:r>
                        <a:rPr lang="en-US" altLang="ja-JP" sz="1200">
                          <a:solidFill>
                            <a:srgbClr val="575757"/>
                          </a:solidFill>
                          <a:ea typeface="Meiryo UI" panose="020B0604030504040204" pitchFamily="50" charset="-128"/>
                        </a:rPr>
                        <a:t>)</a:t>
                      </a:r>
                      <a:r>
                        <a:rPr lang="ja-JP" altLang="en-US" sz="1200">
                          <a:solidFill>
                            <a:srgbClr val="575757"/>
                          </a:solidFill>
                          <a:ea typeface="Meiryo UI" panose="020B0604030504040204" pitchFamily="50" charset="-128"/>
                        </a:rPr>
                        <a:t>経過時</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再度アセスメントを行うよう促す</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ダッシュボード</a:t>
                      </a:r>
                      <a:r>
                        <a:rPr kumimoji="0" lang="en-US" altLang="ja-JP"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a:t>
                      </a:r>
                      <a:r>
                        <a:rPr kumimoji="0" lang="ja-JP" altLang="en-US" sz="12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メール通知</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14173652"/>
                  </a:ext>
                </a:extLst>
              </a:tr>
              <a:tr h="336836">
                <a:tc>
                  <a:txBody>
                    <a:bodyPr/>
                    <a:lstStyle/>
                    <a:p>
                      <a:r>
                        <a:rPr lang="en-US" sz="1200" b="0">
                          <a:solidFill>
                            <a:srgbClr val="575757"/>
                          </a:solidFill>
                          <a:ea typeface="Meiryo UI" panose="020B0604030504040204" pitchFamily="50" charset="-128"/>
                        </a:rPr>
                        <a:t>4</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学習コンテンツ</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ユーザ</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履修途中で未完了のコンテンツがある場合</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再開を促す</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r>
                        <a:rPr lang="ja-JP" altLang="en-US" sz="1200">
                          <a:solidFill>
                            <a:srgbClr val="575757"/>
                          </a:solidFill>
                          <a:ea typeface="Meiryo UI" panose="020B0604030504040204" pitchFamily="50" charset="-128"/>
                        </a:rPr>
                        <a:t>ダッシュボード通知</a:t>
                      </a: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476510144"/>
                  </a:ext>
                </a:extLst>
              </a:tr>
              <a:tr h="336836">
                <a:tc>
                  <a:txBody>
                    <a:bodyPr/>
                    <a:lstStyle/>
                    <a:p>
                      <a:endParaRPr lang="en-US" sz="1200" b="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450134679"/>
                  </a:ext>
                </a:extLst>
              </a:tr>
              <a:tr h="336836">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3990325"/>
                  </a:ext>
                </a:extLst>
              </a:tr>
              <a:tr h="351794">
                <a:tc>
                  <a:txBody>
                    <a:bodyPr/>
                    <a:lstStyle/>
                    <a:p>
                      <a:pPr marL="0" algn="l" defTabSz="914400" rtl="0" eaLnBrk="1" latinLnBrk="0" hangingPunct="1"/>
                      <a:endParaRPr 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134884379"/>
                  </a:ext>
                </a:extLst>
              </a:tr>
              <a:tr h="0">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70616622"/>
                  </a:ext>
                </a:extLst>
              </a:tr>
              <a:tr h="128894">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73489456"/>
                  </a:ext>
                </a:extLst>
              </a:tr>
              <a:tr h="0">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pPr marL="0" algn="l" defTabSz="914400" rtl="0" eaLnBrk="1" latinLnBrk="0" hangingPunct="1"/>
                      <a:endParaRPr lang="ja-JP" altLang="en-US" sz="1200" b="0" kern="1200">
                        <a:solidFill>
                          <a:srgbClr val="575757"/>
                        </a:solidFill>
                        <a:latin typeface="+mn-lt"/>
                        <a:ea typeface="Meiryo UI" panose="020B0604030504040204" pitchFamily="50" charset="-128"/>
                        <a:cs typeface="+mn-cs"/>
                      </a:endParaRPr>
                    </a:p>
                  </a:txBody>
                  <a:tcPr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59818797"/>
                  </a:ext>
                </a:extLst>
              </a:tr>
              <a:tr h="196118">
                <a:tc>
                  <a:txBody>
                    <a:bodyPr/>
                    <a:lstStyle/>
                    <a:p>
                      <a:endParaRPr lang="ja-JP" altLang="en-US" sz="1200" b="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tc>
                  <a:txBody>
                    <a:bodyPr/>
                    <a:lstStyle/>
                    <a:p>
                      <a:endParaRPr lang="ja-JP" altLang="en-US" sz="1200" dirty="0">
                        <a:solidFill>
                          <a:srgbClr val="575757"/>
                        </a:solidFill>
                        <a:ea typeface="Meiryo UI" panose="020B0604030504040204" pitchFamily="50" charset="-128"/>
                      </a:endParaRPr>
                    </a:p>
                  </a:txBody>
                  <a:tcPr marT="36000" marB="36000" anchor="ctr">
                    <a:lnL w="6350" cap="flat" cmpd="sng" algn="ctr">
                      <a:solidFill>
                        <a:schemeClr val="bg2">
                          <a:lumMod val="75000"/>
                        </a:schemeClr>
                      </a:solidFill>
                      <a:prstDash val="solid"/>
                      <a:round/>
                      <a:headEnd type="none" w="med" len="med"/>
                      <a:tailEnd type="none" w="med" len="med"/>
                    </a:lnL>
                    <a:lnR w="6350" cap="flat" cmpd="sng" algn="ctr">
                      <a:solidFill>
                        <a:schemeClr val="bg2">
                          <a:lumMod val="75000"/>
                        </a:schemeClr>
                      </a:solidFill>
                      <a:prstDash val="solid"/>
                      <a:round/>
                      <a:headEnd type="none" w="med" len="med"/>
                      <a:tailEnd type="none" w="med" len="med"/>
                    </a:lnR>
                    <a:lnT w="6350" cap="flat" cmpd="sng" algn="ctr">
                      <a:solidFill>
                        <a:schemeClr val="bg2">
                          <a:lumMod val="75000"/>
                        </a:schemeClr>
                      </a:solidFill>
                      <a:prstDash val="solid"/>
                      <a:round/>
                      <a:headEnd type="none" w="med" len="med"/>
                      <a:tailEnd type="none" w="med" len="med"/>
                    </a:lnT>
                    <a:lnB w="6350" cap="flat" cmpd="sng" algn="ctr">
                      <a:solidFill>
                        <a:schemeClr val="bg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72986647"/>
                  </a:ext>
                </a:extLst>
              </a:tr>
            </a:tbl>
          </a:graphicData>
        </a:graphic>
      </p:graphicFrame>
    </p:spTree>
    <p:extLst>
      <p:ext uri="{BB962C8B-B14F-4D97-AF65-F5344CB8AC3E}">
        <p14:creationId xmlns:p14="http://schemas.microsoft.com/office/powerpoint/2010/main" val="1399373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BC048D-9B12-9C38-E1BE-DB10E09CABD3}"/>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9D20DF07-7113-AE43-D4F2-C2644F851A15}"/>
              </a:ext>
            </a:extLst>
          </p:cNvPr>
          <p:cNvSpPr txBox="1">
            <a:spLocks/>
          </p:cNvSpPr>
          <p:nvPr/>
        </p:nvSpPr>
        <p:spPr>
          <a:xfrm>
            <a:off x="222101" y="93728"/>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dirty="0">
                <a:ea typeface="Meiryo UI" panose="020B0604030504040204" pitchFamily="50" charset="-128"/>
              </a:rPr>
            </a:br>
            <a:r>
              <a:rPr lang="ja-JP" altLang="en-US">
                <a:ea typeface="Meiryo UI" panose="020B0604030504040204" pitchFamily="50" charset="-128"/>
              </a:rPr>
              <a:t>コアサービス</a:t>
            </a:r>
            <a:r>
              <a:rPr lang="en-US" altLang="ja-JP" dirty="0">
                <a:ea typeface="Meiryo UI" panose="020B0604030504040204" pitchFamily="50" charset="-128"/>
              </a:rPr>
              <a:t>| </a:t>
            </a:r>
            <a:r>
              <a:rPr lang="ja-JP" altLang="en-US">
                <a:ea typeface="Meiryo UI" panose="020B0604030504040204" pitchFamily="50" charset="-128"/>
              </a:rPr>
              <a:t>管理系</a:t>
            </a:r>
          </a:p>
        </p:txBody>
      </p:sp>
      <p:sp>
        <p:nvSpPr>
          <p:cNvPr id="153" name="テキスト ボックス 15">
            <a:extLst>
              <a:ext uri="{FF2B5EF4-FFF2-40B4-BE49-F238E27FC236}">
                <a16:creationId xmlns:a16="http://schemas.microsoft.com/office/drawing/2014/main" id="{73BA64E6-569A-E709-98AC-E3A396851B8D}"/>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en-US" altLang="ja-JP">
                <a:solidFill>
                  <a:srgbClr val="000000"/>
                </a:solidFill>
                <a:latin typeface="+mj-lt"/>
                <a:ea typeface="Meiryo UI" panose="020B0604030504040204" pitchFamily="50" charset="-128"/>
              </a:rPr>
              <a:t>IPA</a:t>
            </a:r>
            <a:r>
              <a:rPr lang="ja-JP" altLang="en-US">
                <a:solidFill>
                  <a:srgbClr val="000000"/>
                </a:solidFill>
                <a:latin typeface="+mj-lt"/>
                <a:ea typeface="Meiryo UI" panose="020B0604030504040204" pitchFamily="50" charset="-128"/>
              </a:rPr>
              <a:t>のコアデータ（</a:t>
            </a:r>
            <a:r>
              <a:rPr lang="en-US" altLang="ja-JP">
                <a:solidFill>
                  <a:srgbClr val="000000"/>
                </a:solidFill>
                <a:latin typeface="+mj-lt"/>
                <a:ea typeface="Meiryo UI" panose="020B0604030504040204" pitchFamily="50" charset="-128"/>
              </a:rPr>
              <a:t>DSS</a:t>
            </a:r>
            <a:r>
              <a:rPr lang="ja-JP" altLang="en-US">
                <a:solidFill>
                  <a:srgbClr val="000000"/>
                </a:solidFill>
                <a:latin typeface="+mj-lt"/>
                <a:ea typeface="Meiryo UI" panose="020B0604030504040204" pitchFamily="50" charset="-128"/>
              </a:rPr>
              <a:t>準拠のスキル定義・クレデンシャル・外部資格情報等）を基盤上で一元的に登録・管理し、資格付与、学習成果の証明・発信に活用するための管理運用機能を提供する</a:t>
            </a:r>
          </a:p>
        </p:txBody>
      </p:sp>
      <p:grpSp>
        <p:nvGrpSpPr>
          <p:cNvPr id="85" name="Group 84">
            <a:extLst>
              <a:ext uri="{FF2B5EF4-FFF2-40B4-BE49-F238E27FC236}">
                <a16:creationId xmlns:a16="http://schemas.microsoft.com/office/drawing/2014/main" id="{801A78C5-AA7A-2802-0D3B-A9EDC433B3CE}"/>
              </a:ext>
            </a:extLst>
          </p:cNvPr>
          <p:cNvGrpSpPr/>
          <p:nvPr/>
        </p:nvGrpSpPr>
        <p:grpSpPr>
          <a:xfrm>
            <a:off x="495302" y="1419188"/>
            <a:ext cx="3497732" cy="213131"/>
            <a:chOff x="495302" y="1317588"/>
            <a:chExt cx="1842142" cy="213131"/>
          </a:xfrm>
        </p:grpSpPr>
        <p:cxnSp>
          <p:nvCxnSpPr>
            <p:cNvPr id="138" name="Straight Connector 10">
              <a:extLst>
                <a:ext uri="{FF2B5EF4-FFF2-40B4-BE49-F238E27FC236}">
                  <a16:creationId xmlns:a16="http://schemas.microsoft.com/office/drawing/2014/main" id="{DB305B74-B480-EB81-4BC6-27E55973B19D}"/>
                </a:ext>
              </a:extLst>
            </p:cNvPr>
            <p:cNvCxnSpPr>
              <a:cxnSpLocks/>
            </p:cNvCxnSpPr>
            <p:nvPr/>
          </p:nvCxnSpPr>
          <p:spPr>
            <a:xfrm>
              <a:off x="495302" y="1530719"/>
              <a:ext cx="1842142" cy="0"/>
            </a:xfrm>
            <a:prstGeom prst="line">
              <a:avLst/>
            </a:prstGeom>
            <a:noFill/>
            <a:ln w="9525" cap="rnd" cmpd="sng" algn="ctr">
              <a:solidFill>
                <a:srgbClr val="9A9A9A"/>
              </a:solidFill>
              <a:prstDash val="solid"/>
              <a:round/>
              <a:headEnd type="none" w="med" len="med"/>
              <a:tailEnd type="none" w="med" len="med"/>
            </a:ln>
            <a:effectLst/>
          </p:spPr>
        </p:cxnSp>
        <p:sp>
          <p:nvSpPr>
            <p:cNvPr id="139" name="Rectangle 6">
              <a:extLst>
                <a:ext uri="{FF2B5EF4-FFF2-40B4-BE49-F238E27FC236}">
                  <a16:creationId xmlns:a16="http://schemas.microsoft.com/office/drawing/2014/main" id="{46314FF3-9142-82BF-F0FA-44C5E509BBB5}"/>
                </a:ext>
              </a:extLst>
            </p:cNvPr>
            <p:cNvSpPr/>
            <p:nvPr/>
          </p:nvSpPr>
          <p:spPr>
            <a:xfrm>
              <a:off x="495302" y="1317588"/>
              <a:ext cx="1842142"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データ管理・審査想定行業務</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140" name="Rectangle 139">
            <a:extLst>
              <a:ext uri="{FF2B5EF4-FFF2-40B4-BE49-F238E27FC236}">
                <a16:creationId xmlns:a16="http://schemas.microsoft.com/office/drawing/2014/main" id="{DBCD459F-2962-ECD0-372F-E1D2B299C606}"/>
              </a:ext>
            </a:extLst>
          </p:cNvPr>
          <p:cNvSpPr/>
          <p:nvPr/>
        </p:nvSpPr>
        <p:spPr>
          <a:xfrm>
            <a:off x="1927386" y="1714099"/>
            <a:ext cx="2065648"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コンテンツプロバイダーが登録する学習コンテンツを管理し、</a:t>
            </a: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準拠審査を行う</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148" name="Rectangle 147">
            <a:extLst>
              <a:ext uri="{FF2B5EF4-FFF2-40B4-BE49-F238E27FC236}">
                <a16:creationId xmlns:a16="http://schemas.microsoft.com/office/drawing/2014/main" id="{F3A57497-FD83-10A4-D58A-57EDD2EFA0B3}"/>
              </a:ext>
            </a:extLst>
          </p:cNvPr>
          <p:cNvSpPr/>
          <p:nvPr/>
        </p:nvSpPr>
        <p:spPr>
          <a:xfrm>
            <a:off x="1927386" y="2991409"/>
            <a:ext cx="2065648"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外部の資格情報を登録・管理し、</a:t>
            </a: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準拠審査を行う</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154" name="Rectangle 153">
            <a:extLst>
              <a:ext uri="{FF2B5EF4-FFF2-40B4-BE49-F238E27FC236}">
                <a16:creationId xmlns:a16="http://schemas.microsoft.com/office/drawing/2014/main" id="{38E3401F-6759-54B0-F6B1-AA341CA7B095}"/>
              </a:ext>
            </a:extLst>
          </p:cNvPr>
          <p:cNvSpPr/>
          <p:nvPr/>
        </p:nvSpPr>
        <p:spPr>
          <a:xfrm>
            <a:off x="1927386" y="3960874"/>
            <a:ext cx="2065648"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準した外部、内部資格、学習コンテンツのアチーブメントをクレデンシャル情報として管理</a:t>
            </a:r>
            <a:b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br>
            <a:r>
              <a:rPr kumimoji="0" lang="en-US" altLang="ja-JP" sz="10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0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一部外部のオープンバッジ発行・ウォレットサービス利用の可能性</a:t>
            </a:r>
            <a:endParaRPr kumimoji="0" lang="en-US" altLang="ja-JP" sz="11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141" name="Group 140">
            <a:extLst>
              <a:ext uri="{FF2B5EF4-FFF2-40B4-BE49-F238E27FC236}">
                <a16:creationId xmlns:a16="http://schemas.microsoft.com/office/drawing/2014/main" id="{FA5697DD-8610-595D-5474-FF37585B1053}"/>
              </a:ext>
            </a:extLst>
          </p:cNvPr>
          <p:cNvGrpSpPr/>
          <p:nvPr/>
        </p:nvGrpSpPr>
        <p:grpSpPr>
          <a:xfrm>
            <a:off x="495302" y="1714099"/>
            <a:ext cx="1397089" cy="1154557"/>
            <a:chOff x="641076" y="2045135"/>
            <a:chExt cx="1237878" cy="1911869"/>
          </a:xfrm>
        </p:grpSpPr>
        <p:sp>
          <p:nvSpPr>
            <p:cNvPr id="142" name="Rectangle 6">
              <a:extLst>
                <a:ext uri="{FF2B5EF4-FFF2-40B4-BE49-F238E27FC236}">
                  <a16:creationId xmlns:a16="http://schemas.microsoft.com/office/drawing/2014/main" id="{D2566082-C113-81E5-7448-122A059D7C5A}"/>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コンテンツ管理</a:t>
              </a:r>
            </a:p>
          </p:txBody>
        </p:sp>
        <p:cxnSp>
          <p:nvCxnSpPr>
            <p:cNvPr id="143" name="Straight Connector 256">
              <a:extLst>
                <a:ext uri="{FF2B5EF4-FFF2-40B4-BE49-F238E27FC236}">
                  <a16:creationId xmlns:a16="http://schemas.microsoft.com/office/drawing/2014/main" id="{95CA7603-DDD1-F76A-0387-C27ED9183804}"/>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49" name="Group 148">
            <a:extLst>
              <a:ext uri="{FF2B5EF4-FFF2-40B4-BE49-F238E27FC236}">
                <a16:creationId xmlns:a16="http://schemas.microsoft.com/office/drawing/2014/main" id="{AC3B9E8B-C7AB-85A7-9C80-FEFF6FC0FCE9}"/>
              </a:ext>
            </a:extLst>
          </p:cNvPr>
          <p:cNvGrpSpPr/>
          <p:nvPr/>
        </p:nvGrpSpPr>
        <p:grpSpPr>
          <a:xfrm>
            <a:off x="495302" y="2991409"/>
            <a:ext cx="1397089" cy="873825"/>
            <a:chOff x="641076" y="2045135"/>
            <a:chExt cx="1237878" cy="1911869"/>
          </a:xfrm>
        </p:grpSpPr>
        <p:sp>
          <p:nvSpPr>
            <p:cNvPr id="150" name="Rectangle 6">
              <a:extLst>
                <a:ext uri="{FF2B5EF4-FFF2-40B4-BE49-F238E27FC236}">
                  <a16:creationId xmlns:a16="http://schemas.microsoft.com/office/drawing/2014/main" id="{4E3BF721-1487-956E-9DCE-E2C29C7F85EA}"/>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外部資格データ管理</a:t>
              </a:r>
            </a:p>
          </p:txBody>
        </p:sp>
        <p:cxnSp>
          <p:nvCxnSpPr>
            <p:cNvPr id="151" name="Straight Connector 256">
              <a:extLst>
                <a:ext uri="{FF2B5EF4-FFF2-40B4-BE49-F238E27FC236}">
                  <a16:creationId xmlns:a16="http://schemas.microsoft.com/office/drawing/2014/main" id="{94871C2B-ED3E-987E-0725-724261AAC533}"/>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55" name="Group 154">
            <a:extLst>
              <a:ext uri="{FF2B5EF4-FFF2-40B4-BE49-F238E27FC236}">
                <a16:creationId xmlns:a16="http://schemas.microsoft.com/office/drawing/2014/main" id="{540361DE-03A8-F7AE-49F6-9DDBE2187A48}"/>
              </a:ext>
            </a:extLst>
          </p:cNvPr>
          <p:cNvGrpSpPr/>
          <p:nvPr/>
        </p:nvGrpSpPr>
        <p:grpSpPr>
          <a:xfrm>
            <a:off x="495302" y="3960874"/>
            <a:ext cx="1397089" cy="1049619"/>
            <a:chOff x="641076" y="2045135"/>
            <a:chExt cx="1237878" cy="1911869"/>
          </a:xfrm>
        </p:grpSpPr>
        <p:sp>
          <p:nvSpPr>
            <p:cNvPr id="156" name="Rectangle 6">
              <a:extLst>
                <a:ext uri="{FF2B5EF4-FFF2-40B4-BE49-F238E27FC236}">
                  <a16:creationId xmlns:a16="http://schemas.microsoft.com/office/drawing/2014/main" id="{0EF4D9BA-FC52-84F6-7FD3-DF39035E4095}"/>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クレデンシャル管理</a:t>
              </a:r>
            </a:p>
          </p:txBody>
        </p:sp>
        <p:cxnSp>
          <p:nvCxnSpPr>
            <p:cNvPr id="157" name="Straight Connector 256">
              <a:extLst>
                <a:ext uri="{FF2B5EF4-FFF2-40B4-BE49-F238E27FC236}">
                  <a16:creationId xmlns:a16="http://schemas.microsoft.com/office/drawing/2014/main" id="{38318F4C-4F06-4D69-7862-B0A99F5F2E78}"/>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73" name="Group 172">
            <a:extLst>
              <a:ext uri="{FF2B5EF4-FFF2-40B4-BE49-F238E27FC236}">
                <a16:creationId xmlns:a16="http://schemas.microsoft.com/office/drawing/2014/main" id="{4535DB0A-F542-7178-A432-A76102F9FA6C}"/>
              </a:ext>
            </a:extLst>
          </p:cNvPr>
          <p:cNvGrpSpPr/>
          <p:nvPr/>
        </p:nvGrpSpPr>
        <p:grpSpPr>
          <a:xfrm>
            <a:off x="6884902" y="1419188"/>
            <a:ext cx="2238041" cy="213131"/>
            <a:chOff x="630000" y="1368388"/>
            <a:chExt cx="11267219" cy="213131"/>
          </a:xfrm>
        </p:grpSpPr>
        <p:cxnSp>
          <p:nvCxnSpPr>
            <p:cNvPr id="174" name="Straight Connector 10">
              <a:extLst>
                <a:ext uri="{FF2B5EF4-FFF2-40B4-BE49-F238E27FC236}">
                  <a16:creationId xmlns:a16="http://schemas.microsoft.com/office/drawing/2014/main" id="{A8289092-E56C-37E6-21C1-1C93E050736A}"/>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175" name="Rectangle 6">
              <a:extLst>
                <a:ext uri="{FF2B5EF4-FFF2-40B4-BE49-F238E27FC236}">
                  <a16:creationId xmlns:a16="http://schemas.microsoft.com/office/drawing/2014/main" id="{863AD8AD-B9F7-75DD-3822-C8BD8E6C0148}"/>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データの利活用方針・活用想定</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14" name="Rectangle 13">
            <a:extLst>
              <a:ext uri="{FF2B5EF4-FFF2-40B4-BE49-F238E27FC236}">
                <a16:creationId xmlns:a16="http://schemas.microsoft.com/office/drawing/2014/main" id="{DFDD4EBD-E107-D9A7-63E5-5E51F3E24675}"/>
              </a:ext>
            </a:extLst>
          </p:cNvPr>
          <p:cNvSpPr/>
          <p:nvPr/>
        </p:nvSpPr>
        <p:spPr>
          <a:xfrm>
            <a:off x="6884902" y="1714099"/>
            <a:ext cx="2176260"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学習コンテンツ配信</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19" name="Rectangle 18">
            <a:extLst>
              <a:ext uri="{FF2B5EF4-FFF2-40B4-BE49-F238E27FC236}">
                <a16:creationId xmlns:a16="http://schemas.microsoft.com/office/drawing/2014/main" id="{26D4F759-8E12-7809-1B1A-C790FAD1C9B5}"/>
              </a:ext>
            </a:extLst>
          </p:cNvPr>
          <p:cNvSpPr/>
          <p:nvPr/>
        </p:nvSpPr>
        <p:spPr>
          <a:xfrm>
            <a:off x="6884902" y="2991409"/>
            <a:ext cx="2176260"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ジョブ履歴標準フォーマットの資格情報</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資格・クレデンシャル管理機能</a:t>
            </a:r>
            <a:endPar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sp>
        <p:nvSpPr>
          <p:cNvPr id="23" name="Rectangle 22">
            <a:extLst>
              <a:ext uri="{FF2B5EF4-FFF2-40B4-BE49-F238E27FC236}">
                <a16:creationId xmlns:a16="http://schemas.microsoft.com/office/drawing/2014/main" id="{FD3B7383-A3C4-6ACC-5C57-3016E1F5496F}"/>
              </a:ext>
            </a:extLst>
          </p:cNvPr>
          <p:cNvSpPr/>
          <p:nvPr/>
        </p:nvSpPr>
        <p:spPr>
          <a:xfrm>
            <a:off x="6884902" y="3960874"/>
            <a:ext cx="2176260"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クレデンシャル機能</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lvl="1" indent="-216000">
              <a:buClr>
                <a:schemeClr val="tx2"/>
              </a:buClr>
              <a:buFont typeface="Trebuchet MS" panose="020B0603020202020204" pitchFamily="34" charset="0"/>
              <a:buChar char="•"/>
              <a:tabLst>
                <a:tab pos="117475" algn="l"/>
              </a:tabLst>
              <a:defRPr/>
            </a:pPr>
            <a:r>
              <a:rPr kumimoji="0" lang="zh-TW"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市場動向分析</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の一部として利用し、</a:t>
            </a:r>
            <a:r>
              <a:rPr lang="en-US" altLang="ja-JP" sz="1200" kern="0">
                <a:solidFill>
                  <a:srgbClr val="575757"/>
                </a:solidFill>
                <a:latin typeface="Trebuchet MS"/>
                <a:ea typeface="Meiryo UI" panose="020B0604030504040204" pitchFamily="50" charset="-128"/>
                <a:sym typeface="Trebuchet MS" panose="020B0603020202020204" pitchFamily="34" charset="0"/>
              </a:rPr>
              <a:t>LP</a:t>
            </a:r>
            <a:r>
              <a:rPr lang="ja-JP" altLang="en-US" sz="1200" kern="0">
                <a:solidFill>
                  <a:srgbClr val="575757"/>
                </a:solidFill>
                <a:latin typeface="Trebuchet MS"/>
                <a:ea typeface="Meiryo UI" panose="020B0604030504040204" pitchFamily="50" charset="-128"/>
                <a:sym typeface="Trebuchet MS" panose="020B0603020202020204" pitchFamily="34" charset="0"/>
              </a:rPr>
              <a:t>や各種メディアコンテンツの発信情報として利用</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p:txBody>
      </p:sp>
      <p:grpSp>
        <p:nvGrpSpPr>
          <p:cNvPr id="15" name="Group 14">
            <a:extLst>
              <a:ext uri="{FF2B5EF4-FFF2-40B4-BE49-F238E27FC236}">
                <a16:creationId xmlns:a16="http://schemas.microsoft.com/office/drawing/2014/main" id="{59A940B6-BB2E-B820-D22D-7EA8EC131725}"/>
              </a:ext>
            </a:extLst>
          </p:cNvPr>
          <p:cNvGrpSpPr/>
          <p:nvPr/>
        </p:nvGrpSpPr>
        <p:grpSpPr>
          <a:xfrm>
            <a:off x="5196180" y="1419188"/>
            <a:ext cx="1642441" cy="213131"/>
            <a:chOff x="630000" y="1368388"/>
            <a:chExt cx="11267219" cy="213131"/>
          </a:xfrm>
        </p:grpSpPr>
        <p:cxnSp>
          <p:nvCxnSpPr>
            <p:cNvPr id="24" name="Straight Connector 10">
              <a:extLst>
                <a:ext uri="{FF2B5EF4-FFF2-40B4-BE49-F238E27FC236}">
                  <a16:creationId xmlns:a16="http://schemas.microsoft.com/office/drawing/2014/main" id="{191F04A1-8A34-051C-7A1D-B0ABCC367D0C}"/>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25" name="Rectangle 6">
              <a:extLst>
                <a:ext uri="{FF2B5EF4-FFF2-40B4-BE49-F238E27FC236}">
                  <a16:creationId xmlns:a16="http://schemas.microsoft.com/office/drawing/2014/main" id="{2426A755-F6DC-937C-6BD3-C43A1FAF4844}"/>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使用する情報</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grpSp>
        <p:nvGrpSpPr>
          <p:cNvPr id="29" name="Group 28">
            <a:extLst>
              <a:ext uri="{FF2B5EF4-FFF2-40B4-BE49-F238E27FC236}">
                <a16:creationId xmlns:a16="http://schemas.microsoft.com/office/drawing/2014/main" id="{0DF4E324-72AD-1BA6-8F0C-266EFD8F23AF}"/>
              </a:ext>
            </a:extLst>
          </p:cNvPr>
          <p:cNvGrpSpPr/>
          <p:nvPr/>
        </p:nvGrpSpPr>
        <p:grpSpPr>
          <a:xfrm>
            <a:off x="4064527" y="1419188"/>
            <a:ext cx="1068288" cy="213131"/>
            <a:chOff x="630000" y="1368388"/>
            <a:chExt cx="11267219" cy="213131"/>
          </a:xfrm>
        </p:grpSpPr>
        <p:cxnSp>
          <p:nvCxnSpPr>
            <p:cNvPr id="37" name="Straight Connector 10">
              <a:extLst>
                <a:ext uri="{FF2B5EF4-FFF2-40B4-BE49-F238E27FC236}">
                  <a16:creationId xmlns:a16="http://schemas.microsoft.com/office/drawing/2014/main" id="{1747BF7E-BD92-AEBE-F913-261BDBA01F31}"/>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38" name="Rectangle 6">
              <a:extLst>
                <a:ext uri="{FF2B5EF4-FFF2-40B4-BE49-F238E27FC236}">
                  <a16:creationId xmlns:a16="http://schemas.microsoft.com/office/drawing/2014/main" id="{B44FBDCB-A30F-F52B-3407-AC4D54A5AD68}"/>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管理</a:t>
              </a: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手法</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cxnSp>
        <p:nvCxnSpPr>
          <p:cNvPr id="30" name="直線コネクタ 272">
            <a:extLst>
              <a:ext uri="{FF2B5EF4-FFF2-40B4-BE49-F238E27FC236}">
                <a16:creationId xmlns:a16="http://schemas.microsoft.com/office/drawing/2014/main" id="{ED2B780A-2383-B2A8-0EB6-6F5616999A7D}"/>
              </a:ext>
            </a:extLst>
          </p:cNvPr>
          <p:cNvCxnSpPr>
            <a:cxnSpLocks/>
          </p:cNvCxnSpPr>
          <p:nvPr/>
        </p:nvCxnSpPr>
        <p:spPr>
          <a:xfrm>
            <a:off x="495303" y="2930036"/>
            <a:ext cx="11476650" cy="0"/>
          </a:xfrm>
          <a:prstGeom prst="line">
            <a:avLst/>
          </a:prstGeom>
          <a:noFill/>
          <a:ln w="9525" cap="rnd" cmpd="sng" algn="ctr">
            <a:solidFill>
              <a:srgbClr val="9A9A9A"/>
            </a:solidFill>
            <a:prstDash val="sysDot"/>
          </a:ln>
          <a:effectLst/>
        </p:spPr>
      </p:cxnSp>
      <p:cxnSp>
        <p:nvCxnSpPr>
          <p:cNvPr id="34" name="直線コネクタ 272">
            <a:extLst>
              <a:ext uri="{FF2B5EF4-FFF2-40B4-BE49-F238E27FC236}">
                <a16:creationId xmlns:a16="http://schemas.microsoft.com/office/drawing/2014/main" id="{D2BF4640-A34E-4AB8-36B7-BD127E77EA1B}"/>
              </a:ext>
            </a:extLst>
          </p:cNvPr>
          <p:cNvCxnSpPr>
            <a:cxnSpLocks/>
          </p:cNvCxnSpPr>
          <p:nvPr/>
        </p:nvCxnSpPr>
        <p:spPr>
          <a:xfrm>
            <a:off x="495302" y="3926623"/>
            <a:ext cx="11476651" cy="0"/>
          </a:xfrm>
          <a:prstGeom prst="line">
            <a:avLst/>
          </a:prstGeom>
          <a:noFill/>
          <a:ln w="9525" cap="rnd" cmpd="sng" algn="ctr">
            <a:solidFill>
              <a:srgbClr val="9A9A9A"/>
            </a:solidFill>
            <a:prstDash val="sysDot"/>
          </a:ln>
          <a:effectLst/>
        </p:spPr>
      </p:cxnSp>
      <p:sp>
        <p:nvSpPr>
          <p:cNvPr id="40" name="Rectangle 39">
            <a:extLst>
              <a:ext uri="{FF2B5EF4-FFF2-40B4-BE49-F238E27FC236}">
                <a16:creationId xmlns:a16="http://schemas.microsoft.com/office/drawing/2014/main" id="{67B14388-9AEA-0019-28CF-757428341FB6}"/>
              </a:ext>
            </a:extLst>
          </p:cNvPr>
          <p:cNvSpPr/>
          <p:nvPr/>
        </p:nvSpPr>
        <p:spPr>
          <a:xfrm>
            <a:off x="1927386" y="5106139"/>
            <a:ext cx="2065648" cy="111101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試験システムから連携される試験の予約・結果情報を管理する</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41" name="Group 40">
            <a:extLst>
              <a:ext uri="{FF2B5EF4-FFF2-40B4-BE49-F238E27FC236}">
                <a16:creationId xmlns:a16="http://schemas.microsoft.com/office/drawing/2014/main" id="{D99FBC6E-2742-5C66-14D3-97AA22CB6B35}"/>
              </a:ext>
            </a:extLst>
          </p:cNvPr>
          <p:cNvGrpSpPr/>
          <p:nvPr/>
        </p:nvGrpSpPr>
        <p:grpSpPr>
          <a:xfrm>
            <a:off x="495302" y="5106139"/>
            <a:ext cx="1397089" cy="1111010"/>
            <a:chOff x="641076" y="2045135"/>
            <a:chExt cx="1237878" cy="1911869"/>
          </a:xfrm>
        </p:grpSpPr>
        <p:sp>
          <p:nvSpPr>
            <p:cNvPr id="42" name="Rectangle 6">
              <a:extLst>
                <a:ext uri="{FF2B5EF4-FFF2-40B4-BE49-F238E27FC236}">
                  <a16:creationId xmlns:a16="http://schemas.microsoft.com/office/drawing/2014/main" id="{1E7CBCC6-20FC-650F-F4D5-93D1259C759E}"/>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a:defRPr/>
              </a:pPr>
              <a:r>
                <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IPA</a:t>
              </a: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試験データ管理</a:t>
              </a:r>
            </a:p>
          </p:txBody>
        </p:sp>
        <p:cxnSp>
          <p:nvCxnSpPr>
            <p:cNvPr id="43" name="Straight Connector 256">
              <a:extLst>
                <a:ext uri="{FF2B5EF4-FFF2-40B4-BE49-F238E27FC236}">
                  <a16:creationId xmlns:a16="http://schemas.microsoft.com/office/drawing/2014/main" id="{34FFE515-ECE1-A8C8-658D-7092B35A090C}"/>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sp>
        <p:nvSpPr>
          <p:cNvPr id="47" name="Rectangle 46">
            <a:extLst>
              <a:ext uri="{FF2B5EF4-FFF2-40B4-BE49-F238E27FC236}">
                <a16:creationId xmlns:a16="http://schemas.microsoft.com/office/drawing/2014/main" id="{22299E58-114A-9FC5-7F7B-04B8B980A0D2}"/>
              </a:ext>
            </a:extLst>
          </p:cNvPr>
          <p:cNvSpPr/>
          <p:nvPr/>
        </p:nvSpPr>
        <p:spPr>
          <a:xfrm>
            <a:off x="6884902" y="5106139"/>
            <a:ext cx="2176260" cy="1111010"/>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zh-TW"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市場動向分析</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の一部として利用し、</a:t>
            </a:r>
            <a:r>
              <a:rPr lang="en-US" altLang="ja-JP" sz="1200" kern="0">
                <a:solidFill>
                  <a:srgbClr val="575757"/>
                </a:solidFill>
                <a:latin typeface="Trebuchet MS"/>
                <a:ea typeface="Meiryo UI" panose="020B0604030504040204" pitchFamily="50" charset="-128"/>
                <a:sym typeface="Trebuchet MS" panose="020B0603020202020204" pitchFamily="34" charset="0"/>
              </a:rPr>
              <a:t>LP</a:t>
            </a:r>
            <a:r>
              <a:rPr lang="ja-JP" altLang="en-US" sz="1200" kern="0">
                <a:solidFill>
                  <a:srgbClr val="575757"/>
                </a:solidFill>
                <a:latin typeface="Trebuchet MS"/>
                <a:ea typeface="Meiryo UI" panose="020B0604030504040204" pitchFamily="50" charset="-128"/>
                <a:sym typeface="Trebuchet MS" panose="020B0603020202020204" pitchFamily="34" charset="0"/>
              </a:rPr>
              <a:t>や各種メディアコンテンツの発信情報として利用</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r>
              <a:rPr lang="ja-JP" altLang="en-US" sz="1050">
                <a:solidFill>
                  <a:srgbClr val="575757"/>
                </a:solidFill>
                <a:latin typeface="Trebuchet MS" panose="020B0603020202020204" pitchFamily="34" charset="0"/>
                <a:ea typeface="Meiryo UI" panose="020B0604030504040204" pitchFamily="50" charset="-128"/>
                <a:sym typeface="Trebuchet MS" panose="020B0603020202020204" pitchFamily="34" charset="0"/>
              </a:rPr>
              <a:t>　　</a:t>
            </a:r>
            <a:r>
              <a:rPr kumimoji="0" lang="en-US" altLang="ja-JP"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a:t>
            </a:r>
            <a:r>
              <a:rPr kumimoji="0" lang="ja-JP" altLang="en-US"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利用にあたって試験システムの</a:t>
            </a:r>
            <a:br>
              <a:rPr kumimoji="0" lang="en-US" altLang="ja-JP"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br>
            <a:r>
              <a:rPr kumimoji="0" lang="ja-JP" altLang="en-US"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　　　規約・制限に基づく範囲で利用</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cxnSp>
        <p:nvCxnSpPr>
          <p:cNvPr id="50" name="直線コネクタ 272">
            <a:extLst>
              <a:ext uri="{FF2B5EF4-FFF2-40B4-BE49-F238E27FC236}">
                <a16:creationId xmlns:a16="http://schemas.microsoft.com/office/drawing/2014/main" id="{347E358D-CB53-248C-3A21-24DB79874F31}"/>
              </a:ext>
            </a:extLst>
          </p:cNvPr>
          <p:cNvCxnSpPr>
            <a:cxnSpLocks/>
          </p:cNvCxnSpPr>
          <p:nvPr/>
        </p:nvCxnSpPr>
        <p:spPr>
          <a:xfrm>
            <a:off x="495302" y="5071886"/>
            <a:ext cx="11476651" cy="0"/>
          </a:xfrm>
          <a:prstGeom prst="line">
            <a:avLst/>
          </a:prstGeom>
          <a:noFill/>
          <a:ln w="9525" cap="rnd" cmpd="sng" algn="ctr">
            <a:solidFill>
              <a:srgbClr val="9A9A9A"/>
            </a:solidFill>
            <a:prstDash val="sysDot"/>
          </a:ln>
          <a:effectLst/>
        </p:spPr>
      </p:cxnSp>
      <p:sp>
        <p:nvSpPr>
          <p:cNvPr id="86" name="Rectangle 85">
            <a:extLst>
              <a:ext uri="{FF2B5EF4-FFF2-40B4-BE49-F238E27FC236}">
                <a16:creationId xmlns:a16="http://schemas.microsoft.com/office/drawing/2014/main" id="{E9D80DC5-92C3-15FD-D5C9-4250D2D0DEAC}"/>
              </a:ext>
            </a:extLst>
          </p:cNvPr>
          <p:cNvSpPr/>
          <p:nvPr/>
        </p:nvSpPr>
        <p:spPr>
          <a:xfrm>
            <a:off x="5196180" y="1714099"/>
            <a:ext cx="1642441"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DSS</a:t>
            </a: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コンテンツ情報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認定要件</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87" name="Rectangle 86">
            <a:extLst>
              <a:ext uri="{FF2B5EF4-FFF2-40B4-BE49-F238E27FC236}">
                <a16:creationId xmlns:a16="http://schemas.microsoft.com/office/drawing/2014/main" id="{978BF3FB-6766-2DF4-85C7-58F3AD34BB15}"/>
              </a:ext>
            </a:extLst>
          </p:cNvPr>
          <p:cNvSpPr/>
          <p:nvPr/>
        </p:nvSpPr>
        <p:spPr>
          <a:xfrm>
            <a:off x="5196180" y="2991409"/>
            <a:ext cx="1642441"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DSS</a:t>
            </a: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外部資格情報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認定要件</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88" name="Rectangle 87">
            <a:extLst>
              <a:ext uri="{FF2B5EF4-FFF2-40B4-BE49-F238E27FC236}">
                <a16:creationId xmlns:a16="http://schemas.microsoft.com/office/drawing/2014/main" id="{101A9DBE-F30B-D03B-0300-AD7B643885B2}"/>
              </a:ext>
            </a:extLst>
          </p:cNvPr>
          <p:cNvSpPr/>
          <p:nvPr/>
        </p:nvSpPr>
        <p:spPr>
          <a:xfrm>
            <a:off x="5196180" y="3960874"/>
            <a:ext cx="1642441"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DSS</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準拠資格情報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89" name="Rectangle 88">
            <a:extLst>
              <a:ext uri="{FF2B5EF4-FFF2-40B4-BE49-F238E27FC236}">
                <a16:creationId xmlns:a16="http://schemas.microsoft.com/office/drawing/2014/main" id="{1A667DE8-F5AC-8D89-89EF-9A1AE701A04C}"/>
              </a:ext>
            </a:extLst>
          </p:cNvPr>
          <p:cNvSpPr/>
          <p:nvPr/>
        </p:nvSpPr>
        <p:spPr>
          <a:xfrm>
            <a:off x="4064527" y="1714099"/>
            <a:ext cx="1068288"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審査担当者による認定要件充足</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0" name="Rectangle 89">
            <a:extLst>
              <a:ext uri="{FF2B5EF4-FFF2-40B4-BE49-F238E27FC236}">
                <a16:creationId xmlns:a16="http://schemas.microsoft.com/office/drawing/2014/main" id="{7EC6FB73-FEE7-C292-0FD4-79C722D23BD6}"/>
              </a:ext>
            </a:extLst>
          </p:cNvPr>
          <p:cNvSpPr/>
          <p:nvPr/>
        </p:nvSpPr>
        <p:spPr>
          <a:xfrm>
            <a:off x="4064527" y="2991409"/>
            <a:ext cx="1068288"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審査担当者による認定要件充足</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1" name="Rectangle 90">
            <a:extLst>
              <a:ext uri="{FF2B5EF4-FFF2-40B4-BE49-F238E27FC236}">
                <a16:creationId xmlns:a16="http://schemas.microsoft.com/office/drawing/2014/main" id="{D5EE8251-F4EE-C215-D49F-D5E71010B759}"/>
              </a:ext>
            </a:extLst>
          </p:cNvPr>
          <p:cNvSpPr/>
          <p:nvPr/>
        </p:nvSpPr>
        <p:spPr>
          <a:xfrm>
            <a:off x="4064527" y="3960874"/>
            <a:ext cx="1068288"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DSS</a:t>
            </a:r>
            <a:r>
              <a:rPr lang="ja-JP" altLang="en-US" sz="1200" kern="0">
                <a:solidFill>
                  <a:srgbClr val="575757"/>
                </a:solidFill>
                <a:latin typeface="Trebuchet MS"/>
                <a:ea typeface="Meiryo UI" panose="020B0604030504040204" pitchFamily="50" charset="-128"/>
                <a:sym typeface="Trebuchet MS" panose="020B0603020202020204" pitchFamily="34" charset="0"/>
              </a:rPr>
              <a:t>準拠</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資格に基づき管理</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92" name="Rectangle 91">
            <a:extLst>
              <a:ext uri="{FF2B5EF4-FFF2-40B4-BE49-F238E27FC236}">
                <a16:creationId xmlns:a16="http://schemas.microsoft.com/office/drawing/2014/main" id="{97E91855-F24A-601E-3DE1-19404BF8C586}"/>
              </a:ext>
            </a:extLst>
          </p:cNvPr>
          <p:cNvSpPr/>
          <p:nvPr/>
        </p:nvSpPr>
        <p:spPr>
          <a:xfrm>
            <a:off x="5196180" y="5106138"/>
            <a:ext cx="1642441" cy="111101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試験システムの資格試験情報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3" name="Rectangle 92">
            <a:extLst>
              <a:ext uri="{FF2B5EF4-FFF2-40B4-BE49-F238E27FC236}">
                <a16:creationId xmlns:a16="http://schemas.microsoft.com/office/drawing/2014/main" id="{3E5D239D-DA93-D588-7677-B4CB80AEA003}"/>
              </a:ext>
            </a:extLst>
          </p:cNvPr>
          <p:cNvSpPr/>
          <p:nvPr/>
        </p:nvSpPr>
        <p:spPr>
          <a:xfrm>
            <a:off x="4064527" y="5106138"/>
            <a:ext cx="1068288" cy="111101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dirty="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自動連携</a:t>
            </a:r>
            <a:endParaRPr kumimoji="0" lang="en-US" altLang="ja-JP" sz="1200" b="0" i="0" u="none" strike="noStrike" kern="0" cap="none" spc="0" normalizeH="0" baseline="0" noProof="0" dirty="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4" name="Group 172">
            <a:extLst>
              <a:ext uri="{FF2B5EF4-FFF2-40B4-BE49-F238E27FC236}">
                <a16:creationId xmlns:a16="http://schemas.microsoft.com/office/drawing/2014/main" id="{D6E6C5E9-FC75-98E9-986D-8A18A48760D9}"/>
              </a:ext>
            </a:extLst>
          </p:cNvPr>
          <p:cNvGrpSpPr/>
          <p:nvPr/>
        </p:nvGrpSpPr>
        <p:grpSpPr>
          <a:xfrm>
            <a:off x="9107442" y="1419188"/>
            <a:ext cx="2864511" cy="213131"/>
            <a:chOff x="630000" y="1368388"/>
            <a:chExt cx="11267219" cy="213131"/>
          </a:xfrm>
        </p:grpSpPr>
        <p:cxnSp>
          <p:nvCxnSpPr>
            <p:cNvPr id="9" name="Straight Connector 10">
              <a:extLst>
                <a:ext uri="{FF2B5EF4-FFF2-40B4-BE49-F238E27FC236}">
                  <a16:creationId xmlns:a16="http://schemas.microsoft.com/office/drawing/2014/main" id="{C198D194-E136-5E78-A212-1F6A54C627BA}"/>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10" name="Rectangle 6">
              <a:extLst>
                <a:ext uri="{FF2B5EF4-FFF2-40B4-BE49-F238E27FC236}">
                  <a16:creationId xmlns:a16="http://schemas.microsoft.com/office/drawing/2014/main" id="{630869C2-6E30-DCBD-2C3C-8F8BB7DE84A5}"/>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機能</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5" name="Rectangle 13">
            <a:extLst>
              <a:ext uri="{FF2B5EF4-FFF2-40B4-BE49-F238E27FC236}">
                <a16:creationId xmlns:a16="http://schemas.microsoft.com/office/drawing/2014/main" id="{C5B503CE-FA51-2581-5C86-B1C81AF4B0C8}"/>
              </a:ext>
            </a:extLst>
          </p:cNvPr>
          <p:cNvSpPr/>
          <p:nvPr/>
        </p:nvSpPr>
        <p:spPr>
          <a:xfrm>
            <a:off x="9107442" y="1714099"/>
            <a:ext cx="2785436"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コンテンツプロバイダが学習コンテンツを</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登録</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認定済みコンテンツを</a:t>
            </a: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DB</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に格納し、</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配信</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6" name="Rectangle 18">
            <a:extLst>
              <a:ext uri="{FF2B5EF4-FFF2-40B4-BE49-F238E27FC236}">
                <a16:creationId xmlns:a16="http://schemas.microsoft.com/office/drawing/2014/main" id="{895DE253-6BF4-1774-B35A-601CC72CE922}"/>
              </a:ext>
            </a:extLst>
          </p:cNvPr>
          <p:cNvSpPr/>
          <p:nvPr/>
        </p:nvSpPr>
        <p:spPr>
          <a:xfrm>
            <a:off x="9107442" y="2991409"/>
            <a:ext cx="2785436"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外部の資格情報を</a:t>
            </a:r>
            <a:r>
              <a:rPr kumimoji="0" lang="ja-JP" altLang="en-US"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登録・更新</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DSS</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準拠基準に基づき</a:t>
            </a:r>
            <a:r>
              <a:rPr lang="ja-JP" altLang="en-US" sz="1200" b="1" kern="0">
                <a:solidFill>
                  <a:srgbClr val="575757"/>
                </a:solidFill>
                <a:latin typeface="Trebuchet MS"/>
                <a:ea typeface="Meiryo UI" panose="020B0604030504040204" pitchFamily="50" charset="-128"/>
                <a:sym typeface="Trebuchet MS" panose="020B0603020202020204" pitchFamily="34" charset="0"/>
              </a:rPr>
              <a:t>更新</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合格した資格情報を</a:t>
            </a:r>
            <a:r>
              <a:rPr kumimoji="0" lang="ja-JP" altLang="en-US"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ジョブ履歴などで可視化</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7" name="Rectangle 22">
            <a:extLst>
              <a:ext uri="{FF2B5EF4-FFF2-40B4-BE49-F238E27FC236}">
                <a16:creationId xmlns:a16="http://schemas.microsoft.com/office/drawing/2014/main" id="{A4C82CE1-3DF0-310E-1D20-C60476E09EBF}"/>
              </a:ext>
            </a:extLst>
          </p:cNvPr>
          <p:cNvSpPr/>
          <p:nvPr/>
        </p:nvSpPr>
        <p:spPr>
          <a:xfrm>
            <a:off x="9107442" y="3960874"/>
            <a:ext cx="2785436"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に基づいたクレデンシャル</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定義</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資格・学習成果・アチーブメントを</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自動登録・発行</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8" name="Rectangle 46">
            <a:extLst>
              <a:ext uri="{FF2B5EF4-FFF2-40B4-BE49-F238E27FC236}">
                <a16:creationId xmlns:a16="http://schemas.microsoft.com/office/drawing/2014/main" id="{2B33798C-EEB1-8B62-1F8E-53CAE03DB170}"/>
              </a:ext>
            </a:extLst>
          </p:cNvPr>
          <p:cNvSpPr/>
          <p:nvPr/>
        </p:nvSpPr>
        <p:spPr>
          <a:xfrm>
            <a:off x="9107442" y="5106138"/>
            <a:ext cx="2785436" cy="156136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試験システムと自動で連携し、</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受験者の情報を取得</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試験結果を</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クレデンシャルとして保存</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6136077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0EDA3-5E64-D939-2063-4DD53D4F5ED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08749B-4B77-F152-0873-9C764677F7E9}"/>
              </a:ext>
            </a:extLst>
          </p:cNvPr>
          <p:cNvSpPr>
            <a:spLocks noGrp="1"/>
          </p:cNvSpPr>
          <p:nvPr>
            <p:ph type="title"/>
          </p:nvPr>
        </p:nvSpPr>
        <p:spPr/>
        <p:txBody>
          <a:bodyPr vert="horz"/>
          <a:lstStyle/>
          <a:p>
            <a:r>
              <a:rPr lang="ja-JP" altLang="en-US">
                <a:ea typeface="Meiryo UI" panose="020B0604030504040204" pitchFamily="50" charset="-128"/>
              </a:rPr>
              <a:t>個人向けサービス</a:t>
            </a:r>
            <a:endParaRPr lang="en-US">
              <a:ea typeface="Meiryo UI" panose="020B0604030504040204" pitchFamily="50" charset="-128"/>
            </a:endParaRPr>
          </a:p>
        </p:txBody>
      </p:sp>
    </p:spTree>
    <p:extLst>
      <p:ext uri="{BB962C8B-B14F-4D97-AF65-F5344CB8AC3E}">
        <p14:creationId xmlns:p14="http://schemas.microsoft.com/office/powerpoint/2010/main" val="1981079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30611D-2A0D-2539-7116-DF6CB4589DA1}"/>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A533C275-724C-C3E6-A15E-54EADBD21888}"/>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個人向けサービス </a:t>
            </a:r>
            <a:r>
              <a:rPr lang="en-US" altLang="ja-JP">
                <a:ea typeface="Meiryo UI" panose="020B0604030504040204" pitchFamily="50" charset="-128"/>
              </a:rPr>
              <a:t>| LP</a:t>
            </a:r>
            <a:r>
              <a:rPr lang="ja-JP" altLang="en-US">
                <a:ea typeface="Meiryo UI" panose="020B0604030504040204" pitchFamily="50" charset="-128"/>
              </a:rPr>
              <a:t>・ログイン前</a:t>
            </a:r>
            <a:endParaRPr lang="en-US" altLang="ja-JP">
              <a:ea typeface="Meiryo UI" panose="020B0604030504040204" pitchFamily="50" charset="-128"/>
            </a:endParaRPr>
          </a:p>
        </p:txBody>
      </p:sp>
      <p:sp>
        <p:nvSpPr>
          <p:cNvPr id="86" name="テキスト ボックス 15">
            <a:extLst>
              <a:ext uri="{FF2B5EF4-FFF2-40B4-BE49-F238E27FC236}">
                <a16:creationId xmlns:a16="http://schemas.microsoft.com/office/drawing/2014/main" id="{3F82F712-F4C6-6CBB-FCDA-938BFE5B4D47}"/>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ログイン前の</a:t>
            </a:r>
            <a:r>
              <a:rPr lang="en-US" altLang="ja-JP">
                <a:solidFill>
                  <a:srgbClr val="000000"/>
                </a:solidFill>
                <a:latin typeface="+mj-lt"/>
                <a:ea typeface="Meiryo UI" panose="020B0604030504040204" pitchFamily="50" charset="-128"/>
              </a:rPr>
              <a:t>LP</a:t>
            </a:r>
            <a:r>
              <a:rPr lang="ja-JP" altLang="en-US">
                <a:solidFill>
                  <a:srgbClr val="000000"/>
                </a:solidFill>
                <a:latin typeface="+mj-lt"/>
                <a:ea typeface="Meiryo UI" panose="020B0604030504040204" pitchFamily="50" charset="-128"/>
              </a:rPr>
              <a:t>に表示する内容および活用方針について、デジタル人材データベースとしての信頼性・専門性を訴求するとともに、ユーザーの関心を引き、ログインへと誘導する“トリガー”を設ける。</a:t>
            </a:r>
          </a:p>
        </p:txBody>
      </p:sp>
      <p:grpSp>
        <p:nvGrpSpPr>
          <p:cNvPr id="7" name="Group 6">
            <a:extLst>
              <a:ext uri="{FF2B5EF4-FFF2-40B4-BE49-F238E27FC236}">
                <a16:creationId xmlns:a16="http://schemas.microsoft.com/office/drawing/2014/main" id="{AB1E0D38-851C-7DF3-9CF7-BB3EDC8F885C}"/>
              </a:ext>
            </a:extLst>
          </p:cNvPr>
          <p:cNvGrpSpPr/>
          <p:nvPr/>
        </p:nvGrpSpPr>
        <p:grpSpPr>
          <a:xfrm>
            <a:off x="1621440" y="1483771"/>
            <a:ext cx="2914455" cy="279298"/>
            <a:chOff x="1706672" y="7583753"/>
            <a:chExt cx="7349658" cy="279298"/>
          </a:xfrm>
        </p:grpSpPr>
        <p:sp>
          <p:nvSpPr>
            <p:cNvPr id="14" name="テキスト ボックス 22">
              <a:extLst>
                <a:ext uri="{FF2B5EF4-FFF2-40B4-BE49-F238E27FC236}">
                  <a16:creationId xmlns:a16="http://schemas.microsoft.com/office/drawing/2014/main" id="{DA71C59B-2878-4B64-163A-F5D6BE85DE39}"/>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提供内容</a:t>
              </a:r>
              <a:r>
                <a:rPr kumimoji="1" lang="en-US" altLang="ja-JP" sz="1400">
                  <a:solidFill>
                    <a:srgbClr val="295E7E"/>
                  </a:solidFill>
                  <a:latin typeface="Trebuchet MS"/>
                  <a:ea typeface="Meiryo UI" panose="020B0604030504040204" pitchFamily="50" charset="-128"/>
                </a:rPr>
                <a:t>(</a:t>
              </a:r>
              <a:r>
                <a:rPr kumimoji="1" lang="ja-JP" altLang="en-US" sz="1400">
                  <a:solidFill>
                    <a:srgbClr val="295E7E"/>
                  </a:solidFill>
                  <a:latin typeface="Trebuchet MS"/>
                  <a:ea typeface="Meiryo UI" panose="020B0604030504040204" pitchFamily="50" charset="-128"/>
                </a:rPr>
                <a:t>案</a:t>
              </a:r>
              <a:r>
                <a:rPr kumimoji="1" lang="en-US" altLang="ja-JP" sz="1400">
                  <a:solidFill>
                    <a:srgbClr val="295E7E"/>
                  </a:solidFill>
                  <a:latin typeface="Trebuchet MS"/>
                  <a:ea typeface="Meiryo UI" panose="020B0604030504040204" pitchFamily="50" charset="-128"/>
                </a:rPr>
                <a:t>)</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15" name="直線コネクタ 24">
              <a:extLst>
                <a:ext uri="{FF2B5EF4-FFF2-40B4-BE49-F238E27FC236}">
                  <a16:creationId xmlns:a16="http://schemas.microsoft.com/office/drawing/2014/main" id="{8EF8F4FC-CD1F-F45D-18B7-839366E65518}"/>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7A0F4865-5C3C-FDB5-01C9-9071389910BF}"/>
              </a:ext>
            </a:extLst>
          </p:cNvPr>
          <p:cNvGrpSpPr/>
          <p:nvPr/>
        </p:nvGrpSpPr>
        <p:grpSpPr>
          <a:xfrm>
            <a:off x="637404" y="1918690"/>
            <a:ext cx="896788" cy="1010600"/>
            <a:chOff x="968188" y="4053999"/>
            <a:chExt cx="981162" cy="912879"/>
          </a:xfrm>
        </p:grpSpPr>
        <p:sp>
          <p:nvSpPr>
            <p:cNvPr id="17" name="Rectangle 6">
              <a:extLst>
                <a:ext uri="{FF2B5EF4-FFF2-40B4-BE49-F238E27FC236}">
                  <a16:creationId xmlns:a16="http://schemas.microsoft.com/office/drawing/2014/main" id="{B6864226-1AE2-D994-0C52-7E43C2EEA7F7}"/>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業界・業種情報および</a:t>
              </a:r>
              <a:b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スキルタキソノミー情報</a:t>
              </a:r>
            </a:p>
          </p:txBody>
        </p:sp>
        <p:cxnSp>
          <p:nvCxnSpPr>
            <p:cNvPr id="18" name="Straight Connector 256">
              <a:extLst>
                <a:ext uri="{FF2B5EF4-FFF2-40B4-BE49-F238E27FC236}">
                  <a16:creationId xmlns:a16="http://schemas.microsoft.com/office/drawing/2014/main" id="{1D639747-D142-0361-D94E-E4A575DDE11D}"/>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19" name="Group 18">
            <a:extLst>
              <a:ext uri="{FF2B5EF4-FFF2-40B4-BE49-F238E27FC236}">
                <a16:creationId xmlns:a16="http://schemas.microsoft.com/office/drawing/2014/main" id="{AC7D78AF-3726-51F6-0F2D-158DD686DA41}"/>
              </a:ext>
            </a:extLst>
          </p:cNvPr>
          <p:cNvGrpSpPr/>
          <p:nvPr/>
        </p:nvGrpSpPr>
        <p:grpSpPr>
          <a:xfrm>
            <a:off x="637404" y="3123268"/>
            <a:ext cx="896788" cy="1044045"/>
            <a:chOff x="968188" y="4053999"/>
            <a:chExt cx="981162" cy="912879"/>
          </a:xfrm>
        </p:grpSpPr>
        <p:sp>
          <p:nvSpPr>
            <p:cNvPr id="20" name="Rectangle 6">
              <a:extLst>
                <a:ext uri="{FF2B5EF4-FFF2-40B4-BE49-F238E27FC236}">
                  <a16:creationId xmlns:a16="http://schemas.microsoft.com/office/drawing/2014/main" id="{6C439CDB-6173-CF71-FF19-2A553A34D2ED}"/>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スキル需給ギャップ</a:t>
              </a:r>
            </a:p>
          </p:txBody>
        </p:sp>
        <p:cxnSp>
          <p:nvCxnSpPr>
            <p:cNvPr id="21" name="Straight Connector 256">
              <a:extLst>
                <a:ext uri="{FF2B5EF4-FFF2-40B4-BE49-F238E27FC236}">
                  <a16:creationId xmlns:a16="http://schemas.microsoft.com/office/drawing/2014/main" id="{049781E5-26A0-BD5B-205F-D73DE435AED0}"/>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22" name="Group 21">
            <a:extLst>
              <a:ext uri="{FF2B5EF4-FFF2-40B4-BE49-F238E27FC236}">
                <a16:creationId xmlns:a16="http://schemas.microsoft.com/office/drawing/2014/main" id="{71ACB1FA-32B6-EF0F-469C-A87DC0C95075}"/>
              </a:ext>
            </a:extLst>
          </p:cNvPr>
          <p:cNvGrpSpPr/>
          <p:nvPr/>
        </p:nvGrpSpPr>
        <p:grpSpPr>
          <a:xfrm>
            <a:off x="637404" y="4328055"/>
            <a:ext cx="896788" cy="1114473"/>
            <a:chOff x="968188" y="4053999"/>
            <a:chExt cx="981162" cy="912879"/>
          </a:xfrm>
        </p:grpSpPr>
        <p:sp>
          <p:nvSpPr>
            <p:cNvPr id="35" name="Rectangle 6">
              <a:extLst>
                <a:ext uri="{FF2B5EF4-FFF2-40B4-BE49-F238E27FC236}">
                  <a16:creationId xmlns:a16="http://schemas.microsoft.com/office/drawing/2014/main" id="{0BE09FDD-37C7-E4ED-3A54-0F5037E1F3BE}"/>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求人統計情報</a:t>
              </a:r>
            </a:p>
          </p:txBody>
        </p:sp>
        <p:cxnSp>
          <p:nvCxnSpPr>
            <p:cNvPr id="36" name="Straight Connector 256">
              <a:extLst>
                <a:ext uri="{FF2B5EF4-FFF2-40B4-BE49-F238E27FC236}">
                  <a16:creationId xmlns:a16="http://schemas.microsoft.com/office/drawing/2014/main" id="{64609F23-CE41-1586-7D3D-5C35890907E2}"/>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40" name="Group 39">
            <a:extLst>
              <a:ext uri="{FF2B5EF4-FFF2-40B4-BE49-F238E27FC236}">
                <a16:creationId xmlns:a16="http://schemas.microsoft.com/office/drawing/2014/main" id="{7F6F0E44-4576-3310-07E9-72006BC2F78C}"/>
              </a:ext>
            </a:extLst>
          </p:cNvPr>
          <p:cNvGrpSpPr/>
          <p:nvPr/>
        </p:nvGrpSpPr>
        <p:grpSpPr>
          <a:xfrm>
            <a:off x="6398525" y="1918690"/>
            <a:ext cx="896788" cy="1010600"/>
            <a:chOff x="968188" y="4053999"/>
            <a:chExt cx="981162" cy="912879"/>
          </a:xfrm>
        </p:grpSpPr>
        <p:sp>
          <p:nvSpPr>
            <p:cNvPr id="47" name="Rectangle 6">
              <a:extLst>
                <a:ext uri="{FF2B5EF4-FFF2-40B4-BE49-F238E27FC236}">
                  <a16:creationId xmlns:a16="http://schemas.microsoft.com/office/drawing/2014/main" id="{BFEBD19A-E012-E97E-B365-BDA97D71B283}"/>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資格情報</a:t>
              </a:r>
            </a:p>
          </p:txBody>
        </p:sp>
        <p:cxnSp>
          <p:nvCxnSpPr>
            <p:cNvPr id="48" name="Straight Connector 256">
              <a:extLst>
                <a:ext uri="{FF2B5EF4-FFF2-40B4-BE49-F238E27FC236}">
                  <a16:creationId xmlns:a16="http://schemas.microsoft.com/office/drawing/2014/main" id="{96697FAB-EFF3-5D06-D08A-C9C0A9BDAB2B}"/>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41" name="Group 40">
            <a:extLst>
              <a:ext uri="{FF2B5EF4-FFF2-40B4-BE49-F238E27FC236}">
                <a16:creationId xmlns:a16="http://schemas.microsoft.com/office/drawing/2014/main" id="{BC87A06A-4320-8437-30A1-F437B05DAF9D}"/>
              </a:ext>
            </a:extLst>
          </p:cNvPr>
          <p:cNvGrpSpPr/>
          <p:nvPr/>
        </p:nvGrpSpPr>
        <p:grpSpPr>
          <a:xfrm>
            <a:off x="6398525" y="5590728"/>
            <a:ext cx="896788" cy="800443"/>
            <a:chOff x="968188" y="4053999"/>
            <a:chExt cx="981162" cy="912879"/>
          </a:xfrm>
        </p:grpSpPr>
        <p:sp>
          <p:nvSpPr>
            <p:cNvPr id="45" name="Rectangle 6">
              <a:extLst>
                <a:ext uri="{FF2B5EF4-FFF2-40B4-BE49-F238E27FC236}">
                  <a16:creationId xmlns:a16="http://schemas.microsoft.com/office/drawing/2014/main" id="{8658AF43-BEA5-A4BD-2297-5B7474C64F21}"/>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IPA</a:t>
              </a: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コンテンツ・お知らせ</a:t>
              </a:r>
            </a:p>
          </p:txBody>
        </p:sp>
        <p:cxnSp>
          <p:nvCxnSpPr>
            <p:cNvPr id="46" name="Straight Connector 256">
              <a:extLst>
                <a:ext uri="{FF2B5EF4-FFF2-40B4-BE49-F238E27FC236}">
                  <a16:creationId xmlns:a16="http://schemas.microsoft.com/office/drawing/2014/main" id="{3ADD4F76-996A-E02E-00A0-0A7F4B0F9C0B}"/>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grpSp>
        <p:nvGrpSpPr>
          <p:cNvPr id="42" name="Group 41">
            <a:extLst>
              <a:ext uri="{FF2B5EF4-FFF2-40B4-BE49-F238E27FC236}">
                <a16:creationId xmlns:a16="http://schemas.microsoft.com/office/drawing/2014/main" id="{508E0063-4864-5F39-CDEF-14C03F7F8326}"/>
              </a:ext>
            </a:extLst>
          </p:cNvPr>
          <p:cNvGrpSpPr/>
          <p:nvPr/>
        </p:nvGrpSpPr>
        <p:grpSpPr>
          <a:xfrm>
            <a:off x="6398525" y="3123269"/>
            <a:ext cx="896788" cy="1044045"/>
            <a:chOff x="968188" y="4053999"/>
            <a:chExt cx="981162" cy="912879"/>
          </a:xfrm>
        </p:grpSpPr>
        <p:sp>
          <p:nvSpPr>
            <p:cNvPr id="43" name="Rectangle 6">
              <a:extLst>
                <a:ext uri="{FF2B5EF4-FFF2-40B4-BE49-F238E27FC236}">
                  <a16:creationId xmlns:a16="http://schemas.microsoft.com/office/drawing/2014/main" id="{46AF243F-931A-652D-82F4-6F8ACE574798}"/>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学習コンテンツ情報</a:t>
              </a:r>
            </a:p>
          </p:txBody>
        </p:sp>
        <p:cxnSp>
          <p:nvCxnSpPr>
            <p:cNvPr id="44" name="Straight Connector 256">
              <a:extLst>
                <a:ext uri="{FF2B5EF4-FFF2-40B4-BE49-F238E27FC236}">
                  <a16:creationId xmlns:a16="http://schemas.microsoft.com/office/drawing/2014/main" id="{DE26D84B-8DA4-F957-2444-FFEE22FE4F75}"/>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cxnSp>
        <p:nvCxnSpPr>
          <p:cNvPr id="49" name="直線コネクタ 272">
            <a:extLst>
              <a:ext uri="{FF2B5EF4-FFF2-40B4-BE49-F238E27FC236}">
                <a16:creationId xmlns:a16="http://schemas.microsoft.com/office/drawing/2014/main" id="{2DDD88BB-213D-2563-88B9-954183BC07C2}"/>
              </a:ext>
            </a:extLst>
          </p:cNvPr>
          <p:cNvCxnSpPr>
            <a:cxnSpLocks/>
          </p:cNvCxnSpPr>
          <p:nvPr/>
        </p:nvCxnSpPr>
        <p:spPr>
          <a:xfrm>
            <a:off x="408805" y="3015646"/>
            <a:ext cx="5500373" cy="0"/>
          </a:xfrm>
          <a:prstGeom prst="line">
            <a:avLst/>
          </a:prstGeom>
          <a:noFill/>
          <a:ln w="9525" cap="rnd" cmpd="sng" algn="ctr">
            <a:solidFill>
              <a:srgbClr val="9A9A9A"/>
            </a:solidFill>
            <a:prstDash val="sysDot"/>
          </a:ln>
          <a:effectLst/>
        </p:spPr>
      </p:cxnSp>
      <p:sp>
        <p:nvSpPr>
          <p:cNvPr id="50" name="テキスト ボックス 118">
            <a:extLst>
              <a:ext uri="{FF2B5EF4-FFF2-40B4-BE49-F238E27FC236}">
                <a16:creationId xmlns:a16="http://schemas.microsoft.com/office/drawing/2014/main" id="{2F5DAAE3-1438-5D03-B818-90CA4EE89257}"/>
              </a:ext>
            </a:extLst>
          </p:cNvPr>
          <p:cNvSpPr txBox="1"/>
          <p:nvPr/>
        </p:nvSpPr>
        <p:spPr>
          <a:xfrm>
            <a:off x="1621440" y="1918691"/>
            <a:ext cx="2914455" cy="1010599"/>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業界業種情報</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スキル名、スキル説明</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ジョブタイトル、ジョブ説明</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ジョブポジション検索・タイトル最適化ツール</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endParaRPr kumimoji="1" lang="en-US" altLang="ja-JP" sz="1300">
              <a:solidFill>
                <a:srgbClr val="575757"/>
              </a:solidFill>
              <a:latin typeface="Trebuchet MS" panose="020B0603020202020204" pitchFamily="34" charset="0"/>
              <a:ea typeface="Meiryo UI" panose="020B0604030504040204" pitchFamily="50" charset="-128"/>
            </a:endParaRPr>
          </a:p>
        </p:txBody>
      </p:sp>
      <p:cxnSp>
        <p:nvCxnSpPr>
          <p:cNvPr id="51" name="直線コネクタ 272">
            <a:extLst>
              <a:ext uri="{FF2B5EF4-FFF2-40B4-BE49-F238E27FC236}">
                <a16:creationId xmlns:a16="http://schemas.microsoft.com/office/drawing/2014/main" id="{B2CF5DE3-BAFB-8C79-D9E8-01A32C0EDED9}"/>
              </a:ext>
            </a:extLst>
          </p:cNvPr>
          <p:cNvCxnSpPr>
            <a:cxnSpLocks/>
          </p:cNvCxnSpPr>
          <p:nvPr/>
        </p:nvCxnSpPr>
        <p:spPr>
          <a:xfrm>
            <a:off x="408805" y="4235728"/>
            <a:ext cx="5500373" cy="0"/>
          </a:xfrm>
          <a:prstGeom prst="line">
            <a:avLst/>
          </a:prstGeom>
          <a:noFill/>
          <a:ln w="9525" cap="rnd" cmpd="sng" algn="ctr">
            <a:solidFill>
              <a:srgbClr val="9A9A9A"/>
            </a:solidFill>
            <a:prstDash val="sysDot"/>
          </a:ln>
          <a:effectLst/>
        </p:spPr>
      </p:cxnSp>
      <p:sp>
        <p:nvSpPr>
          <p:cNvPr id="52" name="テキスト ボックス 118">
            <a:extLst>
              <a:ext uri="{FF2B5EF4-FFF2-40B4-BE49-F238E27FC236}">
                <a16:creationId xmlns:a16="http://schemas.microsoft.com/office/drawing/2014/main" id="{29F107C1-3D8B-C5C9-17EA-E9541C71AF18}"/>
              </a:ext>
            </a:extLst>
          </p:cNvPr>
          <p:cNvSpPr txBox="1"/>
          <p:nvPr/>
        </p:nvSpPr>
        <p:spPr>
          <a:xfrm>
            <a:off x="1621440" y="3123270"/>
            <a:ext cx="2914455" cy="1044044"/>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都道府県別スキルギャップ</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295E7E"/>
                </a:solidFill>
                <a:latin typeface="Trebuchet MS" panose="020B0603020202020204" pitchFamily="34" charset="0"/>
                <a:ea typeface="Meiryo UI" panose="020B0604030504040204" pitchFamily="50" charset="-128"/>
              </a:rPr>
              <a:t>業界別スキルギャップ</a:t>
            </a:r>
            <a:endParaRPr kumimoji="1" lang="en-US" altLang="ja-JP" sz="1300">
              <a:solidFill>
                <a:srgbClr val="295E7E"/>
              </a:solidFill>
              <a:latin typeface="Trebuchet MS" panose="020B0603020202020204" pitchFamily="34" charset="0"/>
              <a:ea typeface="Meiryo UI" panose="020B0604030504040204" pitchFamily="50" charset="-128"/>
            </a:endParaRPr>
          </a:p>
        </p:txBody>
      </p:sp>
      <p:sp>
        <p:nvSpPr>
          <p:cNvPr id="53" name="テキスト ボックス 118">
            <a:extLst>
              <a:ext uri="{FF2B5EF4-FFF2-40B4-BE49-F238E27FC236}">
                <a16:creationId xmlns:a16="http://schemas.microsoft.com/office/drawing/2014/main" id="{EF66C3A1-DDF9-1081-1F4C-E2F3D158BCBB}"/>
              </a:ext>
            </a:extLst>
          </p:cNvPr>
          <p:cNvSpPr txBox="1"/>
          <p:nvPr/>
        </p:nvSpPr>
        <p:spPr>
          <a:xfrm>
            <a:off x="1621440" y="4328055"/>
            <a:ext cx="2914455" cy="111447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スキル別求人数</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スキル別求人ランキング</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スキル別求人傾向</a:t>
            </a:r>
            <a:r>
              <a:rPr kumimoji="1" lang="en-US" altLang="ja-JP" sz="1300">
                <a:solidFill>
                  <a:srgbClr val="575757"/>
                </a:solidFill>
                <a:latin typeface="Trebuchet MS" panose="020B0603020202020204" pitchFamily="34" charset="0"/>
                <a:ea typeface="Meiryo UI" panose="020B0604030504040204" pitchFamily="50" charset="-128"/>
              </a:rPr>
              <a:t>(</a:t>
            </a:r>
            <a:r>
              <a:rPr kumimoji="1" lang="ja-JP" altLang="en-US" sz="1300">
                <a:solidFill>
                  <a:srgbClr val="575757"/>
                </a:solidFill>
                <a:latin typeface="Trebuchet MS" panose="020B0603020202020204" pitchFamily="34" charset="0"/>
                <a:ea typeface="Meiryo UI" panose="020B0604030504040204" pitchFamily="50" charset="-128"/>
              </a:rPr>
              <a:t>経年</a:t>
            </a:r>
            <a:r>
              <a:rPr kumimoji="1" lang="en-US" altLang="ja-JP" sz="1300">
                <a:solidFill>
                  <a:srgbClr val="575757"/>
                </a:solidFill>
                <a:latin typeface="Trebuchet MS" panose="020B0603020202020204" pitchFamily="34" charset="0"/>
                <a:ea typeface="Meiryo UI" panose="020B0604030504040204" pitchFamily="50" charset="-128"/>
              </a:rPr>
              <a:t>)</a:t>
            </a:r>
          </a:p>
          <a:p>
            <a:pPr marL="324000" lvl="1" indent="-216000">
              <a:buClr>
                <a:schemeClr val="tx2"/>
              </a:buClr>
              <a:buFont typeface="Trebuchet MS" panose="020B0603020202020204" pitchFamily="34" charset="0"/>
              <a:buChar char="•"/>
            </a:pPr>
            <a:r>
              <a:rPr kumimoji="1" lang="ja-JP" altLang="en-US" sz="1300">
                <a:solidFill>
                  <a:srgbClr val="295E7E"/>
                </a:solidFill>
                <a:latin typeface="Trebuchet MS" panose="020B0603020202020204" pitchFamily="34" charset="0"/>
                <a:ea typeface="Meiryo UI" panose="020B0604030504040204" pitchFamily="50" charset="-128"/>
              </a:rPr>
              <a:t>業界別、スキル別求人数</a:t>
            </a:r>
            <a:endParaRPr kumimoji="1" lang="en-US" altLang="ja-JP" sz="1300">
              <a:solidFill>
                <a:srgbClr val="295E7E"/>
              </a:solidFill>
              <a:latin typeface="Trebuchet MS" panose="020B0603020202020204" pitchFamily="34" charset="0"/>
              <a:ea typeface="Meiryo UI" panose="020B0604030504040204" pitchFamily="50" charset="-128"/>
            </a:endParaRPr>
          </a:p>
        </p:txBody>
      </p:sp>
      <p:sp>
        <p:nvSpPr>
          <p:cNvPr id="54" name="テキスト ボックス 118">
            <a:extLst>
              <a:ext uri="{FF2B5EF4-FFF2-40B4-BE49-F238E27FC236}">
                <a16:creationId xmlns:a16="http://schemas.microsoft.com/office/drawing/2014/main" id="{CB151889-4108-F5B4-FD4D-77C197BF314C}"/>
              </a:ext>
            </a:extLst>
          </p:cNvPr>
          <p:cNvSpPr txBox="1"/>
          <p:nvPr/>
        </p:nvSpPr>
        <p:spPr>
          <a:xfrm>
            <a:off x="7333385" y="1918691"/>
            <a:ext cx="3005564" cy="1010599"/>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en-US" altLang="ja-JP" sz="1300">
                <a:solidFill>
                  <a:srgbClr val="295E7E"/>
                </a:solidFill>
                <a:latin typeface="Trebuchet MS" panose="020B0603020202020204" pitchFamily="34" charset="0"/>
                <a:ea typeface="Meiryo UI" panose="020B0604030504040204" pitchFamily="50" charset="-128"/>
              </a:rPr>
              <a:t>DSS</a:t>
            </a:r>
            <a:r>
              <a:rPr kumimoji="1" lang="ja-JP" altLang="en-US" sz="1300">
                <a:solidFill>
                  <a:srgbClr val="295E7E"/>
                </a:solidFill>
                <a:latin typeface="Trebuchet MS" panose="020B0603020202020204" pitchFamily="34" charset="0"/>
                <a:ea typeface="Meiryo UI" panose="020B0604030504040204" pitchFamily="50" charset="-128"/>
              </a:rPr>
              <a:t>に準拠する資格の一覧</a:t>
            </a:r>
            <a:endParaRPr kumimoji="1" lang="en-US" altLang="ja-JP" sz="1300">
              <a:solidFill>
                <a:srgbClr val="295E7E"/>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資格保有者数ランキング</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求人内で企業から求められている資格のランキング</a:t>
            </a:r>
            <a:endParaRPr kumimoji="1" lang="en-US" altLang="ja-JP" sz="1300">
              <a:solidFill>
                <a:srgbClr val="575757"/>
              </a:solidFill>
              <a:latin typeface="Trebuchet MS" panose="020B0603020202020204" pitchFamily="34" charset="0"/>
              <a:ea typeface="Meiryo UI" panose="020B0604030504040204" pitchFamily="50" charset="-128"/>
            </a:endParaRPr>
          </a:p>
        </p:txBody>
      </p:sp>
      <p:sp>
        <p:nvSpPr>
          <p:cNvPr id="55" name="テキスト ボックス 118">
            <a:extLst>
              <a:ext uri="{FF2B5EF4-FFF2-40B4-BE49-F238E27FC236}">
                <a16:creationId xmlns:a16="http://schemas.microsoft.com/office/drawing/2014/main" id="{91C1BAC0-4260-BF07-D70D-34F9AB896E46}"/>
              </a:ext>
            </a:extLst>
          </p:cNvPr>
          <p:cNvSpPr txBox="1"/>
          <p:nvPr/>
        </p:nvSpPr>
        <p:spPr>
          <a:xfrm>
            <a:off x="7333385" y="5590729"/>
            <a:ext cx="3005564" cy="80044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en-US" altLang="ja-JP" sz="1300" err="1">
                <a:solidFill>
                  <a:srgbClr val="3EAD92"/>
                </a:solidFill>
                <a:latin typeface="Trebuchet MS" panose="020B0603020202020204" pitchFamily="34" charset="0"/>
                <a:ea typeface="Meiryo UI" panose="020B0604030504040204" pitchFamily="50" charset="-128"/>
              </a:rPr>
              <a:t>SNS</a:t>
            </a:r>
            <a:r>
              <a:rPr kumimoji="1" lang="ja-JP" altLang="en-US" sz="1300">
                <a:solidFill>
                  <a:srgbClr val="3EAD92"/>
                </a:solidFill>
                <a:latin typeface="Trebuchet MS" panose="020B0603020202020204" pitchFamily="34" charset="0"/>
                <a:ea typeface="Meiryo UI" panose="020B0604030504040204" pitchFamily="50" charset="-128"/>
              </a:rPr>
              <a:t>情報</a:t>
            </a:r>
            <a:r>
              <a:rPr kumimoji="1" lang="en-US" altLang="ja-JP" sz="1300">
                <a:solidFill>
                  <a:srgbClr val="3EAD92"/>
                </a:solidFill>
                <a:latin typeface="Trebuchet MS" panose="020B0603020202020204" pitchFamily="34" charset="0"/>
                <a:ea typeface="Meiryo UI" panose="020B0604030504040204" pitchFamily="50" charset="-128"/>
              </a:rPr>
              <a:t>(</a:t>
            </a:r>
            <a:r>
              <a:rPr kumimoji="1" lang="ja-JP" altLang="en-US" sz="1300">
                <a:solidFill>
                  <a:srgbClr val="3EAD92"/>
                </a:solidFill>
                <a:latin typeface="Trebuchet MS" panose="020B0603020202020204" pitchFamily="34" charset="0"/>
                <a:ea typeface="Meiryo UI" panose="020B0604030504040204" pitchFamily="50" charset="-128"/>
              </a:rPr>
              <a:t>マナビ</a:t>
            </a:r>
            <a:r>
              <a:rPr kumimoji="1" lang="en-US" altLang="ja-JP" sz="1300">
                <a:solidFill>
                  <a:srgbClr val="3EAD92"/>
                </a:solidFill>
                <a:latin typeface="Trebuchet MS" panose="020B0603020202020204" pitchFamily="34" charset="0"/>
                <a:ea typeface="Meiryo UI" panose="020B0604030504040204" pitchFamily="50" charset="-128"/>
              </a:rPr>
              <a:t>DX</a:t>
            </a:r>
            <a:r>
              <a:rPr kumimoji="1" lang="ja-JP" altLang="en-US" sz="1300">
                <a:solidFill>
                  <a:srgbClr val="3EAD92"/>
                </a:solidFill>
                <a:latin typeface="Trebuchet MS" panose="020B0603020202020204" pitchFamily="34" charset="0"/>
                <a:ea typeface="Meiryo UI" panose="020B0604030504040204" pitchFamily="50" charset="-128"/>
              </a:rPr>
              <a:t>新規公式アカウント</a:t>
            </a:r>
            <a:r>
              <a:rPr kumimoji="1" lang="en-US" altLang="ja-JP" sz="1300">
                <a:solidFill>
                  <a:srgbClr val="3EAD92"/>
                </a:solidFill>
                <a:latin typeface="Trebuchet MS" panose="020B0603020202020204" pitchFamily="34" charset="0"/>
                <a:ea typeface="Meiryo UI" panose="020B0604030504040204" pitchFamily="50" charset="-128"/>
              </a:rPr>
              <a:t>)</a:t>
            </a:r>
            <a:endParaRPr kumimoji="1" lang="ja-JP" altLang="en-US" sz="1300">
              <a:solidFill>
                <a:srgbClr val="3EAD92"/>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3EAD92"/>
                </a:solidFill>
                <a:latin typeface="Trebuchet MS" panose="020B0603020202020204" pitchFamily="34" charset="0"/>
                <a:ea typeface="Meiryo UI" panose="020B0604030504040204" pitchFamily="50" charset="-128"/>
              </a:rPr>
              <a:t>（公式）試験情報</a:t>
            </a:r>
          </a:p>
          <a:p>
            <a:pPr marL="324000" lvl="1" indent="-216000">
              <a:buClr>
                <a:schemeClr val="tx2"/>
              </a:buClr>
              <a:buFont typeface="Trebuchet MS" panose="020B0603020202020204" pitchFamily="34" charset="0"/>
              <a:buChar char="•"/>
            </a:pPr>
            <a:r>
              <a:rPr kumimoji="1" lang="ja-JP" altLang="en-US" sz="1300">
                <a:solidFill>
                  <a:srgbClr val="3EAD92"/>
                </a:solidFill>
                <a:latin typeface="Trebuchet MS" panose="020B0603020202020204" pitchFamily="34" charset="0"/>
                <a:ea typeface="Meiryo UI" panose="020B0604030504040204" pitchFamily="50" charset="-128"/>
              </a:rPr>
              <a:t>マナビ</a:t>
            </a:r>
            <a:r>
              <a:rPr kumimoji="1" lang="en-US" altLang="ja-JP" sz="1300">
                <a:solidFill>
                  <a:srgbClr val="3EAD92"/>
                </a:solidFill>
                <a:latin typeface="Trebuchet MS" panose="020B0603020202020204" pitchFamily="34" charset="0"/>
                <a:ea typeface="Meiryo UI" panose="020B0604030504040204" pitchFamily="50" charset="-128"/>
              </a:rPr>
              <a:t>DX Quest</a:t>
            </a:r>
            <a:endParaRPr kumimoji="1" lang="ja-JP" altLang="en-US" sz="1300">
              <a:solidFill>
                <a:srgbClr val="3EAD92"/>
              </a:solidFill>
              <a:latin typeface="Trebuchet MS" panose="020B0603020202020204" pitchFamily="34" charset="0"/>
              <a:ea typeface="Meiryo UI" panose="020B0604030504040204" pitchFamily="50" charset="-128"/>
            </a:endParaRPr>
          </a:p>
        </p:txBody>
      </p:sp>
      <p:sp>
        <p:nvSpPr>
          <p:cNvPr id="56" name="テキスト ボックス 118">
            <a:extLst>
              <a:ext uri="{FF2B5EF4-FFF2-40B4-BE49-F238E27FC236}">
                <a16:creationId xmlns:a16="http://schemas.microsoft.com/office/drawing/2014/main" id="{A47AFE89-B6E0-197F-A2A1-C746B9252AF8}"/>
              </a:ext>
            </a:extLst>
          </p:cNvPr>
          <p:cNvSpPr txBox="1"/>
          <p:nvPr/>
        </p:nvSpPr>
        <p:spPr>
          <a:xfrm>
            <a:off x="7333385" y="3096724"/>
            <a:ext cx="3005564" cy="1112878"/>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300">
                <a:solidFill>
                  <a:srgbClr val="295E7E"/>
                </a:solidFill>
                <a:latin typeface="Trebuchet MS" panose="020B0603020202020204" pitchFamily="34" charset="0"/>
                <a:ea typeface="Meiryo UI" panose="020B0604030504040204" pitchFamily="50" charset="-128"/>
              </a:rPr>
              <a:t>マナビ</a:t>
            </a:r>
            <a:r>
              <a:rPr kumimoji="1" lang="en-US" altLang="ja-JP" sz="1300">
                <a:solidFill>
                  <a:srgbClr val="295E7E"/>
                </a:solidFill>
                <a:latin typeface="Trebuchet MS" panose="020B0603020202020204" pitchFamily="34" charset="0"/>
                <a:ea typeface="Meiryo UI" panose="020B0604030504040204" pitchFamily="50" charset="-128"/>
              </a:rPr>
              <a:t>DX</a:t>
            </a:r>
            <a:r>
              <a:rPr kumimoji="1" lang="ja-JP" altLang="en-US" sz="1300">
                <a:solidFill>
                  <a:srgbClr val="295E7E"/>
                </a:solidFill>
                <a:latin typeface="Trebuchet MS" panose="020B0603020202020204" pitchFamily="34" charset="0"/>
                <a:ea typeface="Meiryo UI" panose="020B0604030504040204" pitchFamily="50" charset="-128"/>
              </a:rPr>
              <a:t>学習コンテンツ</a:t>
            </a:r>
            <a:endParaRPr kumimoji="1" lang="en-US" altLang="ja-JP" sz="1300">
              <a:solidFill>
                <a:srgbClr val="295E7E"/>
              </a:solidFill>
              <a:latin typeface="Trebuchet MS" panose="020B0603020202020204" pitchFamily="34" charset="0"/>
              <a:ea typeface="Meiryo UI" panose="020B0604030504040204" pitchFamily="50" charset="-128"/>
            </a:endParaRPr>
          </a:p>
        </p:txBody>
      </p:sp>
      <p:grpSp>
        <p:nvGrpSpPr>
          <p:cNvPr id="57" name="Group 56">
            <a:extLst>
              <a:ext uri="{FF2B5EF4-FFF2-40B4-BE49-F238E27FC236}">
                <a16:creationId xmlns:a16="http://schemas.microsoft.com/office/drawing/2014/main" id="{DC3FBBEB-DF13-9567-9141-1F2C378E059E}"/>
              </a:ext>
            </a:extLst>
          </p:cNvPr>
          <p:cNvGrpSpPr/>
          <p:nvPr/>
        </p:nvGrpSpPr>
        <p:grpSpPr>
          <a:xfrm>
            <a:off x="7333385" y="1483771"/>
            <a:ext cx="3005564" cy="279298"/>
            <a:chOff x="1706672" y="7583753"/>
            <a:chExt cx="7349658" cy="279298"/>
          </a:xfrm>
        </p:grpSpPr>
        <p:sp>
          <p:nvSpPr>
            <p:cNvPr id="58" name="テキスト ボックス 22">
              <a:extLst>
                <a:ext uri="{FF2B5EF4-FFF2-40B4-BE49-F238E27FC236}">
                  <a16:creationId xmlns:a16="http://schemas.microsoft.com/office/drawing/2014/main" id="{5227B465-9380-E859-8CFB-D7232954189A}"/>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提供内容</a:t>
              </a:r>
              <a:r>
                <a:rPr kumimoji="1" lang="en-US" altLang="ja-JP" sz="1400">
                  <a:solidFill>
                    <a:srgbClr val="295E7E"/>
                  </a:solidFill>
                  <a:latin typeface="Trebuchet MS"/>
                  <a:ea typeface="Meiryo UI" panose="020B0604030504040204" pitchFamily="50" charset="-128"/>
                </a:rPr>
                <a:t>(</a:t>
              </a:r>
              <a:r>
                <a:rPr kumimoji="1" lang="ja-JP" altLang="en-US" sz="1400">
                  <a:solidFill>
                    <a:srgbClr val="295E7E"/>
                  </a:solidFill>
                  <a:latin typeface="Trebuchet MS"/>
                  <a:ea typeface="Meiryo UI" panose="020B0604030504040204" pitchFamily="50" charset="-128"/>
                </a:rPr>
                <a:t>案</a:t>
              </a:r>
              <a:r>
                <a:rPr kumimoji="1" lang="en-US" altLang="ja-JP" sz="1400">
                  <a:solidFill>
                    <a:srgbClr val="295E7E"/>
                  </a:solidFill>
                  <a:latin typeface="Trebuchet MS"/>
                  <a:ea typeface="Meiryo UI" panose="020B0604030504040204" pitchFamily="50" charset="-128"/>
                </a:rPr>
                <a:t>)</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59" name="直線コネクタ 24">
              <a:extLst>
                <a:ext uri="{FF2B5EF4-FFF2-40B4-BE49-F238E27FC236}">
                  <a16:creationId xmlns:a16="http://schemas.microsoft.com/office/drawing/2014/main" id="{78483078-1506-BF00-0913-CD35ADDF62B7}"/>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61" name="Group 60">
            <a:extLst>
              <a:ext uri="{FF2B5EF4-FFF2-40B4-BE49-F238E27FC236}">
                <a16:creationId xmlns:a16="http://schemas.microsoft.com/office/drawing/2014/main" id="{4876D6C9-82AE-1F05-CB99-D83B0D677B8E}"/>
              </a:ext>
            </a:extLst>
          </p:cNvPr>
          <p:cNvGrpSpPr/>
          <p:nvPr/>
        </p:nvGrpSpPr>
        <p:grpSpPr>
          <a:xfrm>
            <a:off x="4640610" y="1483771"/>
            <a:ext cx="1268567" cy="279298"/>
            <a:chOff x="1706672" y="7583753"/>
            <a:chExt cx="7349658" cy="279298"/>
          </a:xfrm>
        </p:grpSpPr>
        <p:sp>
          <p:nvSpPr>
            <p:cNvPr id="62" name="テキスト ボックス 22">
              <a:extLst>
                <a:ext uri="{FF2B5EF4-FFF2-40B4-BE49-F238E27FC236}">
                  <a16:creationId xmlns:a16="http://schemas.microsoft.com/office/drawing/2014/main" id="{D595354A-B5A1-590C-7636-E6C00C45D640}"/>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活用方針</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63" name="直線コネクタ 24">
              <a:extLst>
                <a:ext uri="{FF2B5EF4-FFF2-40B4-BE49-F238E27FC236}">
                  <a16:creationId xmlns:a16="http://schemas.microsoft.com/office/drawing/2014/main" id="{2A25019C-AA1A-7E7E-8A72-9852774919EE}"/>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215F7073-2F38-BB1B-9EB4-F76691055F23}"/>
              </a:ext>
            </a:extLst>
          </p:cNvPr>
          <p:cNvGrpSpPr/>
          <p:nvPr/>
        </p:nvGrpSpPr>
        <p:grpSpPr>
          <a:xfrm>
            <a:off x="10459057" y="1483771"/>
            <a:ext cx="1268567" cy="279298"/>
            <a:chOff x="1706672" y="7583753"/>
            <a:chExt cx="7349658" cy="279298"/>
          </a:xfrm>
        </p:grpSpPr>
        <p:sp>
          <p:nvSpPr>
            <p:cNvPr id="66" name="テキスト ボックス 22">
              <a:extLst>
                <a:ext uri="{FF2B5EF4-FFF2-40B4-BE49-F238E27FC236}">
                  <a16:creationId xmlns:a16="http://schemas.microsoft.com/office/drawing/2014/main" id="{3D8D74C0-F113-B565-ACC2-79AE26FD1A24}"/>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a:solidFill>
                    <a:srgbClr val="295E7E"/>
                  </a:solidFill>
                  <a:latin typeface="Trebuchet MS"/>
                  <a:ea typeface="Meiryo UI" panose="020B0604030504040204" pitchFamily="50" charset="-128"/>
                </a:rPr>
                <a:t>活用方針</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67" name="直線コネクタ 24">
              <a:extLst>
                <a:ext uri="{FF2B5EF4-FFF2-40B4-BE49-F238E27FC236}">
                  <a16:creationId xmlns:a16="http://schemas.microsoft.com/office/drawing/2014/main" id="{C8B413EA-C8BC-B7F0-98CD-2BC194EEC5F8}"/>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cxnSp>
        <p:nvCxnSpPr>
          <p:cNvPr id="68" name="直線コネクタ 272">
            <a:extLst>
              <a:ext uri="{FF2B5EF4-FFF2-40B4-BE49-F238E27FC236}">
                <a16:creationId xmlns:a16="http://schemas.microsoft.com/office/drawing/2014/main" id="{FA1688B7-7054-13C3-DD7E-75AC18B57600}"/>
              </a:ext>
            </a:extLst>
          </p:cNvPr>
          <p:cNvCxnSpPr>
            <a:cxnSpLocks/>
          </p:cNvCxnSpPr>
          <p:nvPr/>
        </p:nvCxnSpPr>
        <p:spPr>
          <a:xfrm>
            <a:off x="6194476" y="3015646"/>
            <a:ext cx="5533148" cy="0"/>
          </a:xfrm>
          <a:prstGeom prst="line">
            <a:avLst/>
          </a:prstGeom>
          <a:noFill/>
          <a:ln w="9525" cap="rnd" cmpd="sng" algn="ctr">
            <a:solidFill>
              <a:srgbClr val="9A9A9A"/>
            </a:solidFill>
            <a:prstDash val="sysDot"/>
          </a:ln>
          <a:effectLst/>
        </p:spPr>
      </p:cxnSp>
      <p:cxnSp>
        <p:nvCxnSpPr>
          <p:cNvPr id="69" name="直線コネクタ 272">
            <a:extLst>
              <a:ext uri="{FF2B5EF4-FFF2-40B4-BE49-F238E27FC236}">
                <a16:creationId xmlns:a16="http://schemas.microsoft.com/office/drawing/2014/main" id="{ADB6B219-E3EB-1B52-5BA5-34AAC822E65B}"/>
              </a:ext>
            </a:extLst>
          </p:cNvPr>
          <p:cNvCxnSpPr>
            <a:cxnSpLocks/>
          </p:cNvCxnSpPr>
          <p:nvPr/>
        </p:nvCxnSpPr>
        <p:spPr>
          <a:xfrm>
            <a:off x="6194476" y="5505941"/>
            <a:ext cx="5533148" cy="0"/>
          </a:xfrm>
          <a:prstGeom prst="line">
            <a:avLst/>
          </a:prstGeom>
          <a:noFill/>
          <a:ln w="9525" cap="rnd" cmpd="sng" algn="ctr">
            <a:solidFill>
              <a:srgbClr val="9A9A9A"/>
            </a:solidFill>
            <a:prstDash val="sysDot"/>
          </a:ln>
          <a:effectLst/>
        </p:spPr>
      </p:cxnSp>
      <p:cxnSp>
        <p:nvCxnSpPr>
          <p:cNvPr id="70" name="直線コネクタ 272">
            <a:extLst>
              <a:ext uri="{FF2B5EF4-FFF2-40B4-BE49-F238E27FC236}">
                <a16:creationId xmlns:a16="http://schemas.microsoft.com/office/drawing/2014/main" id="{A42B8090-9857-04EA-2190-E74BB582CFE2}"/>
              </a:ext>
            </a:extLst>
          </p:cNvPr>
          <p:cNvCxnSpPr>
            <a:cxnSpLocks/>
          </p:cNvCxnSpPr>
          <p:nvPr/>
        </p:nvCxnSpPr>
        <p:spPr>
          <a:xfrm flipV="1">
            <a:off x="6033935" y="1420400"/>
            <a:ext cx="0" cy="5043195"/>
          </a:xfrm>
          <a:prstGeom prst="line">
            <a:avLst/>
          </a:prstGeom>
          <a:noFill/>
          <a:ln w="9525" cap="rnd" cmpd="sng" algn="ctr">
            <a:solidFill>
              <a:srgbClr val="9A9A9A"/>
            </a:solidFill>
            <a:prstDash val="sysDot"/>
          </a:ln>
          <a:effectLst/>
        </p:spPr>
      </p:cxnSp>
      <p:grpSp>
        <p:nvGrpSpPr>
          <p:cNvPr id="73" name="Group 72">
            <a:extLst>
              <a:ext uri="{FF2B5EF4-FFF2-40B4-BE49-F238E27FC236}">
                <a16:creationId xmlns:a16="http://schemas.microsoft.com/office/drawing/2014/main" id="{CC637641-A42D-51AD-7EE5-D0882265C7DE}"/>
              </a:ext>
            </a:extLst>
          </p:cNvPr>
          <p:cNvGrpSpPr/>
          <p:nvPr/>
        </p:nvGrpSpPr>
        <p:grpSpPr>
          <a:xfrm>
            <a:off x="408805" y="1483771"/>
            <a:ext cx="1125387" cy="279298"/>
            <a:chOff x="1706672" y="7583753"/>
            <a:chExt cx="7349658" cy="279298"/>
          </a:xfrm>
        </p:grpSpPr>
        <p:sp>
          <p:nvSpPr>
            <p:cNvPr id="74" name="テキスト ボックス 22">
              <a:extLst>
                <a:ext uri="{FF2B5EF4-FFF2-40B4-BE49-F238E27FC236}">
                  <a16:creationId xmlns:a16="http://schemas.microsoft.com/office/drawing/2014/main" id="{D194BFB7-BA6F-ED70-929E-F280FD90E671}"/>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b="0" i="0" u="none" strike="noStrike" kern="1200" cap="none" spc="0" normalizeH="0" baseline="0" noProof="0">
                  <a:ln>
                    <a:noFill/>
                  </a:ln>
                  <a:solidFill>
                    <a:srgbClr val="295E7E"/>
                  </a:solidFill>
                  <a:effectLst/>
                  <a:uLnTx/>
                  <a:uFillTx/>
                  <a:latin typeface="Trebuchet MS"/>
                  <a:ea typeface="Meiryo UI" panose="020B0604030504040204" pitchFamily="50" charset="-128"/>
                </a:rPr>
                <a:t>項目</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75" name="直線コネクタ 24">
              <a:extLst>
                <a:ext uri="{FF2B5EF4-FFF2-40B4-BE49-F238E27FC236}">
                  <a16:creationId xmlns:a16="http://schemas.microsoft.com/office/drawing/2014/main" id="{74D6F26A-65B1-6CB1-AFD8-971DA19CEA31}"/>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29CB6C33-BB1C-2490-977F-FEC66F2A8D27}"/>
              </a:ext>
            </a:extLst>
          </p:cNvPr>
          <p:cNvGrpSpPr/>
          <p:nvPr/>
        </p:nvGrpSpPr>
        <p:grpSpPr>
          <a:xfrm>
            <a:off x="6194476" y="1483771"/>
            <a:ext cx="1100838" cy="279298"/>
            <a:chOff x="1706672" y="7583753"/>
            <a:chExt cx="7349658" cy="279298"/>
          </a:xfrm>
        </p:grpSpPr>
        <p:sp>
          <p:nvSpPr>
            <p:cNvPr id="77" name="テキスト ボックス 22">
              <a:extLst>
                <a:ext uri="{FF2B5EF4-FFF2-40B4-BE49-F238E27FC236}">
                  <a16:creationId xmlns:a16="http://schemas.microsoft.com/office/drawing/2014/main" id="{05CA53DB-3780-14D0-4615-3BAE4B3E2A33}"/>
                </a:ext>
              </a:extLst>
            </p:cNvPr>
            <p:cNvSpPr txBox="1"/>
            <p:nvPr/>
          </p:nvSpPr>
          <p:spPr>
            <a:xfrm>
              <a:off x="1706672" y="7583753"/>
              <a:ext cx="734965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tabLst/>
                <a:defRPr/>
              </a:pPr>
              <a:r>
                <a:rPr kumimoji="1" lang="ja-JP" altLang="en-US" sz="1400" b="0" i="0" u="none" strike="noStrike" kern="1200" cap="none" spc="0" normalizeH="0" baseline="0" noProof="0">
                  <a:ln>
                    <a:noFill/>
                  </a:ln>
                  <a:solidFill>
                    <a:srgbClr val="295E7E"/>
                  </a:solidFill>
                  <a:effectLst/>
                  <a:uLnTx/>
                  <a:uFillTx/>
                  <a:latin typeface="Trebuchet MS"/>
                  <a:ea typeface="Meiryo UI" panose="020B0604030504040204" pitchFamily="50" charset="-128"/>
                </a:rPr>
                <a:t>項目</a:t>
              </a:r>
              <a:endParaRPr kumimoji="1" lang="en-US" altLang="ja-JP" sz="1400" b="0" i="0" u="none" strike="noStrike" kern="1200" cap="none" spc="0" normalizeH="0" baseline="0" noProof="0">
                <a:ln>
                  <a:noFill/>
                </a:ln>
                <a:solidFill>
                  <a:srgbClr val="295E7E"/>
                </a:solidFill>
                <a:effectLst/>
                <a:uLnTx/>
                <a:uFillTx/>
                <a:latin typeface="Trebuchet MS"/>
                <a:ea typeface="Meiryo UI" panose="020B0604030504040204" pitchFamily="50" charset="-128"/>
              </a:endParaRPr>
            </a:p>
          </p:txBody>
        </p:sp>
        <p:cxnSp>
          <p:nvCxnSpPr>
            <p:cNvPr id="78" name="直線コネクタ 24">
              <a:extLst>
                <a:ext uri="{FF2B5EF4-FFF2-40B4-BE49-F238E27FC236}">
                  <a16:creationId xmlns:a16="http://schemas.microsoft.com/office/drawing/2014/main" id="{19C9D8F5-A374-1A25-6C9D-7224C2668CF3}"/>
                </a:ext>
              </a:extLst>
            </p:cNvPr>
            <p:cNvCxnSpPr/>
            <p:nvPr/>
          </p:nvCxnSpPr>
          <p:spPr>
            <a:xfrm>
              <a:off x="1751437" y="7863051"/>
              <a:ext cx="730489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79" name="Oval 20">
            <a:extLst>
              <a:ext uri="{FF2B5EF4-FFF2-40B4-BE49-F238E27FC236}">
                <a16:creationId xmlns:a16="http://schemas.microsoft.com/office/drawing/2014/main" id="{3EFF3792-2036-97BF-825E-EB5A15A87203}"/>
              </a:ext>
            </a:extLst>
          </p:cNvPr>
          <p:cNvSpPr>
            <a:spLocks noChangeAspect="1" noChangeArrowheads="1"/>
          </p:cNvSpPr>
          <p:nvPr/>
        </p:nvSpPr>
        <p:spPr bwMode="auto">
          <a:xfrm>
            <a:off x="6194476" y="3100096"/>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6</a:t>
            </a:r>
          </a:p>
        </p:txBody>
      </p:sp>
      <p:sp>
        <p:nvSpPr>
          <p:cNvPr id="80" name="Oval 20">
            <a:extLst>
              <a:ext uri="{FF2B5EF4-FFF2-40B4-BE49-F238E27FC236}">
                <a16:creationId xmlns:a16="http://schemas.microsoft.com/office/drawing/2014/main" id="{A2D3BAED-1429-236D-B136-5ACB3B16C39B}"/>
              </a:ext>
            </a:extLst>
          </p:cNvPr>
          <p:cNvSpPr>
            <a:spLocks noChangeAspect="1" noChangeArrowheads="1"/>
          </p:cNvSpPr>
          <p:nvPr/>
        </p:nvSpPr>
        <p:spPr bwMode="auto">
          <a:xfrm>
            <a:off x="6194476" y="5569656"/>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8</a:t>
            </a:r>
          </a:p>
        </p:txBody>
      </p:sp>
      <p:sp>
        <p:nvSpPr>
          <p:cNvPr id="81" name="Oval 20">
            <a:extLst>
              <a:ext uri="{FF2B5EF4-FFF2-40B4-BE49-F238E27FC236}">
                <a16:creationId xmlns:a16="http://schemas.microsoft.com/office/drawing/2014/main" id="{362F5061-BE3A-449D-EC5A-5002D271C067}"/>
              </a:ext>
            </a:extLst>
          </p:cNvPr>
          <p:cNvSpPr>
            <a:spLocks noChangeAspect="1" noChangeArrowheads="1"/>
          </p:cNvSpPr>
          <p:nvPr/>
        </p:nvSpPr>
        <p:spPr bwMode="auto">
          <a:xfrm>
            <a:off x="6194476" y="1873174"/>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5</a:t>
            </a:r>
          </a:p>
        </p:txBody>
      </p:sp>
      <p:sp>
        <p:nvSpPr>
          <p:cNvPr id="82" name="Oval 20">
            <a:extLst>
              <a:ext uri="{FF2B5EF4-FFF2-40B4-BE49-F238E27FC236}">
                <a16:creationId xmlns:a16="http://schemas.microsoft.com/office/drawing/2014/main" id="{E3E7221D-F172-B03F-D24C-62B127A8060A}"/>
              </a:ext>
            </a:extLst>
          </p:cNvPr>
          <p:cNvSpPr>
            <a:spLocks noChangeAspect="1" noChangeArrowheads="1"/>
          </p:cNvSpPr>
          <p:nvPr/>
        </p:nvSpPr>
        <p:spPr bwMode="auto">
          <a:xfrm>
            <a:off x="408805" y="4333022"/>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3</a:t>
            </a:r>
          </a:p>
        </p:txBody>
      </p:sp>
      <p:sp>
        <p:nvSpPr>
          <p:cNvPr id="83" name="Oval 20">
            <a:extLst>
              <a:ext uri="{FF2B5EF4-FFF2-40B4-BE49-F238E27FC236}">
                <a16:creationId xmlns:a16="http://schemas.microsoft.com/office/drawing/2014/main" id="{3FC85AEF-AF90-6F05-3ED4-5C604BEE4344}"/>
              </a:ext>
            </a:extLst>
          </p:cNvPr>
          <p:cNvSpPr>
            <a:spLocks noChangeAspect="1" noChangeArrowheads="1"/>
          </p:cNvSpPr>
          <p:nvPr/>
        </p:nvSpPr>
        <p:spPr bwMode="auto">
          <a:xfrm>
            <a:off x="408805" y="3102197"/>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2</a:t>
            </a:r>
          </a:p>
        </p:txBody>
      </p:sp>
      <p:sp>
        <p:nvSpPr>
          <p:cNvPr id="84" name="Oval 20">
            <a:extLst>
              <a:ext uri="{FF2B5EF4-FFF2-40B4-BE49-F238E27FC236}">
                <a16:creationId xmlns:a16="http://schemas.microsoft.com/office/drawing/2014/main" id="{31DCFDE2-9CC0-30C9-71E0-1855E3A4DF26}"/>
              </a:ext>
            </a:extLst>
          </p:cNvPr>
          <p:cNvSpPr>
            <a:spLocks noChangeAspect="1" noChangeArrowheads="1"/>
          </p:cNvSpPr>
          <p:nvPr/>
        </p:nvSpPr>
        <p:spPr bwMode="auto">
          <a:xfrm>
            <a:off x="408805" y="1873174"/>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1</a:t>
            </a:r>
          </a:p>
        </p:txBody>
      </p:sp>
      <p:sp>
        <p:nvSpPr>
          <p:cNvPr id="87" name="Rectangle 86">
            <a:extLst>
              <a:ext uri="{FF2B5EF4-FFF2-40B4-BE49-F238E27FC236}">
                <a16:creationId xmlns:a16="http://schemas.microsoft.com/office/drawing/2014/main" id="{3EE3E617-5CFA-4BA6-A936-790BCCFD1E6D}"/>
              </a:ext>
            </a:extLst>
          </p:cNvPr>
          <p:cNvSpPr/>
          <p:nvPr/>
        </p:nvSpPr>
        <p:spPr>
          <a:xfrm>
            <a:off x="4640610" y="4329649"/>
            <a:ext cx="1268567" cy="1112881"/>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300">
                <a:solidFill>
                  <a:srgbClr val="575757"/>
                </a:solidFill>
                <a:ea typeface="Meiryo UI" panose="020B0604030504040204" pitchFamily="50" charset="-128"/>
              </a:rPr>
              <a:t>人材検索を行うにはログインが必要であることを促す</a:t>
            </a:r>
            <a:endParaRPr lang="en-US" sz="1300">
              <a:solidFill>
                <a:srgbClr val="575757"/>
              </a:solidFill>
              <a:ea typeface="Meiryo UI" panose="020B0604030504040204" pitchFamily="50" charset="-128"/>
            </a:endParaRPr>
          </a:p>
        </p:txBody>
      </p:sp>
      <p:sp>
        <p:nvSpPr>
          <p:cNvPr id="88" name="Rectangle 87">
            <a:extLst>
              <a:ext uri="{FF2B5EF4-FFF2-40B4-BE49-F238E27FC236}">
                <a16:creationId xmlns:a16="http://schemas.microsoft.com/office/drawing/2014/main" id="{4FE7D2A7-4DC7-C465-5017-3B08B3B2DCF7}"/>
              </a:ext>
            </a:extLst>
          </p:cNvPr>
          <p:cNvSpPr/>
          <p:nvPr/>
        </p:nvSpPr>
        <p:spPr>
          <a:xfrm>
            <a:off x="10459056" y="3096724"/>
            <a:ext cx="1268567" cy="1112880"/>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300" dirty="0">
                <a:solidFill>
                  <a:srgbClr val="575757"/>
                </a:solidFill>
                <a:ea typeface="Meiryo UI" panose="020B0604030504040204" pitchFamily="50" charset="-128"/>
              </a:rPr>
              <a:t>学習コンテンツを履修するにはログインが必要であることを促す</a:t>
            </a:r>
            <a:endParaRPr lang="en-US" sz="1300" dirty="0">
              <a:solidFill>
                <a:srgbClr val="575757"/>
              </a:solidFill>
              <a:ea typeface="Meiryo UI" panose="020B0604030504040204" pitchFamily="50" charset="-128"/>
            </a:endParaRPr>
          </a:p>
        </p:txBody>
      </p:sp>
      <p:sp>
        <p:nvSpPr>
          <p:cNvPr id="93" name="Rectangle 92">
            <a:extLst>
              <a:ext uri="{FF2B5EF4-FFF2-40B4-BE49-F238E27FC236}">
                <a16:creationId xmlns:a16="http://schemas.microsoft.com/office/drawing/2014/main" id="{A82AC24B-AD8A-DAAD-A342-4F329FDA623C}"/>
              </a:ext>
            </a:extLst>
          </p:cNvPr>
          <p:cNvSpPr/>
          <p:nvPr/>
        </p:nvSpPr>
        <p:spPr>
          <a:xfrm>
            <a:off x="4640610" y="3133113"/>
            <a:ext cx="1268567" cy="1044045"/>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chemeClr val="accent4">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300">
                <a:solidFill>
                  <a:srgbClr val="575757"/>
                </a:solidFill>
                <a:ea typeface="Meiryo UI" panose="020B0604030504040204" pitchFamily="50" charset="-128"/>
              </a:rPr>
              <a:t>需給差を可視化し、自分の強み・伸ばすべきスキルを考えるきっかけを提供</a:t>
            </a:r>
            <a:endParaRPr lang="en-US" sz="1300">
              <a:solidFill>
                <a:srgbClr val="575757"/>
              </a:solidFill>
              <a:ea typeface="Meiryo UI" panose="020B0604030504040204" pitchFamily="50" charset="-128"/>
            </a:endParaRPr>
          </a:p>
        </p:txBody>
      </p:sp>
      <p:sp>
        <p:nvSpPr>
          <p:cNvPr id="94" name="Rectangle 93">
            <a:extLst>
              <a:ext uri="{FF2B5EF4-FFF2-40B4-BE49-F238E27FC236}">
                <a16:creationId xmlns:a16="http://schemas.microsoft.com/office/drawing/2014/main" id="{AC5DF048-430E-AB3A-CFE7-BA2B06E4B364}"/>
              </a:ext>
            </a:extLst>
          </p:cNvPr>
          <p:cNvSpPr/>
          <p:nvPr/>
        </p:nvSpPr>
        <p:spPr>
          <a:xfrm>
            <a:off x="10593808" y="5600572"/>
            <a:ext cx="1268567" cy="79059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chemeClr val="accent4">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a:solidFill>
                <a:srgbClr val="575757"/>
              </a:solidFill>
              <a:ea typeface="Meiryo UI" panose="020B0604030504040204" pitchFamily="50" charset="-128"/>
            </a:endParaRPr>
          </a:p>
        </p:txBody>
      </p:sp>
      <p:sp>
        <p:nvSpPr>
          <p:cNvPr id="95" name="Rectangle 94">
            <a:extLst>
              <a:ext uri="{FF2B5EF4-FFF2-40B4-BE49-F238E27FC236}">
                <a16:creationId xmlns:a16="http://schemas.microsoft.com/office/drawing/2014/main" id="{BADB8395-8CCB-713B-68C6-E1DDB2E3A9F6}"/>
              </a:ext>
            </a:extLst>
          </p:cNvPr>
          <p:cNvSpPr/>
          <p:nvPr/>
        </p:nvSpPr>
        <p:spPr>
          <a:xfrm>
            <a:off x="4640610" y="1883214"/>
            <a:ext cx="1268567" cy="104607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chemeClr val="accent4">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300">
                <a:solidFill>
                  <a:srgbClr val="575757"/>
                </a:solidFill>
                <a:ea typeface="Meiryo UI" panose="020B0604030504040204" pitchFamily="50" charset="-128"/>
              </a:rPr>
              <a:t>自分のスキルの市場価値を考えるきっかけに繋げる</a:t>
            </a:r>
            <a:endParaRPr lang="en-US" sz="1300">
              <a:solidFill>
                <a:srgbClr val="575757"/>
              </a:solidFill>
              <a:ea typeface="Meiryo UI" panose="020B0604030504040204" pitchFamily="50" charset="-128"/>
            </a:endParaRPr>
          </a:p>
        </p:txBody>
      </p:sp>
      <p:sp>
        <p:nvSpPr>
          <p:cNvPr id="96" name="Rectangle 95">
            <a:extLst>
              <a:ext uri="{FF2B5EF4-FFF2-40B4-BE49-F238E27FC236}">
                <a16:creationId xmlns:a16="http://schemas.microsoft.com/office/drawing/2014/main" id="{90A458F2-2E0C-BC2D-9CAC-C51E1BE815F8}"/>
              </a:ext>
            </a:extLst>
          </p:cNvPr>
          <p:cNvSpPr/>
          <p:nvPr/>
        </p:nvSpPr>
        <p:spPr>
          <a:xfrm>
            <a:off x="10459056" y="1883214"/>
            <a:ext cx="1268567" cy="104607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chemeClr val="accent4">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300">
                <a:solidFill>
                  <a:srgbClr val="575757"/>
                </a:solidFill>
                <a:ea typeface="Meiryo UI" panose="020B0604030504040204" pitchFamily="50" charset="-128"/>
              </a:rPr>
              <a:t>どの資格が求められているかを知り、学習・受験の動機づけに繋げる</a:t>
            </a:r>
            <a:endParaRPr lang="en-US" sz="1300">
              <a:solidFill>
                <a:srgbClr val="575757"/>
              </a:solidFill>
              <a:ea typeface="Meiryo UI" panose="020B0604030504040204" pitchFamily="50" charset="-128"/>
            </a:endParaRPr>
          </a:p>
        </p:txBody>
      </p:sp>
      <p:sp>
        <p:nvSpPr>
          <p:cNvPr id="2" name="Rectangle 1">
            <a:extLst>
              <a:ext uri="{FF2B5EF4-FFF2-40B4-BE49-F238E27FC236}">
                <a16:creationId xmlns:a16="http://schemas.microsoft.com/office/drawing/2014/main" id="{F4DB0CF8-54D4-1CE7-FCC0-99BA7296B9E6}"/>
              </a:ext>
            </a:extLst>
          </p:cNvPr>
          <p:cNvSpPr/>
          <p:nvPr/>
        </p:nvSpPr>
        <p:spPr>
          <a:xfrm>
            <a:off x="4703083" y="5221150"/>
            <a:ext cx="1140673" cy="183385"/>
          </a:xfrm>
          <a:prstGeom prst="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ログイン誘導トリガー</a:t>
            </a:r>
            <a:endParaRPr lang="en-US" altLang="ja-JP" sz="1100">
              <a:solidFill>
                <a:srgbClr val="FFFFFF"/>
              </a:solidFill>
              <a:ea typeface="Meiryo UI" panose="020B0604030504040204" pitchFamily="50" charset="-128"/>
            </a:endParaRPr>
          </a:p>
        </p:txBody>
      </p:sp>
      <p:sp>
        <p:nvSpPr>
          <p:cNvPr id="4" name="Rectangle 3">
            <a:extLst>
              <a:ext uri="{FF2B5EF4-FFF2-40B4-BE49-F238E27FC236}">
                <a16:creationId xmlns:a16="http://schemas.microsoft.com/office/drawing/2014/main" id="{ED964E06-BE83-EDA3-93AA-B810A0C6F766}"/>
              </a:ext>
            </a:extLst>
          </p:cNvPr>
          <p:cNvSpPr/>
          <p:nvPr/>
        </p:nvSpPr>
        <p:spPr>
          <a:xfrm>
            <a:off x="10524136" y="3988224"/>
            <a:ext cx="1140673" cy="183385"/>
          </a:xfrm>
          <a:prstGeom prst="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ログイン誘導トリガー</a:t>
            </a:r>
            <a:endParaRPr lang="en-US" altLang="ja-JP" sz="1100">
              <a:solidFill>
                <a:srgbClr val="FFFFFF"/>
              </a:solidFill>
              <a:ea typeface="Meiryo UI" panose="020B0604030504040204" pitchFamily="50" charset="-128"/>
            </a:endParaRPr>
          </a:p>
        </p:txBody>
      </p:sp>
      <p:grpSp>
        <p:nvGrpSpPr>
          <p:cNvPr id="101" name="Group 100">
            <a:extLst>
              <a:ext uri="{FF2B5EF4-FFF2-40B4-BE49-F238E27FC236}">
                <a16:creationId xmlns:a16="http://schemas.microsoft.com/office/drawing/2014/main" id="{2B219BE5-34A2-2658-783F-6284F8B87A77}"/>
              </a:ext>
            </a:extLst>
          </p:cNvPr>
          <p:cNvGrpSpPr/>
          <p:nvPr/>
        </p:nvGrpSpPr>
        <p:grpSpPr>
          <a:xfrm>
            <a:off x="6398525" y="4329649"/>
            <a:ext cx="896788" cy="1112879"/>
            <a:chOff x="968188" y="4053999"/>
            <a:chExt cx="981162" cy="912879"/>
          </a:xfrm>
        </p:grpSpPr>
        <p:sp>
          <p:nvSpPr>
            <p:cNvPr id="102" name="Rectangle 6">
              <a:extLst>
                <a:ext uri="{FF2B5EF4-FFF2-40B4-BE49-F238E27FC236}">
                  <a16:creationId xmlns:a16="http://schemas.microsoft.com/office/drawing/2014/main" id="{D0687A72-E09A-4472-8341-FF75C55556F6}"/>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簡易アセスメント</a:t>
              </a:r>
              <a:endPar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103" name="Straight Connector 256">
              <a:extLst>
                <a:ext uri="{FF2B5EF4-FFF2-40B4-BE49-F238E27FC236}">
                  <a16:creationId xmlns:a16="http://schemas.microsoft.com/office/drawing/2014/main" id="{E343E33E-BE0B-766B-6D2D-7F2D7845240C}"/>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sp>
        <p:nvSpPr>
          <p:cNvPr id="104" name="テキスト ボックス 118">
            <a:extLst>
              <a:ext uri="{FF2B5EF4-FFF2-40B4-BE49-F238E27FC236}">
                <a16:creationId xmlns:a16="http://schemas.microsoft.com/office/drawing/2014/main" id="{DF189D5D-F031-BDC8-1018-1CE70F63AA74}"/>
              </a:ext>
            </a:extLst>
          </p:cNvPr>
          <p:cNvSpPr txBox="1"/>
          <p:nvPr/>
        </p:nvSpPr>
        <p:spPr>
          <a:xfrm>
            <a:off x="7333385" y="4329650"/>
            <a:ext cx="3005564" cy="1112878"/>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300">
                <a:solidFill>
                  <a:srgbClr val="3EAD92"/>
                </a:solidFill>
                <a:latin typeface="Trebuchet MS" panose="020B0603020202020204" pitchFamily="34" charset="0"/>
                <a:ea typeface="Meiryo UI" panose="020B0604030504040204" pitchFamily="50" charset="-128"/>
              </a:rPr>
              <a:t>タイプ診断</a:t>
            </a:r>
            <a:endParaRPr kumimoji="1" lang="en-US" altLang="ja-JP" sz="1300">
              <a:solidFill>
                <a:srgbClr val="3EAD92"/>
              </a:solidFill>
              <a:latin typeface="Trebuchet MS" panose="020B0603020202020204" pitchFamily="34" charset="0"/>
              <a:ea typeface="Meiryo UI" panose="020B0604030504040204" pitchFamily="50" charset="-128"/>
            </a:endParaRPr>
          </a:p>
        </p:txBody>
      </p:sp>
      <p:cxnSp>
        <p:nvCxnSpPr>
          <p:cNvPr id="105" name="直線コネクタ 272">
            <a:extLst>
              <a:ext uri="{FF2B5EF4-FFF2-40B4-BE49-F238E27FC236}">
                <a16:creationId xmlns:a16="http://schemas.microsoft.com/office/drawing/2014/main" id="{FACC4D0B-4005-A108-6B07-7D7C37189BCD}"/>
              </a:ext>
            </a:extLst>
          </p:cNvPr>
          <p:cNvCxnSpPr>
            <a:cxnSpLocks/>
          </p:cNvCxnSpPr>
          <p:nvPr/>
        </p:nvCxnSpPr>
        <p:spPr>
          <a:xfrm>
            <a:off x="6194476" y="4235728"/>
            <a:ext cx="5533148" cy="0"/>
          </a:xfrm>
          <a:prstGeom prst="line">
            <a:avLst/>
          </a:prstGeom>
          <a:noFill/>
          <a:ln w="9525" cap="rnd" cmpd="sng" algn="ctr">
            <a:solidFill>
              <a:srgbClr val="9A9A9A"/>
            </a:solidFill>
            <a:prstDash val="sysDot"/>
          </a:ln>
          <a:effectLst/>
        </p:spPr>
      </p:cxnSp>
      <p:sp>
        <p:nvSpPr>
          <p:cNvPr id="106" name="Oval 20">
            <a:extLst>
              <a:ext uri="{FF2B5EF4-FFF2-40B4-BE49-F238E27FC236}">
                <a16:creationId xmlns:a16="http://schemas.microsoft.com/office/drawing/2014/main" id="{70735A31-13B2-68BE-AC3F-AA513BDE7E08}"/>
              </a:ext>
            </a:extLst>
          </p:cNvPr>
          <p:cNvSpPr>
            <a:spLocks noChangeAspect="1" noChangeArrowheads="1"/>
          </p:cNvSpPr>
          <p:nvPr/>
        </p:nvSpPr>
        <p:spPr bwMode="auto">
          <a:xfrm>
            <a:off x="6194476" y="4333022"/>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7</a:t>
            </a:r>
          </a:p>
        </p:txBody>
      </p:sp>
      <p:sp>
        <p:nvSpPr>
          <p:cNvPr id="107" name="Rectangle 106">
            <a:extLst>
              <a:ext uri="{FF2B5EF4-FFF2-40B4-BE49-F238E27FC236}">
                <a16:creationId xmlns:a16="http://schemas.microsoft.com/office/drawing/2014/main" id="{197C02DE-9686-B6A8-6F5D-9D752CE13DA7}"/>
              </a:ext>
            </a:extLst>
          </p:cNvPr>
          <p:cNvSpPr/>
          <p:nvPr/>
        </p:nvSpPr>
        <p:spPr>
          <a:xfrm>
            <a:off x="10459056" y="4329650"/>
            <a:ext cx="1268567" cy="1112880"/>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300">
                <a:solidFill>
                  <a:srgbClr val="575757"/>
                </a:solidFill>
                <a:ea typeface="Meiryo UI" panose="020B0604030504040204" pitchFamily="50" charset="-128"/>
              </a:rPr>
              <a:t>精度の高いアセスメントを行うにはログインが必要であると促す</a:t>
            </a:r>
            <a:endParaRPr lang="en-US" sz="1300">
              <a:solidFill>
                <a:srgbClr val="575757"/>
              </a:solidFill>
              <a:ea typeface="Meiryo UI" panose="020B0604030504040204" pitchFamily="50" charset="-128"/>
            </a:endParaRPr>
          </a:p>
        </p:txBody>
      </p:sp>
      <p:sp>
        <p:nvSpPr>
          <p:cNvPr id="108" name="Rectangle 107">
            <a:extLst>
              <a:ext uri="{FF2B5EF4-FFF2-40B4-BE49-F238E27FC236}">
                <a16:creationId xmlns:a16="http://schemas.microsoft.com/office/drawing/2014/main" id="{5DBC00B3-A02D-9116-9052-B64F7862E1A5}"/>
              </a:ext>
            </a:extLst>
          </p:cNvPr>
          <p:cNvSpPr/>
          <p:nvPr/>
        </p:nvSpPr>
        <p:spPr>
          <a:xfrm>
            <a:off x="10524136" y="5221150"/>
            <a:ext cx="1140673" cy="183385"/>
          </a:xfrm>
          <a:prstGeom prst="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ログイン誘導トリガー</a:t>
            </a:r>
            <a:endParaRPr lang="en-US" altLang="ja-JP" sz="1100">
              <a:solidFill>
                <a:srgbClr val="FFFFFF"/>
              </a:solidFill>
              <a:ea typeface="Meiryo UI" panose="020B0604030504040204" pitchFamily="50" charset="-128"/>
            </a:endParaRPr>
          </a:p>
        </p:txBody>
      </p:sp>
      <p:grpSp>
        <p:nvGrpSpPr>
          <p:cNvPr id="117" name="Group 116">
            <a:extLst>
              <a:ext uri="{FF2B5EF4-FFF2-40B4-BE49-F238E27FC236}">
                <a16:creationId xmlns:a16="http://schemas.microsoft.com/office/drawing/2014/main" id="{CF7E4C8B-53DE-0442-DBC6-20861379A883}"/>
              </a:ext>
            </a:extLst>
          </p:cNvPr>
          <p:cNvGrpSpPr/>
          <p:nvPr/>
        </p:nvGrpSpPr>
        <p:grpSpPr>
          <a:xfrm>
            <a:off x="637403" y="5590728"/>
            <a:ext cx="896788" cy="800443"/>
            <a:chOff x="968188" y="4053999"/>
            <a:chExt cx="981162" cy="912879"/>
          </a:xfrm>
        </p:grpSpPr>
        <p:sp>
          <p:nvSpPr>
            <p:cNvPr id="118" name="Rectangle 6">
              <a:extLst>
                <a:ext uri="{FF2B5EF4-FFF2-40B4-BE49-F238E27FC236}">
                  <a16:creationId xmlns:a16="http://schemas.microsoft.com/office/drawing/2014/main" id="{11FC217A-B207-A983-4C2A-81BD4AB901E8}"/>
                </a:ext>
              </a:extLst>
            </p:cNvPr>
            <p:cNvSpPr/>
            <p:nvPr/>
          </p:nvSpPr>
          <p:spPr>
            <a:xfrm>
              <a:off x="968188" y="4053999"/>
              <a:ext cx="981157" cy="91287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事例</a:t>
              </a:r>
            </a:p>
          </p:txBody>
        </p:sp>
        <p:cxnSp>
          <p:nvCxnSpPr>
            <p:cNvPr id="119" name="Straight Connector 256">
              <a:extLst>
                <a:ext uri="{FF2B5EF4-FFF2-40B4-BE49-F238E27FC236}">
                  <a16:creationId xmlns:a16="http://schemas.microsoft.com/office/drawing/2014/main" id="{AC46E2A1-1402-B5F9-5D9D-C5B6B3C4086A}"/>
                </a:ext>
              </a:extLst>
            </p:cNvPr>
            <p:cNvCxnSpPr>
              <a:cxnSpLocks/>
            </p:cNvCxnSpPr>
            <p:nvPr/>
          </p:nvCxnSpPr>
          <p:spPr>
            <a:xfrm>
              <a:off x="1949350" y="4053999"/>
              <a:ext cx="0" cy="912879"/>
            </a:xfrm>
            <a:prstGeom prst="line">
              <a:avLst/>
            </a:prstGeom>
            <a:noFill/>
            <a:ln w="12700" cap="rnd" cmpd="sng" algn="ctr">
              <a:solidFill>
                <a:srgbClr val="295E7E"/>
              </a:solidFill>
              <a:prstDash val="solid"/>
              <a:round/>
              <a:headEnd type="none" w="med" len="med"/>
              <a:tailEnd type="none" w="med" len="med"/>
            </a:ln>
            <a:effectLst/>
          </p:spPr>
        </p:cxnSp>
      </p:grpSp>
      <p:sp>
        <p:nvSpPr>
          <p:cNvPr id="120" name="テキスト ボックス 118">
            <a:extLst>
              <a:ext uri="{FF2B5EF4-FFF2-40B4-BE49-F238E27FC236}">
                <a16:creationId xmlns:a16="http://schemas.microsoft.com/office/drawing/2014/main" id="{173C0CCA-DA4F-262D-CF6D-32424049B6A6}"/>
              </a:ext>
            </a:extLst>
          </p:cNvPr>
          <p:cNvSpPr txBox="1"/>
          <p:nvPr/>
        </p:nvSpPr>
        <p:spPr>
          <a:xfrm>
            <a:off x="1621440" y="5590729"/>
            <a:ext cx="2914455" cy="80044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法人導入事例</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575757"/>
                </a:solidFill>
                <a:latin typeface="Trebuchet MS" panose="020B0603020202020204" pitchFamily="34" charset="0"/>
                <a:ea typeface="Meiryo UI" panose="020B0604030504040204" pitchFamily="50" charset="-128"/>
              </a:rPr>
              <a:t>個人成功体験事例</a:t>
            </a:r>
            <a:endParaRPr kumimoji="1" lang="en-US" altLang="ja-JP" sz="13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300">
                <a:solidFill>
                  <a:srgbClr val="3EAD92"/>
                </a:solidFill>
                <a:latin typeface="Trebuchet MS" panose="020B0603020202020204" pitchFamily="34" charset="0"/>
                <a:ea typeface="Meiryo UI" panose="020B0604030504040204" pitchFamily="50" charset="-128"/>
              </a:rPr>
              <a:t>未踏人材記事、</a:t>
            </a:r>
            <a:r>
              <a:rPr kumimoji="1" lang="en-US" altLang="ja-JP" sz="1300">
                <a:solidFill>
                  <a:srgbClr val="3EAD92"/>
                </a:solidFill>
                <a:latin typeface="Trebuchet MS" panose="020B0603020202020204" pitchFamily="34" charset="0"/>
                <a:ea typeface="Meiryo UI" panose="020B0604030504040204" pitchFamily="50" charset="-128"/>
              </a:rPr>
              <a:t>IT</a:t>
            </a:r>
            <a:r>
              <a:rPr kumimoji="1" lang="ja-JP" altLang="en-US" sz="1300">
                <a:solidFill>
                  <a:srgbClr val="3EAD92"/>
                </a:solidFill>
                <a:latin typeface="Trebuchet MS" panose="020B0603020202020204" pitchFamily="34" charset="0"/>
                <a:ea typeface="Meiryo UI" panose="020B0604030504040204" pitchFamily="50" charset="-128"/>
              </a:rPr>
              <a:t>パスポート事例、</a:t>
            </a:r>
            <a:r>
              <a:rPr kumimoji="1" lang="en-US" altLang="ja-JP" sz="1300">
                <a:solidFill>
                  <a:srgbClr val="3EAD92"/>
                </a:solidFill>
                <a:latin typeface="Trebuchet MS" panose="020B0603020202020204" pitchFamily="34" charset="0"/>
                <a:ea typeface="Meiryo UI" panose="020B0604030504040204" pitchFamily="50" charset="-128"/>
              </a:rPr>
              <a:t>DX</a:t>
            </a:r>
            <a:r>
              <a:rPr kumimoji="1" lang="ja-JP" altLang="en-US" sz="1300">
                <a:solidFill>
                  <a:srgbClr val="3EAD92"/>
                </a:solidFill>
                <a:latin typeface="Trebuchet MS" panose="020B0603020202020204" pitchFamily="34" charset="0"/>
                <a:ea typeface="Meiryo UI" panose="020B0604030504040204" pitchFamily="50" charset="-128"/>
              </a:rPr>
              <a:t>スクウエア、外部ニュース</a:t>
            </a:r>
            <a:endParaRPr kumimoji="1" lang="en-US" altLang="ja-JP" sz="1300">
              <a:solidFill>
                <a:srgbClr val="3EAD92"/>
              </a:solidFill>
              <a:latin typeface="Trebuchet MS" panose="020B0603020202020204" pitchFamily="34" charset="0"/>
              <a:ea typeface="Meiryo UI" panose="020B0604030504040204" pitchFamily="50" charset="-128"/>
            </a:endParaRPr>
          </a:p>
        </p:txBody>
      </p:sp>
      <p:cxnSp>
        <p:nvCxnSpPr>
          <p:cNvPr id="121" name="直線コネクタ 272">
            <a:extLst>
              <a:ext uri="{FF2B5EF4-FFF2-40B4-BE49-F238E27FC236}">
                <a16:creationId xmlns:a16="http://schemas.microsoft.com/office/drawing/2014/main" id="{205DF01D-BF03-76E3-A747-F41DB4874E92}"/>
              </a:ext>
            </a:extLst>
          </p:cNvPr>
          <p:cNvCxnSpPr>
            <a:cxnSpLocks/>
          </p:cNvCxnSpPr>
          <p:nvPr/>
        </p:nvCxnSpPr>
        <p:spPr>
          <a:xfrm>
            <a:off x="408805" y="5505941"/>
            <a:ext cx="5500372" cy="0"/>
          </a:xfrm>
          <a:prstGeom prst="line">
            <a:avLst/>
          </a:prstGeom>
          <a:noFill/>
          <a:ln w="9525" cap="rnd" cmpd="sng" algn="ctr">
            <a:solidFill>
              <a:srgbClr val="9A9A9A"/>
            </a:solidFill>
            <a:prstDash val="sysDot"/>
          </a:ln>
          <a:effectLst/>
        </p:spPr>
      </p:cxnSp>
      <p:sp>
        <p:nvSpPr>
          <p:cNvPr id="122" name="Oval 20">
            <a:extLst>
              <a:ext uri="{FF2B5EF4-FFF2-40B4-BE49-F238E27FC236}">
                <a16:creationId xmlns:a16="http://schemas.microsoft.com/office/drawing/2014/main" id="{C0471EDC-731E-E056-3964-6B8A2C9DD9A6}"/>
              </a:ext>
            </a:extLst>
          </p:cNvPr>
          <p:cNvSpPr>
            <a:spLocks noChangeAspect="1" noChangeArrowheads="1"/>
          </p:cNvSpPr>
          <p:nvPr/>
        </p:nvSpPr>
        <p:spPr bwMode="auto">
          <a:xfrm>
            <a:off x="404904" y="5569656"/>
            <a:ext cx="190567" cy="190567"/>
          </a:xfrm>
          <a:prstGeom prst="ellipse">
            <a:avLst/>
          </a:prstGeom>
          <a:solidFill>
            <a:srgbClr val="295E7E"/>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4</a:t>
            </a:r>
          </a:p>
        </p:txBody>
      </p:sp>
      <p:sp>
        <p:nvSpPr>
          <p:cNvPr id="123" name="Rectangle 122">
            <a:extLst>
              <a:ext uri="{FF2B5EF4-FFF2-40B4-BE49-F238E27FC236}">
                <a16:creationId xmlns:a16="http://schemas.microsoft.com/office/drawing/2014/main" id="{15920113-C341-F514-C23E-8397B7E097B6}"/>
              </a:ext>
            </a:extLst>
          </p:cNvPr>
          <p:cNvSpPr/>
          <p:nvPr/>
        </p:nvSpPr>
        <p:spPr>
          <a:xfrm>
            <a:off x="4640610" y="5600572"/>
            <a:ext cx="1268566" cy="79059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chemeClr val="accent4">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a:solidFill>
                <a:srgbClr val="575757"/>
              </a:solidFill>
              <a:ea typeface="Meiryo UI" panose="020B0604030504040204" pitchFamily="50" charset="-128"/>
            </a:endParaRPr>
          </a:p>
        </p:txBody>
      </p:sp>
      <p:grpSp>
        <p:nvGrpSpPr>
          <p:cNvPr id="130" name="Group 129">
            <a:extLst>
              <a:ext uri="{FF2B5EF4-FFF2-40B4-BE49-F238E27FC236}">
                <a16:creationId xmlns:a16="http://schemas.microsoft.com/office/drawing/2014/main" id="{94B160C7-0049-761A-C65F-5EEC2C9708E7}"/>
              </a:ext>
            </a:extLst>
          </p:cNvPr>
          <p:cNvGrpSpPr/>
          <p:nvPr/>
        </p:nvGrpSpPr>
        <p:grpSpPr>
          <a:xfrm>
            <a:off x="173900" y="6518922"/>
            <a:ext cx="8617016" cy="260332"/>
            <a:chOff x="4213119" y="7224256"/>
            <a:chExt cx="8617016" cy="260332"/>
          </a:xfrm>
        </p:grpSpPr>
        <p:sp>
          <p:nvSpPr>
            <p:cNvPr id="90" name="Rectangle 89">
              <a:extLst>
                <a:ext uri="{FF2B5EF4-FFF2-40B4-BE49-F238E27FC236}">
                  <a16:creationId xmlns:a16="http://schemas.microsoft.com/office/drawing/2014/main" id="{A43C642D-7E3B-A818-13D3-22746CF6BAB0}"/>
                </a:ext>
              </a:extLst>
            </p:cNvPr>
            <p:cNvSpPr/>
            <p:nvPr/>
          </p:nvSpPr>
          <p:spPr>
            <a:xfrm>
              <a:off x="4278885" y="7224256"/>
              <a:ext cx="8551250" cy="260246"/>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700">
                <a:solidFill>
                  <a:srgbClr val="575757"/>
                </a:solidFill>
                <a:ea typeface="Meiryo UI" panose="020B0604030504040204" pitchFamily="50" charset="-128"/>
              </a:endParaRPr>
            </a:p>
          </p:txBody>
        </p:sp>
        <p:grpSp>
          <p:nvGrpSpPr>
            <p:cNvPr id="129" name="Group 128">
              <a:extLst>
                <a:ext uri="{FF2B5EF4-FFF2-40B4-BE49-F238E27FC236}">
                  <a16:creationId xmlns:a16="http://schemas.microsoft.com/office/drawing/2014/main" id="{5E0D65FB-2F15-96EC-B123-45F6E79A7F80}"/>
                </a:ext>
              </a:extLst>
            </p:cNvPr>
            <p:cNvGrpSpPr/>
            <p:nvPr/>
          </p:nvGrpSpPr>
          <p:grpSpPr>
            <a:xfrm>
              <a:off x="4213119" y="7278462"/>
              <a:ext cx="8389373" cy="206126"/>
              <a:chOff x="4213119" y="7278462"/>
              <a:chExt cx="8389373" cy="206126"/>
            </a:xfrm>
          </p:grpSpPr>
          <p:sp>
            <p:nvSpPr>
              <p:cNvPr id="91" name="テキスト ボックス 118">
                <a:extLst>
                  <a:ext uri="{FF2B5EF4-FFF2-40B4-BE49-F238E27FC236}">
                    <a16:creationId xmlns:a16="http://schemas.microsoft.com/office/drawing/2014/main" id="{9B846FD8-1B8C-84F2-F7CC-6A843D484134}"/>
                  </a:ext>
                </a:extLst>
              </p:cNvPr>
              <p:cNvSpPr txBox="1"/>
              <p:nvPr/>
            </p:nvSpPr>
            <p:spPr>
              <a:xfrm>
                <a:off x="4654956" y="7278462"/>
                <a:ext cx="1716859" cy="206121"/>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海外事例を参考にした案</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124" name="Rectangle 123">
                <a:extLst>
                  <a:ext uri="{FF2B5EF4-FFF2-40B4-BE49-F238E27FC236}">
                    <a16:creationId xmlns:a16="http://schemas.microsoft.com/office/drawing/2014/main" id="{DFE646AE-8ECE-8B33-4175-17B655691836}"/>
                  </a:ext>
                </a:extLst>
              </p:cNvPr>
              <p:cNvSpPr/>
              <p:nvPr/>
            </p:nvSpPr>
            <p:spPr>
              <a:xfrm>
                <a:off x="11333925" y="7278462"/>
                <a:ext cx="1268567" cy="165423"/>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コンバージョンポイント</a:t>
                </a:r>
                <a:endParaRPr lang="en-US" sz="1000">
                  <a:solidFill>
                    <a:srgbClr val="575757"/>
                  </a:solidFill>
                  <a:ea typeface="Meiryo UI" panose="020B0604030504040204" pitchFamily="50" charset="-128"/>
                </a:endParaRPr>
              </a:p>
            </p:txBody>
          </p:sp>
          <p:sp>
            <p:nvSpPr>
              <p:cNvPr id="127" name="テキスト ボックス 118">
                <a:extLst>
                  <a:ext uri="{FF2B5EF4-FFF2-40B4-BE49-F238E27FC236}">
                    <a16:creationId xmlns:a16="http://schemas.microsoft.com/office/drawing/2014/main" id="{00AD802A-8E0B-62B2-F328-AF580C77833F}"/>
                  </a:ext>
                </a:extLst>
              </p:cNvPr>
              <p:cNvSpPr txBox="1"/>
              <p:nvPr/>
            </p:nvSpPr>
            <p:spPr>
              <a:xfrm>
                <a:off x="6406499" y="7278463"/>
                <a:ext cx="2362234" cy="206125"/>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en-US" altLang="ja-JP" sz="1000">
                    <a:solidFill>
                      <a:srgbClr val="295E7E"/>
                    </a:solidFill>
                    <a:latin typeface="Trebuchet MS" panose="020B0603020202020204" pitchFamily="34" charset="0"/>
                    <a:ea typeface="Meiryo UI" panose="020B0604030504040204" pitchFamily="50" charset="-128"/>
                  </a:rPr>
                  <a:t>IPA</a:t>
                </a:r>
                <a:r>
                  <a:rPr kumimoji="1" lang="ja-JP" altLang="en-US" sz="1000">
                    <a:solidFill>
                      <a:srgbClr val="295E7E"/>
                    </a:solidFill>
                    <a:latin typeface="Trebuchet MS" panose="020B0603020202020204" pitchFamily="34" charset="0"/>
                    <a:ea typeface="Meiryo UI" panose="020B0604030504040204" pitchFamily="50" charset="-128"/>
                  </a:rPr>
                  <a:t>独自情報、日本市場を考慮した案</a:t>
                </a:r>
                <a:endParaRPr kumimoji="1" lang="en-US" altLang="ja-JP" sz="1000">
                  <a:solidFill>
                    <a:srgbClr val="295E7E"/>
                  </a:solidFill>
                  <a:latin typeface="Trebuchet MS" panose="020B0603020202020204" pitchFamily="34" charset="0"/>
                  <a:ea typeface="Meiryo UI" panose="020B0604030504040204" pitchFamily="50" charset="-128"/>
                </a:endParaRPr>
              </a:p>
            </p:txBody>
          </p:sp>
          <p:sp>
            <p:nvSpPr>
              <p:cNvPr id="128" name="テキスト ボックス 118">
                <a:extLst>
                  <a:ext uri="{FF2B5EF4-FFF2-40B4-BE49-F238E27FC236}">
                    <a16:creationId xmlns:a16="http://schemas.microsoft.com/office/drawing/2014/main" id="{6A209B63-1D14-4BA9-3568-9A11EBD5E271}"/>
                  </a:ext>
                </a:extLst>
              </p:cNvPr>
              <p:cNvSpPr txBox="1"/>
              <p:nvPr/>
            </p:nvSpPr>
            <p:spPr>
              <a:xfrm>
                <a:off x="4213119" y="7278550"/>
                <a:ext cx="565500" cy="19056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000">
                    <a:solidFill>
                      <a:srgbClr val="575757"/>
                    </a:solidFill>
                    <a:latin typeface="Trebuchet MS" panose="020B0603020202020204" pitchFamily="34" charset="0"/>
                    <a:ea typeface="Meiryo UI" panose="020B0604030504040204" pitchFamily="50" charset="-128"/>
                  </a:rPr>
                  <a:t>凡例：</a:t>
                </a:r>
                <a:endParaRPr kumimoji="1" lang="en-US" altLang="ja-JP" sz="1000">
                  <a:solidFill>
                    <a:srgbClr val="575757"/>
                  </a:solidFill>
                  <a:latin typeface="Trebuchet MS" panose="020B0603020202020204" pitchFamily="34" charset="0"/>
                  <a:ea typeface="Meiryo UI" panose="020B0604030504040204" pitchFamily="50" charset="-128"/>
                </a:endParaRPr>
              </a:p>
            </p:txBody>
          </p:sp>
          <p:sp>
            <p:nvSpPr>
              <p:cNvPr id="5" name="テキスト ボックス 118">
                <a:extLst>
                  <a:ext uri="{FF2B5EF4-FFF2-40B4-BE49-F238E27FC236}">
                    <a16:creationId xmlns:a16="http://schemas.microsoft.com/office/drawing/2014/main" id="{67832BBC-5A90-D752-AB86-FA5FD310D457}"/>
                  </a:ext>
                </a:extLst>
              </p:cNvPr>
              <p:cNvSpPr txBox="1"/>
              <p:nvPr/>
            </p:nvSpPr>
            <p:spPr>
              <a:xfrm>
                <a:off x="8742302" y="7278463"/>
                <a:ext cx="2362234" cy="206125"/>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000">
                    <a:solidFill>
                      <a:srgbClr val="3EAD92"/>
                    </a:solidFill>
                    <a:latin typeface="Trebuchet MS" panose="020B0603020202020204" pitchFamily="34" charset="0"/>
                    <a:ea typeface="Meiryo UI" panose="020B0604030504040204" pitchFamily="50" charset="-128"/>
                  </a:rPr>
                  <a:t>「サービス概要メモ」で記載のあった内容</a:t>
                </a:r>
                <a:endParaRPr kumimoji="1" lang="en-US" altLang="ja-JP" sz="1000">
                  <a:solidFill>
                    <a:srgbClr val="3EAD92"/>
                  </a:solidFill>
                  <a:latin typeface="Trebuchet MS" panose="020B0603020202020204" pitchFamily="34" charset="0"/>
                  <a:ea typeface="Meiryo UI" panose="020B0604030504040204" pitchFamily="50" charset="-128"/>
                </a:endParaRPr>
              </a:p>
            </p:txBody>
          </p:sp>
        </p:grpSp>
      </p:grpSp>
    </p:spTree>
    <p:extLst>
      <p:ext uri="{BB962C8B-B14F-4D97-AF65-F5344CB8AC3E}">
        <p14:creationId xmlns:p14="http://schemas.microsoft.com/office/powerpoint/2010/main" val="860893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A8AC3-D4F5-AE20-268B-F11AC22ADB80}"/>
            </a:ext>
          </a:extLst>
        </p:cNvPr>
        <p:cNvGrpSpPr/>
        <p:nvPr/>
      </p:nvGrpSpPr>
      <p:grpSpPr>
        <a:xfrm>
          <a:off x="0" y="0"/>
          <a:ext cx="0" cy="0"/>
          <a:chOff x="0" y="0"/>
          <a:chExt cx="0" cy="0"/>
        </a:xfrm>
      </p:grpSpPr>
      <p:sp>
        <p:nvSpPr>
          <p:cNvPr id="116" name="正方形/長方形 134">
            <a:extLst>
              <a:ext uri="{FF2B5EF4-FFF2-40B4-BE49-F238E27FC236}">
                <a16:creationId xmlns:a16="http://schemas.microsoft.com/office/drawing/2014/main" id="{081E2C29-0B2A-902C-DF3A-2A773756C413}"/>
              </a:ext>
            </a:extLst>
          </p:cNvPr>
          <p:cNvSpPr/>
          <p:nvPr/>
        </p:nvSpPr>
        <p:spPr bwMode="auto">
          <a:xfrm>
            <a:off x="246185" y="1444681"/>
            <a:ext cx="5142092" cy="1157813"/>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トップページ</a:t>
            </a:r>
          </a:p>
        </p:txBody>
      </p:sp>
      <p:sp>
        <p:nvSpPr>
          <p:cNvPr id="3" name="タイトル 140">
            <a:extLst>
              <a:ext uri="{FF2B5EF4-FFF2-40B4-BE49-F238E27FC236}">
                <a16:creationId xmlns:a16="http://schemas.microsoft.com/office/drawing/2014/main" id="{87279062-683A-BA03-9420-E69A4233F03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個人向けサービス </a:t>
            </a:r>
            <a:r>
              <a:rPr lang="en-US" altLang="ja-JP">
                <a:ea typeface="Meiryo UI" panose="020B0604030504040204" pitchFamily="50" charset="-128"/>
              </a:rPr>
              <a:t>| LP</a:t>
            </a:r>
            <a:r>
              <a:rPr lang="ja-JP" altLang="en-US">
                <a:ea typeface="Meiryo UI" panose="020B0604030504040204" pitchFamily="50" charset="-128"/>
              </a:rPr>
              <a:t>サイトマップ</a:t>
            </a:r>
            <a:r>
              <a:rPr lang="en-US" altLang="ja-JP">
                <a:ea typeface="Meiryo UI" panose="020B0604030504040204" pitchFamily="50" charset="-128"/>
              </a:rPr>
              <a:t>(</a:t>
            </a:r>
            <a:r>
              <a:rPr lang="ja-JP" altLang="en-US">
                <a:ea typeface="Meiryo UI" panose="020B0604030504040204" pitchFamily="50" charset="-128"/>
              </a:rPr>
              <a:t>ユーザ</a:t>
            </a:r>
            <a:r>
              <a:rPr lang="en-US" altLang="ja-JP">
                <a:ea typeface="Meiryo UI" panose="020B0604030504040204" pitchFamily="50" charset="-128"/>
              </a:rPr>
              <a:t>)</a:t>
            </a:r>
            <a:endParaRPr lang="ja-JP" altLang="en-US">
              <a:ea typeface="Meiryo UI" panose="020B0604030504040204" pitchFamily="50" charset="-128"/>
            </a:endParaRPr>
          </a:p>
        </p:txBody>
      </p:sp>
      <p:sp>
        <p:nvSpPr>
          <p:cNvPr id="17" name="正方形/長方形 134">
            <a:extLst>
              <a:ext uri="{FF2B5EF4-FFF2-40B4-BE49-F238E27FC236}">
                <a16:creationId xmlns:a16="http://schemas.microsoft.com/office/drawing/2014/main" id="{718924A2-402B-8145-62F5-725D089F63CE}"/>
              </a:ext>
            </a:extLst>
          </p:cNvPr>
          <p:cNvSpPr/>
          <p:nvPr/>
        </p:nvSpPr>
        <p:spPr bwMode="auto">
          <a:xfrm>
            <a:off x="246185" y="2761899"/>
            <a:ext cx="5142092" cy="693504"/>
          </a:xfrm>
          <a:prstGeom prst="rect">
            <a:avLst/>
          </a:prstGeom>
          <a:solidFill>
            <a:schemeClr val="accent5">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業界・業種情報</a:t>
            </a:r>
            <a:endParaRPr lang="en-US" altLang="ja-JP" sz="800" kern="0">
              <a:solidFill>
                <a:srgbClr val="575757"/>
              </a:solidFill>
              <a:latin typeface="Trebuchet MS" panose="020B0603020202020204" pitchFamily="34" charset="0"/>
              <a:ea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およびスキル</a:t>
            </a:r>
            <a:br>
              <a:rPr lang="en-US" altLang="ja-JP" sz="800" kern="0">
                <a:solidFill>
                  <a:srgbClr val="575757"/>
                </a:solidFill>
                <a:latin typeface="Trebuchet MS" panose="020B0603020202020204" pitchFamily="34" charset="0"/>
                <a:ea typeface="Meiryo UI" panose="020B0604030504040204" pitchFamily="50" charset="-128"/>
              </a:rPr>
            </a:br>
            <a:r>
              <a:rPr lang="ja-JP" altLang="en-US" sz="800" kern="0">
                <a:solidFill>
                  <a:srgbClr val="575757"/>
                </a:solidFill>
                <a:latin typeface="Trebuchet MS" panose="020B0603020202020204" pitchFamily="34" charset="0"/>
                <a:ea typeface="Meiryo UI" panose="020B0604030504040204" pitchFamily="50" charset="-128"/>
              </a:rPr>
              <a:t>タキソノミー情報</a:t>
            </a:r>
          </a:p>
        </p:txBody>
      </p:sp>
      <p:sp>
        <p:nvSpPr>
          <p:cNvPr id="18" name="正方形/長方形 134">
            <a:extLst>
              <a:ext uri="{FF2B5EF4-FFF2-40B4-BE49-F238E27FC236}">
                <a16:creationId xmlns:a16="http://schemas.microsoft.com/office/drawing/2014/main" id="{BC80992F-76ED-9693-9CC9-FB8B6B038729}"/>
              </a:ext>
            </a:extLst>
          </p:cNvPr>
          <p:cNvSpPr/>
          <p:nvPr/>
        </p:nvSpPr>
        <p:spPr bwMode="auto">
          <a:xfrm>
            <a:off x="562612" y="1529007"/>
            <a:ext cx="828805"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トップページ</a:t>
            </a:r>
            <a:endParaRPr lang="en-US" sz="800">
              <a:solidFill>
                <a:srgbClr val="575757"/>
              </a:solidFill>
              <a:latin typeface="Trebuchet MS" panose="020B0603020202020204" pitchFamily="34" charset="0"/>
              <a:ea typeface="Meiryo UI" panose="020B0604030504040204" pitchFamily="50" charset="-128"/>
            </a:endParaRPr>
          </a:p>
        </p:txBody>
      </p:sp>
      <p:sp>
        <p:nvSpPr>
          <p:cNvPr id="36" name="正方形/長方形 134">
            <a:extLst>
              <a:ext uri="{FF2B5EF4-FFF2-40B4-BE49-F238E27FC236}">
                <a16:creationId xmlns:a16="http://schemas.microsoft.com/office/drawing/2014/main" id="{DFF58ECA-8204-526D-EFE2-E75DB790E236}"/>
              </a:ext>
            </a:extLst>
          </p:cNvPr>
          <p:cNvSpPr/>
          <p:nvPr/>
        </p:nvSpPr>
        <p:spPr bwMode="auto">
          <a:xfrm>
            <a:off x="246185" y="836874"/>
            <a:ext cx="5142092" cy="527914"/>
          </a:xfrm>
          <a:prstGeom prst="rect">
            <a:avLst/>
          </a:prstGeom>
          <a:solidFill>
            <a:srgbClr val="6E6F73">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ポリシー・約款</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46" name="正方形/長方形 134">
            <a:extLst>
              <a:ext uri="{FF2B5EF4-FFF2-40B4-BE49-F238E27FC236}">
                <a16:creationId xmlns:a16="http://schemas.microsoft.com/office/drawing/2014/main" id="{EB917030-3967-F7E1-567B-E5C9B08C4E77}"/>
              </a:ext>
            </a:extLst>
          </p:cNvPr>
          <p:cNvSpPr/>
          <p:nvPr/>
        </p:nvSpPr>
        <p:spPr bwMode="auto">
          <a:xfrm>
            <a:off x="291679" y="968903"/>
            <a:ext cx="1422821"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プライバシーポリシー・クッキー情報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48" name="正方形/長方形 134">
            <a:extLst>
              <a:ext uri="{FF2B5EF4-FFF2-40B4-BE49-F238E27FC236}">
                <a16:creationId xmlns:a16="http://schemas.microsoft.com/office/drawing/2014/main" id="{360F0A07-0CCB-AC03-14ED-B567DF111A94}"/>
              </a:ext>
            </a:extLst>
          </p:cNvPr>
          <p:cNvSpPr/>
          <p:nvPr/>
        </p:nvSpPr>
        <p:spPr bwMode="auto">
          <a:xfrm>
            <a:off x="1852050" y="968903"/>
            <a:ext cx="46009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利用規約</a:t>
            </a:r>
            <a:endParaRPr lang="en-US" sz="800">
              <a:solidFill>
                <a:srgbClr val="575757"/>
              </a:solidFill>
              <a:latin typeface="Trebuchet MS" panose="020B0603020202020204" pitchFamily="34" charset="0"/>
              <a:ea typeface="Meiryo UI" panose="020B0604030504040204" pitchFamily="50" charset="-128"/>
            </a:endParaRPr>
          </a:p>
        </p:txBody>
      </p:sp>
      <p:sp>
        <p:nvSpPr>
          <p:cNvPr id="49" name="正方形/長方形 134">
            <a:extLst>
              <a:ext uri="{FF2B5EF4-FFF2-40B4-BE49-F238E27FC236}">
                <a16:creationId xmlns:a16="http://schemas.microsoft.com/office/drawing/2014/main" id="{FF5C0616-12C7-2505-3F6E-FDCCAFC81047}"/>
              </a:ext>
            </a:extLst>
          </p:cNvPr>
          <p:cNvSpPr/>
          <p:nvPr/>
        </p:nvSpPr>
        <p:spPr bwMode="auto">
          <a:xfrm>
            <a:off x="2449697" y="968903"/>
            <a:ext cx="163092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第三者提供・外部サービス利用ポリシー</a:t>
            </a:r>
            <a:endParaRPr lang="en-US" sz="800">
              <a:solidFill>
                <a:srgbClr val="575757"/>
              </a:solidFill>
              <a:latin typeface="Trebuchet MS" panose="020B0603020202020204" pitchFamily="34" charset="0"/>
              <a:ea typeface="Meiryo UI" panose="020B0604030504040204" pitchFamily="50" charset="-128"/>
            </a:endParaRPr>
          </a:p>
        </p:txBody>
      </p:sp>
      <p:sp>
        <p:nvSpPr>
          <p:cNvPr id="51" name="正方形/長方形 134">
            <a:extLst>
              <a:ext uri="{FF2B5EF4-FFF2-40B4-BE49-F238E27FC236}">
                <a16:creationId xmlns:a16="http://schemas.microsoft.com/office/drawing/2014/main" id="{B95975ED-D45F-3F7D-9A3A-053369455324}"/>
              </a:ext>
            </a:extLst>
          </p:cNvPr>
          <p:cNvSpPr/>
          <p:nvPr/>
        </p:nvSpPr>
        <p:spPr bwMode="auto">
          <a:xfrm>
            <a:off x="4218169" y="968903"/>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オプトイン設定</a:t>
            </a:r>
            <a:endParaRPr lang="en-US" sz="800">
              <a:solidFill>
                <a:srgbClr val="575757"/>
              </a:solidFill>
              <a:latin typeface="Trebuchet MS" panose="020B0603020202020204" pitchFamily="34" charset="0"/>
              <a:ea typeface="Meiryo UI" panose="020B0604030504040204" pitchFamily="50" charset="-128"/>
            </a:endParaRPr>
          </a:p>
        </p:txBody>
      </p:sp>
      <p:sp>
        <p:nvSpPr>
          <p:cNvPr id="53" name="正方形/長方形 134">
            <a:extLst>
              <a:ext uri="{FF2B5EF4-FFF2-40B4-BE49-F238E27FC236}">
                <a16:creationId xmlns:a16="http://schemas.microsoft.com/office/drawing/2014/main" id="{D79C046B-8DF4-B287-C26A-4FD19C33A742}"/>
              </a:ext>
            </a:extLst>
          </p:cNvPr>
          <p:cNvSpPr/>
          <p:nvPr/>
        </p:nvSpPr>
        <p:spPr bwMode="auto">
          <a:xfrm>
            <a:off x="1470665" y="2844479"/>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スキルタキソノミー</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8" name="直線矢印コネクタ 77">
            <a:extLst>
              <a:ext uri="{FF2B5EF4-FFF2-40B4-BE49-F238E27FC236}">
                <a16:creationId xmlns:a16="http://schemas.microsoft.com/office/drawing/2014/main" id="{D3248B8D-7FA6-BEC9-3D8C-E788797DDF1B}"/>
              </a:ext>
            </a:extLst>
          </p:cNvPr>
          <p:cNvCxnSpPr>
            <a:cxnSpLocks/>
            <a:stCxn id="53" idx="2"/>
            <a:endCxn id="69" idx="1"/>
          </p:cNvCxnSpPr>
          <p:nvPr/>
        </p:nvCxnSpPr>
        <p:spPr>
          <a:xfrm rot="16200000" flipH="1">
            <a:off x="2047293" y="2882621"/>
            <a:ext cx="130532"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69" name="正方形/長方形 134">
            <a:extLst>
              <a:ext uri="{FF2B5EF4-FFF2-40B4-BE49-F238E27FC236}">
                <a16:creationId xmlns:a16="http://schemas.microsoft.com/office/drawing/2014/main" id="{F46AFCDA-FABC-7B2F-9986-EBFE358B34D1}"/>
              </a:ext>
            </a:extLst>
          </p:cNvPr>
          <p:cNvSpPr/>
          <p:nvPr/>
        </p:nvSpPr>
        <p:spPr bwMode="auto">
          <a:xfrm>
            <a:off x="2288106" y="30492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スキル定義・説明</a:t>
            </a:r>
            <a:endParaRPr lang="en-US" sz="800">
              <a:solidFill>
                <a:srgbClr val="575757"/>
              </a:solidFill>
              <a:latin typeface="Trebuchet MS" panose="020B0603020202020204" pitchFamily="34" charset="0"/>
              <a:ea typeface="Meiryo UI" panose="020B0604030504040204" pitchFamily="50" charset="-128"/>
            </a:endParaRPr>
          </a:p>
        </p:txBody>
      </p:sp>
      <p:sp>
        <p:nvSpPr>
          <p:cNvPr id="132" name="正方形/長方形 134">
            <a:extLst>
              <a:ext uri="{FF2B5EF4-FFF2-40B4-BE49-F238E27FC236}">
                <a16:creationId xmlns:a16="http://schemas.microsoft.com/office/drawing/2014/main" id="{0C24243C-D1E2-F873-1E59-885C72082F6E}"/>
              </a:ext>
            </a:extLst>
          </p:cNvPr>
          <p:cNvSpPr/>
          <p:nvPr/>
        </p:nvSpPr>
        <p:spPr bwMode="auto">
          <a:xfrm>
            <a:off x="246186" y="4335231"/>
            <a:ext cx="5142092" cy="569003"/>
          </a:xfrm>
          <a:prstGeom prst="rect">
            <a:avLst/>
          </a:prstGeom>
          <a:solidFill>
            <a:srgbClr val="295E7E">
              <a:lumMod val="20000"/>
              <a:lumOff val="80000"/>
            </a:srgb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squar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求人統計情報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33" name="正方形/長方形 134">
            <a:extLst>
              <a:ext uri="{FF2B5EF4-FFF2-40B4-BE49-F238E27FC236}">
                <a16:creationId xmlns:a16="http://schemas.microsoft.com/office/drawing/2014/main" id="{EFFE9ABA-C0DC-71D3-7BB9-3BF4202A997F}"/>
              </a:ext>
            </a:extLst>
          </p:cNvPr>
          <p:cNvSpPr/>
          <p:nvPr/>
        </p:nvSpPr>
        <p:spPr bwMode="auto">
          <a:xfrm>
            <a:off x="2288107" y="462645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人材検索</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lang="ja-JP" altLang="en-US" sz="800">
                <a:solidFill>
                  <a:srgbClr val="575757"/>
                </a:solidFill>
                <a:latin typeface="Trebuchet MS" panose="020B0603020202020204" pitchFamily="34" charset="0"/>
                <a:ea typeface="Meiryo UI" panose="020B0604030504040204" pitchFamily="50" charset="-128"/>
              </a:rPr>
              <a:t>イメージのみ</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2" name="正方形/長方形 134">
            <a:extLst>
              <a:ext uri="{FF2B5EF4-FFF2-40B4-BE49-F238E27FC236}">
                <a16:creationId xmlns:a16="http://schemas.microsoft.com/office/drawing/2014/main" id="{06B8E97A-5183-6B1E-EDD9-E7FAD6A37AA6}"/>
              </a:ext>
            </a:extLst>
          </p:cNvPr>
          <p:cNvSpPr/>
          <p:nvPr/>
        </p:nvSpPr>
        <p:spPr bwMode="auto">
          <a:xfrm>
            <a:off x="246185" y="3579718"/>
            <a:ext cx="5142092" cy="631924"/>
          </a:xfrm>
          <a:prstGeom prst="rect">
            <a:avLst/>
          </a:prstGeom>
          <a:solidFill>
            <a:srgbClr val="D4DF33">
              <a:lumMod val="40000"/>
              <a:lumOff val="6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スキル需給</a:t>
            </a:r>
            <a:br>
              <a:rPr kumimoji="0" lang="en-US" altLang="ja-JP"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b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ギャップ</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179" name="正方形/長方形 134">
            <a:extLst>
              <a:ext uri="{FF2B5EF4-FFF2-40B4-BE49-F238E27FC236}">
                <a16:creationId xmlns:a16="http://schemas.microsoft.com/office/drawing/2014/main" id="{0848FA51-A354-5D32-1A7B-884F59AA9496}"/>
              </a:ext>
            </a:extLst>
          </p:cNvPr>
          <p:cNvSpPr/>
          <p:nvPr/>
        </p:nvSpPr>
        <p:spPr bwMode="auto">
          <a:xfrm>
            <a:off x="1470665" y="4431717"/>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求人統計情報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87" name="正方形/長方形 134">
            <a:extLst>
              <a:ext uri="{FF2B5EF4-FFF2-40B4-BE49-F238E27FC236}">
                <a16:creationId xmlns:a16="http://schemas.microsoft.com/office/drawing/2014/main" id="{D0FCD440-8B92-4EA5-7D21-19FA6A433491}"/>
              </a:ext>
            </a:extLst>
          </p:cNvPr>
          <p:cNvSpPr/>
          <p:nvPr/>
        </p:nvSpPr>
        <p:spPr bwMode="auto">
          <a:xfrm>
            <a:off x="2288106" y="380798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地域別・職種別需給ギャップ</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88" name="直線矢印コネクタ 77">
            <a:extLst>
              <a:ext uri="{FF2B5EF4-FFF2-40B4-BE49-F238E27FC236}">
                <a16:creationId xmlns:a16="http://schemas.microsoft.com/office/drawing/2014/main" id="{183EF8A6-57E0-166E-B98A-7D9F5C513CCB}"/>
              </a:ext>
            </a:extLst>
          </p:cNvPr>
          <p:cNvCxnSpPr>
            <a:cxnSpLocks/>
            <a:stCxn id="44" idx="2"/>
            <a:endCxn id="187" idx="1"/>
          </p:cNvCxnSpPr>
          <p:nvPr/>
        </p:nvCxnSpPr>
        <p:spPr>
          <a:xfrm rot="16200000" flipH="1">
            <a:off x="2048267" y="3642360"/>
            <a:ext cx="128584"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03" name="直線矢印コネクタ 77">
            <a:extLst>
              <a:ext uri="{FF2B5EF4-FFF2-40B4-BE49-F238E27FC236}">
                <a16:creationId xmlns:a16="http://schemas.microsoft.com/office/drawing/2014/main" id="{68FCCFAA-3288-B052-8D2E-196F73B93078}"/>
              </a:ext>
            </a:extLst>
          </p:cNvPr>
          <p:cNvCxnSpPr>
            <a:cxnSpLocks/>
            <a:stCxn id="179" idx="2"/>
            <a:endCxn id="133" idx="1"/>
          </p:cNvCxnSpPr>
          <p:nvPr/>
        </p:nvCxnSpPr>
        <p:spPr>
          <a:xfrm rot="16200000" flipH="1">
            <a:off x="2052296" y="4464855"/>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44" name="正方形/長方形 134">
            <a:extLst>
              <a:ext uri="{FF2B5EF4-FFF2-40B4-BE49-F238E27FC236}">
                <a16:creationId xmlns:a16="http://schemas.microsoft.com/office/drawing/2014/main" id="{D76A04ED-2AE9-0DF5-0450-792C227FC4B1}"/>
              </a:ext>
            </a:extLst>
          </p:cNvPr>
          <p:cNvSpPr/>
          <p:nvPr/>
        </p:nvSpPr>
        <p:spPr bwMode="auto">
          <a:xfrm>
            <a:off x="1470665" y="3605192"/>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スキル需給ギャップ</a:t>
            </a:r>
            <a:endParaRPr lang="en-US" sz="800">
              <a:solidFill>
                <a:srgbClr val="575757"/>
              </a:solidFill>
              <a:latin typeface="Trebuchet MS" panose="020B0603020202020204" pitchFamily="34" charset="0"/>
              <a:ea typeface="Meiryo UI" panose="020B0604030504040204" pitchFamily="50" charset="-128"/>
            </a:endParaRPr>
          </a:p>
        </p:txBody>
      </p:sp>
      <p:sp>
        <p:nvSpPr>
          <p:cNvPr id="229" name="正方形/長方形 134">
            <a:extLst>
              <a:ext uri="{FF2B5EF4-FFF2-40B4-BE49-F238E27FC236}">
                <a16:creationId xmlns:a16="http://schemas.microsoft.com/office/drawing/2014/main" id="{0963181F-EA60-AB72-5F08-2FA3CA4C2E69}"/>
              </a:ext>
            </a:extLst>
          </p:cNvPr>
          <p:cNvSpPr/>
          <p:nvPr/>
        </p:nvSpPr>
        <p:spPr bwMode="auto">
          <a:xfrm>
            <a:off x="6025415" y="836874"/>
            <a:ext cx="5804635" cy="792000"/>
          </a:xfrm>
          <a:prstGeom prst="rect">
            <a:avLst/>
          </a:prstGeom>
          <a:solidFill>
            <a:srgbClr val="FCE4EB"/>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資格情報</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49" name="正方形/長方形 134">
            <a:extLst>
              <a:ext uri="{FF2B5EF4-FFF2-40B4-BE49-F238E27FC236}">
                <a16:creationId xmlns:a16="http://schemas.microsoft.com/office/drawing/2014/main" id="{3C9BBDDC-D6A3-778F-5503-74160F93384B}"/>
              </a:ext>
            </a:extLst>
          </p:cNvPr>
          <p:cNvSpPr/>
          <p:nvPr/>
        </p:nvSpPr>
        <p:spPr bwMode="auto">
          <a:xfrm>
            <a:off x="6239473" y="894052"/>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資格情報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250" name="正方形/長方形 134">
            <a:extLst>
              <a:ext uri="{FF2B5EF4-FFF2-40B4-BE49-F238E27FC236}">
                <a16:creationId xmlns:a16="http://schemas.microsoft.com/office/drawing/2014/main" id="{05572C4E-4C9B-B15E-C3C2-8BC8F578AC8C}"/>
              </a:ext>
            </a:extLst>
          </p:cNvPr>
          <p:cNvSpPr/>
          <p:nvPr/>
        </p:nvSpPr>
        <p:spPr bwMode="auto">
          <a:xfrm>
            <a:off x="7056914" y="130142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資格取得者数・ランキング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56" name="直線矢印コネクタ 77">
            <a:extLst>
              <a:ext uri="{FF2B5EF4-FFF2-40B4-BE49-F238E27FC236}">
                <a16:creationId xmlns:a16="http://schemas.microsoft.com/office/drawing/2014/main" id="{55CB2852-3ADA-7E3C-7F88-42284A2233D9}"/>
              </a:ext>
            </a:extLst>
          </p:cNvPr>
          <p:cNvCxnSpPr>
            <a:cxnSpLocks/>
            <a:stCxn id="249" idx="2"/>
            <a:endCxn id="250" idx="1"/>
          </p:cNvCxnSpPr>
          <p:nvPr/>
        </p:nvCxnSpPr>
        <p:spPr>
          <a:xfrm rot="16200000" flipH="1">
            <a:off x="6766418" y="1085143"/>
            <a:ext cx="333164"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59" name="正方形/長方形 134">
            <a:extLst>
              <a:ext uri="{FF2B5EF4-FFF2-40B4-BE49-F238E27FC236}">
                <a16:creationId xmlns:a16="http://schemas.microsoft.com/office/drawing/2014/main" id="{9FEBA524-1D2E-98AB-748B-94B88E206E7D}"/>
              </a:ext>
            </a:extLst>
          </p:cNvPr>
          <p:cNvSpPr/>
          <p:nvPr/>
        </p:nvSpPr>
        <p:spPr bwMode="auto">
          <a:xfrm>
            <a:off x="6036825" y="2557771"/>
            <a:ext cx="5804635" cy="792000"/>
          </a:xfrm>
          <a:prstGeom prst="rect">
            <a:avLst/>
          </a:prstGeom>
          <a:solidFill>
            <a:srgbClr val="C9E7CA"/>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簡易アセスメント</a:t>
            </a:r>
            <a:endParaRPr lang="en-US" sz="800">
              <a:solidFill>
                <a:srgbClr val="575757"/>
              </a:solidFill>
              <a:latin typeface="Trebuchet MS" panose="020B0603020202020204" pitchFamily="34" charset="0"/>
              <a:ea typeface="Meiryo UI" panose="020B0604030504040204" pitchFamily="50" charset="-128"/>
            </a:endParaRPr>
          </a:p>
        </p:txBody>
      </p:sp>
      <p:sp>
        <p:nvSpPr>
          <p:cNvPr id="87" name="正方形/長方形 134">
            <a:extLst>
              <a:ext uri="{FF2B5EF4-FFF2-40B4-BE49-F238E27FC236}">
                <a16:creationId xmlns:a16="http://schemas.microsoft.com/office/drawing/2014/main" id="{3CE6691D-1294-A255-BB42-8B7F94FCA70B}"/>
              </a:ext>
            </a:extLst>
          </p:cNvPr>
          <p:cNvSpPr/>
          <p:nvPr/>
        </p:nvSpPr>
        <p:spPr bwMode="auto">
          <a:xfrm>
            <a:off x="6239473" y="2625136"/>
            <a:ext cx="1139227" cy="146175"/>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簡易アセスメント</a:t>
            </a:r>
            <a:endParaRPr lang="en-US" sz="800">
              <a:solidFill>
                <a:srgbClr val="575757"/>
              </a:solidFill>
              <a:latin typeface="Trebuchet MS" panose="020B0603020202020204" pitchFamily="34" charset="0"/>
              <a:ea typeface="Meiryo UI" panose="020B0604030504040204" pitchFamily="50" charset="-128"/>
            </a:endParaRPr>
          </a:p>
        </p:txBody>
      </p:sp>
      <p:sp>
        <p:nvSpPr>
          <p:cNvPr id="88" name="正方形/長方形 134">
            <a:extLst>
              <a:ext uri="{FF2B5EF4-FFF2-40B4-BE49-F238E27FC236}">
                <a16:creationId xmlns:a16="http://schemas.microsoft.com/office/drawing/2014/main" id="{2E5697F1-B52D-712B-3B87-BDDC83E08238}"/>
              </a:ext>
            </a:extLst>
          </p:cNvPr>
          <p:cNvSpPr/>
          <p:nvPr/>
        </p:nvSpPr>
        <p:spPr bwMode="auto">
          <a:xfrm>
            <a:off x="7056914" y="2826777"/>
            <a:ext cx="1184008" cy="146175"/>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診断</a:t>
            </a:r>
            <a:endParaRPr lang="en-US" sz="800">
              <a:solidFill>
                <a:srgbClr val="575757"/>
              </a:solidFill>
              <a:latin typeface="Trebuchet MS" panose="020B0603020202020204" pitchFamily="34" charset="0"/>
              <a:ea typeface="Meiryo UI" panose="020B0604030504040204" pitchFamily="50" charset="-128"/>
            </a:endParaRPr>
          </a:p>
        </p:txBody>
      </p:sp>
      <p:sp>
        <p:nvSpPr>
          <p:cNvPr id="89" name="正方形/長方形 134">
            <a:extLst>
              <a:ext uri="{FF2B5EF4-FFF2-40B4-BE49-F238E27FC236}">
                <a16:creationId xmlns:a16="http://schemas.microsoft.com/office/drawing/2014/main" id="{6A0839CF-AFA1-130E-970B-74C093B4AAE3}"/>
              </a:ext>
            </a:extLst>
          </p:cNvPr>
          <p:cNvSpPr/>
          <p:nvPr/>
        </p:nvSpPr>
        <p:spPr bwMode="auto">
          <a:xfrm>
            <a:off x="8494183" y="2826777"/>
            <a:ext cx="1420809" cy="146175"/>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結果・解説</a:t>
            </a:r>
            <a:endParaRPr lang="en-US" sz="800">
              <a:solidFill>
                <a:srgbClr val="575757"/>
              </a:solidFill>
              <a:latin typeface="Trebuchet MS" panose="020B0603020202020204" pitchFamily="34" charset="0"/>
              <a:ea typeface="Meiryo UI" panose="020B0604030504040204" pitchFamily="50" charset="-128"/>
            </a:endParaRPr>
          </a:p>
        </p:txBody>
      </p:sp>
      <p:sp>
        <p:nvSpPr>
          <p:cNvPr id="90" name="正方形/長方形 134">
            <a:extLst>
              <a:ext uri="{FF2B5EF4-FFF2-40B4-BE49-F238E27FC236}">
                <a16:creationId xmlns:a16="http://schemas.microsoft.com/office/drawing/2014/main" id="{45C22B9B-EF36-05CA-D972-DA03899C1FFE}"/>
              </a:ext>
            </a:extLst>
          </p:cNvPr>
          <p:cNvSpPr/>
          <p:nvPr/>
        </p:nvSpPr>
        <p:spPr bwMode="auto">
          <a:xfrm>
            <a:off x="10106021" y="2826777"/>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92" name="直線矢印コネクタ 77">
            <a:extLst>
              <a:ext uri="{FF2B5EF4-FFF2-40B4-BE49-F238E27FC236}">
                <a16:creationId xmlns:a16="http://schemas.microsoft.com/office/drawing/2014/main" id="{A82D50F3-C0B5-8792-6756-29FAD4762DBD}"/>
              </a:ext>
            </a:extLst>
          </p:cNvPr>
          <p:cNvCxnSpPr>
            <a:cxnSpLocks/>
            <a:stCxn id="87" idx="2"/>
            <a:endCxn id="88" idx="1"/>
          </p:cNvCxnSpPr>
          <p:nvPr/>
        </p:nvCxnSpPr>
        <p:spPr>
          <a:xfrm rot="16200000" flipH="1">
            <a:off x="6868723" y="2711674"/>
            <a:ext cx="128555"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3" name="Straight Arrow Connector 92">
            <a:extLst>
              <a:ext uri="{FF2B5EF4-FFF2-40B4-BE49-F238E27FC236}">
                <a16:creationId xmlns:a16="http://schemas.microsoft.com/office/drawing/2014/main" id="{0828D7A8-08DF-FC74-26F0-5EDEFE9BC1B9}"/>
              </a:ext>
            </a:extLst>
          </p:cNvPr>
          <p:cNvCxnSpPr>
            <a:cxnSpLocks/>
            <a:stCxn id="88" idx="3"/>
            <a:endCxn id="89" idx="1"/>
          </p:cNvCxnSpPr>
          <p:nvPr/>
        </p:nvCxnSpPr>
        <p:spPr>
          <a:xfrm>
            <a:off x="8240922" y="2899865"/>
            <a:ext cx="253261" cy="0"/>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94" name="Straight Arrow Connector 93">
            <a:extLst>
              <a:ext uri="{FF2B5EF4-FFF2-40B4-BE49-F238E27FC236}">
                <a16:creationId xmlns:a16="http://schemas.microsoft.com/office/drawing/2014/main" id="{84C61A24-659E-7A4F-DF20-0BFF108E60A2}"/>
              </a:ext>
            </a:extLst>
          </p:cNvPr>
          <p:cNvCxnSpPr>
            <a:cxnSpLocks/>
            <a:stCxn id="89" idx="3"/>
            <a:endCxn id="90" idx="1"/>
          </p:cNvCxnSpPr>
          <p:nvPr/>
        </p:nvCxnSpPr>
        <p:spPr>
          <a:xfrm>
            <a:off x="9914992" y="2899865"/>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90" name="正方形/長方形 134">
            <a:extLst>
              <a:ext uri="{FF2B5EF4-FFF2-40B4-BE49-F238E27FC236}">
                <a16:creationId xmlns:a16="http://schemas.microsoft.com/office/drawing/2014/main" id="{02FF4CFE-9185-FD04-28DF-DCD8DE5BE607}"/>
              </a:ext>
            </a:extLst>
          </p:cNvPr>
          <p:cNvSpPr/>
          <p:nvPr/>
        </p:nvSpPr>
        <p:spPr bwMode="auto">
          <a:xfrm>
            <a:off x="6025415" y="3431557"/>
            <a:ext cx="5804634" cy="1181623"/>
          </a:xfrm>
          <a:prstGeom prst="rect">
            <a:avLst/>
          </a:prstGeom>
          <a:solidFill>
            <a:schemeClr val="accent1">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algn="r">
              <a:defRPr/>
            </a:pPr>
            <a:r>
              <a:rPr lang="en-US" altLang="ja-JP" sz="800">
                <a:solidFill>
                  <a:srgbClr val="575757"/>
                </a:solidFill>
                <a:latin typeface="Trebuchet MS" panose="020B0603020202020204" pitchFamily="34" charset="0"/>
                <a:ea typeface="Meiryo UI" panose="020B0604030504040204" pitchFamily="50" charset="-128"/>
              </a:rPr>
              <a:t>IPA</a:t>
            </a:r>
            <a:r>
              <a:rPr lang="ja-JP" altLang="en-US" sz="800">
                <a:solidFill>
                  <a:srgbClr val="575757"/>
                </a:solidFill>
                <a:latin typeface="Trebuchet MS" panose="020B0603020202020204" pitchFamily="34" charset="0"/>
                <a:ea typeface="Meiryo UI" panose="020B0604030504040204" pitchFamily="50" charset="-128"/>
              </a:rPr>
              <a:t>コンテンツ・お知らせ</a:t>
            </a:r>
            <a:endParaRPr lang="en-US" sz="800">
              <a:solidFill>
                <a:srgbClr val="575757"/>
              </a:solidFill>
              <a:latin typeface="Trebuchet MS" panose="020B0603020202020204" pitchFamily="34" charset="0"/>
              <a:ea typeface="Meiryo UI" panose="020B0604030504040204" pitchFamily="50" charset="-128"/>
            </a:endParaRPr>
          </a:p>
        </p:txBody>
      </p:sp>
      <p:sp>
        <p:nvSpPr>
          <p:cNvPr id="272" name="正方形/長方形 134">
            <a:extLst>
              <a:ext uri="{FF2B5EF4-FFF2-40B4-BE49-F238E27FC236}">
                <a16:creationId xmlns:a16="http://schemas.microsoft.com/office/drawing/2014/main" id="{705E6AC7-72BF-CCC1-F838-BD32DFB6266E}"/>
              </a:ext>
            </a:extLst>
          </p:cNvPr>
          <p:cNvSpPr/>
          <p:nvPr/>
        </p:nvSpPr>
        <p:spPr bwMode="auto">
          <a:xfrm>
            <a:off x="6239473" y="3494773"/>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IPA</a:t>
            </a:r>
            <a:r>
              <a:rPr lang="ja-JP" altLang="en-US" sz="800">
                <a:solidFill>
                  <a:srgbClr val="575757"/>
                </a:solidFill>
                <a:latin typeface="Trebuchet MS" panose="020B0603020202020204" pitchFamily="34" charset="0"/>
                <a:ea typeface="Meiryo UI" panose="020B0604030504040204" pitchFamily="50" charset="-128"/>
              </a:rPr>
              <a:t>コンテンツ・お知らせ</a:t>
            </a:r>
            <a:endParaRPr lang="en-US" sz="800">
              <a:solidFill>
                <a:srgbClr val="575757"/>
              </a:solidFill>
              <a:latin typeface="Trebuchet MS" panose="020B0603020202020204" pitchFamily="34" charset="0"/>
              <a:ea typeface="Meiryo UI" panose="020B0604030504040204" pitchFamily="50" charset="-128"/>
            </a:endParaRPr>
          </a:p>
        </p:txBody>
      </p:sp>
      <p:sp>
        <p:nvSpPr>
          <p:cNvPr id="274" name="正方形/長方形 134">
            <a:extLst>
              <a:ext uri="{FF2B5EF4-FFF2-40B4-BE49-F238E27FC236}">
                <a16:creationId xmlns:a16="http://schemas.microsoft.com/office/drawing/2014/main" id="{B93D8AFF-0B9B-F62C-8C08-2F4F69EC5657}"/>
              </a:ext>
            </a:extLst>
          </p:cNvPr>
          <p:cNvSpPr/>
          <p:nvPr/>
        </p:nvSpPr>
        <p:spPr bwMode="auto">
          <a:xfrm>
            <a:off x="7056914" y="369951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マナビ</a:t>
            </a:r>
            <a:r>
              <a:rPr lang="en-US" altLang="ja-JP" sz="800">
                <a:solidFill>
                  <a:srgbClr val="575757"/>
                </a:solidFill>
                <a:latin typeface="Trebuchet MS" panose="020B0603020202020204" pitchFamily="34" charset="0"/>
                <a:ea typeface="Meiryo UI" panose="020B0604030504040204" pitchFamily="50" charset="-128"/>
              </a:rPr>
              <a:t>DX</a:t>
            </a:r>
            <a:r>
              <a:rPr lang="ja-JP" altLang="en-US" sz="800">
                <a:solidFill>
                  <a:srgbClr val="575757"/>
                </a:solidFill>
                <a:latin typeface="Trebuchet MS" panose="020B0603020202020204" pitchFamily="34" charset="0"/>
                <a:ea typeface="Meiryo UI" panose="020B0604030504040204" pitchFamily="50" charset="-128"/>
              </a:rPr>
              <a:t>とは</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78" name="直線矢印コネクタ 77">
            <a:extLst>
              <a:ext uri="{FF2B5EF4-FFF2-40B4-BE49-F238E27FC236}">
                <a16:creationId xmlns:a16="http://schemas.microsoft.com/office/drawing/2014/main" id="{621BBAD0-6ABE-100F-2B7E-B7BCC31DA5D3}"/>
              </a:ext>
            </a:extLst>
          </p:cNvPr>
          <p:cNvCxnSpPr>
            <a:cxnSpLocks/>
            <a:stCxn id="272" idx="2"/>
            <a:endCxn id="274" idx="1"/>
          </p:cNvCxnSpPr>
          <p:nvPr/>
        </p:nvCxnSpPr>
        <p:spPr>
          <a:xfrm rot="16200000" flipH="1">
            <a:off x="6867734" y="3584548"/>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96" name="正方形/長方形 134">
            <a:extLst>
              <a:ext uri="{FF2B5EF4-FFF2-40B4-BE49-F238E27FC236}">
                <a16:creationId xmlns:a16="http://schemas.microsoft.com/office/drawing/2014/main" id="{10484A2F-3229-7D9D-AE5A-76284FEB2B95}"/>
              </a:ext>
            </a:extLst>
          </p:cNvPr>
          <p:cNvSpPr/>
          <p:nvPr/>
        </p:nvSpPr>
        <p:spPr bwMode="auto">
          <a:xfrm>
            <a:off x="6036825" y="1698058"/>
            <a:ext cx="5804635" cy="792000"/>
          </a:xfrm>
          <a:prstGeom prst="rect">
            <a:avLst/>
          </a:prstGeom>
          <a:solidFill>
            <a:srgbClr val="EBC5D0"/>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pPr algn="r"/>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349" name="正方形/長方形 134">
            <a:extLst>
              <a:ext uri="{FF2B5EF4-FFF2-40B4-BE49-F238E27FC236}">
                <a16:creationId xmlns:a16="http://schemas.microsoft.com/office/drawing/2014/main" id="{E6DBF6AC-1784-C8B8-5F25-BB9E971C6138}"/>
              </a:ext>
            </a:extLst>
          </p:cNvPr>
          <p:cNvSpPr/>
          <p:nvPr/>
        </p:nvSpPr>
        <p:spPr bwMode="auto">
          <a:xfrm>
            <a:off x="6239473" y="1749866"/>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r>
              <a:rPr lang="ja-JP" altLang="en-US" sz="800">
                <a:solidFill>
                  <a:srgbClr val="575757"/>
                </a:solidFill>
                <a:latin typeface="Trebuchet MS" panose="020B0603020202020204" pitchFamily="34" charset="0"/>
                <a:ea typeface="Meiryo UI" panose="020B0604030504040204" pitchFamily="50" charset="-128"/>
              </a:rPr>
              <a:t>学習コンテンツ</a:t>
            </a:r>
            <a:endParaRPr lang="en-US" sz="800">
              <a:solidFill>
                <a:srgbClr val="575757"/>
              </a:solidFill>
              <a:latin typeface="Trebuchet MS" panose="020B0603020202020204" pitchFamily="34" charset="0"/>
              <a:ea typeface="Meiryo UI" panose="020B0604030504040204" pitchFamily="50" charset="-128"/>
            </a:endParaRPr>
          </a:p>
        </p:txBody>
      </p:sp>
      <p:sp>
        <p:nvSpPr>
          <p:cNvPr id="350" name="正方形/長方形 134">
            <a:extLst>
              <a:ext uri="{FF2B5EF4-FFF2-40B4-BE49-F238E27FC236}">
                <a16:creationId xmlns:a16="http://schemas.microsoft.com/office/drawing/2014/main" id="{E414B068-EDBD-68BA-94C5-6B6A74415E16}"/>
              </a:ext>
            </a:extLst>
          </p:cNvPr>
          <p:cNvSpPr/>
          <p:nvPr/>
        </p:nvSpPr>
        <p:spPr bwMode="auto">
          <a:xfrm>
            <a:off x="7056914" y="195460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コンテンツ一覧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51" name="直線矢印コネクタ 77">
            <a:extLst>
              <a:ext uri="{FF2B5EF4-FFF2-40B4-BE49-F238E27FC236}">
                <a16:creationId xmlns:a16="http://schemas.microsoft.com/office/drawing/2014/main" id="{E5C73596-3EE9-F88C-841B-429DB0D69986}"/>
              </a:ext>
            </a:extLst>
          </p:cNvPr>
          <p:cNvCxnSpPr>
            <a:cxnSpLocks/>
            <a:stCxn id="349" idx="2"/>
            <a:endCxn id="350" idx="1"/>
          </p:cNvCxnSpPr>
          <p:nvPr/>
        </p:nvCxnSpPr>
        <p:spPr>
          <a:xfrm rot="16200000" flipH="1">
            <a:off x="6867734" y="1839641"/>
            <a:ext cx="130532"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360" name="正方形/長方形 134">
            <a:extLst>
              <a:ext uri="{FF2B5EF4-FFF2-40B4-BE49-F238E27FC236}">
                <a16:creationId xmlns:a16="http://schemas.microsoft.com/office/drawing/2014/main" id="{843F21A0-64C9-B181-F7AF-FC3494502AD9}"/>
              </a:ext>
            </a:extLst>
          </p:cNvPr>
          <p:cNvSpPr/>
          <p:nvPr/>
        </p:nvSpPr>
        <p:spPr bwMode="auto">
          <a:xfrm>
            <a:off x="8494183" y="1954609"/>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詳細</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61" name="Straight Arrow Connector 360">
            <a:extLst>
              <a:ext uri="{FF2B5EF4-FFF2-40B4-BE49-F238E27FC236}">
                <a16:creationId xmlns:a16="http://schemas.microsoft.com/office/drawing/2014/main" id="{9CB0CF1A-7F02-F47B-4D05-4E78256D1C4E}"/>
              </a:ext>
            </a:extLst>
          </p:cNvPr>
          <p:cNvCxnSpPr>
            <a:cxnSpLocks/>
            <a:stCxn id="350" idx="3"/>
            <a:endCxn id="360" idx="1"/>
          </p:cNvCxnSpPr>
          <p:nvPr/>
        </p:nvCxnSpPr>
        <p:spPr>
          <a:xfrm>
            <a:off x="8240922" y="2028821"/>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6" name="正方形/長方形 134">
            <a:extLst>
              <a:ext uri="{FF2B5EF4-FFF2-40B4-BE49-F238E27FC236}">
                <a16:creationId xmlns:a16="http://schemas.microsoft.com/office/drawing/2014/main" id="{CAB67538-1A08-186C-7BC8-567876808DCB}"/>
              </a:ext>
            </a:extLst>
          </p:cNvPr>
          <p:cNvSpPr/>
          <p:nvPr/>
        </p:nvSpPr>
        <p:spPr bwMode="auto">
          <a:xfrm>
            <a:off x="7056914" y="109879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a:solidFill>
                  <a:srgbClr val="575757"/>
                </a:solidFill>
                <a:latin typeface="Trebuchet MS" panose="020B0603020202020204" pitchFamily="34" charset="0"/>
                <a:ea typeface="Meiryo UI" panose="020B0604030504040204" pitchFamily="50" charset="-128"/>
              </a:rPr>
              <a:t>DSS</a:t>
            </a:r>
            <a:r>
              <a:rPr lang="ja-JP" altLang="en-US" sz="800">
                <a:solidFill>
                  <a:srgbClr val="575757"/>
                </a:solidFill>
                <a:latin typeface="Trebuchet MS" panose="020B0603020202020204" pitchFamily="34" charset="0"/>
                <a:ea typeface="Meiryo UI" panose="020B0604030504040204" pitchFamily="50" charset="-128"/>
              </a:rPr>
              <a:t>準拠資格一覧</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7" name="直線矢印コネクタ 77">
            <a:extLst>
              <a:ext uri="{FF2B5EF4-FFF2-40B4-BE49-F238E27FC236}">
                <a16:creationId xmlns:a16="http://schemas.microsoft.com/office/drawing/2014/main" id="{F6729988-1447-9FDC-D082-C3A227792AF9}"/>
              </a:ext>
            </a:extLst>
          </p:cNvPr>
          <p:cNvCxnSpPr>
            <a:cxnSpLocks/>
            <a:stCxn id="249" idx="2"/>
            <a:endCxn id="6" idx="1"/>
          </p:cNvCxnSpPr>
          <p:nvPr/>
        </p:nvCxnSpPr>
        <p:spPr>
          <a:xfrm rot="16200000" flipH="1">
            <a:off x="6867734" y="983827"/>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 name="直線矢印コネクタ 77">
            <a:extLst>
              <a:ext uri="{FF2B5EF4-FFF2-40B4-BE49-F238E27FC236}">
                <a16:creationId xmlns:a16="http://schemas.microsoft.com/office/drawing/2014/main" id="{C2735EE7-2AAC-7750-8FE3-AF69EFC9CC8D}"/>
              </a:ext>
            </a:extLst>
          </p:cNvPr>
          <p:cNvCxnSpPr>
            <a:cxnSpLocks/>
            <a:stCxn id="18" idx="2"/>
            <a:endCxn id="53" idx="1"/>
          </p:cNvCxnSpPr>
          <p:nvPr/>
        </p:nvCxnSpPr>
        <p:spPr>
          <a:xfrm rot="16200000" flipH="1">
            <a:off x="603210" y="2051235"/>
            <a:ext cx="1241261" cy="493650"/>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3" name="直線矢印コネクタ 77">
            <a:extLst>
              <a:ext uri="{FF2B5EF4-FFF2-40B4-BE49-F238E27FC236}">
                <a16:creationId xmlns:a16="http://schemas.microsoft.com/office/drawing/2014/main" id="{3649D83E-147E-8205-941E-CC9C2FE93350}"/>
              </a:ext>
            </a:extLst>
          </p:cNvPr>
          <p:cNvCxnSpPr>
            <a:cxnSpLocks/>
            <a:endCxn id="44" idx="1"/>
          </p:cNvCxnSpPr>
          <p:nvPr/>
        </p:nvCxnSpPr>
        <p:spPr>
          <a:xfrm rot="16200000" flipH="1">
            <a:off x="703819" y="2912558"/>
            <a:ext cx="1040040" cy="493652"/>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6" name="直線矢印コネクタ 77">
            <a:extLst>
              <a:ext uri="{FF2B5EF4-FFF2-40B4-BE49-F238E27FC236}">
                <a16:creationId xmlns:a16="http://schemas.microsoft.com/office/drawing/2014/main" id="{5EB1973A-20F8-6184-4FF7-2C992465C264}"/>
              </a:ext>
            </a:extLst>
          </p:cNvPr>
          <p:cNvCxnSpPr>
            <a:cxnSpLocks/>
            <a:endCxn id="179" idx="1"/>
          </p:cNvCxnSpPr>
          <p:nvPr/>
        </p:nvCxnSpPr>
        <p:spPr>
          <a:xfrm rot="16200000" flipH="1">
            <a:off x="257370" y="3292634"/>
            <a:ext cx="1932938" cy="493651"/>
          </a:xfrm>
          <a:prstGeom prst="bentConnector2">
            <a:avLst/>
          </a:prstGeom>
          <a:noFill/>
          <a:ln w="9525" cap="flat" cmpd="sng" algn="ctr">
            <a:solidFill>
              <a:srgbClr val="6E6F73"/>
            </a:solidFill>
            <a:prstDash val="solid"/>
            <a:round/>
            <a:headEnd type="none" w="med" len="med"/>
            <a:tailEnd type="triangle" w="med" len="med"/>
          </a:ln>
          <a:effectLst/>
        </p:spPr>
      </p:cxnSp>
      <p:sp>
        <p:nvSpPr>
          <p:cNvPr id="38" name="正方形/長方形 134">
            <a:extLst>
              <a:ext uri="{FF2B5EF4-FFF2-40B4-BE49-F238E27FC236}">
                <a16:creationId xmlns:a16="http://schemas.microsoft.com/office/drawing/2014/main" id="{2724A146-BE74-522F-38B6-D3D6AFAA28DC}"/>
              </a:ext>
            </a:extLst>
          </p:cNvPr>
          <p:cNvSpPr/>
          <p:nvPr/>
        </p:nvSpPr>
        <p:spPr bwMode="auto">
          <a:xfrm>
            <a:off x="246186" y="5011215"/>
            <a:ext cx="5142092" cy="720000"/>
          </a:xfrm>
          <a:prstGeom prst="rect">
            <a:avLst/>
          </a:prstGeom>
          <a:solidFill>
            <a:schemeClr val="accent4">
              <a:lumMod val="20000"/>
              <a:lumOff val="80000"/>
            </a:schemeClr>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b">
            <a:noAutofit/>
          </a:bodyPr>
          <a:lstStyle/>
          <a:p>
            <a:r>
              <a:rPr lang="ja-JP" altLang="en-US" sz="800">
                <a:solidFill>
                  <a:srgbClr val="575757"/>
                </a:solidFill>
                <a:latin typeface="Trebuchet MS" panose="020B0603020202020204" pitchFamily="34" charset="0"/>
                <a:ea typeface="Meiryo UI" panose="020B0604030504040204" pitchFamily="50" charset="-128"/>
              </a:rPr>
              <a:t>事例</a:t>
            </a:r>
            <a:endParaRPr lang="en-US" sz="800">
              <a:solidFill>
                <a:srgbClr val="575757"/>
              </a:solidFill>
              <a:latin typeface="Trebuchet MS" panose="020B0603020202020204" pitchFamily="34" charset="0"/>
              <a:ea typeface="Meiryo UI" panose="020B0604030504040204" pitchFamily="50" charset="-128"/>
            </a:endParaRPr>
          </a:p>
        </p:txBody>
      </p:sp>
      <p:sp>
        <p:nvSpPr>
          <p:cNvPr id="41" name="正方形/長方形 134">
            <a:extLst>
              <a:ext uri="{FF2B5EF4-FFF2-40B4-BE49-F238E27FC236}">
                <a16:creationId xmlns:a16="http://schemas.microsoft.com/office/drawing/2014/main" id="{8EEF32F0-0AC0-5DB3-03CD-E1F21D7679B1}"/>
              </a:ext>
            </a:extLst>
          </p:cNvPr>
          <p:cNvSpPr/>
          <p:nvPr/>
        </p:nvSpPr>
        <p:spPr bwMode="auto">
          <a:xfrm>
            <a:off x="1470665" y="5086251"/>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事例</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42" name="直線矢印コネクタ 77">
            <a:extLst>
              <a:ext uri="{FF2B5EF4-FFF2-40B4-BE49-F238E27FC236}">
                <a16:creationId xmlns:a16="http://schemas.microsoft.com/office/drawing/2014/main" id="{C56B6AFB-7A23-4F4B-618D-55216354D203}"/>
              </a:ext>
            </a:extLst>
          </p:cNvPr>
          <p:cNvCxnSpPr>
            <a:cxnSpLocks/>
            <a:stCxn id="18" idx="2"/>
            <a:endCxn id="41" idx="1"/>
          </p:cNvCxnSpPr>
          <p:nvPr/>
        </p:nvCxnSpPr>
        <p:spPr>
          <a:xfrm rot="16200000" flipH="1">
            <a:off x="-517676" y="3172121"/>
            <a:ext cx="3483033" cy="493650"/>
          </a:xfrm>
          <a:prstGeom prst="bentConnector2">
            <a:avLst/>
          </a:prstGeom>
          <a:noFill/>
          <a:ln w="9525" cap="flat" cmpd="sng" algn="ctr">
            <a:solidFill>
              <a:srgbClr val="6E6F73"/>
            </a:solidFill>
            <a:prstDash val="solid"/>
            <a:round/>
            <a:headEnd type="none" w="med" len="med"/>
            <a:tailEnd type="triangle" w="med" len="med"/>
          </a:ln>
          <a:effectLst/>
        </p:spPr>
      </p:cxnSp>
      <p:sp>
        <p:nvSpPr>
          <p:cNvPr id="54" name="正方形/長方形 134">
            <a:extLst>
              <a:ext uri="{FF2B5EF4-FFF2-40B4-BE49-F238E27FC236}">
                <a16:creationId xmlns:a16="http://schemas.microsoft.com/office/drawing/2014/main" id="{47E20EC7-1804-4119-1C4B-FA1FEB3F3085}"/>
              </a:ext>
            </a:extLst>
          </p:cNvPr>
          <p:cNvSpPr/>
          <p:nvPr/>
        </p:nvSpPr>
        <p:spPr bwMode="auto">
          <a:xfrm>
            <a:off x="246186" y="5829581"/>
            <a:ext cx="5142091" cy="298982"/>
          </a:xfrm>
          <a:prstGeom prst="rect">
            <a:avLst/>
          </a:prstGeom>
          <a:solidFill>
            <a:schemeClr val="accent3">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FAQ</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85" name="正方形/長方形 134">
            <a:extLst>
              <a:ext uri="{FF2B5EF4-FFF2-40B4-BE49-F238E27FC236}">
                <a16:creationId xmlns:a16="http://schemas.microsoft.com/office/drawing/2014/main" id="{39974EF9-DFBB-B2D8-9CAD-3D22445ACB3A}"/>
              </a:ext>
            </a:extLst>
          </p:cNvPr>
          <p:cNvSpPr/>
          <p:nvPr/>
        </p:nvSpPr>
        <p:spPr bwMode="auto">
          <a:xfrm>
            <a:off x="246186" y="6192344"/>
            <a:ext cx="5142091" cy="311712"/>
          </a:xfrm>
          <a:prstGeom prst="rect">
            <a:avLst/>
          </a:prstGeom>
          <a:solidFill>
            <a:srgbClr val="3EAD92">
              <a:lumMod val="60000"/>
              <a:lumOff val="40000"/>
            </a:srgb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コンテンツプロバイダ情報</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8" name="正方形/長方形 134">
            <a:extLst>
              <a:ext uri="{FF2B5EF4-FFF2-40B4-BE49-F238E27FC236}">
                <a16:creationId xmlns:a16="http://schemas.microsoft.com/office/drawing/2014/main" id="{0636B799-B6A5-3BDB-E311-93D79D95D1C1}"/>
              </a:ext>
            </a:extLst>
          </p:cNvPr>
          <p:cNvSpPr/>
          <p:nvPr/>
        </p:nvSpPr>
        <p:spPr bwMode="auto">
          <a:xfrm>
            <a:off x="6025415" y="4740117"/>
            <a:ext cx="5804634" cy="720000"/>
          </a:xfrm>
          <a:prstGeom prst="rect">
            <a:avLst/>
          </a:prstGeom>
          <a:solidFill>
            <a:schemeClr val="tx1">
              <a:lumMod val="20000"/>
              <a:lumOff val="80000"/>
            </a:schemeClr>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algn="r">
              <a:defRPr/>
            </a:pPr>
            <a:r>
              <a:rPr lang="ja-JP" altLang="en-US" sz="800">
                <a:solidFill>
                  <a:srgbClr val="575757"/>
                </a:solidFill>
                <a:latin typeface="Trebuchet MS" panose="020B0603020202020204" pitchFamily="34" charset="0"/>
                <a:ea typeface="Meiryo UI" panose="020B0604030504040204" pitchFamily="50" charset="-128"/>
              </a:rPr>
              <a:t>機能・サービス紹介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9" name="正方形/長方形 134">
            <a:extLst>
              <a:ext uri="{FF2B5EF4-FFF2-40B4-BE49-F238E27FC236}">
                <a16:creationId xmlns:a16="http://schemas.microsoft.com/office/drawing/2014/main" id="{8DC4687A-D90F-CC26-BDBD-B16459664384}"/>
              </a:ext>
            </a:extLst>
          </p:cNvPr>
          <p:cNvSpPr/>
          <p:nvPr/>
        </p:nvSpPr>
        <p:spPr bwMode="auto">
          <a:xfrm>
            <a:off x="6025415" y="5556572"/>
            <a:ext cx="5804634" cy="914077"/>
          </a:xfrm>
          <a:prstGeom prst="rect">
            <a:avLst/>
          </a:prstGeom>
          <a:solidFill>
            <a:schemeClr val="accent4"/>
          </a:solidFill>
          <a:ln w="9525" cap="flat" cmpd="sng" algn="ctr">
            <a:noFill/>
            <a:prstDash val="solid"/>
            <a:miter lim="800000"/>
            <a:headEnd type="none" w="med" len="med"/>
            <a:tailEnd type="none" w="med" len="med"/>
          </a:ln>
          <a:effectLst/>
        </p:spPr>
        <p:txBody>
          <a:bodyPr wrap="none" lIns="18000" tIns="18000" rIns="18000" bIns="18000" rtlCol="0" anchor="b">
            <a:no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ja-JP" alt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rPr>
              <a:t>申し込み</a:t>
            </a:r>
            <a:endParaRPr kumimoji="0" lang="en-US" sz="8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endParaRPr>
          </a:p>
        </p:txBody>
      </p:sp>
      <p:sp>
        <p:nvSpPr>
          <p:cNvPr id="31" name="正方形/長方形 134">
            <a:extLst>
              <a:ext uri="{FF2B5EF4-FFF2-40B4-BE49-F238E27FC236}">
                <a16:creationId xmlns:a16="http://schemas.microsoft.com/office/drawing/2014/main" id="{E918AF9A-17E8-7EAD-7532-03C3658972CF}"/>
              </a:ext>
            </a:extLst>
          </p:cNvPr>
          <p:cNvSpPr/>
          <p:nvPr/>
        </p:nvSpPr>
        <p:spPr bwMode="auto">
          <a:xfrm>
            <a:off x="6239473" y="4792825"/>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機能・サービス紹介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32" name="正方形/長方形 134">
            <a:extLst>
              <a:ext uri="{FF2B5EF4-FFF2-40B4-BE49-F238E27FC236}">
                <a16:creationId xmlns:a16="http://schemas.microsoft.com/office/drawing/2014/main" id="{87138667-3119-F5D7-DB78-5F353D7A7879}"/>
              </a:ext>
            </a:extLst>
          </p:cNvPr>
          <p:cNvSpPr/>
          <p:nvPr/>
        </p:nvSpPr>
        <p:spPr bwMode="auto">
          <a:xfrm>
            <a:off x="7056914" y="4997568"/>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機能・サービス・価格紹介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33" name="正方形/長方形 134">
            <a:extLst>
              <a:ext uri="{FF2B5EF4-FFF2-40B4-BE49-F238E27FC236}">
                <a16:creationId xmlns:a16="http://schemas.microsoft.com/office/drawing/2014/main" id="{CC0DDD48-AA04-C829-9E1F-454710F1C7AC}"/>
              </a:ext>
            </a:extLst>
          </p:cNvPr>
          <p:cNvSpPr/>
          <p:nvPr/>
        </p:nvSpPr>
        <p:spPr bwMode="auto">
          <a:xfrm>
            <a:off x="8494183" y="4997568"/>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資料ダウンロード</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35" name="直線矢印コネクタ 77">
            <a:extLst>
              <a:ext uri="{FF2B5EF4-FFF2-40B4-BE49-F238E27FC236}">
                <a16:creationId xmlns:a16="http://schemas.microsoft.com/office/drawing/2014/main" id="{5E5E7C57-7F9B-A670-9813-857BFF862A01}"/>
              </a:ext>
            </a:extLst>
          </p:cNvPr>
          <p:cNvCxnSpPr>
            <a:cxnSpLocks/>
            <a:stCxn id="31" idx="2"/>
            <a:endCxn id="32" idx="1"/>
          </p:cNvCxnSpPr>
          <p:nvPr/>
        </p:nvCxnSpPr>
        <p:spPr>
          <a:xfrm rot="16200000" flipH="1">
            <a:off x="6867734" y="4882600"/>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37" name="Straight Arrow Connector 36">
            <a:extLst>
              <a:ext uri="{FF2B5EF4-FFF2-40B4-BE49-F238E27FC236}">
                <a16:creationId xmlns:a16="http://schemas.microsoft.com/office/drawing/2014/main" id="{3B54EE41-E3BE-C338-E9CA-855FBB611471}"/>
              </a:ext>
            </a:extLst>
          </p:cNvPr>
          <p:cNvCxnSpPr>
            <a:cxnSpLocks/>
            <a:stCxn id="32" idx="3"/>
            <a:endCxn id="33" idx="1"/>
          </p:cNvCxnSpPr>
          <p:nvPr/>
        </p:nvCxnSpPr>
        <p:spPr>
          <a:xfrm>
            <a:off x="8240922" y="5071780"/>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43" name="正方形/長方形 134">
            <a:extLst>
              <a:ext uri="{FF2B5EF4-FFF2-40B4-BE49-F238E27FC236}">
                <a16:creationId xmlns:a16="http://schemas.microsoft.com/office/drawing/2014/main" id="{B073ECEE-FD9A-8C14-10BD-4C1D924F7021}"/>
              </a:ext>
            </a:extLst>
          </p:cNvPr>
          <p:cNvSpPr/>
          <p:nvPr/>
        </p:nvSpPr>
        <p:spPr bwMode="auto">
          <a:xfrm>
            <a:off x="6239473" y="5657062"/>
            <a:ext cx="113922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申し込み</a:t>
            </a:r>
            <a:endParaRPr lang="en-US" sz="800">
              <a:solidFill>
                <a:srgbClr val="575757"/>
              </a:solidFill>
              <a:latin typeface="Trebuchet MS" panose="020B0603020202020204" pitchFamily="34" charset="0"/>
              <a:ea typeface="Meiryo UI" panose="020B0604030504040204" pitchFamily="50" charset="-128"/>
            </a:endParaRPr>
          </a:p>
        </p:txBody>
      </p:sp>
      <p:sp>
        <p:nvSpPr>
          <p:cNvPr id="45" name="正方形/長方形 134">
            <a:extLst>
              <a:ext uri="{FF2B5EF4-FFF2-40B4-BE49-F238E27FC236}">
                <a16:creationId xmlns:a16="http://schemas.microsoft.com/office/drawing/2014/main" id="{2B257552-D8FC-DF65-282D-C4DA720BE1AA}"/>
              </a:ext>
            </a:extLst>
          </p:cNvPr>
          <p:cNvSpPr/>
          <p:nvPr/>
        </p:nvSpPr>
        <p:spPr bwMode="auto">
          <a:xfrm>
            <a:off x="7056914" y="586180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個人のお客様</a:t>
            </a:r>
            <a:endParaRPr lang="en-US" sz="800">
              <a:solidFill>
                <a:srgbClr val="575757"/>
              </a:solidFill>
              <a:latin typeface="Trebuchet MS" panose="020B0603020202020204" pitchFamily="34" charset="0"/>
              <a:ea typeface="Meiryo UI" panose="020B0604030504040204" pitchFamily="50" charset="-128"/>
            </a:endParaRPr>
          </a:p>
        </p:txBody>
      </p:sp>
      <p:sp>
        <p:nvSpPr>
          <p:cNvPr id="47" name="正方形/長方形 134">
            <a:extLst>
              <a:ext uri="{FF2B5EF4-FFF2-40B4-BE49-F238E27FC236}">
                <a16:creationId xmlns:a16="http://schemas.microsoft.com/office/drawing/2014/main" id="{5B4A752D-2CB1-51CD-202B-40E0A7E2589F}"/>
              </a:ext>
            </a:extLst>
          </p:cNvPr>
          <p:cNvSpPr/>
          <p:nvPr/>
        </p:nvSpPr>
        <p:spPr bwMode="auto">
          <a:xfrm>
            <a:off x="8494183" y="5861805"/>
            <a:ext cx="1420809" cy="148423"/>
          </a:xfrm>
          <a:prstGeom prst="rect">
            <a:avLst/>
          </a:prstGeom>
          <a:solidFill>
            <a:srgbClr val="FFFFFF"/>
          </a:solidFill>
          <a:ln w="9525" cap="flat" cmpd="sng" algn="ctr">
            <a:solidFill>
              <a:schemeClr val="bg1">
                <a:lumMod val="50000"/>
              </a:schemeClr>
            </a:solidFill>
            <a:prstDash val="dash"/>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会員向けポータルサインイン</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0" name="直線矢印コネクタ 77">
            <a:extLst>
              <a:ext uri="{FF2B5EF4-FFF2-40B4-BE49-F238E27FC236}">
                <a16:creationId xmlns:a16="http://schemas.microsoft.com/office/drawing/2014/main" id="{DE01C10F-AEE8-CB77-A492-5CCB3DAD5E4C}"/>
              </a:ext>
            </a:extLst>
          </p:cNvPr>
          <p:cNvCxnSpPr>
            <a:cxnSpLocks/>
            <a:stCxn id="43" idx="2"/>
            <a:endCxn id="45" idx="1"/>
          </p:cNvCxnSpPr>
          <p:nvPr/>
        </p:nvCxnSpPr>
        <p:spPr>
          <a:xfrm rot="16200000" flipH="1">
            <a:off x="6867734" y="5746837"/>
            <a:ext cx="130532"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2" name="Straight Arrow Connector 51">
            <a:extLst>
              <a:ext uri="{FF2B5EF4-FFF2-40B4-BE49-F238E27FC236}">
                <a16:creationId xmlns:a16="http://schemas.microsoft.com/office/drawing/2014/main" id="{DC090063-8F9B-294F-7A0D-62045D21CB3D}"/>
              </a:ext>
            </a:extLst>
          </p:cNvPr>
          <p:cNvCxnSpPr>
            <a:cxnSpLocks/>
            <a:stCxn id="45" idx="3"/>
            <a:endCxn id="47" idx="1"/>
          </p:cNvCxnSpPr>
          <p:nvPr/>
        </p:nvCxnSpPr>
        <p:spPr>
          <a:xfrm>
            <a:off x="8240922" y="5936017"/>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55" name="正方形/長方形 134">
            <a:extLst>
              <a:ext uri="{FF2B5EF4-FFF2-40B4-BE49-F238E27FC236}">
                <a16:creationId xmlns:a16="http://schemas.microsoft.com/office/drawing/2014/main" id="{105D8BC7-2050-229C-878D-B075874C58F5}"/>
              </a:ext>
            </a:extLst>
          </p:cNvPr>
          <p:cNvSpPr/>
          <p:nvPr/>
        </p:nvSpPr>
        <p:spPr bwMode="auto">
          <a:xfrm>
            <a:off x="7056914" y="612056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法人のお客様</a:t>
            </a:r>
            <a:endParaRPr lang="en-US" sz="800">
              <a:solidFill>
                <a:srgbClr val="575757"/>
              </a:solidFill>
              <a:latin typeface="Trebuchet MS" panose="020B0603020202020204" pitchFamily="34" charset="0"/>
              <a:ea typeface="Meiryo UI" panose="020B0604030504040204" pitchFamily="50" charset="-128"/>
            </a:endParaRPr>
          </a:p>
        </p:txBody>
      </p:sp>
      <p:sp>
        <p:nvSpPr>
          <p:cNvPr id="56" name="正方形/長方形 134">
            <a:extLst>
              <a:ext uri="{FF2B5EF4-FFF2-40B4-BE49-F238E27FC236}">
                <a16:creationId xmlns:a16="http://schemas.microsoft.com/office/drawing/2014/main" id="{A933338F-FCF2-C30A-05C6-31178B8E4EDB}"/>
              </a:ext>
            </a:extLst>
          </p:cNvPr>
          <p:cNvSpPr/>
          <p:nvPr/>
        </p:nvSpPr>
        <p:spPr bwMode="auto">
          <a:xfrm>
            <a:off x="8494183" y="6120567"/>
            <a:ext cx="1420809"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申し込みフォーム</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57" name="直線矢印コネクタ 77">
            <a:extLst>
              <a:ext uri="{FF2B5EF4-FFF2-40B4-BE49-F238E27FC236}">
                <a16:creationId xmlns:a16="http://schemas.microsoft.com/office/drawing/2014/main" id="{DE86B23A-BB4E-3EA3-F11D-C0A8581542EC}"/>
              </a:ext>
            </a:extLst>
          </p:cNvPr>
          <p:cNvCxnSpPr>
            <a:cxnSpLocks/>
            <a:stCxn id="43" idx="2"/>
            <a:endCxn id="55" idx="1"/>
          </p:cNvCxnSpPr>
          <p:nvPr/>
        </p:nvCxnSpPr>
        <p:spPr>
          <a:xfrm rot="16200000" flipH="1">
            <a:off x="6738353" y="5876218"/>
            <a:ext cx="389294"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59" name="Straight Arrow Connector 58">
            <a:extLst>
              <a:ext uri="{FF2B5EF4-FFF2-40B4-BE49-F238E27FC236}">
                <a16:creationId xmlns:a16="http://schemas.microsoft.com/office/drawing/2014/main" id="{ECCEC241-70AC-C589-5CFB-CCD9505635D7}"/>
              </a:ext>
            </a:extLst>
          </p:cNvPr>
          <p:cNvCxnSpPr>
            <a:cxnSpLocks/>
            <a:stCxn id="55" idx="3"/>
            <a:endCxn id="56" idx="1"/>
          </p:cNvCxnSpPr>
          <p:nvPr/>
        </p:nvCxnSpPr>
        <p:spPr>
          <a:xfrm>
            <a:off x="8240922" y="6194779"/>
            <a:ext cx="25326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61" name="正方形/長方形 134">
            <a:extLst>
              <a:ext uri="{FF2B5EF4-FFF2-40B4-BE49-F238E27FC236}">
                <a16:creationId xmlns:a16="http://schemas.microsoft.com/office/drawing/2014/main" id="{9C1B4A83-8153-A5A0-BAB2-61B863BF8C14}"/>
              </a:ext>
            </a:extLst>
          </p:cNvPr>
          <p:cNvSpPr/>
          <p:nvPr/>
        </p:nvSpPr>
        <p:spPr bwMode="auto">
          <a:xfrm>
            <a:off x="2288107" y="529424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独自記事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62" name="直線矢印コネクタ 77">
            <a:extLst>
              <a:ext uri="{FF2B5EF4-FFF2-40B4-BE49-F238E27FC236}">
                <a16:creationId xmlns:a16="http://schemas.microsoft.com/office/drawing/2014/main" id="{B214C19B-3AB6-91C0-ED8D-1857E765DCDB}"/>
              </a:ext>
            </a:extLst>
          </p:cNvPr>
          <p:cNvCxnSpPr>
            <a:cxnSpLocks/>
            <a:endCxn id="61" idx="1"/>
          </p:cNvCxnSpPr>
          <p:nvPr/>
        </p:nvCxnSpPr>
        <p:spPr>
          <a:xfrm rot="16200000" flipH="1">
            <a:off x="2052296" y="5132641"/>
            <a:ext cx="12052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66" name="正方形/長方形 134">
            <a:extLst>
              <a:ext uri="{FF2B5EF4-FFF2-40B4-BE49-F238E27FC236}">
                <a16:creationId xmlns:a16="http://schemas.microsoft.com/office/drawing/2014/main" id="{A0681600-688E-2442-5F66-62F6ED32F235}"/>
              </a:ext>
            </a:extLst>
          </p:cNvPr>
          <p:cNvSpPr/>
          <p:nvPr/>
        </p:nvSpPr>
        <p:spPr bwMode="auto">
          <a:xfrm>
            <a:off x="2288107" y="549759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lang="ja-JP" altLang="en-US" sz="800">
                <a:solidFill>
                  <a:srgbClr val="575757"/>
                </a:solidFill>
                <a:latin typeface="Trebuchet MS" panose="020B0603020202020204" pitchFamily="34" charset="0"/>
                <a:ea typeface="Meiryo UI" panose="020B0604030504040204" pitchFamily="50" charset="-128"/>
              </a:rPr>
              <a:t>外部</a:t>
            </a:r>
            <a:r>
              <a:rPr kumimoji="0"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記事</a:t>
            </a: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68" name="直線矢印コネクタ 77">
            <a:extLst>
              <a:ext uri="{FF2B5EF4-FFF2-40B4-BE49-F238E27FC236}">
                <a16:creationId xmlns:a16="http://schemas.microsoft.com/office/drawing/2014/main" id="{FCA9230C-8CAD-F8A6-7E68-7326105EC808}"/>
              </a:ext>
            </a:extLst>
          </p:cNvPr>
          <p:cNvCxnSpPr>
            <a:cxnSpLocks/>
            <a:stCxn id="41" idx="2"/>
            <a:endCxn id="66" idx="1"/>
          </p:cNvCxnSpPr>
          <p:nvPr/>
        </p:nvCxnSpPr>
        <p:spPr>
          <a:xfrm rot="16200000" flipH="1">
            <a:off x="1943991" y="5227694"/>
            <a:ext cx="337137" cy="351095"/>
          </a:xfrm>
          <a:prstGeom prst="bentConnector2">
            <a:avLst/>
          </a:prstGeom>
          <a:noFill/>
          <a:ln w="9525" cap="flat" cmpd="sng" algn="ctr">
            <a:solidFill>
              <a:srgbClr val="6E6F73"/>
            </a:solidFill>
            <a:prstDash val="solid"/>
            <a:round/>
            <a:headEnd type="none" w="med" len="med"/>
            <a:tailEnd type="triangle" w="med" len="med"/>
          </a:ln>
          <a:effectLst/>
        </p:spPr>
      </p:cxnSp>
      <p:sp>
        <p:nvSpPr>
          <p:cNvPr id="79" name="正方形/長方形 134">
            <a:extLst>
              <a:ext uri="{FF2B5EF4-FFF2-40B4-BE49-F238E27FC236}">
                <a16:creationId xmlns:a16="http://schemas.microsoft.com/office/drawing/2014/main" id="{88C1D93E-DE9C-8007-22A1-3A29677E2CFE}"/>
              </a:ext>
            </a:extLst>
          </p:cNvPr>
          <p:cNvSpPr/>
          <p:nvPr/>
        </p:nvSpPr>
        <p:spPr bwMode="auto">
          <a:xfrm>
            <a:off x="7056914" y="39149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ロール</a:t>
            </a:r>
            <a:r>
              <a:rPr lang="en-US" altLang="ja-JP" sz="800">
                <a:solidFill>
                  <a:srgbClr val="575757"/>
                </a:solidFill>
                <a:latin typeface="Trebuchet MS" panose="020B0603020202020204" pitchFamily="34" charset="0"/>
                <a:ea typeface="Meiryo UI" panose="020B0604030504040204" pitchFamily="50" charset="-128"/>
              </a:rPr>
              <a:t>(5</a:t>
            </a:r>
            <a:r>
              <a:rPr lang="ja-JP" altLang="en-US" sz="800">
                <a:solidFill>
                  <a:srgbClr val="575757"/>
                </a:solidFill>
                <a:latin typeface="Trebuchet MS" panose="020B0603020202020204" pitchFamily="34" charset="0"/>
                <a:ea typeface="Meiryo UI" panose="020B0604030504040204" pitchFamily="50" charset="-128"/>
              </a:rPr>
              <a:t>類型</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とは</a:t>
            </a:r>
            <a:endParaRPr lang="en-US" sz="800">
              <a:solidFill>
                <a:srgbClr val="575757"/>
              </a:solidFill>
              <a:latin typeface="Trebuchet MS" panose="020B0603020202020204" pitchFamily="34" charset="0"/>
              <a:ea typeface="Meiryo UI" panose="020B0604030504040204" pitchFamily="50" charset="-128"/>
            </a:endParaRPr>
          </a:p>
        </p:txBody>
      </p:sp>
      <p:sp>
        <p:nvSpPr>
          <p:cNvPr id="81" name="正方形/長方形 134">
            <a:extLst>
              <a:ext uri="{FF2B5EF4-FFF2-40B4-BE49-F238E27FC236}">
                <a16:creationId xmlns:a16="http://schemas.microsoft.com/office/drawing/2014/main" id="{6BAFD0F0-6C31-B8B8-CB08-99A526B3919B}"/>
              </a:ext>
            </a:extLst>
          </p:cNvPr>
          <p:cNvSpPr/>
          <p:nvPr/>
        </p:nvSpPr>
        <p:spPr bwMode="auto">
          <a:xfrm>
            <a:off x="7056914" y="412346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デジタル人材育成関連情報</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82" name="直線矢印コネクタ 77">
            <a:extLst>
              <a:ext uri="{FF2B5EF4-FFF2-40B4-BE49-F238E27FC236}">
                <a16:creationId xmlns:a16="http://schemas.microsoft.com/office/drawing/2014/main" id="{1698F850-27F1-64BA-04F7-8E3E7C60AE93}"/>
              </a:ext>
            </a:extLst>
          </p:cNvPr>
          <p:cNvCxnSpPr>
            <a:cxnSpLocks/>
            <a:stCxn id="272" idx="2"/>
            <a:endCxn id="79" idx="1"/>
          </p:cNvCxnSpPr>
          <p:nvPr/>
        </p:nvCxnSpPr>
        <p:spPr>
          <a:xfrm rot="16200000" flipH="1">
            <a:off x="6760022" y="3692260"/>
            <a:ext cx="345956" cy="247827"/>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95" name="直線矢印コネクタ 77">
            <a:extLst>
              <a:ext uri="{FF2B5EF4-FFF2-40B4-BE49-F238E27FC236}">
                <a16:creationId xmlns:a16="http://schemas.microsoft.com/office/drawing/2014/main" id="{065B2235-6059-11C6-9210-1CECE8E3A1D3}"/>
              </a:ext>
            </a:extLst>
          </p:cNvPr>
          <p:cNvCxnSpPr>
            <a:cxnSpLocks/>
            <a:stCxn id="272" idx="2"/>
            <a:endCxn id="81" idx="1"/>
          </p:cNvCxnSpPr>
          <p:nvPr/>
        </p:nvCxnSpPr>
        <p:spPr>
          <a:xfrm rot="16200000" flipH="1">
            <a:off x="6655762" y="3796520"/>
            <a:ext cx="554477"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101" name="正方形/長方形 134">
            <a:extLst>
              <a:ext uri="{FF2B5EF4-FFF2-40B4-BE49-F238E27FC236}">
                <a16:creationId xmlns:a16="http://schemas.microsoft.com/office/drawing/2014/main" id="{8D34B01C-1E15-A273-43F9-2379469BF210}"/>
              </a:ext>
            </a:extLst>
          </p:cNvPr>
          <p:cNvSpPr/>
          <p:nvPr/>
        </p:nvSpPr>
        <p:spPr bwMode="auto">
          <a:xfrm>
            <a:off x="3663893" y="4626455"/>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105" name="Straight Arrow Connector 104">
            <a:extLst>
              <a:ext uri="{FF2B5EF4-FFF2-40B4-BE49-F238E27FC236}">
                <a16:creationId xmlns:a16="http://schemas.microsoft.com/office/drawing/2014/main" id="{F887596F-5247-38EC-F85C-533254A8A7E7}"/>
              </a:ext>
            </a:extLst>
          </p:cNvPr>
          <p:cNvCxnSpPr>
            <a:cxnSpLocks/>
            <a:endCxn id="101" idx="1"/>
          </p:cNvCxnSpPr>
          <p:nvPr/>
        </p:nvCxnSpPr>
        <p:spPr>
          <a:xfrm>
            <a:off x="3472864" y="4699543"/>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07" name="TextBox 106">
            <a:extLst>
              <a:ext uri="{FF2B5EF4-FFF2-40B4-BE49-F238E27FC236}">
                <a16:creationId xmlns:a16="http://schemas.microsoft.com/office/drawing/2014/main" id="{AD2B2EA2-1AD5-B319-32D0-0636FCB6EFB8}"/>
              </a:ext>
            </a:extLst>
          </p:cNvPr>
          <p:cNvSpPr txBox="1"/>
          <p:nvPr/>
        </p:nvSpPr>
        <p:spPr>
          <a:xfrm>
            <a:off x="4639891" y="4601466"/>
            <a:ext cx="526481" cy="1483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50">
                <a:solidFill>
                  <a:srgbClr val="295E7E"/>
                </a:solidFill>
                <a:ea typeface="Meiryo UI" panose="020B0604030504040204" pitchFamily="50" charset="-128"/>
              </a:rPr>
              <a:t>★</a:t>
            </a:r>
            <a:r>
              <a:rPr lang="en-US" altLang="ja-JP" sz="900">
                <a:solidFill>
                  <a:srgbClr val="295E7E"/>
                </a:solidFill>
                <a:ea typeface="Meiryo UI" panose="020B0604030504040204" pitchFamily="50" charset="-128"/>
              </a:rPr>
              <a:t>CV</a:t>
            </a:r>
            <a:endParaRPr lang="en-US" sz="1050">
              <a:solidFill>
                <a:srgbClr val="295E7E"/>
              </a:solidFill>
              <a:ea typeface="Meiryo UI" panose="020B0604030504040204" pitchFamily="50" charset="-128"/>
            </a:endParaRPr>
          </a:p>
        </p:txBody>
      </p:sp>
      <p:sp>
        <p:nvSpPr>
          <p:cNvPr id="108" name="TextBox 107">
            <a:extLst>
              <a:ext uri="{FF2B5EF4-FFF2-40B4-BE49-F238E27FC236}">
                <a16:creationId xmlns:a16="http://schemas.microsoft.com/office/drawing/2014/main" id="{92936116-AF60-85FB-292B-C2C78774C27C}"/>
              </a:ext>
            </a:extLst>
          </p:cNvPr>
          <p:cNvSpPr txBox="1"/>
          <p:nvPr/>
        </p:nvSpPr>
        <p:spPr>
          <a:xfrm>
            <a:off x="11000349" y="2812482"/>
            <a:ext cx="526481" cy="1483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50">
                <a:solidFill>
                  <a:srgbClr val="295E7E"/>
                </a:solidFill>
                <a:ea typeface="Meiryo UI" panose="020B0604030504040204" pitchFamily="50" charset="-128"/>
              </a:rPr>
              <a:t>★</a:t>
            </a:r>
            <a:r>
              <a:rPr lang="en-US" altLang="ja-JP" sz="900">
                <a:solidFill>
                  <a:srgbClr val="295E7E"/>
                </a:solidFill>
                <a:ea typeface="Meiryo UI" panose="020B0604030504040204" pitchFamily="50" charset="-128"/>
              </a:rPr>
              <a:t>CV</a:t>
            </a:r>
            <a:endParaRPr lang="en-US" sz="1050">
              <a:solidFill>
                <a:srgbClr val="295E7E"/>
              </a:solidFill>
              <a:ea typeface="Meiryo UI" panose="020B0604030504040204" pitchFamily="50" charset="-128"/>
            </a:endParaRPr>
          </a:p>
        </p:txBody>
      </p:sp>
      <p:sp>
        <p:nvSpPr>
          <p:cNvPr id="109" name="正方形/長方形 134">
            <a:extLst>
              <a:ext uri="{FF2B5EF4-FFF2-40B4-BE49-F238E27FC236}">
                <a16:creationId xmlns:a16="http://schemas.microsoft.com/office/drawing/2014/main" id="{14D400DD-B11B-FF43-3ADA-30AE5A192ED3}"/>
              </a:ext>
            </a:extLst>
          </p:cNvPr>
          <p:cNvSpPr/>
          <p:nvPr/>
        </p:nvSpPr>
        <p:spPr bwMode="auto">
          <a:xfrm>
            <a:off x="10106021" y="1954609"/>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F0179600-9545-2EF6-5238-C57F2C42338B}"/>
              </a:ext>
            </a:extLst>
          </p:cNvPr>
          <p:cNvCxnSpPr>
            <a:cxnSpLocks/>
            <a:endCxn id="109" idx="1"/>
          </p:cNvCxnSpPr>
          <p:nvPr/>
        </p:nvCxnSpPr>
        <p:spPr>
          <a:xfrm>
            <a:off x="9914992" y="2027697"/>
            <a:ext cx="191029"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12" name="TextBox 111">
            <a:extLst>
              <a:ext uri="{FF2B5EF4-FFF2-40B4-BE49-F238E27FC236}">
                <a16:creationId xmlns:a16="http://schemas.microsoft.com/office/drawing/2014/main" id="{A5917886-C587-63CE-B693-BC028D2E5C7D}"/>
              </a:ext>
            </a:extLst>
          </p:cNvPr>
          <p:cNvSpPr txBox="1"/>
          <p:nvPr/>
        </p:nvSpPr>
        <p:spPr>
          <a:xfrm>
            <a:off x="11000349" y="1940314"/>
            <a:ext cx="526481" cy="14832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050">
                <a:solidFill>
                  <a:srgbClr val="295E7E"/>
                </a:solidFill>
                <a:ea typeface="Meiryo UI" panose="020B0604030504040204" pitchFamily="50" charset="-128"/>
              </a:rPr>
              <a:t>★</a:t>
            </a:r>
            <a:r>
              <a:rPr lang="en-US" altLang="ja-JP" sz="900">
                <a:solidFill>
                  <a:srgbClr val="295E7E"/>
                </a:solidFill>
                <a:ea typeface="Meiryo UI" panose="020B0604030504040204" pitchFamily="50" charset="-128"/>
              </a:rPr>
              <a:t>CV</a:t>
            </a:r>
            <a:endParaRPr lang="en-US" sz="1050">
              <a:solidFill>
                <a:srgbClr val="295E7E"/>
              </a:solidFill>
              <a:ea typeface="Meiryo UI" panose="020B0604030504040204" pitchFamily="50" charset="-128"/>
            </a:endParaRPr>
          </a:p>
        </p:txBody>
      </p:sp>
      <p:sp>
        <p:nvSpPr>
          <p:cNvPr id="117" name="正方形/長方形 134">
            <a:extLst>
              <a:ext uri="{FF2B5EF4-FFF2-40B4-BE49-F238E27FC236}">
                <a16:creationId xmlns:a16="http://schemas.microsoft.com/office/drawing/2014/main" id="{A1A1742E-0245-4EB7-29D5-47D22592F3BE}"/>
              </a:ext>
            </a:extLst>
          </p:cNvPr>
          <p:cNvSpPr/>
          <p:nvPr/>
        </p:nvSpPr>
        <p:spPr bwMode="auto">
          <a:xfrm>
            <a:off x="2288106" y="3271655"/>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業界業種定義</a:t>
            </a:r>
            <a:endParaRPr lang="en-US" sz="800">
              <a:solidFill>
                <a:srgbClr val="575757"/>
              </a:solidFill>
              <a:latin typeface="Trebuchet MS" panose="020B0603020202020204" pitchFamily="34" charset="0"/>
              <a:ea typeface="Meiryo UI" panose="020B0604030504040204" pitchFamily="50" charset="-128"/>
            </a:endParaRPr>
          </a:p>
        </p:txBody>
      </p:sp>
      <p:sp>
        <p:nvSpPr>
          <p:cNvPr id="118" name="正方形/長方形 134">
            <a:extLst>
              <a:ext uri="{FF2B5EF4-FFF2-40B4-BE49-F238E27FC236}">
                <a16:creationId xmlns:a16="http://schemas.microsoft.com/office/drawing/2014/main" id="{2029743C-ABC5-92F3-9DBE-7864A13E4777}"/>
              </a:ext>
            </a:extLst>
          </p:cNvPr>
          <p:cNvSpPr/>
          <p:nvPr/>
        </p:nvSpPr>
        <p:spPr bwMode="auto">
          <a:xfrm>
            <a:off x="3626165" y="3049222"/>
            <a:ext cx="145853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ジョブタイトル定義・説明</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9" name="直線矢印コネクタ 77">
            <a:extLst>
              <a:ext uri="{FF2B5EF4-FFF2-40B4-BE49-F238E27FC236}">
                <a16:creationId xmlns:a16="http://schemas.microsoft.com/office/drawing/2014/main" id="{F5333727-6B29-FC7F-1548-D130DFB4C937}"/>
              </a:ext>
            </a:extLst>
          </p:cNvPr>
          <p:cNvCxnSpPr>
            <a:cxnSpLocks/>
            <a:stCxn id="53" idx="2"/>
            <a:endCxn id="117" idx="1"/>
          </p:cNvCxnSpPr>
          <p:nvPr/>
        </p:nvCxnSpPr>
        <p:spPr>
          <a:xfrm rot="16200000" flipH="1">
            <a:off x="1936077" y="2993837"/>
            <a:ext cx="352965"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22" name="Straight Arrow Connector 121">
            <a:extLst>
              <a:ext uri="{FF2B5EF4-FFF2-40B4-BE49-F238E27FC236}">
                <a16:creationId xmlns:a16="http://schemas.microsoft.com/office/drawing/2014/main" id="{3E74F204-83F2-70FB-F416-B11E6DA13011}"/>
              </a:ext>
            </a:extLst>
          </p:cNvPr>
          <p:cNvCxnSpPr>
            <a:cxnSpLocks/>
            <a:stCxn id="69" idx="3"/>
            <a:endCxn id="118" idx="1"/>
          </p:cNvCxnSpPr>
          <p:nvPr/>
        </p:nvCxnSpPr>
        <p:spPr>
          <a:xfrm>
            <a:off x="3472114" y="3123434"/>
            <a:ext cx="154051" cy="0"/>
          </a:xfrm>
          <a:prstGeom prst="straightConnector1">
            <a:avLst/>
          </a:prstGeom>
          <a:noFill/>
          <a:ln w="9525" cap="flat" cmpd="sng" algn="ctr">
            <a:solidFill>
              <a:srgbClr val="6E6F73"/>
            </a:solidFill>
            <a:prstDash val="solid"/>
            <a:round/>
            <a:headEnd type="none" w="med" len="med"/>
            <a:tailEnd type="triangle" w="med" len="med"/>
          </a:ln>
          <a:effectLst/>
        </p:spPr>
      </p:cxnSp>
      <p:sp>
        <p:nvSpPr>
          <p:cNvPr id="130" name="正方形/長方形 134">
            <a:extLst>
              <a:ext uri="{FF2B5EF4-FFF2-40B4-BE49-F238E27FC236}">
                <a16:creationId xmlns:a16="http://schemas.microsoft.com/office/drawing/2014/main" id="{FAE22F83-99A9-DF89-3E38-0A4979ED743C}"/>
              </a:ext>
            </a:extLst>
          </p:cNvPr>
          <p:cNvSpPr/>
          <p:nvPr/>
        </p:nvSpPr>
        <p:spPr bwMode="auto">
          <a:xfrm>
            <a:off x="2288106" y="403287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業界別・職種別需給ギャップ</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35" name="直線矢印コネクタ 77">
            <a:extLst>
              <a:ext uri="{FF2B5EF4-FFF2-40B4-BE49-F238E27FC236}">
                <a16:creationId xmlns:a16="http://schemas.microsoft.com/office/drawing/2014/main" id="{BDE447E5-288C-E39F-6E94-C3490F869CA6}"/>
              </a:ext>
            </a:extLst>
          </p:cNvPr>
          <p:cNvCxnSpPr>
            <a:cxnSpLocks/>
            <a:stCxn id="44" idx="2"/>
            <a:endCxn id="130" idx="1"/>
          </p:cNvCxnSpPr>
          <p:nvPr/>
        </p:nvCxnSpPr>
        <p:spPr>
          <a:xfrm rot="16200000" flipH="1">
            <a:off x="1935821" y="3754806"/>
            <a:ext cx="353476"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40" name="正方形/長方形 134">
            <a:extLst>
              <a:ext uri="{FF2B5EF4-FFF2-40B4-BE49-F238E27FC236}">
                <a16:creationId xmlns:a16="http://schemas.microsoft.com/office/drawing/2014/main" id="{55FBF5E6-BAEE-82E8-3FB0-48B4E701E547}"/>
              </a:ext>
            </a:extLst>
          </p:cNvPr>
          <p:cNvSpPr/>
          <p:nvPr/>
        </p:nvSpPr>
        <p:spPr bwMode="auto">
          <a:xfrm>
            <a:off x="2288107" y="5920337"/>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FAQ</a:t>
            </a:r>
            <a:endParaRPr kumimoji="0" 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150" name="直線矢印コネクタ 77">
            <a:extLst>
              <a:ext uri="{FF2B5EF4-FFF2-40B4-BE49-F238E27FC236}">
                <a16:creationId xmlns:a16="http://schemas.microsoft.com/office/drawing/2014/main" id="{FEAF2387-4E56-0C2C-3018-F90828E0C3DB}"/>
              </a:ext>
            </a:extLst>
          </p:cNvPr>
          <p:cNvCxnSpPr>
            <a:cxnSpLocks/>
            <a:stCxn id="18" idx="2"/>
            <a:endCxn id="140" idx="1"/>
          </p:cNvCxnSpPr>
          <p:nvPr/>
        </p:nvCxnSpPr>
        <p:spPr>
          <a:xfrm rot="16200000" flipH="1">
            <a:off x="-525998" y="3180443"/>
            <a:ext cx="4317119" cy="1311092"/>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4" name="直線矢印コネクタ 77">
            <a:extLst>
              <a:ext uri="{FF2B5EF4-FFF2-40B4-BE49-F238E27FC236}">
                <a16:creationId xmlns:a16="http://schemas.microsoft.com/office/drawing/2014/main" id="{B5A053EB-B6E7-E367-2E1A-518AF37CB8A8}"/>
              </a:ext>
            </a:extLst>
          </p:cNvPr>
          <p:cNvCxnSpPr>
            <a:cxnSpLocks/>
            <a:stCxn id="18" idx="2"/>
            <a:endCxn id="170" idx="1"/>
          </p:cNvCxnSpPr>
          <p:nvPr/>
        </p:nvCxnSpPr>
        <p:spPr>
          <a:xfrm rot="16200000" flipH="1">
            <a:off x="-704323" y="3358768"/>
            <a:ext cx="4673768" cy="1311092"/>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7" name="直線矢印コネクタ 77">
            <a:extLst>
              <a:ext uri="{FF2B5EF4-FFF2-40B4-BE49-F238E27FC236}">
                <a16:creationId xmlns:a16="http://schemas.microsoft.com/office/drawing/2014/main" id="{3CA5897A-4BE8-B650-9442-CA580DFAD188}"/>
              </a:ext>
            </a:extLst>
          </p:cNvPr>
          <p:cNvCxnSpPr>
            <a:cxnSpLocks/>
            <a:stCxn id="18" idx="3"/>
            <a:endCxn id="249" idx="1"/>
          </p:cNvCxnSpPr>
          <p:nvPr/>
        </p:nvCxnSpPr>
        <p:spPr>
          <a:xfrm flipV="1">
            <a:off x="1391417" y="968264"/>
            <a:ext cx="4848056" cy="634955"/>
          </a:xfrm>
          <a:prstGeom prst="bentConnector3">
            <a:avLst>
              <a:gd name="adj1" fmla="val 87897"/>
            </a:avLst>
          </a:prstGeom>
          <a:noFill/>
          <a:ln w="9525" cap="flat" cmpd="sng" algn="ctr">
            <a:solidFill>
              <a:srgbClr val="6E6F73"/>
            </a:solidFill>
            <a:prstDash val="solid"/>
            <a:round/>
            <a:headEnd type="none" w="med" len="med"/>
            <a:tailEnd type="triangle" w="med" len="med"/>
          </a:ln>
          <a:effectLst/>
        </p:spPr>
      </p:cxnSp>
      <p:cxnSp>
        <p:nvCxnSpPr>
          <p:cNvPr id="161" name="直線矢印コネクタ 77">
            <a:extLst>
              <a:ext uri="{FF2B5EF4-FFF2-40B4-BE49-F238E27FC236}">
                <a16:creationId xmlns:a16="http://schemas.microsoft.com/office/drawing/2014/main" id="{E467956C-BCE5-14AA-3F65-BCCF57F5ABB4}"/>
              </a:ext>
            </a:extLst>
          </p:cNvPr>
          <p:cNvCxnSpPr>
            <a:cxnSpLocks/>
            <a:stCxn id="18" idx="3"/>
            <a:endCxn id="349" idx="1"/>
          </p:cNvCxnSpPr>
          <p:nvPr/>
        </p:nvCxnSpPr>
        <p:spPr>
          <a:xfrm>
            <a:off x="1391417" y="1603219"/>
            <a:ext cx="4848056" cy="220859"/>
          </a:xfrm>
          <a:prstGeom prst="bentConnector3">
            <a:avLst>
              <a:gd name="adj1" fmla="val 87722"/>
            </a:avLst>
          </a:prstGeom>
          <a:noFill/>
          <a:ln w="9525" cap="flat" cmpd="sng" algn="ctr">
            <a:solidFill>
              <a:srgbClr val="6E6F73"/>
            </a:solidFill>
            <a:prstDash val="solid"/>
            <a:round/>
            <a:headEnd type="none" w="med" len="med"/>
            <a:tailEnd type="triangle" w="med" len="med"/>
          </a:ln>
          <a:effectLst/>
        </p:spPr>
      </p:cxnSp>
      <p:cxnSp>
        <p:nvCxnSpPr>
          <p:cNvPr id="164" name="直線矢印コネクタ 77">
            <a:extLst>
              <a:ext uri="{FF2B5EF4-FFF2-40B4-BE49-F238E27FC236}">
                <a16:creationId xmlns:a16="http://schemas.microsoft.com/office/drawing/2014/main" id="{5C1CD5E5-F415-D475-43B2-FEDF6F003A9A}"/>
              </a:ext>
            </a:extLst>
          </p:cNvPr>
          <p:cNvCxnSpPr>
            <a:cxnSpLocks/>
            <a:stCxn id="18" idx="3"/>
            <a:endCxn id="87" idx="1"/>
          </p:cNvCxnSpPr>
          <p:nvPr/>
        </p:nvCxnSpPr>
        <p:spPr>
          <a:xfrm>
            <a:off x="1391417" y="1603219"/>
            <a:ext cx="4848056" cy="1095005"/>
          </a:xfrm>
          <a:prstGeom prst="bentConnector3">
            <a:avLst>
              <a:gd name="adj1" fmla="val 87722"/>
            </a:avLst>
          </a:prstGeom>
          <a:noFill/>
          <a:ln w="9525" cap="flat" cmpd="sng" algn="ctr">
            <a:solidFill>
              <a:srgbClr val="6E6F73"/>
            </a:solidFill>
            <a:prstDash val="solid"/>
            <a:round/>
            <a:headEnd type="none" w="med" len="med"/>
            <a:tailEnd type="triangle" w="med" len="med"/>
          </a:ln>
          <a:effectLst/>
        </p:spPr>
      </p:cxnSp>
      <p:cxnSp>
        <p:nvCxnSpPr>
          <p:cNvPr id="168" name="直線矢印コネクタ 77">
            <a:extLst>
              <a:ext uri="{FF2B5EF4-FFF2-40B4-BE49-F238E27FC236}">
                <a16:creationId xmlns:a16="http://schemas.microsoft.com/office/drawing/2014/main" id="{E0C436A6-392F-4F89-2A8B-E41DE80F8DF1}"/>
              </a:ext>
            </a:extLst>
          </p:cNvPr>
          <p:cNvCxnSpPr>
            <a:cxnSpLocks/>
            <a:stCxn id="18" idx="3"/>
            <a:endCxn id="272" idx="1"/>
          </p:cNvCxnSpPr>
          <p:nvPr/>
        </p:nvCxnSpPr>
        <p:spPr>
          <a:xfrm>
            <a:off x="1391417" y="1603219"/>
            <a:ext cx="4848056" cy="1965766"/>
          </a:xfrm>
          <a:prstGeom prst="bentConnector3">
            <a:avLst>
              <a:gd name="adj1" fmla="val 87722"/>
            </a:avLst>
          </a:prstGeom>
          <a:noFill/>
          <a:ln w="9525" cap="flat" cmpd="sng" algn="ctr">
            <a:solidFill>
              <a:srgbClr val="6E6F73"/>
            </a:solidFill>
            <a:prstDash val="solid"/>
            <a:round/>
            <a:headEnd type="none" w="med" len="med"/>
            <a:tailEnd type="triangle" w="med" len="med"/>
          </a:ln>
          <a:effectLst/>
        </p:spPr>
      </p:cxnSp>
      <p:cxnSp>
        <p:nvCxnSpPr>
          <p:cNvPr id="171" name="直線矢印コネクタ 77">
            <a:extLst>
              <a:ext uri="{FF2B5EF4-FFF2-40B4-BE49-F238E27FC236}">
                <a16:creationId xmlns:a16="http://schemas.microsoft.com/office/drawing/2014/main" id="{996AE72D-F35B-BF83-AFF2-371829DAD535}"/>
              </a:ext>
            </a:extLst>
          </p:cNvPr>
          <p:cNvCxnSpPr>
            <a:cxnSpLocks/>
            <a:stCxn id="18" idx="3"/>
            <a:endCxn id="31" idx="1"/>
          </p:cNvCxnSpPr>
          <p:nvPr/>
        </p:nvCxnSpPr>
        <p:spPr>
          <a:xfrm>
            <a:off x="1391417" y="1603219"/>
            <a:ext cx="4848056" cy="3263818"/>
          </a:xfrm>
          <a:prstGeom prst="bentConnector3">
            <a:avLst>
              <a:gd name="adj1" fmla="val 87897"/>
            </a:avLst>
          </a:prstGeom>
          <a:noFill/>
          <a:ln w="9525" cap="flat" cmpd="sng" algn="ctr">
            <a:solidFill>
              <a:srgbClr val="6E6F73"/>
            </a:solidFill>
            <a:prstDash val="solid"/>
            <a:round/>
            <a:headEnd type="none" w="med" len="med"/>
            <a:tailEnd type="triangle" w="med" len="med"/>
          </a:ln>
          <a:effectLst/>
        </p:spPr>
      </p:cxnSp>
      <p:cxnSp>
        <p:nvCxnSpPr>
          <p:cNvPr id="174" name="直線矢印コネクタ 77">
            <a:extLst>
              <a:ext uri="{FF2B5EF4-FFF2-40B4-BE49-F238E27FC236}">
                <a16:creationId xmlns:a16="http://schemas.microsoft.com/office/drawing/2014/main" id="{20EE04F5-7371-21EB-6E0C-E40538197B9F}"/>
              </a:ext>
            </a:extLst>
          </p:cNvPr>
          <p:cNvCxnSpPr>
            <a:cxnSpLocks/>
            <a:stCxn id="18" idx="3"/>
            <a:endCxn id="43" idx="1"/>
          </p:cNvCxnSpPr>
          <p:nvPr/>
        </p:nvCxnSpPr>
        <p:spPr>
          <a:xfrm>
            <a:off x="1391417" y="1603219"/>
            <a:ext cx="4848056" cy="4128055"/>
          </a:xfrm>
          <a:prstGeom prst="bentConnector3">
            <a:avLst>
              <a:gd name="adj1" fmla="val 87897"/>
            </a:avLst>
          </a:prstGeom>
          <a:noFill/>
          <a:ln w="9525" cap="flat" cmpd="sng" algn="ctr">
            <a:solidFill>
              <a:srgbClr val="6E6F73"/>
            </a:solidFill>
            <a:prstDash val="solid"/>
            <a:round/>
            <a:headEnd type="none" w="med" len="med"/>
            <a:tailEnd type="triangle" w="med" len="med"/>
          </a:ln>
          <a:effectLst/>
        </p:spPr>
      </p:cxnSp>
      <p:sp>
        <p:nvSpPr>
          <p:cNvPr id="20" name="正方形/長方形 134">
            <a:extLst>
              <a:ext uri="{FF2B5EF4-FFF2-40B4-BE49-F238E27FC236}">
                <a16:creationId xmlns:a16="http://schemas.microsoft.com/office/drawing/2014/main" id="{81E7C52F-4B28-6EB0-D5A7-5A1BD16D70D4}"/>
              </a:ext>
            </a:extLst>
          </p:cNvPr>
          <p:cNvSpPr/>
          <p:nvPr/>
        </p:nvSpPr>
        <p:spPr bwMode="auto">
          <a:xfrm>
            <a:off x="7056914" y="4318922"/>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デジタルスキル標準</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22" name="直線矢印コネクタ 77">
            <a:extLst>
              <a:ext uri="{FF2B5EF4-FFF2-40B4-BE49-F238E27FC236}">
                <a16:creationId xmlns:a16="http://schemas.microsoft.com/office/drawing/2014/main" id="{1ED7F880-0036-89C3-0E4C-D70ECDF96BA7}"/>
              </a:ext>
            </a:extLst>
          </p:cNvPr>
          <p:cNvCxnSpPr>
            <a:cxnSpLocks/>
            <a:stCxn id="272" idx="2"/>
            <a:endCxn id="20" idx="1"/>
          </p:cNvCxnSpPr>
          <p:nvPr/>
        </p:nvCxnSpPr>
        <p:spPr>
          <a:xfrm rot="16200000" flipH="1">
            <a:off x="6558031" y="3894251"/>
            <a:ext cx="749938"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40" name="正方形/長方形 134">
            <a:extLst>
              <a:ext uri="{FF2B5EF4-FFF2-40B4-BE49-F238E27FC236}">
                <a16:creationId xmlns:a16="http://schemas.microsoft.com/office/drawing/2014/main" id="{A1C43B41-5817-F524-3AF8-65F4F9B1B565}"/>
              </a:ext>
            </a:extLst>
          </p:cNvPr>
          <p:cNvSpPr/>
          <p:nvPr/>
        </p:nvSpPr>
        <p:spPr bwMode="auto">
          <a:xfrm>
            <a:off x="7056914" y="5201499"/>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チュートリアル・活用方法</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1" name="直線矢印コネクタ 77">
            <a:extLst>
              <a:ext uri="{FF2B5EF4-FFF2-40B4-BE49-F238E27FC236}">
                <a16:creationId xmlns:a16="http://schemas.microsoft.com/office/drawing/2014/main" id="{D5BFACEF-8582-92F6-1AF5-9B2502DE85BC}"/>
              </a:ext>
            </a:extLst>
          </p:cNvPr>
          <p:cNvCxnSpPr>
            <a:cxnSpLocks/>
            <a:stCxn id="31" idx="2"/>
            <a:endCxn id="40" idx="1"/>
          </p:cNvCxnSpPr>
          <p:nvPr/>
        </p:nvCxnSpPr>
        <p:spPr>
          <a:xfrm rot="16200000" flipH="1">
            <a:off x="6765769" y="4984565"/>
            <a:ext cx="334463" cy="247827"/>
          </a:xfrm>
          <a:prstGeom prst="bentConnector2">
            <a:avLst/>
          </a:prstGeom>
          <a:noFill/>
          <a:ln w="9525" cap="flat" cmpd="sng" algn="ctr">
            <a:solidFill>
              <a:srgbClr val="6E6F73"/>
            </a:solidFill>
            <a:prstDash val="solid"/>
            <a:round/>
            <a:headEnd type="none" w="med" len="med"/>
            <a:tailEnd type="triangle" w="med" len="med"/>
          </a:ln>
          <a:effectLst/>
        </p:spPr>
      </p:cxnSp>
      <p:sp>
        <p:nvSpPr>
          <p:cNvPr id="91" name="正方形/長方形 134">
            <a:extLst>
              <a:ext uri="{FF2B5EF4-FFF2-40B4-BE49-F238E27FC236}">
                <a16:creationId xmlns:a16="http://schemas.microsoft.com/office/drawing/2014/main" id="{D4891E68-95F5-E3D1-2DB0-E4708B1D24C5}"/>
              </a:ext>
            </a:extLst>
          </p:cNvPr>
          <p:cNvSpPr/>
          <p:nvPr/>
        </p:nvSpPr>
        <p:spPr bwMode="auto">
          <a:xfrm>
            <a:off x="8385382" y="369951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政策紹介</a:t>
            </a:r>
            <a:endParaRPr lang="en-US" sz="800">
              <a:solidFill>
                <a:srgbClr val="575757"/>
              </a:solidFill>
              <a:latin typeface="Trebuchet MS" panose="020B0603020202020204" pitchFamily="34" charset="0"/>
              <a:ea typeface="Meiryo UI" panose="020B0604030504040204" pitchFamily="50" charset="-128"/>
            </a:endParaRPr>
          </a:p>
        </p:txBody>
      </p:sp>
      <p:sp>
        <p:nvSpPr>
          <p:cNvPr id="97" name="正方形/長方形 134">
            <a:extLst>
              <a:ext uri="{FF2B5EF4-FFF2-40B4-BE49-F238E27FC236}">
                <a16:creationId xmlns:a16="http://schemas.microsoft.com/office/drawing/2014/main" id="{1F9AD4D3-EE31-F909-1D32-80F258FE806F}"/>
              </a:ext>
            </a:extLst>
          </p:cNvPr>
          <p:cNvSpPr/>
          <p:nvPr/>
        </p:nvSpPr>
        <p:spPr bwMode="auto">
          <a:xfrm>
            <a:off x="8385382" y="39149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試験情報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00" name="正方形/長方形 134">
            <a:extLst>
              <a:ext uri="{FF2B5EF4-FFF2-40B4-BE49-F238E27FC236}">
                <a16:creationId xmlns:a16="http://schemas.microsoft.com/office/drawing/2014/main" id="{18641E00-4917-5810-871F-07967027B93A}"/>
              </a:ext>
            </a:extLst>
          </p:cNvPr>
          <p:cNvSpPr/>
          <p:nvPr/>
        </p:nvSpPr>
        <p:spPr bwMode="auto">
          <a:xfrm>
            <a:off x="9662984" y="369951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en-US" altLang="ja-JP" sz="800" err="1">
                <a:solidFill>
                  <a:srgbClr val="575757"/>
                </a:solidFill>
                <a:latin typeface="Trebuchet MS" panose="020B0603020202020204" pitchFamily="34" charset="0"/>
                <a:ea typeface="Meiryo UI" panose="020B0604030504040204" pitchFamily="50" charset="-128"/>
              </a:rPr>
              <a:t>SNS</a:t>
            </a:r>
            <a:r>
              <a:rPr lang="ja-JP" altLang="en-US" sz="800">
                <a:solidFill>
                  <a:srgbClr val="575757"/>
                </a:solidFill>
                <a:latin typeface="Trebuchet MS" panose="020B0603020202020204" pitchFamily="34" charset="0"/>
                <a:ea typeface="Meiryo UI" panose="020B0604030504040204" pitchFamily="50" charset="-128"/>
              </a:rPr>
              <a:t>情報</a:t>
            </a:r>
            <a:endParaRPr lang="en-US" sz="800">
              <a:solidFill>
                <a:srgbClr val="575757"/>
              </a:solidFill>
              <a:latin typeface="Trebuchet MS" panose="020B0603020202020204" pitchFamily="34" charset="0"/>
              <a:ea typeface="Meiryo UI" panose="020B0604030504040204" pitchFamily="50" charset="-128"/>
            </a:endParaRPr>
          </a:p>
        </p:txBody>
      </p:sp>
      <p:sp>
        <p:nvSpPr>
          <p:cNvPr id="102" name="正方形/長方形 134">
            <a:extLst>
              <a:ext uri="{FF2B5EF4-FFF2-40B4-BE49-F238E27FC236}">
                <a16:creationId xmlns:a16="http://schemas.microsoft.com/office/drawing/2014/main" id="{8DCB53EC-4FB2-24A8-CF7E-D9C7420659AD}"/>
              </a:ext>
            </a:extLst>
          </p:cNvPr>
          <p:cNvSpPr/>
          <p:nvPr/>
        </p:nvSpPr>
        <p:spPr bwMode="auto">
          <a:xfrm>
            <a:off x="9662984" y="391494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マナビ</a:t>
            </a:r>
            <a:r>
              <a:rPr lang="en-US" altLang="ja-JP" sz="800">
                <a:solidFill>
                  <a:srgbClr val="575757"/>
                </a:solidFill>
                <a:latin typeface="Trebuchet MS" panose="020B0603020202020204" pitchFamily="34" charset="0"/>
                <a:ea typeface="Meiryo UI" panose="020B0604030504040204" pitchFamily="50" charset="-128"/>
              </a:rPr>
              <a:t>DX Quest</a:t>
            </a:r>
            <a:endParaRPr lang="en-US" sz="800">
              <a:solidFill>
                <a:srgbClr val="575757"/>
              </a:solidFill>
              <a:latin typeface="Trebuchet MS" panose="020B0603020202020204" pitchFamily="34" charset="0"/>
              <a:ea typeface="Meiryo UI" panose="020B0604030504040204" pitchFamily="50" charset="-128"/>
            </a:endParaRPr>
          </a:p>
        </p:txBody>
      </p:sp>
      <p:sp>
        <p:nvSpPr>
          <p:cNvPr id="103" name="正方形/長方形 134">
            <a:extLst>
              <a:ext uri="{FF2B5EF4-FFF2-40B4-BE49-F238E27FC236}">
                <a16:creationId xmlns:a16="http://schemas.microsoft.com/office/drawing/2014/main" id="{3CFAAB5F-3611-5B13-F385-B2E46F2D7A61}"/>
              </a:ext>
            </a:extLst>
          </p:cNvPr>
          <p:cNvSpPr/>
          <p:nvPr/>
        </p:nvSpPr>
        <p:spPr bwMode="auto">
          <a:xfrm>
            <a:off x="9662984" y="412346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人材交流</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ライン</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106" name="Rectangle: Rounded Corners 105">
            <a:extLst>
              <a:ext uri="{FF2B5EF4-FFF2-40B4-BE49-F238E27FC236}">
                <a16:creationId xmlns:a16="http://schemas.microsoft.com/office/drawing/2014/main" id="{5F5B6B44-4BA2-02E8-4DD6-F156A0D01245}"/>
              </a:ext>
            </a:extLst>
          </p:cNvPr>
          <p:cNvSpPr/>
          <p:nvPr/>
        </p:nvSpPr>
        <p:spPr>
          <a:xfrm>
            <a:off x="6933000" y="3666988"/>
            <a:ext cx="2659574" cy="862348"/>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13" name="TextBox 112">
            <a:extLst>
              <a:ext uri="{FF2B5EF4-FFF2-40B4-BE49-F238E27FC236}">
                <a16:creationId xmlns:a16="http://schemas.microsoft.com/office/drawing/2014/main" id="{8F123F2C-E9AF-33C0-1097-7777AF5E684F}"/>
              </a:ext>
            </a:extLst>
          </p:cNvPr>
          <p:cNvSpPr txBox="1"/>
          <p:nvPr/>
        </p:nvSpPr>
        <p:spPr>
          <a:xfrm>
            <a:off x="8323535" y="3473854"/>
            <a:ext cx="1345398"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現行マナビ</a:t>
            </a:r>
            <a:r>
              <a:rPr lang="en-US" altLang="ja-JP" sz="800" kern="0">
                <a:solidFill>
                  <a:srgbClr val="575757"/>
                </a:solidFill>
                <a:latin typeface="Trebuchet MS" panose="020B0603020202020204" pitchFamily="34" charset="0"/>
                <a:ea typeface="Meiryo UI" panose="020B0604030504040204" pitchFamily="50" charset="-128"/>
              </a:rPr>
              <a:t>DX</a:t>
            </a:r>
            <a:r>
              <a:rPr lang="ja-JP" altLang="en-US" sz="800" kern="0">
                <a:solidFill>
                  <a:srgbClr val="575757"/>
                </a:solidFill>
                <a:latin typeface="Trebuchet MS" panose="020B0603020202020204" pitchFamily="34" charset="0"/>
                <a:ea typeface="Meiryo UI" panose="020B0604030504040204" pitchFamily="50" charset="-128"/>
              </a:rPr>
              <a:t>掲載コンテンツ</a:t>
            </a:r>
          </a:p>
        </p:txBody>
      </p:sp>
      <p:sp>
        <p:nvSpPr>
          <p:cNvPr id="114" name="TextBox 113">
            <a:extLst>
              <a:ext uri="{FF2B5EF4-FFF2-40B4-BE49-F238E27FC236}">
                <a16:creationId xmlns:a16="http://schemas.microsoft.com/office/drawing/2014/main" id="{2C22477F-0A88-825C-D37D-77BE221AA0A2}"/>
              </a:ext>
            </a:extLst>
          </p:cNvPr>
          <p:cNvSpPr txBox="1"/>
          <p:nvPr/>
        </p:nvSpPr>
        <p:spPr>
          <a:xfrm>
            <a:off x="6033302" y="2068087"/>
            <a:ext cx="5181684" cy="46166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現行マナビ</a:t>
            </a:r>
            <a:r>
              <a:rPr lang="en-US" altLang="ja-JP" sz="800" kern="0">
                <a:solidFill>
                  <a:srgbClr val="575757"/>
                </a:solidFill>
                <a:latin typeface="Trebuchet MS" panose="020B0603020202020204" pitchFamily="34" charset="0"/>
                <a:ea typeface="Meiryo UI" panose="020B0604030504040204" pitchFamily="50" charset="-128"/>
              </a:rPr>
              <a:t>DX</a:t>
            </a:r>
            <a:r>
              <a:rPr lang="ja-JP" altLang="en-US" sz="800" kern="0">
                <a:solidFill>
                  <a:srgbClr val="575757"/>
                </a:solidFill>
                <a:latin typeface="Trebuchet MS" panose="020B0603020202020204" pitchFamily="34" charset="0"/>
                <a:ea typeface="Meiryo UI" panose="020B0604030504040204" pitchFamily="50" charset="-128"/>
              </a:rPr>
              <a:t>掲載コンテンツ表現方法：</a:t>
            </a:r>
            <a:endParaRPr lang="en-US" altLang="ja-JP" sz="800" kern="0">
              <a:solidFill>
                <a:srgbClr val="575757"/>
              </a:solidFill>
              <a:latin typeface="Trebuchet MS" panose="020B0603020202020204" pitchFamily="34" charset="0"/>
              <a:ea typeface="Meiryo UI" panose="020B0604030504040204" pitchFamily="50" charset="-128"/>
            </a:endParaRPr>
          </a:p>
          <a:p>
            <a:pPr marL="0" algn="l" rtl="0" eaLnBrk="1" fontAlgn="b" latinLnBrk="0" hangingPunct="1">
              <a:buNone/>
            </a:pPr>
            <a:r>
              <a:rPr lang="ja-JP" altLang="en-US" sz="800" kern="0">
                <a:solidFill>
                  <a:srgbClr val="575757"/>
                </a:solidFill>
                <a:latin typeface="Trebuchet MS" panose="020B0603020202020204" pitchFamily="34" charset="0"/>
                <a:ea typeface="Meiryo UI" panose="020B0604030504040204" pitchFamily="50" charset="-128"/>
              </a:rPr>
              <a:t>注目キーワード、カテゴリ検索、①人気の講座、②最近閲覧した講座</a:t>
            </a:r>
            <a:r>
              <a:rPr lang="ja-JP" altLang="en-US" sz="800">
                <a:solidFill>
                  <a:srgbClr val="575757"/>
                </a:solidFill>
                <a:latin typeface="Meiryo UI" panose="020B0604030504040204" pitchFamily="50" charset="-128"/>
                <a:ea typeface="Meiryo UI" panose="020B0604030504040204" pitchFamily="50" charset="-128"/>
              </a:rPr>
              <a:t>③</a:t>
            </a:r>
            <a:r>
              <a:rPr lang="ja-JP" sz="800" b="0" i="0" u="none" strike="noStrike" kern="1200">
                <a:solidFill>
                  <a:srgbClr val="575757"/>
                </a:solidFill>
                <a:effectLst/>
                <a:latin typeface="Meiryo UI" panose="020B0604030504040204" pitchFamily="50" charset="-128"/>
                <a:ea typeface="Meiryo UI" panose="020B0604030504040204" pitchFamily="50" charset="-128"/>
              </a:rPr>
              <a:t>今月のおすすめ</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④</a:t>
            </a:r>
            <a:r>
              <a:rPr lang="ja-JP" sz="800" b="0" i="0" u="none" strike="noStrike" kern="1200">
                <a:solidFill>
                  <a:srgbClr val="575757"/>
                </a:solidFill>
                <a:effectLst/>
                <a:latin typeface="Meiryo UI" panose="020B0604030504040204" pitchFamily="50" charset="-128"/>
                <a:ea typeface="Meiryo UI" panose="020B0604030504040204" pitchFamily="50" charset="-128"/>
              </a:rPr>
              <a:t>新着講座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⑤</a:t>
            </a:r>
            <a:r>
              <a:rPr lang="en-US" sz="800" b="0" i="0" u="none" strike="noStrike" kern="1200">
                <a:solidFill>
                  <a:srgbClr val="575757"/>
                </a:solidFill>
                <a:effectLst/>
                <a:latin typeface="Meiryo UI" panose="020B0604030504040204" pitchFamily="50" charset="-128"/>
                <a:ea typeface="Meiryo UI" panose="020B0604030504040204" pitchFamily="50" charset="-128"/>
              </a:rPr>
              <a:t>60</a:t>
            </a:r>
            <a:r>
              <a:rPr lang="ja-JP" sz="800" b="0" i="0" u="none" strike="noStrike" kern="1200">
                <a:solidFill>
                  <a:srgbClr val="575757"/>
                </a:solidFill>
                <a:effectLst/>
                <a:latin typeface="Meiryo UI" panose="020B0604030504040204" pitchFamily="50" charset="-128"/>
                <a:ea typeface="Meiryo UI" panose="020B0604030504040204" pitchFamily="50" charset="-128"/>
              </a:rPr>
              <a:t>分で学習できる</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⑥</a:t>
            </a:r>
            <a:r>
              <a:rPr lang="ja-JP" sz="800" b="0" i="0" u="none" strike="noStrike" kern="1200">
                <a:solidFill>
                  <a:srgbClr val="575757"/>
                </a:solidFill>
                <a:effectLst/>
                <a:latin typeface="Meiryo UI" panose="020B0604030504040204" pitchFamily="50" charset="-128"/>
                <a:ea typeface="Meiryo UI" panose="020B0604030504040204" pitchFamily="50" charset="-128"/>
              </a:rPr>
              <a:t>受講無料の講座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⑦</a:t>
            </a:r>
            <a:r>
              <a:rPr lang="ja-JP" sz="800" b="0" i="0" u="none" strike="noStrike" kern="1200">
                <a:solidFill>
                  <a:srgbClr val="575757"/>
                </a:solidFill>
                <a:effectLst/>
                <a:latin typeface="Meiryo UI" panose="020B0604030504040204" pitchFamily="50" charset="-128"/>
                <a:ea typeface="Meiryo UI" panose="020B0604030504040204" pitchFamily="50" charset="-128"/>
              </a:rPr>
              <a:t>デジタルリテラシー講座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⑧</a:t>
            </a:r>
            <a:r>
              <a:rPr lang="ja-JP" sz="800" b="0" i="0" u="none" strike="noStrike" kern="1200">
                <a:solidFill>
                  <a:srgbClr val="575757"/>
                </a:solidFill>
                <a:effectLst/>
                <a:latin typeface="Meiryo UI" panose="020B0604030504040204" pitchFamily="50" charset="-128"/>
                <a:ea typeface="Meiryo UI" panose="020B0604030504040204" pitchFamily="50" charset="-128"/>
              </a:rPr>
              <a:t>デジタル実践講座</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⑨</a:t>
            </a:r>
            <a:r>
              <a:rPr lang="en-US" sz="800" b="0" i="0" u="none" strike="noStrike" kern="1200">
                <a:solidFill>
                  <a:srgbClr val="575757"/>
                </a:solidFill>
                <a:effectLst/>
                <a:latin typeface="Meiryo UI" panose="020B0604030504040204" pitchFamily="50" charset="-128"/>
                <a:ea typeface="Meiryo UI" panose="020B0604030504040204" pitchFamily="50" charset="-128"/>
              </a:rPr>
              <a:t>AI</a:t>
            </a:r>
            <a:r>
              <a:rPr lang="ja-JP" sz="800" b="0" i="0" u="none" strike="noStrike" kern="1200">
                <a:solidFill>
                  <a:srgbClr val="575757"/>
                </a:solidFill>
                <a:effectLst/>
                <a:latin typeface="Meiryo UI" panose="020B0604030504040204" pitchFamily="50" charset="-128"/>
                <a:ea typeface="Meiryo UI" panose="020B0604030504040204" pitchFamily="50" charset="-128"/>
              </a:rPr>
              <a:t>等トレンド技術</a:t>
            </a:r>
            <a:r>
              <a:rPr lang="ja-JP" altLang="en-US" sz="800" b="0" i="0" u="none" strike="noStrike" kern="1200">
                <a:solidFill>
                  <a:srgbClr val="575757"/>
                </a:solidFill>
                <a:effectLst/>
                <a:latin typeface="Meiryo UI" panose="020B0604030504040204" pitchFamily="50" charset="-128"/>
                <a:ea typeface="Meiryo UI" panose="020B0604030504040204" pitchFamily="50" charset="-128"/>
              </a:rPr>
              <a:t>、</a:t>
            </a:r>
            <a:r>
              <a:rPr lang="ja-JP" altLang="en-US" sz="800">
                <a:solidFill>
                  <a:srgbClr val="575757"/>
                </a:solidFill>
                <a:latin typeface="Meiryo UI" panose="020B0604030504040204" pitchFamily="50" charset="-128"/>
                <a:ea typeface="Meiryo UI" panose="020B0604030504040204" pitchFamily="50" charset="-128"/>
              </a:rPr>
              <a:t>⑩</a:t>
            </a:r>
            <a:r>
              <a:rPr lang="ja-JP" sz="800" b="0" i="0" u="none" strike="noStrike" kern="1200">
                <a:solidFill>
                  <a:srgbClr val="575757"/>
                </a:solidFill>
                <a:effectLst/>
                <a:latin typeface="Meiryo UI" panose="020B0604030504040204" pitchFamily="50" charset="-128"/>
                <a:ea typeface="Meiryo UI" panose="020B0604030504040204" pitchFamily="50" charset="-128"/>
              </a:rPr>
              <a:t>特に女性におすすめ</a:t>
            </a:r>
            <a:endParaRPr lang="en-US" sz="1100" b="0" i="0" u="none" strike="noStrike">
              <a:solidFill>
                <a:srgbClr val="575757"/>
              </a:solidFill>
              <a:effectLst/>
              <a:latin typeface="Arial" panose="020B0604020202020204" pitchFamily="34" charset="0"/>
              <a:ea typeface="Meiryo UI" panose="020B0604030504040204" pitchFamily="50" charset="-128"/>
            </a:endParaRPr>
          </a:p>
        </p:txBody>
      </p:sp>
      <p:sp>
        <p:nvSpPr>
          <p:cNvPr id="124" name="正方形/長方形 134">
            <a:extLst>
              <a:ext uri="{FF2B5EF4-FFF2-40B4-BE49-F238E27FC236}">
                <a16:creationId xmlns:a16="http://schemas.microsoft.com/office/drawing/2014/main" id="{535AA2E9-1015-A438-CBFA-021D414AD727}"/>
              </a:ext>
            </a:extLst>
          </p:cNvPr>
          <p:cNvSpPr/>
          <p:nvPr/>
        </p:nvSpPr>
        <p:spPr bwMode="auto">
          <a:xfrm>
            <a:off x="2288106" y="189345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学習プラン</a:t>
            </a:r>
            <a:endParaRPr lang="en-US" sz="800">
              <a:solidFill>
                <a:srgbClr val="575757"/>
              </a:solidFill>
              <a:latin typeface="Trebuchet MS" panose="020B0603020202020204" pitchFamily="34" charset="0"/>
              <a:ea typeface="Meiryo UI" panose="020B0604030504040204" pitchFamily="50" charset="-128"/>
            </a:endParaRPr>
          </a:p>
        </p:txBody>
      </p:sp>
      <p:sp>
        <p:nvSpPr>
          <p:cNvPr id="125" name="正方形/長方形 134">
            <a:extLst>
              <a:ext uri="{FF2B5EF4-FFF2-40B4-BE49-F238E27FC236}">
                <a16:creationId xmlns:a16="http://schemas.microsoft.com/office/drawing/2014/main" id="{42B5EF4B-E45B-04F6-18D8-71B6842053C1}"/>
              </a:ext>
            </a:extLst>
          </p:cNvPr>
          <p:cNvSpPr/>
          <p:nvPr/>
        </p:nvSpPr>
        <p:spPr bwMode="auto">
          <a:xfrm>
            <a:off x="2288106" y="2088331"/>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お気に入り</a:t>
            </a:r>
            <a:endParaRPr lang="en-US" sz="800">
              <a:solidFill>
                <a:srgbClr val="575757"/>
              </a:solidFill>
              <a:latin typeface="Trebuchet MS" panose="020B0603020202020204" pitchFamily="34" charset="0"/>
              <a:ea typeface="Meiryo UI" panose="020B0604030504040204" pitchFamily="50" charset="-128"/>
            </a:endParaRPr>
          </a:p>
        </p:txBody>
      </p:sp>
      <p:sp>
        <p:nvSpPr>
          <p:cNvPr id="126" name="正方形/長方形 134">
            <a:extLst>
              <a:ext uri="{FF2B5EF4-FFF2-40B4-BE49-F238E27FC236}">
                <a16:creationId xmlns:a16="http://schemas.microsoft.com/office/drawing/2014/main" id="{F930B9B7-1934-F90C-073A-F6650C8C29D6}"/>
              </a:ext>
            </a:extLst>
          </p:cNvPr>
          <p:cNvSpPr/>
          <p:nvPr/>
        </p:nvSpPr>
        <p:spPr bwMode="auto">
          <a:xfrm>
            <a:off x="2288106" y="2275590"/>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ログイン</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サインイン</a:t>
            </a:r>
            <a:endParaRPr lang="en-US" sz="800">
              <a:solidFill>
                <a:srgbClr val="575757"/>
              </a:solidFill>
              <a:latin typeface="Trebuchet MS" panose="020B0603020202020204" pitchFamily="34" charset="0"/>
              <a:ea typeface="Meiryo UI" panose="020B0604030504040204" pitchFamily="50" charset="-128"/>
            </a:endParaRPr>
          </a:p>
        </p:txBody>
      </p:sp>
      <p:sp>
        <p:nvSpPr>
          <p:cNvPr id="127" name="正方形/長方形 134">
            <a:extLst>
              <a:ext uri="{FF2B5EF4-FFF2-40B4-BE49-F238E27FC236}">
                <a16:creationId xmlns:a16="http://schemas.microsoft.com/office/drawing/2014/main" id="{A8C3A44F-6EF9-45A8-3580-45C2FBB93AAC}"/>
              </a:ext>
            </a:extLst>
          </p:cNvPr>
          <p:cNvSpPr/>
          <p:nvPr/>
        </p:nvSpPr>
        <p:spPr bwMode="auto">
          <a:xfrm>
            <a:off x="3663893" y="1893451"/>
            <a:ext cx="1420809" cy="146175"/>
          </a:xfrm>
          <a:prstGeom prst="rect">
            <a:avLst/>
          </a:prstGeom>
          <a:solidFill>
            <a:srgbClr val="30C1D7"/>
          </a:solidFill>
          <a:ln w="9525" cap="flat" cmpd="sng" algn="ctr">
            <a:noFill/>
            <a:prstDash val="solid"/>
            <a:miter lim="800000"/>
            <a:headEnd type="none" w="med" len="med"/>
            <a:tailEnd type="none" w="med" len="med"/>
          </a:ln>
          <a:effectLst/>
        </p:spPr>
        <p:txBody>
          <a:bodyPr wrap="none" lIns="18000" tIns="18000" rIns="18000" bIns="18000" rtlCol="0" anchor="ctr">
            <a:noAutofit/>
          </a:bodyPr>
          <a:lstStyle/>
          <a:p>
            <a:pPr>
              <a:defRPr/>
            </a:pPr>
            <a:r>
              <a:rPr lang="ja-JP" altLang="en-US" sz="800">
                <a:solidFill>
                  <a:srgbClr val="FFFFFF"/>
                </a:solidFill>
                <a:latin typeface="Trebuchet MS" panose="020B0603020202020204" pitchFamily="34" charset="0"/>
                <a:ea typeface="Meiryo UI" panose="020B0604030504040204" pitchFamily="50" charset="-128"/>
              </a:rPr>
              <a:t>会員化促進案内</a:t>
            </a:r>
            <a:endParaRPr lang="en-US" sz="800">
              <a:solidFill>
                <a:srgbClr val="FFFFFF"/>
              </a:solidFill>
              <a:latin typeface="Trebuchet MS" panose="020B0603020202020204" pitchFamily="34" charset="0"/>
              <a:ea typeface="Meiryo UI" panose="020B0604030504040204" pitchFamily="50" charset="-128"/>
            </a:endParaRPr>
          </a:p>
        </p:txBody>
      </p:sp>
      <p:cxnSp>
        <p:nvCxnSpPr>
          <p:cNvPr id="128" name="直線矢印コネクタ 77">
            <a:extLst>
              <a:ext uri="{FF2B5EF4-FFF2-40B4-BE49-F238E27FC236}">
                <a16:creationId xmlns:a16="http://schemas.microsoft.com/office/drawing/2014/main" id="{C432978B-5B21-B43F-EDE4-ADBE856DEA4A}"/>
              </a:ext>
            </a:extLst>
          </p:cNvPr>
          <p:cNvCxnSpPr>
            <a:cxnSpLocks/>
            <a:stCxn id="18" idx="2"/>
            <a:endCxn id="136" idx="1"/>
          </p:cNvCxnSpPr>
          <p:nvPr/>
        </p:nvCxnSpPr>
        <p:spPr>
          <a:xfrm rot="16200000" flipH="1">
            <a:off x="1168363" y="1486082"/>
            <a:ext cx="110954" cy="493650"/>
          </a:xfrm>
          <a:prstGeom prst="bentConnector2">
            <a:avLst/>
          </a:prstGeom>
          <a:noFill/>
          <a:ln w="9525" cap="flat" cmpd="sng" algn="ctr">
            <a:solidFill>
              <a:srgbClr val="6E6F73"/>
            </a:solidFill>
            <a:prstDash val="solid"/>
            <a:round/>
            <a:headEnd type="none" w="med" len="med"/>
            <a:tailEnd type="triangle" w="med" len="med"/>
          </a:ln>
          <a:effectLst/>
        </p:spPr>
      </p:cxnSp>
      <p:sp>
        <p:nvSpPr>
          <p:cNvPr id="136" name="正方形/長方形 134">
            <a:extLst>
              <a:ext uri="{FF2B5EF4-FFF2-40B4-BE49-F238E27FC236}">
                <a16:creationId xmlns:a16="http://schemas.microsoft.com/office/drawing/2014/main" id="{F400A105-9E63-B16E-31C2-DC8E61D8507A}"/>
              </a:ext>
            </a:extLst>
          </p:cNvPr>
          <p:cNvSpPr/>
          <p:nvPr/>
        </p:nvSpPr>
        <p:spPr bwMode="auto">
          <a:xfrm>
            <a:off x="1470665" y="1714172"/>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ヘッダーメニュー</a:t>
            </a:r>
            <a:endParaRPr lang="en-US" sz="800">
              <a:solidFill>
                <a:srgbClr val="575757"/>
              </a:solidFill>
              <a:latin typeface="Trebuchet MS" panose="020B0603020202020204" pitchFamily="34" charset="0"/>
              <a:ea typeface="Meiryo UI" panose="020B0604030504040204" pitchFamily="50" charset="-128"/>
            </a:endParaRPr>
          </a:p>
        </p:txBody>
      </p:sp>
      <p:cxnSp>
        <p:nvCxnSpPr>
          <p:cNvPr id="146" name="直線矢印コネクタ 77">
            <a:extLst>
              <a:ext uri="{FF2B5EF4-FFF2-40B4-BE49-F238E27FC236}">
                <a16:creationId xmlns:a16="http://schemas.microsoft.com/office/drawing/2014/main" id="{0F3E3164-4C34-1B06-538D-792377BF62CC}"/>
              </a:ext>
            </a:extLst>
          </p:cNvPr>
          <p:cNvCxnSpPr>
            <a:cxnSpLocks/>
            <a:stCxn id="136" idx="2"/>
            <a:endCxn id="124" idx="1"/>
          </p:cNvCxnSpPr>
          <p:nvPr/>
        </p:nvCxnSpPr>
        <p:spPr>
          <a:xfrm rot="16200000" flipH="1">
            <a:off x="2060025" y="1739582"/>
            <a:ext cx="105068"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49" name="直線矢印コネクタ 77">
            <a:extLst>
              <a:ext uri="{FF2B5EF4-FFF2-40B4-BE49-F238E27FC236}">
                <a16:creationId xmlns:a16="http://schemas.microsoft.com/office/drawing/2014/main" id="{CF27CE79-CD04-981E-0640-95A57661459C}"/>
              </a:ext>
            </a:extLst>
          </p:cNvPr>
          <p:cNvCxnSpPr>
            <a:cxnSpLocks/>
            <a:stCxn id="136" idx="2"/>
            <a:endCxn id="125" idx="1"/>
          </p:cNvCxnSpPr>
          <p:nvPr/>
        </p:nvCxnSpPr>
        <p:spPr>
          <a:xfrm rot="16200000" flipH="1">
            <a:off x="1962585" y="1837022"/>
            <a:ext cx="299948" cy="351094"/>
          </a:xfrm>
          <a:prstGeom prst="bentConnector2">
            <a:avLst/>
          </a:prstGeom>
          <a:noFill/>
          <a:ln w="9525" cap="flat" cmpd="sng" algn="ctr">
            <a:solidFill>
              <a:srgbClr val="6E6F73"/>
            </a:solidFill>
            <a:prstDash val="solid"/>
            <a:round/>
            <a:headEnd type="none" w="med" len="med"/>
            <a:tailEnd type="triangle" w="med" len="med"/>
          </a:ln>
          <a:effectLst/>
        </p:spPr>
      </p:cxnSp>
      <p:cxnSp>
        <p:nvCxnSpPr>
          <p:cNvPr id="155" name="直線矢印コネクタ 77">
            <a:extLst>
              <a:ext uri="{FF2B5EF4-FFF2-40B4-BE49-F238E27FC236}">
                <a16:creationId xmlns:a16="http://schemas.microsoft.com/office/drawing/2014/main" id="{66838721-9373-9133-33B6-A8A6CBA625BC}"/>
              </a:ext>
            </a:extLst>
          </p:cNvPr>
          <p:cNvCxnSpPr>
            <a:cxnSpLocks/>
            <a:stCxn id="136" idx="2"/>
            <a:endCxn id="126" idx="1"/>
          </p:cNvCxnSpPr>
          <p:nvPr/>
        </p:nvCxnSpPr>
        <p:spPr>
          <a:xfrm rot="16200000" flipH="1">
            <a:off x="1868956" y="1930651"/>
            <a:ext cx="487207" cy="351094"/>
          </a:xfrm>
          <a:prstGeom prst="bentConnector2">
            <a:avLst/>
          </a:prstGeom>
          <a:noFill/>
          <a:ln w="9525" cap="flat" cmpd="sng" algn="ctr">
            <a:solidFill>
              <a:srgbClr val="6E6F73"/>
            </a:solidFill>
            <a:prstDash val="solid"/>
            <a:round/>
            <a:headEnd type="none" w="med" len="med"/>
            <a:tailEnd type="triangle" w="med" len="med"/>
          </a:ln>
          <a:effectLst/>
        </p:spPr>
      </p:cxnSp>
      <p:sp>
        <p:nvSpPr>
          <p:cNvPr id="165" name="正方形/長方形 134">
            <a:extLst>
              <a:ext uri="{FF2B5EF4-FFF2-40B4-BE49-F238E27FC236}">
                <a16:creationId xmlns:a16="http://schemas.microsoft.com/office/drawing/2014/main" id="{579D8CC7-E50A-9C86-FA0C-C06E5D4CD379}"/>
              </a:ext>
            </a:extLst>
          </p:cNvPr>
          <p:cNvSpPr/>
          <p:nvPr/>
        </p:nvSpPr>
        <p:spPr bwMode="auto">
          <a:xfrm>
            <a:off x="8385382" y="412726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お知らせ</a:t>
            </a:r>
            <a:r>
              <a:rPr lang="en-US" altLang="ja-JP" sz="800">
                <a:solidFill>
                  <a:srgbClr val="575757"/>
                </a:solidFill>
                <a:latin typeface="Trebuchet MS" panose="020B0603020202020204" pitchFamily="34" charset="0"/>
                <a:ea typeface="Meiryo UI" panose="020B0604030504040204" pitchFamily="50" charset="-128"/>
              </a:rPr>
              <a:t>(</a:t>
            </a:r>
            <a:r>
              <a:rPr lang="ja-JP" altLang="en-US" sz="800">
                <a:solidFill>
                  <a:srgbClr val="575757"/>
                </a:solidFill>
                <a:latin typeface="Trebuchet MS" panose="020B0603020202020204" pitchFamily="34" charset="0"/>
                <a:ea typeface="Meiryo UI" panose="020B0604030504040204" pitchFamily="50" charset="-128"/>
              </a:rPr>
              <a:t>メンテナンス予定</a:t>
            </a:r>
            <a:r>
              <a:rPr lang="en-US" altLang="ja-JP" sz="800">
                <a:solidFill>
                  <a:srgbClr val="575757"/>
                </a:solidFill>
                <a:latin typeface="Trebuchet MS" panose="020B0603020202020204" pitchFamily="34" charset="0"/>
                <a:ea typeface="Meiryo UI" panose="020B0604030504040204" pitchFamily="50" charset="-128"/>
              </a:rPr>
              <a:t>)</a:t>
            </a:r>
            <a:endParaRPr lang="en-US" sz="800">
              <a:solidFill>
                <a:srgbClr val="575757"/>
              </a:solidFill>
              <a:latin typeface="Trebuchet MS" panose="020B0603020202020204" pitchFamily="34" charset="0"/>
              <a:ea typeface="Meiryo UI" panose="020B0604030504040204" pitchFamily="50" charset="-128"/>
            </a:endParaRPr>
          </a:p>
        </p:txBody>
      </p:sp>
      <p:sp>
        <p:nvSpPr>
          <p:cNvPr id="166" name="正方形/長方形 134">
            <a:extLst>
              <a:ext uri="{FF2B5EF4-FFF2-40B4-BE49-F238E27FC236}">
                <a16:creationId xmlns:a16="http://schemas.microsoft.com/office/drawing/2014/main" id="{0EB5E27D-BEB1-71CB-BE23-D65C6F6BC496}"/>
              </a:ext>
            </a:extLst>
          </p:cNvPr>
          <p:cNvSpPr/>
          <p:nvPr/>
        </p:nvSpPr>
        <p:spPr bwMode="auto">
          <a:xfrm>
            <a:off x="4218169" y="1167437"/>
            <a:ext cx="932693"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問い合わせフォーム</a:t>
            </a:r>
            <a:endParaRPr lang="en-US" sz="800">
              <a:solidFill>
                <a:srgbClr val="575757"/>
              </a:solidFill>
              <a:latin typeface="Trebuchet MS" panose="020B0603020202020204" pitchFamily="34" charset="0"/>
              <a:ea typeface="Meiryo UI" panose="020B0604030504040204" pitchFamily="50" charset="-128"/>
            </a:endParaRPr>
          </a:p>
        </p:txBody>
      </p:sp>
      <p:sp>
        <p:nvSpPr>
          <p:cNvPr id="170" name="正方形/長方形 134">
            <a:extLst>
              <a:ext uri="{FF2B5EF4-FFF2-40B4-BE49-F238E27FC236}">
                <a16:creationId xmlns:a16="http://schemas.microsoft.com/office/drawing/2014/main" id="{D6BA70F5-DFB6-8E7A-A18A-2197AB0F0237}"/>
              </a:ext>
            </a:extLst>
          </p:cNvPr>
          <p:cNvSpPr/>
          <p:nvPr/>
        </p:nvSpPr>
        <p:spPr bwMode="auto">
          <a:xfrm>
            <a:off x="2288107" y="6276986"/>
            <a:ext cx="1184008"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講座提供事業者一覧</a:t>
            </a:r>
            <a:endParaRPr lang="en-US" sz="800">
              <a:solidFill>
                <a:srgbClr val="575757"/>
              </a:solidFill>
              <a:latin typeface="Trebuchet MS" panose="020B0603020202020204" pitchFamily="34" charset="0"/>
              <a:ea typeface="Meiryo UI" panose="020B0604030504040204" pitchFamily="50" charset="-128"/>
            </a:endParaRPr>
          </a:p>
        </p:txBody>
      </p:sp>
      <p:sp>
        <p:nvSpPr>
          <p:cNvPr id="172" name="正方形/長方形 134">
            <a:extLst>
              <a:ext uri="{FF2B5EF4-FFF2-40B4-BE49-F238E27FC236}">
                <a16:creationId xmlns:a16="http://schemas.microsoft.com/office/drawing/2014/main" id="{786A6F07-88E6-B3E2-C302-6678249FCFE0}"/>
              </a:ext>
            </a:extLst>
          </p:cNvPr>
          <p:cNvSpPr/>
          <p:nvPr/>
        </p:nvSpPr>
        <p:spPr bwMode="auto">
          <a:xfrm>
            <a:off x="3626165" y="6276986"/>
            <a:ext cx="1458537" cy="148423"/>
          </a:xfrm>
          <a:prstGeom prst="rect">
            <a:avLst/>
          </a:prstGeom>
          <a:solidFill>
            <a:srgbClr val="FFFFFF"/>
          </a:solidFill>
          <a:ln w="9525" cap="flat" cmpd="sng" algn="ctr">
            <a:noFill/>
            <a:prstDash val="solid"/>
            <a:miter lim="800000"/>
            <a:headEnd type="none" w="med" len="med"/>
            <a:tailEnd type="none" w="med" len="med"/>
          </a:ln>
          <a:effectLst/>
          <a:extLst>
            <a:ext uri="{91240B29-F687-4F45-9708-019B960494DF}">
              <a14:hiddenLine xmlns:a14="http://schemas.microsoft.com/office/drawing/2010/main" w="9525" cap="flat" cmpd="sng" algn="ctr">
                <a:solidFill>
                  <a:srgbClr val="6E6F73"/>
                </a:solidFill>
                <a:prstDash val="solid"/>
                <a:miter lim="800000"/>
                <a:headEnd type="none" w="med" len="med"/>
                <a:tailEnd type="none" w="med" len="med"/>
              </a14:hiddenLine>
            </a:ext>
          </a:extLst>
        </p:spPr>
        <p:txBody>
          <a:bodyPr wrap="none" lIns="18000" tIns="18000" rIns="18000" bIns="18000" rtlCol="0" anchor="ctr">
            <a:noAutofit/>
          </a:bodyPr>
          <a:lstStyle/>
          <a:p>
            <a:pPr>
              <a:defRPr/>
            </a:pPr>
            <a:r>
              <a:rPr lang="ja-JP" altLang="en-US" sz="800">
                <a:solidFill>
                  <a:srgbClr val="575757"/>
                </a:solidFill>
                <a:latin typeface="Trebuchet MS" panose="020B0603020202020204" pitchFamily="34" charset="0"/>
                <a:ea typeface="Meiryo UI" panose="020B0604030504040204" pitchFamily="50" charset="-128"/>
              </a:rPr>
              <a:t>講座提供希望の事業者の方へ</a:t>
            </a:r>
            <a:endParaRPr lang="en-US" sz="800">
              <a:solidFill>
                <a:srgbClr val="575757"/>
              </a:solidFill>
              <a:latin typeface="Trebuchet MS" panose="020B0603020202020204" pitchFamily="34" charset="0"/>
              <a:ea typeface="Meiryo UI" panose="020B0604030504040204" pitchFamily="50" charset="-128"/>
            </a:endParaRPr>
          </a:p>
        </p:txBody>
      </p:sp>
      <p:sp>
        <p:nvSpPr>
          <p:cNvPr id="173" name="Rectangle: Rounded Corners 172">
            <a:extLst>
              <a:ext uri="{FF2B5EF4-FFF2-40B4-BE49-F238E27FC236}">
                <a16:creationId xmlns:a16="http://schemas.microsoft.com/office/drawing/2014/main" id="{2234EF32-12A5-71EF-D731-875B4F6D8091}"/>
              </a:ext>
            </a:extLst>
          </p:cNvPr>
          <p:cNvSpPr/>
          <p:nvPr/>
        </p:nvSpPr>
        <p:spPr>
          <a:xfrm>
            <a:off x="1280891" y="5869801"/>
            <a:ext cx="3919760" cy="600848"/>
          </a:xfrm>
          <a:prstGeom prst="roundRect">
            <a:avLst>
              <a:gd name="adj" fmla="val 2693"/>
            </a:avLst>
          </a:prstGeom>
          <a:ln w="9525" cap="rnd">
            <a:solidFill>
              <a:srgbClr val="9A9A9A"/>
            </a:solidFill>
            <a:prstDash val="dash"/>
            <a:round/>
            <a:tailEnd type="triangle"/>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75" name="TextBox 174">
            <a:extLst>
              <a:ext uri="{FF2B5EF4-FFF2-40B4-BE49-F238E27FC236}">
                <a16:creationId xmlns:a16="http://schemas.microsoft.com/office/drawing/2014/main" id="{5873943F-F659-1C1B-DFE1-F0AD7CF5C8AB}"/>
              </a:ext>
            </a:extLst>
          </p:cNvPr>
          <p:cNvSpPr txBox="1"/>
          <p:nvPr/>
        </p:nvSpPr>
        <p:spPr>
          <a:xfrm>
            <a:off x="3915447" y="5857198"/>
            <a:ext cx="1345398" cy="21544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800" kern="0">
                <a:solidFill>
                  <a:srgbClr val="575757"/>
                </a:solidFill>
                <a:latin typeface="Trebuchet MS" panose="020B0603020202020204" pitchFamily="34" charset="0"/>
                <a:ea typeface="Meiryo UI" panose="020B0604030504040204" pitchFamily="50" charset="-128"/>
              </a:rPr>
              <a:t>現行マナビ</a:t>
            </a:r>
            <a:r>
              <a:rPr lang="en-US" altLang="ja-JP" sz="800" kern="0">
                <a:solidFill>
                  <a:srgbClr val="575757"/>
                </a:solidFill>
                <a:latin typeface="Trebuchet MS" panose="020B0603020202020204" pitchFamily="34" charset="0"/>
                <a:ea typeface="Meiryo UI" panose="020B0604030504040204" pitchFamily="50" charset="-128"/>
              </a:rPr>
              <a:t>DX</a:t>
            </a:r>
            <a:r>
              <a:rPr lang="ja-JP" altLang="en-US" sz="800" kern="0">
                <a:solidFill>
                  <a:srgbClr val="575757"/>
                </a:solidFill>
                <a:latin typeface="Trebuchet MS" panose="020B0603020202020204" pitchFamily="34" charset="0"/>
                <a:ea typeface="Meiryo UI" panose="020B0604030504040204" pitchFamily="50" charset="-128"/>
              </a:rPr>
              <a:t>掲載コンテンツ</a:t>
            </a:r>
          </a:p>
        </p:txBody>
      </p:sp>
      <p:cxnSp>
        <p:nvCxnSpPr>
          <p:cNvPr id="2" name="Straight Arrow Connector 1">
            <a:extLst>
              <a:ext uri="{FF2B5EF4-FFF2-40B4-BE49-F238E27FC236}">
                <a16:creationId xmlns:a16="http://schemas.microsoft.com/office/drawing/2014/main" id="{95D00364-A141-8867-CE41-E9C25F08EB39}"/>
              </a:ext>
            </a:extLst>
          </p:cNvPr>
          <p:cNvCxnSpPr>
            <a:cxnSpLocks/>
            <a:stCxn id="124" idx="3"/>
            <a:endCxn id="127" idx="1"/>
          </p:cNvCxnSpPr>
          <p:nvPr/>
        </p:nvCxnSpPr>
        <p:spPr>
          <a:xfrm flipV="1">
            <a:off x="3472114" y="1966539"/>
            <a:ext cx="191779" cy="1124"/>
          </a:xfrm>
          <a:prstGeom prst="straightConnector1">
            <a:avLst/>
          </a:prstGeom>
          <a:noFill/>
          <a:ln w="9525" cap="flat" cmpd="sng" algn="ctr">
            <a:solidFill>
              <a:srgbClr val="6E6F73"/>
            </a:solidFill>
            <a:prstDash val="solid"/>
            <a:round/>
            <a:headEnd type="none" w="med" len="med"/>
            <a:tailEnd type="triangle" w="med" len="med"/>
          </a:ln>
          <a:effectLst/>
        </p:spPr>
      </p:cxnSp>
      <p:cxnSp>
        <p:nvCxnSpPr>
          <p:cNvPr id="12" name="直線矢印コネクタ 77">
            <a:extLst>
              <a:ext uri="{FF2B5EF4-FFF2-40B4-BE49-F238E27FC236}">
                <a16:creationId xmlns:a16="http://schemas.microsoft.com/office/drawing/2014/main" id="{CB5416B1-D1BD-4085-43E4-4025ECE8FA7F}"/>
              </a:ext>
            </a:extLst>
          </p:cNvPr>
          <p:cNvCxnSpPr>
            <a:cxnSpLocks/>
            <a:stCxn id="125" idx="3"/>
            <a:endCxn id="127" idx="1"/>
          </p:cNvCxnSpPr>
          <p:nvPr/>
        </p:nvCxnSpPr>
        <p:spPr>
          <a:xfrm flipV="1">
            <a:off x="3472114" y="1966539"/>
            <a:ext cx="191779" cy="196004"/>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cxnSp>
        <p:nvCxnSpPr>
          <p:cNvPr id="19" name="直線矢印コネクタ 77">
            <a:extLst>
              <a:ext uri="{FF2B5EF4-FFF2-40B4-BE49-F238E27FC236}">
                <a16:creationId xmlns:a16="http://schemas.microsoft.com/office/drawing/2014/main" id="{2234A142-1053-0745-8EF9-FE83733C6FB3}"/>
              </a:ext>
            </a:extLst>
          </p:cNvPr>
          <p:cNvCxnSpPr>
            <a:cxnSpLocks/>
            <a:stCxn id="126" idx="3"/>
            <a:endCxn id="127" idx="1"/>
          </p:cNvCxnSpPr>
          <p:nvPr/>
        </p:nvCxnSpPr>
        <p:spPr>
          <a:xfrm flipV="1">
            <a:off x="3472114" y="1966539"/>
            <a:ext cx="191779" cy="383263"/>
          </a:xfrm>
          <a:prstGeom prst="bentConnector3">
            <a:avLst>
              <a:gd name="adj1" fmla="val 50000"/>
            </a:avLst>
          </a:prstGeom>
          <a:noFill/>
          <a:ln w="9525" cap="flat" cmpd="sng" algn="ctr">
            <a:solidFill>
              <a:srgbClr val="6E6F73"/>
            </a:solidFill>
            <a:prstDash val="solid"/>
            <a:round/>
            <a:headEnd type="none" w="med" len="med"/>
            <a:tailEnd type="triangle" w="med" len="med"/>
          </a:ln>
          <a:effectLst/>
        </p:spPr>
      </p:cxnSp>
    </p:spTree>
    <p:extLst>
      <p:ext uri="{BB962C8B-B14F-4D97-AF65-F5344CB8AC3E}">
        <p14:creationId xmlns:p14="http://schemas.microsoft.com/office/powerpoint/2010/main" val="3514930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9E76CF-7325-659C-38E3-927EC18CFBF2}"/>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A0950312-C456-44E2-1F7B-7E6B909EA76E}"/>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en-US" altLang="ja-JP">
                <a:ea typeface="Meiryo UI" panose="020B0604030504040204" pitchFamily="50" charset="-128"/>
              </a:rPr>
              <a:t>【</a:t>
            </a:r>
            <a:r>
              <a:rPr lang="ja-JP" altLang="en-US">
                <a:ea typeface="Meiryo UI" panose="020B0604030504040204" pitchFamily="50" charset="-128"/>
              </a:rPr>
              <a:t>参考資料</a:t>
            </a:r>
            <a:r>
              <a:rPr lang="en-US" altLang="ja-JP">
                <a:ea typeface="Meiryo UI" panose="020B0604030504040204" pitchFamily="50" charset="-128"/>
              </a:rPr>
              <a:t>】</a:t>
            </a:r>
            <a:r>
              <a:rPr lang="ja-JP" altLang="en-US">
                <a:ea typeface="Meiryo UI" panose="020B0604030504040204" pitchFamily="50" charset="-128"/>
              </a:rPr>
              <a:t>現行マナビ</a:t>
            </a:r>
            <a:r>
              <a:rPr lang="en-US" altLang="ja-JP">
                <a:ea typeface="Meiryo UI" panose="020B0604030504040204" pitchFamily="50" charset="-128"/>
              </a:rPr>
              <a:t>DX</a:t>
            </a:r>
            <a:r>
              <a:rPr lang="ja-JP" altLang="en-US">
                <a:ea typeface="Meiryo UI" panose="020B0604030504040204" pitchFamily="50" charset="-128"/>
              </a:rPr>
              <a:t>のサイト構成</a:t>
            </a:r>
            <a:endParaRPr lang="en-US" altLang="ja-JP">
              <a:ea typeface="Meiryo UI" panose="020B0604030504040204" pitchFamily="50" charset="-128"/>
            </a:endParaRPr>
          </a:p>
          <a:p>
            <a:pPr>
              <a:buSzPts val="2400"/>
            </a:pPr>
            <a:endParaRPr lang="en-US" altLang="ja-JP">
              <a:ea typeface="Meiryo UI" panose="020B0604030504040204" pitchFamily="50" charset="-128"/>
            </a:endParaRPr>
          </a:p>
        </p:txBody>
      </p:sp>
      <p:pic>
        <p:nvPicPr>
          <p:cNvPr id="17" name="Picture 16">
            <a:extLst>
              <a:ext uri="{FF2B5EF4-FFF2-40B4-BE49-F238E27FC236}">
                <a16:creationId xmlns:a16="http://schemas.microsoft.com/office/drawing/2014/main" id="{0F97B61E-9412-AB56-4046-59E418A123B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64245" y="771057"/>
            <a:ext cx="3478640" cy="4993205"/>
          </a:xfrm>
          <a:prstGeom prst="rect">
            <a:avLst/>
          </a:prstGeom>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6463F39A-954F-3CB1-D9CF-91EF43A63F13}"/>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583487" y="708664"/>
            <a:ext cx="3478640" cy="6051674"/>
          </a:xfrm>
          <a:prstGeom prst="rect">
            <a:avLst/>
          </a:prstGeom>
          <a:effectLst>
            <a:outerShdw blurRad="50800" dist="38100" dir="2700000" algn="tl" rotWithShape="0">
              <a:prstClr val="black">
                <a:alpha val="40000"/>
              </a:prstClr>
            </a:outerShdw>
          </a:effectLst>
        </p:spPr>
      </p:pic>
      <p:sp>
        <p:nvSpPr>
          <p:cNvPr id="19" name="TextBox 18">
            <a:extLst>
              <a:ext uri="{FF2B5EF4-FFF2-40B4-BE49-F238E27FC236}">
                <a16:creationId xmlns:a16="http://schemas.microsoft.com/office/drawing/2014/main" id="{9E6721FD-A6E4-75E0-544D-800A0C79F073}"/>
              </a:ext>
            </a:extLst>
          </p:cNvPr>
          <p:cNvSpPr txBox="1"/>
          <p:nvPr/>
        </p:nvSpPr>
        <p:spPr>
          <a:xfrm>
            <a:off x="3968151" y="684542"/>
            <a:ext cx="2127849" cy="461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50">
                <a:solidFill>
                  <a:srgbClr val="575757"/>
                </a:solidFill>
                <a:ea typeface="Meiryo UI" panose="020B0604030504040204" pitchFamily="50" charset="-128"/>
              </a:rPr>
              <a:t>&lt;</a:t>
            </a:r>
            <a:r>
              <a:rPr lang="ja-JP" altLang="en-US" sz="1050">
                <a:solidFill>
                  <a:srgbClr val="575757"/>
                </a:solidFill>
                <a:ea typeface="Meiryo UI" panose="020B0604030504040204" pitchFamily="50" charset="-128"/>
              </a:rPr>
              <a:t>ヘッダー</a:t>
            </a:r>
            <a:r>
              <a:rPr lang="en-US" altLang="ja-JP" sz="1050">
                <a:solidFill>
                  <a:srgbClr val="575757"/>
                </a:solidFill>
                <a:ea typeface="Meiryo UI" panose="020B0604030504040204" pitchFamily="50" charset="-128"/>
              </a:rPr>
              <a:t>&gt;</a:t>
            </a:r>
          </a:p>
          <a:p>
            <a:r>
              <a:rPr lang="ja-JP" altLang="en-US" sz="1050">
                <a:solidFill>
                  <a:srgbClr val="575757"/>
                </a:solidFill>
                <a:ea typeface="Meiryo UI" panose="020B0604030504040204" pitchFamily="50" charset="-128"/>
              </a:rPr>
              <a:t>①学習プラン</a:t>
            </a:r>
            <a:endParaRPr lang="en-US" altLang="ja-JP" sz="1050">
              <a:solidFill>
                <a:srgbClr val="575757"/>
              </a:solidFill>
              <a:ea typeface="Meiryo UI" panose="020B0604030504040204" pitchFamily="50" charset="-128"/>
            </a:endParaRPr>
          </a:p>
          <a:p>
            <a:r>
              <a:rPr lang="ja-JP" altLang="en-US" sz="1050">
                <a:solidFill>
                  <a:srgbClr val="575757"/>
                </a:solidFill>
                <a:ea typeface="Meiryo UI" panose="020B0604030504040204" pitchFamily="50" charset="-128"/>
              </a:rPr>
              <a:t>②お気に入り</a:t>
            </a:r>
            <a:endParaRPr lang="en-US" altLang="ja-JP" sz="1050">
              <a:solidFill>
                <a:srgbClr val="575757"/>
              </a:solidFill>
              <a:ea typeface="Meiryo UI" panose="020B0604030504040204" pitchFamily="50" charset="-128"/>
            </a:endParaRPr>
          </a:p>
          <a:p>
            <a:r>
              <a:rPr lang="ja-JP" altLang="en-US" sz="1050">
                <a:solidFill>
                  <a:srgbClr val="575757"/>
                </a:solidFill>
                <a:ea typeface="Meiryo UI" panose="020B0604030504040204" pitchFamily="50" charset="-128"/>
              </a:rPr>
              <a:t>③ログイン</a:t>
            </a:r>
            <a:endParaRPr lang="en-US" altLang="ja-JP" sz="1050">
              <a:solidFill>
                <a:srgbClr val="575757"/>
              </a:solidFill>
              <a:ea typeface="Meiryo UI" panose="020B0604030504040204" pitchFamily="50" charset="-128"/>
            </a:endParaRPr>
          </a:p>
        </p:txBody>
      </p:sp>
      <p:sp>
        <p:nvSpPr>
          <p:cNvPr id="20" name="TextBox 19">
            <a:extLst>
              <a:ext uri="{FF2B5EF4-FFF2-40B4-BE49-F238E27FC236}">
                <a16:creationId xmlns:a16="http://schemas.microsoft.com/office/drawing/2014/main" id="{48946163-DCDE-2F4A-7B91-A17679B22DBA}"/>
              </a:ext>
            </a:extLst>
          </p:cNvPr>
          <p:cNvSpPr txBox="1"/>
          <p:nvPr/>
        </p:nvSpPr>
        <p:spPr>
          <a:xfrm>
            <a:off x="3968151" y="1861804"/>
            <a:ext cx="3398807" cy="126169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050" b="1">
                <a:solidFill>
                  <a:srgbClr val="575757"/>
                </a:solidFill>
                <a:ea typeface="Meiryo UI" panose="020B0604030504040204" pitchFamily="50" charset="-128"/>
              </a:rPr>
              <a:t>カルーセル内</a:t>
            </a:r>
            <a:endParaRPr lang="en-US" altLang="ja-JP" sz="1050" b="1">
              <a:solidFill>
                <a:srgbClr val="575757"/>
              </a:solidFill>
              <a:ea typeface="Meiryo UI" panose="020B0604030504040204" pitchFamily="50" charset="-128"/>
            </a:endParaRPr>
          </a:p>
          <a:p>
            <a:pPr marL="0" algn="l" rtl="0" eaLnBrk="1" fontAlgn="b" latinLnBrk="0" hangingPunct="1">
              <a:buNone/>
            </a:pPr>
            <a:r>
              <a:rPr lang="ja-JP" altLang="en-US" sz="1050">
                <a:solidFill>
                  <a:srgbClr val="575757"/>
                </a:solidFill>
                <a:ea typeface="Meiryo UI" panose="020B0604030504040204" pitchFamily="50" charset="-128"/>
              </a:rPr>
              <a:t>①</a:t>
            </a:r>
            <a:r>
              <a:rPr lang="ja-JP" sz="1050" b="0" i="0" u="none" strike="noStrike" kern="1200">
                <a:solidFill>
                  <a:srgbClr val="575757"/>
                </a:solidFill>
                <a:effectLst/>
                <a:latin typeface="Meiryo UI" panose="020B0604030504040204" pitchFamily="50" charset="-128"/>
                <a:ea typeface="Meiryo UI" panose="020B0604030504040204" pitchFamily="50" charset="-128"/>
              </a:rPr>
              <a:t>マナビ</a:t>
            </a:r>
            <a:r>
              <a:rPr lang="en-US" sz="1050" b="0" i="0" u="none" strike="noStrike" kern="1200">
                <a:solidFill>
                  <a:srgbClr val="575757"/>
                </a:solidFill>
                <a:effectLst/>
                <a:latin typeface="Meiryo UI" panose="020B0604030504040204" pitchFamily="50" charset="-128"/>
                <a:ea typeface="Meiryo UI" panose="020B0604030504040204" pitchFamily="50" charset="-128"/>
              </a:rPr>
              <a:t>DX</a:t>
            </a:r>
            <a:r>
              <a:rPr lang="ja-JP" sz="1050" b="0" i="0" u="none" strike="noStrike" kern="1200">
                <a:solidFill>
                  <a:srgbClr val="575757"/>
                </a:solidFill>
                <a:effectLst/>
                <a:latin typeface="Meiryo UI" panose="020B0604030504040204" pitchFamily="50" charset="-128"/>
                <a:ea typeface="Meiryo UI" panose="020B0604030504040204" pitchFamily="50" charset="-128"/>
              </a:rPr>
              <a:t>とは</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②</a:t>
            </a:r>
            <a:r>
              <a:rPr lang="ja-JP" sz="1050" b="0" i="0" u="none" strike="noStrike" kern="1200">
                <a:solidFill>
                  <a:srgbClr val="575757"/>
                </a:solidFill>
                <a:effectLst/>
                <a:latin typeface="Meiryo UI" panose="020B0604030504040204" pitchFamily="50" charset="-128"/>
                <a:ea typeface="Meiryo UI" panose="020B0604030504040204" pitchFamily="50" charset="-128"/>
              </a:rPr>
              <a:t>あなたの強みを活かせるロール</a:t>
            </a:r>
            <a:r>
              <a:rPr lang="en-US" sz="1050" b="0" i="0" u="none" strike="noStrike" kern="1200">
                <a:solidFill>
                  <a:srgbClr val="575757"/>
                </a:solidFill>
                <a:effectLst/>
                <a:latin typeface="Meiryo UI" panose="020B0604030504040204" pitchFamily="50" charset="-128"/>
                <a:ea typeface="Meiryo UI" panose="020B0604030504040204" pitchFamily="50" charset="-128"/>
              </a:rPr>
              <a:t>(</a:t>
            </a:r>
            <a:r>
              <a:rPr lang="ja-JP" sz="1050" b="0" i="0" u="none" strike="noStrike" kern="1200">
                <a:solidFill>
                  <a:srgbClr val="575757"/>
                </a:solidFill>
                <a:effectLst/>
                <a:latin typeface="Meiryo UI" panose="020B0604030504040204" pitchFamily="50" charset="-128"/>
                <a:ea typeface="Meiryo UI" panose="020B0604030504040204" pitchFamily="50" charset="-128"/>
              </a:rPr>
              <a:t>役割</a:t>
            </a:r>
            <a:r>
              <a:rPr lang="en-US" sz="1050" b="0" i="0" u="none" strike="noStrike" kern="1200">
                <a:solidFill>
                  <a:srgbClr val="575757"/>
                </a:solidFill>
                <a:effectLst/>
                <a:latin typeface="Meiryo UI" panose="020B0604030504040204" pitchFamily="50" charset="-128"/>
                <a:ea typeface="Meiryo UI" panose="020B0604030504040204" pitchFamily="50" charset="-128"/>
              </a:rPr>
              <a:t>)</a:t>
            </a:r>
            <a:r>
              <a:rPr lang="ja-JP" sz="1050" b="0" i="0" u="none" strike="noStrike" kern="1200">
                <a:solidFill>
                  <a:srgbClr val="575757"/>
                </a:solidFill>
                <a:effectLst/>
                <a:latin typeface="Meiryo UI" panose="020B0604030504040204" pitchFamily="50" charset="-128"/>
                <a:ea typeface="Meiryo UI" panose="020B0604030504040204" pitchFamily="50" charset="-128"/>
              </a:rPr>
              <a:t>を見つけよう</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③</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デジタル人材育成関連情報</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④</a:t>
            </a:r>
            <a:r>
              <a:rPr lang="ja-JP" sz="1050" b="0" i="0" u="none" strike="noStrike" kern="1200">
                <a:solidFill>
                  <a:srgbClr val="575757"/>
                </a:solidFill>
                <a:effectLst/>
                <a:latin typeface="Meiryo UI" panose="020B0604030504040204" pitchFamily="50" charset="-128"/>
                <a:ea typeface="Meiryo UI" panose="020B0604030504040204" pitchFamily="50" charset="-128"/>
              </a:rPr>
              <a:t>マナビ</a:t>
            </a:r>
            <a:r>
              <a:rPr lang="en-US" sz="1050" b="0" i="0" u="none" strike="noStrike" kern="1200">
                <a:solidFill>
                  <a:srgbClr val="575757"/>
                </a:solidFill>
                <a:effectLst/>
                <a:latin typeface="Meiryo UI" panose="020B0604030504040204" pitchFamily="50" charset="-128"/>
                <a:ea typeface="Meiryo UI" panose="020B0604030504040204" pitchFamily="50" charset="-128"/>
              </a:rPr>
              <a:t>DX</a:t>
            </a:r>
            <a:r>
              <a:rPr lang="ja-JP" sz="1050" b="0" i="0" u="none" strike="noStrike" kern="1200">
                <a:solidFill>
                  <a:srgbClr val="575757"/>
                </a:solidFill>
                <a:effectLst/>
                <a:latin typeface="Meiryo UI" panose="020B0604030504040204" pitchFamily="50" charset="-128"/>
                <a:ea typeface="Meiryo UI" panose="020B0604030504040204" pitchFamily="50" charset="-128"/>
              </a:rPr>
              <a:t>での学び方</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⑤</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デジタルスキル標準</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⑥</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デジタル人材育成政策のご紹介</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⑦</a:t>
            </a:r>
            <a:r>
              <a:rPr lang="ja-JP" sz="1050" b="0" i="0" u="none" strike="noStrike" kern="1200">
                <a:solidFill>
                  <a:srgbClr val="575757"/>
                </a:solidFill>
                <a:effectLst/>
                <a:latin typeface="Meiryo UI" panose="020B0604030504040204" pitchFamily="50" charset="-128"/>
                <a:ea typeface="Meiryo UI" panose="020B0604030504040204" pitchFamily="50" charset="-128"/>
              </a:rPr>
              <a:t>試験情報</a:t>
            </a:r>
            <a:endParaRPr lang="en-US" sz="1600" b="0" i="0" u="none" strike="noStrike">
              <a:solidFill>
                <a:srgbClr val="575757"/>
              </a:solidFill>
              <a:effectLst/>
              <a:latin typeface="Arial" panose="020B0604020202020204" pitchFamily="34" charset="0"/>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22" name="TextBox 21">
            <a:extLst>
              <a:ext uri="{FF2B5EF4-FFF2-40B4-BE49-F238E27FC236}">
                <a16:creationId xmlns:a16="http://schemas.microsoft.com/office/drawing/2014/main" id="{389A36DD-CA99-52F6-A829-01C29EFBF088}"/>
              </a:ext>
            </a:extLst>
          </p:cNvPr>
          <p:cNvSpPr txBox="1"/>
          <p:nvPr/>
        </p:nvSpPr>
        <p:spPr>
          <a:xfrm>
            <a:off x="3968151" y="4849061"/>
            <a:ext cx="1897811" cy="461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050" b="1">
                <a:solidFill>
                  <a:srgbClr val="575757"/>
                </a:solidFill>
                <a:ea typeface="Meiryo UI" panose="020B0604030504040204" pitchFamily="50" charset="-128"/>
              </a:rPr>
              <a:t>講座情報</a:t>
            </a:r>
            <a:endParaRPr lang="en-US" altLang="ja-JP" sz="1050" b="1">
              <a:solidFill>
                <a:srgbClr val="575757"/>
              </a:solidFill>
              <a:ea typeface="Meiryo UI" panose="020B0604030504040204" pitchFamily="50" charset="-128"/>
            </a:endParaRPr>
          </a:p>
          <a:p>
            <a:pPr marL="0" algn="l" rtl="0" eaLnBrk="1" fontAlgn="b" latinLnBrk="0" hangingPunct="1">
              <a:buNone/>
            </a:pPr>
            <a:r>
              <a:rPr lang="ja-JP" altLang="en-US" sz="1050">
                <a:solidFill>
                  <a:srgbClr val="575757"/>
                </a:solidFill>
                <a:ea typeface="Meiryo UI" panose="020B0604030504040204" pitchFamily="50" charset="-128"/>
              </a:rPr>
              <a:t>①</a:t>
            </a:r>
            <a:r>
              <a:rPr lang="ja-JP" sz="1050" b="0" i="0" u="none" strike="noStrike" kern="1200">
                <a:solidFill>
                  <a:srgbClr val="575757"/>
                </a:solidFill>
                <a:effectLst/>
                <a:latin typeface="Meiryo UI" panose="020B0604030504040204" pitchFamily="50" charset="-128"/>
                <a:ea typeface="Meiryo UI" panose="020B0604030504040204" pitchFamily="50" charset="-128"/>
              </a:rPr>
              <a:t>人気の講座</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②</a:t>
            </a:r>
            <a:r>
              <a:rPr lang="ja-JP" sz="1050" b="0" i="0" u="none" strike="noStrike" kern="1200">
                <a:solidFill>
                  <a:srgbClr val="575757"/>
                </a:solidFill>
                <a:effectLst/>
                <a:latin typeface="Meiryo UI" panose="020B0604030504040204" pitchFamily="50" charset="-128"/>
                <a:ea typeface="Meiryo UI" panose="020B0604030504040204" pitchFamily="50" charset="-128"/>
              </a:rPr>
              <a:t>最近閲覧した講座</a:t>
            </a:r>
            <a:endParaRPr lang="en-US" sz="1600" b="0" i="0" u="none" strike="noStrike">
              <a:solidFill>
                <a:srgbClr val="575757"/>
              </a:solidFill>
              <a:effectLst/>
              <a:latin typeface="Arial" panose="020B0604020202020204" pitchFamily="34" charset="0"/>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37" name="TextBox 36">
            <a:extLst>
              <a:ext uri="{FF2B5EF4-FFF2-40B4-BE49-F238E27FC236}">
                <a16:creationId xmlns:a16="http://schemas.microsoft.com/office/drawing/2014/main" id="{ED0941CF-DB14-02E6-D57C-E43D33C198B1}"/>
              </a:ext>
            </a:extLst>
          </p:cNvPr>
          <p:cNvSpPr txBox="1"/>
          <p:nvPr/>
        </p:nvSpPr>
        <p:spPr>
          <a:xfrm>
            <a:off x="10248574" y="708664"/>
            <a:ext cx="1570007" cy="16209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050" b="1">
                <a:solidFill>
                  <a:srgbClr val="575757"/>
                </a:solidFill>
                <a:ea typeface="Meiryo UI" panose="020B0604030504040204" pitchFamily="50" charset="-128"/>
              </a:rPr>
              <a:t>講座情報</a:t>
            </a:r>
            <a:endParaRPr lang="en-US" altLang="ja-JP" sz="1050" b="1">
              <a:solidFill>
                <a:srgbClr val="575757"/>
              </a:solidFill>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③</a:t>
            </a:r>
            <a:r>
              <a:rPr lang="ja-JP" sz="1050" b="0" i="0" u="none" strike="noStrike" kern="1200">
                <a:solidFill>
                  <a:srgbClr val="575757"/>
                </a:solidFill>
                <a:effectLst/>
                <a:latin typeface="Meiryo UI" panose="020B0604030504040204" pitchFamily="50" charset="-128"/>
                <a:ea typeface="Meiryo UI" panose="020B0604030504040204" pitchFamily="50" charset="-128"/>
              </a:rPr>
              <a:t>今月のおすすめ</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④</a:t>
            </a:r>
            <a:r>
              <a:rPr lang="ja-JP" sz="1050" b="0" i="0" u="none" strike="noStrike" kern="1200">
                <a:solidFill>
                  <a:srgbClr val="575757"/>
                </a:solidFill>
                <a:effectLst/>
                <a:latin typeface="Meiryo UI" panose="020B0604030504040204" pitchFamily="50" charset="-128"/>
                <a:ea typeface="Meiryo UI" panose="020B0604030504040204" pitchFamily="50" charset="-128"/>
              </a:rPr>
              <a:t>新着講座</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⑤</a:t>
            </a:r>
            <a:r>
              <a:rPr lang="en-US" sz="1050" b="0" i="0" u="none" strike="noStrike" kern="1200">
                <a:solidFill>
                  <a:srgbClr val="575757"/>
                </a:solidFill>
                <a:effectLst/>
                <a:latin typeface="Meiryo UI" panose="020B0604030504040204" pitchFamily="50" charset="-128"/>
                <a:ea typeface="Meiryo UI" panose="020B0604030504040204" pitchFamily="50" charset="-128"/>
              </a:rPr>
              <a:t>60</a:t>
            </a:r>
            <a:r>
              <a:rPr lang="ja-JP" sz="1050" b="0" i="0" u="none" strike="noStrike" kern="1200">
                <a:solidFill>
                  <a:srgbClr val="575757"/>
                </a:solidFill>
                <a:effectLst/>
                <a:latin typeface="Meiryo UI" panose="020B0604030504040204" pitchFamily="50" charset="-128"/>
                <a:ea typeface="Meiryo UI" panose="020B0604030504040204" pitchFamily="50" charset="-128"/>
              </a:rPr>
              <a:t>分で学習できる</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⑥</a:t>
            </a:r>
            <a:r>
              <a:rPr lang="ja-JP" sz="1050" b="0" i="0" u="none" strike="noStrike" kern="1200">
                <a:solidFill>
                  <a:srgbClr val="575757"/>
                </a:solidFill>
                <a:effectLst/>
                <a:latin typeface="Meiryo UI" panose="020B0604030504040204" pitchFamily="50" charset="-128"/>
                <a:ea typeface="Meiryo UI" panose="020B0604030504040204" pitchFamily="50" charset="-128"/>
              </a:rPr>
              <a:t>受講無料の講座</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⑦</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デジタルリテラシー講座</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⑧</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デジタル実践講座</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a:solidFill>
                  <a:srgbClr val="575757"/>
                </a:solidFill>
                <a:latin typeface="Meiryo UI" panose="020B0604030504040204" pitchFamily="50" charset="-128"/>
                <a:ea typeface="Meiryo UI" panose="020B0604030504040204" pitchFamily="50" charset="-128"/>
              </a:rPr>
              <a:t>⑨</a:t>
            </a:r>
            <a:r>
              <a:rPr lang="en-US" sz="1050" b="0" i="0" u="none" strike="noStrike" kern="1200">
                <a:solidFill>
                  <a:srgbClr val="575757"/>
                </a:solidFill>
                <a:effectLst/>
                <a:latin typeface="Meiryo UI" panose="020B0604030504040204" pitchFamily="50" charset="-128"/>
                <a:ea typeface="Meiryo UI" panose="020B0604030504040204" pitchFamily="50" charset="-128"/>
              </a:rPr>
              <a:t>AI</a:t>
            </a:r>
            <a:r>
              <a:rPr lang="ja-JP" sz="1050" b="0" i="0" u="none" strike="noStrike" kern="1200">
                <a:solidFill>
                  <a:srgbClr val="575757"/>
                </a:solidFill>
                <a:effectLst/>
                <a:latin typeface="Meiryo UI" panose="020B0604030504040204" pitchFamily="50" charset="-128"/>
                <a:ea typeface="Meiryo UI" panose="020B0604030504040204" pitchFamily="50" charset="-128"/>
              </a:rPr>
              <a:t>等トレンド技術</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r>
              <a:rPr lang="ja-JP" altLang="en-US" sz="1050">
                <a:solidFill>
                  <a:srgbClr val="575757"/>
                </a:solidFill>
                <a:latin typeface="Meiryo UI" panose="020B0604030504040204" pitchFamily="50" charset="-128"/>
                <a:ea typeface="Meiryo UI" panose="020B0604030504040204" pitchFamily="50" charset="-128"/>
              </a:rPr>
              <a:t>⑩</a:t>
            </a:r>
            <a:r>
              <a:rPr lang="ja-JP" sz="1050" b="0" i="0" u="none" strike="noStrike" kern="1200">
                <a:solidFill>
                  <a:srgbClr val="575757"/>
                </a:solidFill>
                <a:effectLst/>
                <a:latin typeface="Meiryo UI" panose="020B0604030504040204" pitchFamily="50" charset="-128"/>
                <a:ea typeface="Meiryo UI" panose="020B0604030504040204" pitchFamily="50" charset="-128"/>
              </a:rPr>
              <a:t>特に女性におすすめ</a:t>
            </a:r>
            <a:endParaRPr lang="en-US" sz="1600" b="0" i="0" u="none" strike="noStrike">
              <a:solidFill>
                <a:srgbClr val="575757"/>
              </a:solidFill>
              <a:effectLst/>
              <a:latin typeface="Arial" panose="020B0604020202020204" pitchFamily="34" charset="0"/>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38" name="Rectangle 37">
            <a:extLst>
              <a:ext uri="{FF2B5EF4-FFF2-40B4-BE49-F238E27FC236}">
                <a16:creationId xmlns:a16="http://schemas.microsoft.com/office/drawing/2014/main" id="{022CC138-AE0E-EAF2-DA5E-84306A8AB1A8}"/>
              </a:ext>
            </a:extLst>
          </p:cNvPr>
          <p:cNvSpPr/>
          <p:nvPr/>
        </p:nvSpPr>
        <p:spPr>
          <a:xfrm>
            <a:off x="3433314" y="771058"/>
            <a:ext cx="309572" cy="122176"/>
          </a:xfrm>
          <a:prstGeom prst="rect">
            <a:avLst/>
          </a:prstGeom>
          <a:noFill/>
          <a:ln w="19050" cap="rnd"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9" name="Rectangle 38">
            <a:extLst>
              <a:ext uri="{FF2B5EF4-FFF2-40B4-BE49-F238E27FC236}">
                <a16:creationId xmlns:a16="http://schemas.microsoft.com/office/drawing/2014/main" id="{4E7255E9-8982-E772-34AA-82C2173C2629}"/>
              </a:ext>
            </a:extLst>
          </p:cNvPr>
          <p:cNvSpPr/>
          <p:nvPr/>
        </p:nvSpPr>
        <p:spPr>
          <a:xfrm>
            <a:off x="436114" y="1083006"/>
            <a:ext cx="3132586" cy="694993"/>
          </a:xfrm>
          <a:prstGeom prst="rect">
            <a:avLst/>
          </a:prstGeom>
          <a:noFill/>
          <a:ln w="19050" cap="rnd"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0" name="Rectangle 39">
            <a:extLst>
              <a:ext uri="{FF2B5EF4-FFF2-40B4-BE49-F238E27FC236}">
                <a16:creationId xmlns:a16="http://schemas.microsoft.com/office/drawing/2014/main" id="{8ED536E5-030D-8B8D-3ACC-000CC3EC7A06}"/>
              </a:ext>
            </a:extLst>
          </p:cNvPr>
          <p:cNvSpPr/>
          <p:nvPr/>
        </p:nvSpPr>
        <p:spPr>
          <a:xfrm>
            <a:off x="873258" y="1837400"/>
            <a:ext cx="1461375" cy="130371"/>
          </a:xfrm>
          <a:prstGeom prst="rect">
            <a:avLst/>
          </a:prstGeom>
          <a:noFill/>
          <a:ln w="19050" cap="rnd" cmpd="sng" algn="ctr">
            <a:solidFill>
              <a:schemeClr val="accent3"/>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1" name="TextBox 40">
            <a:extLst>
              <a:ext uri="{FF2B5EF4-FFF2-40B4-BE49-F238E27FC236}">
                <a16:creationId xmlns:a16="http://schemas.microsoft.com/office/drawing/2014/main" id="{6F356B9D-56CB-D2DA-5A1F-4910538D7767}"/>
              </a:ext>
            </a:extLst>
          </p:cNvPr>
          <p:cNvSpPr txBox="1"/>
          <p:nvPr/>
        </p:nvSpPr>
        <p:spPr>
          <a:xfrm>
            <a:off x="3968151" y="4375757"/>
            <a:ext cx="2127849" cy="2309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050" b="1">
                <a:solidFill>
                  <a:srgbClr val="575757"/>
                </a:solidFill>
                <a:ea typeface="Meiryo UI" panose="020B0604030504040204" pitchFamily="50" charset="-128"/>
              </a:rPr>
              <a:t>説明イラスト</a:t>
            </a:r>
            <a:endParaRPr lang="en-US" altLang="ja-JP" sz="1050" b="1">
              <a:solidFill>
                <a:srgbClr val="575757"/>
              </a:solidFill>
              <a:ea typeface="Meiryo UI" panose="020B0604030504040204" pitchFamily="50" charset="-128"/>
            </a:endParaRPr>
          </a:p>
        </p:txBody>
      </p:sp>
      <p:sp>
        <p:nvSpPr>
          <p:cNvPr id="42" name="TextBox 41">
            <a:extLst>
              <a:ext uri="{FF2B5EF4-FFF2-40B4-BE49-F238E27FC236}">
                <a16:creationId xmlns:a16="http://schemas.microsoft.com/office/drawing/2014/main" id="{97D9D75E-5A7D-B702-3F4D-7CA55D916908}"/>
              </a:ext>
            </a:extLst>
          </p:cNvPr>
          <p:cNvSpPr txBox="1"/>
          <p:nvPr/>
        </p:nvSpPr>
        <p:spPr>
          <a:xfrm>
            <a:off x="3968152" y="3258491"/>
            <a:ext cx="3101516" cy="100990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050" b="1">
                <a:solidFill>
                  <a:srgbClr val="575757"/>
                </a:solidFill>
                <a:ea typeface="Meiryo UI" panose="020B0604030504040204" pitchFamily="50" charset="-128"/>
              </a:rPr>
              <a:t>注目キーワード</a:t>
            </a:r>
            <a:r>
              <a:rPr lang="en-US" altLang="ja-JP" sz="1050" b="1">
                <a:solidFill>
                  <a:srgbClr val="575757"/>
                </a:solidFill>
                <a:ea typeface="Meiryo UI" panose="020B0604030504040204" pitchFamily="50" charset="-128"/>
              </a:rPr>
              <a:t>(</a:t>
            </a:r>
            <a:r>
              <a:rPr lang="ja-JP" altLang="en-US" sz="1050" b="1">
                <a:solidFill>
                  <a:srgbClr val="575757"/>
                </a:solidFill>
                <a:ea typeface="Meiryo UI" panose="020B0604030504040204" pitchFamily="50" charset="-128"/>
              </a:rPr>
              <a:t>講座情報検索</a:t>
            </a:r>
            <a:r>
              <a:rPr lang="en-US" altLang="ja-JP" sz="1050" b="1">
                <a:solidFill>
                  <a:srgbClr val="575757"/>
                </a:solidFill>
                <a:ea typeface="Meiryo UI" panose="020B0604030504040204" pitchFamily="50" charset="-128"/>
              </a:rPr>
              <a:t>)</a:t>
            </a:r>
          </a:p>
          <a:p>
            <a:pPr marL="0" algn="l" rtl="0" eaLnBrk="1" fontAlgn="b" latinLnBrk="0" hangingPunct="1">
              <a:buNone/>
            </a:pPr>
            <a:r>
              <a:rPr lang="ja-JP" altLang="en-US" sz="1050">
                <a:solidFill>
                  <a:srgbClr val="575757"/>
                </a:solidFill>
                <a:ea typeface="Meiryo UI" panose="020B0604030504040204" pitchFamily="50" charset="-128"/>
              </a:rPr>
              <a:t>①</a:t>
            </a:r>
            <a:r>
              <a:rPr lang="en-US" sz="1050" b="0" i="0" u="none" strike="noStrike" kern="1200">
                <a:solidFill>
                  <a:srgbClr val="575757"/>
                </a:solidFill>
                <a:effectLst/>
                <a:latin typeface="Meiryo UI" panose="020B0604030504040204" pitchFamily="50" charset="-128"/>
                <a:ea typeface="Meiryo UI" panose="020B0604030504040204" pitchFamily="50" charset="-128"/>
              </a:rPr>
              <a:t>DX</a:t>
            </a:r>
            <a:r>
              <a:rPr lang="ja-JP" sz="1050" b="0" i="0" u="none" strike="noStrike" kern="1200">
                <a:solidFill>
                  <a:srgbClr val="575757"/>
                </a:solidFill>
                <a:effectLst/>
                <a:latin typeface="Meiryo UI" panose="020B0604030504040204" pitchFamily="50" charset="-128"/>
                <a:ea typeface="Meiryo UI" panose="020B0604030504040204" pitchFamily="50" charset="-128"/>
              </a:rPr>
              <a:t>推進パスポート</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②</a:t>
            </a:r>
            <a:r>
              <a:rPr lang="ja-JP" sz="1050" b="0" i="0" u="none" strike="noStrike" kern="1200">
                <a:solidFill>
                  <a:srgbClr val="575757"/>
                </a:solidFill>
                <a:effectLst/>
                <a:latin typeface="Meiryo UI" panose="020B0604030504040204" pitchFamily="50" charset="-128"/>
                <a:ea typeface="Meiryo UI" panose="020B0604030504040204" pitchFamily="50" charset="-128"/>
              </a:rPr>
              <a:t>生成</a:t>
            </a:r>
            <a:r>
              <a:rPr lang="en-US" sz="1050" b="0" i="0" u="none" strike="noStrike" kern="1200">
                <a:solidFill>
                  <a:srgbClr val="575757"/>
                </a:solidFill>
                <a:effectLst/>
                <a:latin typeface="Meiryo UI" panose="020B0604030504040204" pitchFamily="50" charset="-128"/>
                <a:ea typeface="Meiryo UI" panose="020B0604030504040204" pitchFamily="50" charset="-128"/>
              </a:rPr>
              <a:t>AI</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③</a:t>
            </a:r>
            <a:r>
              <a:rPr lang="ja-JP" sz="1050" b="0" i="0" u="none" strike="noStrike" kern="1200">
                <a:solidFill>
                  <a:srgbClr val="575757"/>
                </a:solidFill>
                <a:effectLst/>
                <a:latin typeface="Meiryo UI" panose="020B0604030504040204" pitchFamily="50" charset="-128"/>
                <a:ea typeface="Meiryo UI" panose="020B0604030504040204" pitchFamily="50" charset="-128"/>
              </a:rPr>
              <a:t>無料</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④</a:t>
            </a:r>
            <a:r>
              <a:rPr lang="ja-JP" sz="1050" b="0" i="0" u="none" strike="noStrike" kern="1200">
                <a:solidFill>
                  <a:srgbClr val="575757"/>
                </a:solidFill>
                <a:effectLst/>
                <a:latin typeface="Meiryo UI" panose="020B0604030504040204" pitchFamily="50" charset="-128"/>
                <a:ea typeface="Meiryo UI" panose="020B0604030504040204" pitchFamily="50" charset="-128"/>
              </a:rPr>
              <a:t>ビジネスアーキテクト</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⑤</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デザイナー</a:t>
            </a:r>
            <a:endParaRPr lang="en-US" sz="1600" b="0" i="0" u="none" strike="noStrike">
              <a:solidFill>
                <a:srgbClr val="575757"/>
              </a:solidFill>
              <a:effectLst/>
              <a:latin typeface="Arial" panose="020B0604020202020204" pitchFamily="34" charset="0"/>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44" name="Rectangle 43">
            <a:extLst>
              <a:ext uri="{FF2B5EF4-FFF2-40B4-BE49-F238E27FC236}">
                <a16:creationId xmlns:a16="http://schemas.microsoft.com/office/drawing/2014/main" id="{543611B3-51AC-CBC3-1839-DDFFE4757759}"/>
              </a:ext>
            </a:extLst>
          </p:cNvPr>
          <p:cNvSpPr/>
          <p:nvPr/>
        </p:nvSpPr>
        <p:spPr>
          <a:xfrm>
            <a:off x="1090102" y="2013743"/>
            <a:ext cx="1915565" cy="1042724"/>
          </a:xfrm>
          <a:prstGeom prst="rect">
            <a:avLst/>
          </a:prstGeom>
          <a:noFill/>
          <a:ln w="19050" cap="rnd"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5" name="Rectangle 44">
            <a:extLst>
              <a:ext uri="{FF2B5EF4-FFF2-40B4-BE49-F238E27FC236}">
                <a16:creationId xmlns:a16="http://schemas.microsoft.com/office/drawing/2014/main" id="{68ED3CD0-4A5B-EBCF-71E3-E517963E2413}"/>
              </a:ext>
            </a:extLst>
          </p:cNvPr>
          <p:cNvSpPr/>
          <p:nvPr/>
        </p:nvSpPr>
        <p:spPr>
          <a:xfrm>
            <a:off x="792813" y="3171815"/>
            <a:ext cx="2441454" cy="1203941"/>
          </a:xfrm>
          <a:prstGeom prst="rect">
            <a:avLst/>
          </a:prstGeom>
          <a:noFill/>
          <a:ln w="19050" cap="rnd" cmpd="sng" algn="ctr">
            <a:solidFill>
              <a:schemeClr val="accent3"/>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6" name="TextBox 45">
            <a:extLst>
              <a:ext uri="{FF2B5EF4-FFF2-40B4-BE49-F238E27FC236}">
                <a16:creationId xmlns:a16="http://schemas.microsoft.com/office/drawing/2014/main" id="{4ADB7104-58AA-9046-3E80-CE7A3D23E298}"/>
              </a:ext>
            </a:extLst>
          </p:cNvPr>
          <p:cNvSpPr txBox="1"/>
          <p:nvPr/>
        </p:nvSpPr>
        <p:spPr>
          <a:xfrm>
            <a:off x="3968151" y="5567101"/>
            <a:ext cx="1897811" cy="461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050" b="1">
                <a:solidFill>
                  <a:srgbClr val="575757"/>
                </a:solidFill>
                <a:ea typeface="Meiryo UI" panose="020B0604030504040204" pitchFamily="50" charset="-128"/>
              </a:rPr>
              <a:t>３つのカテゴリから“あなたにぴったりな講座” を見つけよう！</a:t>
            </a:r>
            <a:r>
              <a:rPr lang="en-US" altLang="ja-JP" sz="1050" b="1">
                <a:solidFill>
                  <a:srgbClr val="575757"/>
                </a:solidFill>
                <a:ea typeface="Meiryo UI" panose="020B0604030504040204" pitchFamily="50" charset="-128"/>
              </a:rPr>
              <a:t>(</a:t>
            </a:r>
            <a:r>
              <a:rPr lang="ja-JP" altLang="en-US" sz="1050" b="1">
                <a:solidFill>
                  <a:srgbClr val="575757"/>
                </a:solidFill>
                <a:ea typeface="Meiryo UI" panose="020B0604030504040204" pitchFamily="50" charset="-128"/>
              </a:rPr>
              <a:t>講座情報検索</a:t>
            </a:r>
            <a:r>
              <a:rPr lang="en-US" altLang="ja-JP" sz="1050" b="1">
                <a:solidFill>
                  <a:srgbClr val="575757"/>
                </a:solidFill>
                <a:ea typeface="Meiryo UI" panose="020B0604030504040204" pitchFamily="50" charset="-128"/>
              </a:rPr>
              <a:t>)</a:t>
            </a:r>
            <a:endParaRPr lang="ja-JP" altLang="en-US" sz="1050" b="1">
              <a:solidFill>
                <a:srgbClr val="575757"/>
              </a:solidFill>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47" name="Rectangle 46">
            <a:extLst>
              <a:ext uri="{FF2B5EF4-FFF2-40B4-BE49-F238E27FC236}">
                <a16:creationId xmlns:a16="http://schemas.microsoft.com/office/drawing/2014/main" id="{931B50C4-70C3-99A1-EC7D-B880EFEB7499}"/>
              </a:ext>
            </a:extLst>
          </p:cNvPr>
          <p:cNvSpPr/>
          <p:nvPr/>
        </p:nvSpPr>
        <p:spPr>
          <a:xfrm>
            <a:off x="792813" y="4450283"/>
            <a:ext cx="2441454" cy="1203941"/>
          </a:xfrm>
          <a:prstGeom prst="rect">
            <a:avLst/>
          </a:prstGeom>
          <a:noFill/>
          <a:ln w="19050" cap="rnd" cmpd="sng" algn="ctr">
            <a:solidFill>
              <a:schemeClr val="accent3"/>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8" name="Rectangle 47">
            <a:extLst>
              <a:ext uri="{FF2B5EF4-FFF2-40B4-BE49-F238E27FC236}">
                <a16:creationId xmlns:a16="http://schemas.microsoft.com/office/drawing/2014/main" id="{DE663474-658D-33CD-222F-4258D637057A}"/>
              </a:ext>
            </a:extLst>
          </p:cNvPr>
          <p:cNvSpPr/>
          <p:nvPr/>
        </p:nvSpPr>
        <p:spPr>
          <a:xfrm>
            <a:off x="7102080" y="697240"/>
            <a:ext cx="2441454" cy="5195560"/>
          </a:xfrm>
          <a:prstGeom prst="rect">
            <a:avLst/>
          </a:prstGeom>
          <a:noFill/>
          <a:ln w="19050" cap="rnd" cmpd="sng" algn="ctr">
            <a:solidFill>
              <a:schemeClr val="accent3"/>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49" name="TextBox 48">
            <a:extLst>
              <a:ext uri="{FF2B5EF4-FFF2-40B4-BE49-F238E27FC236}">
                <a16:creationId xmlns:a16="http://schemas.microsoft.com/office/drawing/2014/main" id="{6EDF976E-9F67-CE2B-8EDD-7C01355B0078}"/>
              </a:ext>
            </a:extLst>
          </p:cNvPr>
          <p:cNvSpPr txBox="1"/>
          <p:nvPr/>
        </p:nvSpPr>
        <p:spPr>
          <a:xfrm>
            <a:off x="10248574" y="3295020"/>
            <a:ext cx="1570007" cy="16209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50">
                <a:solidFill>
                  <a:srgbClr val="575757"/>
                </a:solidFill>
                <a:ea typeface="Meiryo UI" panose="020B0604030504040204" pitchFamily="50" charset="-128"/>
              </a:rPr>
              <a:t>&lt;</a:t>
            </a:r>
            <a:r>
              <a:rPr lang="ja-JP" altLang="en-US" sz="1050">
                <a:solidFill>
                  <a:srgbClr val="575757"/>
                </a:solidFill>
                <a:ea typeface="Meiryo UI" panose="020B0604030504040204" pitchFamily="50" charset="-128"/>
              </a:rPr>
              <a:t>フッター①</a:t>
            </a:r>
            <a:r>
              <a:rPr lang="en-US" altLang="ja-JP" sz="1050">
                <a:solidFill>
                  <a:srgbClr val="575757"/>
                </a:solidFill>
                <a:ea typeface="Meiryo UI" panose="020B0604030504040204" pitchFamily="50" charset="-128"/>
              </a:rPr>
              <a:t>&gt;</a:t>
            </a: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①</a:t>
            </a:r>
            <a:r>
              <a:rPr lang="ja-JP" sz="1050" b="0" i="0" u="none" strike="noStrike" kern="1200">
                <a:solidFill>
                  <a:srgbClr val="575757"/>
                </a:solidFill>
                <a:effectLst/>
                <a:latin typeface="Meiryo UI" panose="020B0604030504040204" pitchFamily="50" charset="-128"/>
                <a:ea typeface="Meiryo UI" panose="020B0604030504040204" pitchFamily="50" charset="-128"/>
              </a:rPr>
              <a:t>マナビ</a:t>
            </a:r>
            <a:r>
              <a:rPr lang="en-US" sz="1050" b="0" i="0" u="none" strike="noStrike" kern="1200">
                <a:solidFill>
                  <a:srgbClr val="575757"/>
                </a:solidFill>
                <a:effectLst/>
                <a:latin typeface="Meiryo UI" panose="020B0604030504040204" pitchFamily="50" charset="-128"/>
                <a:ea typeface="Meiryo UI" panose="020B0604030504040204" pitchFamily="50" charset="-128"/>
              </a:rPr>
              <a:t>DX</a:t>
            </a:r>
            <a:r>
              <a:rPr lang="ja-JP" sz="1050" b="0" i="0" u="none" strike="noStrike" kern="1200">
                <a:solidFill>
                  <a:srgbClr val="575757"/>
                </a:solidFill>
                <a:effectLst/>
                <a:latin typeface="Meiryo UI" panose="020B0604030504040204" pitchFamily="50" charset="-128"/>
                <a:ea typeface="Meiryo UI" panose="020B0604030504040204" pitchFamily="50" charset="-128"/>
              </a:rPr>
              <a:t>とは</a:t>
            </a:r>
            <a:endParaRPr lang="en-US" altLang="ja-JP" sz="1600">
              <a:solidFill>
                <a:srgbClr val="575757"/>
              </a:solidFill>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②</a:t>
            </a:r>
            <a:r>
              <a:rPr lang="ja-JP" sz="1050" b="0" i="0" u="none" strike="noStrike" kern="1200">
                <a:solidFill>
                  <a:srgbClr val="575757"/>
                </a:solidFill>
                <a:effectLst/>
                <a:latin typeface="Meiryo UI" panose="020B0604030504040204" pitchFamily="50" charset="-128"/>
                <a:ea typeface="Meiryo UI" panose="020B0604030504040204" pitchFamily="50" charset="-128"/>
              </a:rPr>
              <a:t>マナビ</a:t>
            </a:r>
            <a:r>
              <a:rPr lang="en-US" sz="1050" b="0" i="0" u="none" strike="noStrike" kern="1200">
                <a:solidFill>
                  <a:srgbClr val="575757"/>
                </a:solidFill>
                <a:effectLst/>
                <a:latin typeface="Meiryo UI" panose="020B0604030504040204" pitchFamily="50" charset="-128"/>
                <a:ea typeface="Meiryo UI" panose="020B0604030504040204" pitchFamily="50" charset="-128"/>
              </a:rPr>
              <a:t>DX</a:t>
            </a:r>
            <a:r>
              <a:rPr lang="ja-JP" sz="1050" b="0" i="0" u="none" strike="noStrike" kern="1200">
                <a:solidFill>
                  <a:srgbClr val="575757"/>
                </a:solidFill>
                <a:effectLst/>
                <a:latin typeface="Meiryo UI" panose="020B0604030504040204" pitchFamily="50" charset="-128"/>
                <a:ea typeface="Meiryo UI" panose="020B0604030504040204" pitchFamily="50" charset="-128"/>
              </a:rPr>
              <a:t>での学び方</a:t>
            </a:r>
            <a:endParaRPr lang="en-US" altLang="ja-JP" sz="1600">
              <a:solidFill>
                <a:srgbClr val="575757"/>
              </a:solidFill>
              <a:latin typeface="Arial" panose="020B0604020202020204" pitchFamily="34" charset="0"/>
              <a:ea typeface="Meiryo UI" panose="020B0604030504040204" pitchFamily="50" charset="-128"/>
            </a:endParaRPr>
          </a:p>
          <a:p>
            <a:pPr marL="177800" indent="-17780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③</a:t>
            </a:r>
            <a:r>
              <a:rPr lang="ja-JP" sz="1050" b="0" i="0" u="none" strike="noStrike" kern="1200">
                <a:solidFill>
                  <a:srgbClr val="575757"/>
                </a:solidFill>
                <a:effectLst/>
                <a:latin typeface="Meiryo UI" panose="020B0604030504040204" pitchFamily="50" charset="-128"/>
                <a:ea typeface="Meiryo UI" panose="020B0604030504040204" pitchFamily="50" charset="-128"/>
              </a:rPr>
              <a:t>デジタル人材育成政策のご紹介</a:t>
            </a:r>
            <a:endParaRPr lang="en-US" altLang="ja-JP" sz="1050" b="0" i="0" u="none" strike="noStrike" kern="1200">
              <a:solidFill>
                <a:srgbClr val="575757"/>
              </a:solidFill>
              <a:effectLst/>
              <a:latin typeface="Meiryo UI" panose="020B0604030504040204" pitchFamily="50" charset="-128"/>
              <a:ea typeface="Meiryo UI" panose="020B0604030504040204" pitchFamily="50" charset="-128"/>
            </a:endParaRPr>
          </a:p>
          <a:p>
            <a:pPr marL="177800" indent="-17780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④</a:t>
            </a:r>
            <a:r>
              <a:rPr lang="ja-JP" sz="1050" b="0" i="0" u="none" strike="noStrike" kern="1200">
                <a:solidFill>
                  <a:srgbClr val="575757"/>
                </a:solidFill>
                <a:effectLst/>
                <a:latin typeface="Meiryo UI" panose="020B0604030504040204" pitchFamily="50" charset="-128"/>
                <a:ea typeface="Meiryo UI" panose="020B0604030504040204" pitchFamily="50" charset="-128"/>
              </a:rPr>
              <a:t>講座提供希望の事業者の方へ</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⑤</a:t>
            </a:r>
            <a:r>
              <a:rPr lang="zh-TW" sz="1050" b="0" i="0" u="none" strike="noStrike" kern="1200">
                <a:solidFill>
                  <a:srgbClr val="575757"/>
                </a:solidFill>
                <a:effectLst/>
                <a:latin typeface="Meiryo UI" panose="020B0604030504040204" pitchFamily="50" charset="-128"/>
                <a:ea typeface="Meiryo UI" panose="020B0604030504040204" pitchFamily="50" charset="-128"/>
              </a:rPr>
              <a:t>講座提供事業者一覧</a:t>
            </a:r>
            <a:endParaRPr lang="en-US" sz="1600" b="0" i="0" u="none" strike="noStrike">
              <a:solidFill>
                <a:srgbClr val="575757"/>
              </a:solidFill>
              <a:effectLst/>
              <a:latin typeface="Arial" panose="020B0604020202020204" pitchFamily="34" charset="0"/>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51" name="TextBox 50">
            <a:extLst>
              <a:ext uri="{FF2B5EF4-FFF2-40B4-BE49-F238E27FC236}">
                <a16:creationId xmlns:a16="http://schemas.microsoft.com/office/drawing/2014/main" id="{345AB225-EADB-F6D5-B273-C3C98B06324C}"/>
              </a:ext>
            </a:extLst>
          </p:cNvPr>
          <p:cNvSpPr txBox="1"/>
          <p:nvPr/>
        </p:nvSpPr>
        <p:spPr>
          <a:xfrm>
            <a:off x="10248574" y="5051077"/>
            <a:ext cx="1570007" cy="16209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50">
                <a:solidFill>
                  <a:srgbClr val="575757"/>
                </a:solidFill>
                <a:ea typeface="Meiryo UI" panose="020B0604030504040204" pitchFamily="50" charset="-128"/>
              </a:rPr>
              <a:t>&lt;</a:t>
            </a:r>
            <a:r>
              <a:rPr lang="ja-JP" altLang="en-US" sz="1050">
                <a:solidFill>
                  <a:srgbClr val="575757"/>
                </a:solidFill>
                <a:ea typeface="Meiryo UI" panose="020B0604030504040204" pitchFamily="50" charset="-128"/>
              </a:rPr>
              <a:t>フッター②</a:t>
            </a:r>
            <a:r>
              <a:rPr lang="en-US" altLang="ja-JP" sz="1050">
                <a:solidFill>
                  <a:srgbClr val="575757"/>
                </a:solidFill>
                <a:ea typeface="Meiryo UI" panose="020B0604030504040204" pitchFamily="50" charset="-128"/>
              </a:rPr>
              <a:t>&gt;</a:t>
            </a: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①</a:t>
            </a:r>
            <a:r>
              <a:rPr lang="ja-JP" sz="1050" b="0" i="0" u="none" strike="noStrike" kern="1200">
                <a:solidFill>
                  <a:srgbClr val="575757"/>
                </a:solidFill>
                <a:effectLst/>
                <a:latin typeface="Meiryo UI" panose="020B0604030504040204" pitchFamily="50" charset="-128"/>
                <a:ea typeface="Meiryo UI" panose="020B0604030504040204" pitchFamily="50" charset="-128"/>
              </a:rPr>
              <a:t>利用規約</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②</a:t>
            </a:r>
            <a:r>
              <a:rPr lang="ja-JP" sz="1050" b="0" i="0" u="none" strike="noStrike" kern="1200">
                <a:solidFill>
                  <a:srgbClr val="575757"/>
                </a:solidFill>
                <a:effectLst/>
                <a:latin typeface="Meiryo UI" panose="020B0604030504040204" pitchFamily="50" charset="-128"/>
                <a:ea typeface="Meiryo UI" panose="020B0604030504040204" pitchFamily="50" charset="-128"/>
              </a:rPr>
              <a:t>プライバシーポリシー</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buNone/>
            </a:pPr>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③</a:t>
            </a:r>
            <a:r>
              <a:rPr lang="ja-JP" sz="1050" b="0" i="0" u="none" strike="noStrike" kern="1200">
                <a:solidFill>
                  <a:srgbClr val="575757"/>
                </a:solidFill>
                <a:effectLst/>
                <a:latin typeface="Meiryo UI" panose="020B0604030504040204" pitchFamily="50" charset="-128"/>
                <a:ea typeface="Meiryo UI" panose="020B0604030504040204" pitchFamily="50" charset="-128"/>
              </a:rPr>
              <a:t>よくあるご質問</a:t>
            </a:r>
            <a:endParaRPr lang="en-US" sz="1600" b="0" i="0" u="none" strike="noStrike">
              <a:solidFill>
                <a:srgbClr val="575757"/>
              </a:solidFill>
              <a:effectLst/>
              <a:latin typeface="Arial" panose="020B0604020202020204" pitchFamily="34" charset="0"/>
              <a:ea typeface="Meiryo UI" panose="020B0604030504040204" pitchFamily="50" charset="-128"/>
            </a:endParaRPr>
          </a:p>
          <a:p>
            <a:pPr marL="0" algn="l" rtl="0" eaLnBrk="1" fontAlgn="b" latinLnBrk="0" hangingPunct="1"/>
            <a:r>
              <a:rPr lang="ja-JP" altLang="en-US" sz="1050" b="0" i="0" u="none" strike="noStrike" kern="1200">
                <a:solidFill>
                  <a:srgbClr val="575757"/>
                </a:solidFill>
                <a:effectLst/>
                <a:latin typeface="Meiryo UI" panose="020B0604030504040204" pitchFamily="50" charset="-128"/>
                <a:ea typeface="Meiryo UI" panose="020B0604030504040204" pitchFamily="50" charset="-128"/>
              </a:rPr>
              <a:t>④</a:t>
            </a:r>
            <a:r>
              <a:rPr lang="ja-JP" sz="1050" b="0" i="0" u="none" strike="noStrike" kern="1200">
                <a:solidFill>
                  <a:srgbClr val="575757"/>
                </a:solidFill>
                <a:effectLst/>
                <a:latin typeface="Meiryo UI" panose="020B0604030504040204" pitchFamily="50" charset="-128"/>
                <a:ea typeface="Meiryo UI" panose="020B0604030504040204" pitchFamily="50" charset="-128"/>
              </a:rPr>
              <a:t>お問い合わせ</a:t>
            </a:r>
            <a:endParaRPr lang="en-US" sz="1600" b="0" i="0" u="none" strike="noStrike">
              <a:solidFill>
                <a:srgbClr val="575757"/>
              </a:solidFill>
              <a:effectLst/>
              <a:latin typeface="Arial" panose="020B0604020202020204" pitchFamily="34" charset="0"/>
              <a:ea typeface="Meiryo UI" panose="020B0604030504040204" pitchFamily="50" charset="-128"/>
            </a:endParaRPr>
          </a:p>
          <a:p>
            <a:endParaRPr lang="en-US" altLang="ja-JP" sz="1050">
              <a:solidFill>
                <a:srgbClr val="575757"/>
              </a:solidFill>
              <a:ea typeface="Meiryo UI" panose="020B0604030504040204" pitchFamily="50" charset="-128"/>
            </a:endParaRPr>
          </a:p>
        </p:txBody>
      </p:sp>
      <p:sp>
        <p:nvSpPr>
          <p:cNvPr id="53" name="Rectangle 52">
            <a:extLst>
              <a:ext uri="{FF2B5EF4-FFF2-40B4-BE49-F238E27FC236}">
                <a16:creationId xmlns:a16="http://schemas.microsoft.com/office/drawing/2014/main" id="{490BA658-11D6-AE98-3312-EC49A6476531}"/>
              </a:ext>
            </a:extLst>
          </p:cNvPr>
          <p:cNvSpPr/>
          <p:nvPr/>
        </p:nvSpPr>
        <p:spPr>
          <a:xfrm>
            <a:off x="6647683" y="6105944"/>
            <a:ext cx="932311" cy="165739"/>
          </a:xfrm>
          <a:prstGeom prst="rect">
            <a:avLst/>
          </a:prstGeom>
          <a:noFill/>
          <a:ln w="19050" cap="rnd"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54" name="Rectangle 53">
            <a:extLst>
              <a:ext uri="{FF2B5EF4-FFF2-40B4-BE49-F238E27FC236}">
                <a16:creationId xmlns:a16="http://schemas.microsoft.com/office/drawing/2014/main" id="{21028041-0A9F-C0A3-7EE8-A7E54D7671A4}"/>
              </a:ext>
            </a:extLst>
          </p:cNvPr>
          <p:cNvSpPr/>
          <p:nvPr/>
        </p:nvSpPr>
        <p:spPr>
          <a:xfrm>
            <a:off x="6647682" y="6291573"/>
            <a:ext cx="3380238" cy="468765"/>
          </a:xfrm>
          <a:prstGeom prst="rect">
            <a:avLst/>
          </a:prstGeom>
          <a:noFill/>
          <a:ln w="19050" cap="rnd"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56" name="Straight Connector 55">
            <a:extLst>
              <a:ext uri="{FF2B5EF4-FFF2-40B4-BE49-F238E27FC236}">
                <a16:creationId xmlns:a16="http://schemas.microsoft.com/office/drawing/2014/main" id="{B70D5F61-4699-922C-1CC0-6EA1885E8A3C}"/>
              </a:ext>
            </a:extLst>
          </p:cNvPr>
          <p:cNvCxnSpPr>
            <a:stCxn id="19" idx="1"/>
            <a:endCxn id="38" idx="3"/>
          </p:cNvCxnSpPr>
          <p:nvPr/>
        </p:nvCxnSpPr>
        <p:spPr>
          <a:xfrm flipH="1" flipV="1">
            <a:off x="3742886" y="832146"/>
            <a:ext cx="225265" cy="83349"/>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476F1C91-73D6-52C8-BB9E-A5939CB78C35}"/>
              </a:ext>
            </a:extLst>
          </p:cNvPr>
          <p:cNvCxnSpPr>
            <a:cxnSpLocks/>
            <a:stCxn id="41" idx="1"/>
          </p:cNvCxnSpPr>
          <p:nvPr/>
        </p:nvCxnSpPr>
        <p:spPr>
          <a:xfrm flipH="1" flipV="1">
            <a:off x="2995968" y="3024794"/>
            <a:ext cx="972183" cy="1466440"/>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D62286D7-7BAA-3E0A-F597-F21E39B8A31C}"/>
              </a:ext>
            </a:extLst>
          </p:cNvPr>
          <p:cNvCxnSpPr>
            <a:cxnSpLocks/>
            <a:stCxn id="53" idx="3"/>
            <a:endCxn id="49" idx="1"/>
          </p:cNvCxnSpPr>
          <p:nvPr/>
        </p:nvCxnSpPr>
        <p:spPr>
          <a:xfrm flipV="1">
            <a:off x="7579994" y="4105511"/>
            <a:ext cx="2668580" cy="2083303"/>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03B29D03-1A02-1E76-F839-F241266E213F}"/>
              </a:ext>
            </a:extLst>
          </p:cNvPr>
          <p:cNvCxnSpPr>
            <a:cxnSpLocks/>
            <a:stCxn id="54" idx="3"/>
            <a:endCxn id="51" idx="1"/>
          </p:cNvCxnSpPr>
          <p:nvPr/>
        </p:nvCxnSpPr>
        <p:spPr>
          <a:xfrm flipV="1">
            <a:off x="10027920" y="5861568"/>
            <a:ext cx="220654" cy="664388"/>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14530515-5994-FD3E-A4DB-BC0167B330A8}"/>
              </a:ext>
            </a:extLst>
          </p:cNvPr>
          <p:cNvCxnSpPr>
            <a:cxnSpLocks/>
            <a:endCxn id="20" idx="1"/>
          </p:cNvCxnSpPr>
          <p:nvPr/>
        </p:nvCxnSpPr>
        <p:spPr>
          <a:xfrm>
            <a:off x="3493154" y="1777999"/>
            <a:ext cx="474997" cy="714653"/>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019558B-5D76-63A4-A529-20C29938E0FA}"/>
              </a:ext>
            </a:extLst>
          </p:cNvPr>
          <p:cNvCxnSpPr>
            <a:cxnSpLocks/>
            <a:endCxn id="42" idx="1"/>
          </p:cNvCxnSpPr>
          <p:nvPr/>
        </p:nvCxnSpPr>
        <p:spPr>
          <a:xfrm>
            <a:off x="2315249" y="1920567"/>
            <a:ext cx="1652903" cy="1842878"/>
          </a:xfrm>
          <a:prstGeom prst="line">
            <a:avLst/>
          </a:prstGeom>
          <a:ln w="9525" cap="rnd">
            <a:solidFill>
              <a:schemeClr val="accent3"/>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A42D860-AA22-A8DC-E05D-082A5C14A82C}"/>
              </a:ext>
            </a:extLst>
          </p:cNvPr>
          <p:cNvCxnSpPr>
            <a:cxnSpLocks/>
            <a:stCxn id="45" idx="3"/>
            <a:endCxn id="22" idx="1"/>
          </p:cNvCxnSpPr>
          <p:nvPr/>
        </p:nvCxnSpPr>
        <p:spPr>
          <a:xfrm>
            <a:off x="3234267" y="3773786"/>
            <a:ext cx="733884" cy="1306228"/>
          </a:xfrm>
          <a:prstGeom prst="line">
            <a:avLst/>
          </a:prstGeom>
          <a:ln w="9525" cap="rnd">
            <a:solidFill>
              <a:schemeClr val="accent3"/>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AB2A9701-6F60-8786-BC27-8C29FD0C132B}"/>
              </a:ext>
            </a:extLst>
          </p:cNvPr>
          <p:cNvCxnSpPr>
            <a:cxnSpLocks/>
            <a:stCxn id="47" idx="3"/>
            <a:endCxn id="46" idx="1"/>
          </p:cNvCxnSpPr>
          <p:nvPr/>
        </p:nvCxnSpPr>
        <p:spPr>
          <a:xfrm>
            <a:off x="3234267" y="5052254"/>
            <a:ext cx="733884" cy="745800"/>
          </a:xfrm>
          <a:prstGeom prst="line">
            <a:avLst/>
          </a:prstGeom>
          <a:ln w="9525" cap="rnd">
            <a:solidFill>
              <a:schemeClr val="accent3"/>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A40411E7-2409-D143-7E6A-27AB0250DB4C}"/>
              </a:ext>
            </a:extLst>
          </p:cNvPr>
          <p:cNvCxnSpPr>
            <a:cxnSpLocks/>
            <a:stCxn id="37" idx="1"/>
          </p:cNvCxnSpPr>
          <p:nvPr/>
        </p:nvCxnSpPr>
        <p:spPr>
          <a:xfrm flipH="1" flipV="1">
            <a:off x="9543534" y="1463057"/>
            <a:ext cx="705040" cy="56098"/>
          </a:xfrm>
          <a:prstGeom prst="line">
            <a:avLst/>
          </a:prstGeom>
          <a:ln w="9525" cap="rnd">
            <a:solidFill>
              <a:schemeClr val="accent3"/>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2" name="Group 81">
            <a:extLst>
              <a:ext uri="{FF2B5EF4-FFF2-40B4-BE49-F238E27FC236}">
                <a16:creationId xmlns:a16="http://schemas.microsoft.com/office/drawing/2014/main" id="{D314918D-0387-D873-9919-0C2990A89357}"/>
              </a:ext>
            </a:extLst>
          </p:cNvPr>
          <p:cNvGrpSpPr/>
          <p:nvPr/>
        </p:nvGrpSpPr>
        <p:grpSpPr>
          <a:xfrm>
            <a:off x="173900" y="6473657"/>
            <a:ext cx="4128893" cy="260332"/>
            <a:chOff x="4213119" y="7224256"/>
            <a:chExt cx="4128893" cy="260332"/>
          </a:xfrm>
        </p:grpSpPr>
        <p:sp>
          <p:nvSpPr>
            <p:cNvPr id="83" name="Rectangle 82">
              <a:extLst>
                <a:ext uri="{FF2B5EF4-FFF2-40B4-BE49-F238E27FC236}">
                  <a16:creationId xmlns:a16="http://schemas.microsoft.com/office/drawing/2014/main" id="{FD06A644-AAF2-F982-187F-F0BB7EBAE711}"/>
                </a:ext>
              </a:extLst>
            </p:cNvPr>
            <p:cNvSpPr/>
            <p:nvPr/>
          </p:nvSpPr>
          <p:spPr>
            <a:xfrm>
              <a:off x="4278885" y="7224256"/>
              <a:ext cx="4063127" cy="260246"/>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700">
                <a:solidFill>
                  <a:srgbClr val="575757"/>
                </a:solidFill>
                <a:ea typeface="Meiryo UI" panose="020B0604030504040204" pitchFamily="50" charset="-128"/>
              </a:endParaRPr>
            </a:p>
          </p:txBody>
        </p:sp>
        <p:grpSp>
          <p:nvGrpSpPr>
            <p:cNvPr id="84" name="Group 83">
              <a:extLst>
                <a:ext uri="{FF2B5EF4-FFF2-40B4-BE49-F238E27FC236}">
                  <a16:creationId xmlns:a16="http://schemas.microsoft.com/office/drawing/2014/main" id="{FBF89252-19F4-CB14-75A2-C1A4269D1319}"/>
                </a:ext>
              </a:extLst>
            </p:cNvPr>
            <p:cNvGrpSpPr/>
            <p:nvPr/>
          </p:nvGrpSpPr>
          <p:grpSpPr>
            <a:xfrm>
              <a:off x="4213119" y="7278462"/>
              <a:ext cx="4128893" cy="206126"/>
              <a:chOff x="4213119" y="7278462"/>
              <a:chExt cx="4128893" cy="206126"/>
            </a:xfrm>
          </p:grpSpPr>
          <p:sp>
            <p:nvSpPr>
              <p:cNvPr id="85" name="テキスト ボックス 118">
                <a:extLst>
                  <a:ext uri="{FF2B5EF4-FFF2-40B4-BE49-F238E27FC236}">
                    <a16:creationId xmlns:a16="http://schemas.microsoft.com/office/drawing/2014/main" id="{92D39995-2D78-FE1F-7915-46F1D50A9D8F}"/>
                  </a:ext>
                </a:extLst>
              </p:cNvPr>
              <p:cNvSpPr txBox="1"/>
              <p:nvPr/>
            </p:nvSpPr>
            <p:spPr>
              <a:xfrm>
                <a:off x="5317686" y="7278462"/>
                <a:ext cx="1054129" cy="206121"/>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000">
                    <a:solidFill>
                      <a:schemeClr val="accent3"/>
                    </a:solidFill>
                    <a:latin typeface="Trebuchet MS" panose="020B0603020202020204" pitchFamily="34" charset="0"/>
                    <a:ea typeface="Meiryo UI" panose="020B0604030504040204" pitchFamily="50" charset="-128"/>
                  </a:rPr>
                  <a:t>講座情報</a:t>
                </a:r>
                <a:endParaRPr kumimoji="1" lang="en-US" altLang="ja-JP" sz="1000">
                  <a:solidFill>
                    <a:schemeClr val="accent3"/>
                  </a:solidFill>
                  <a:latin typeface="Trebuchet MS" panose="020B0603020202020204" pitchFamily="34" charset="0"/>
                  <a:ea typeface="Meiryo UI" panose="020B0604030504040204" pitchFamily="50" charset="-128"/>
                </a:endParaRPr>
              </a:p>
            </p:txBody>
          </p:sp>
          <p:sp>
            <p:nvSpPr>
              <p:cNvPr id="87" name="テキスト ボックス 118">
                <a:extLst>
                  <a:ext uri="{FF2B5EF4-FFF2-40B4-BE49-F238E27FC236}">
                    <a16:creationId xmlns:a16="http://schemas.microsoft.com/office/drawing/2014/main" id="{9E0596AE-EB77-FE77-0FD1-8368A49F4BE8}"/>
                  </a:ext>
                </a:extLst>
              </p:cNvPr>
              <p:cNvSpPr txBox="1"/>
              <p:nvPr/>
            </p:nvSpPr>
            <p:spPr>
              <a:xfrm>
                <a:off x="6529265" y="7278463"/>
                <a:ext cx="1812747" cy="206125"/>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000">
                    <a:solidFill>
                      <a:srgbClr val="C00000"/>
                    </a:solidFill>
                    <a:latin typeface="Trebuchet MS" panose="020B0603020202020204" pitchFamily="34" charset="0"/>
                    <a:ea typeface="Meiryo UI" panose="020B0604030504040204" pitchFamily="50" charset="-128"/>
                  </a:rPr>
                  <a:t>サービス案内等、講座情報以外</a:t>
                </a:r>
                <a:endParaRPr kumimoji="1" lang="en-US" altLang="ja-JP" sz="1000">
                  <a:solidFill>
                    <a:srgbClr val="C00000"/>
                  </a:solidFill>
                  <a:latin typeface="Trebuchet MS" panose="020B0603020202020204" pitchFamily="34" charset="0"/>
                  <a:ea typeface="Meiryo UI" panose="020B0604030504040204" pitchFamily="50" charset="-128"/>
                </a:endParaRPr>
              </a:p>
            </p:txBody>
          </p:sp>
          <p:sp>
            <p:nvSpPr>
              <p:cNvPr id="88" name="テキスト ボックス 118">
                <a:extLst>
                  <a:ext uri="{FF2B5EF4-FFF2-40B4-BE49-F238E27FC236}">
                    <a16:creationId xmlns:a16="http://schemas.microsoft.com/office/drawing/2014/main" id="{22A50CC3-DF28-C909-DBD5-ECE9E4FEC8E4}"/>
                  </a:ext>
                </a:extLst>
              </p:cNvPr>
              <p:cNvSpPr txBox="1"/>
              <p:nvPr/>
            </p:nvSpPr>
            <p:spPr>
              <a:xfrm>
                <a:off x="4213119" y="7278550"/>
                <a:ext cx="565500" cy="19056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000">
                    <a:solidFill>
                      <a:srgbClr val="575757"/>
                    </a:solidFill>
                    <a:latin typeface="Trebuchet MS" panose="020B0603020202020204" pitchFamily="34" charset="0"/>
                    <a:ea typeface="Meiryo UI" panose="020B0604030504040204" pitchFamily="50" charset="-128"/>
                  </a:rPr>
                  <a:t>凡例：</a:t>
                </a:r>
                <a:endParaRPr kumimoji="1" lang="en-US" altLang="ja-JP" sz="1000">
                  <a:solidFill>
                    <a:srgbClr val="575757"/>
                  </a:solidFill>
                  <a:latin typeface="Trebuchet MS" panose="020B0603020202020204" pitchFamily="34" charset="0"/>
                  <a:ea typeface="Meiryo UI" panose="020B0604030504040204" pitchFamily="50" charset="-128"/>
                </a:endParaRPr>
              </a:p>
            </p:txBody>
          </p:sp>
        </p:grpSp>
      </p:grpSp>
      <p:cxnSp>
        <p:nvCxnSpPr>
          <p:cNvPr id="89" name="Straight Connector 88">
            <a:extLst>
              <a:ext uri="{FF2B5EF4-FFF2-40B4-BE49-F238E27FC236}">
                <a16:creationId xmlns:a16="http://schemas.microsoft.com/office/drawing/2014/main" id="{CB786525-C24E-EDF3-6786-04D98DD20278}"/>
              </a:ext>
            </a:extLst>
          </p:cNvPr>
          <p:cNvCxnSpPr>
            <a:cxnSpLocks/>
          </p:cNvCxnSpPr>
          <p:nvPr/>
        </p:nvCxnSpPr>
        <p:spPr>
          <a:xfrm>
            <a:off x="873258" y="6609080"/>
            <a:ext cx="350528" cy="0"/>
          </a:xfrm>
          <a:prstGeom prst="line">
            <a:avLst/>
          </a:prstGeom>
          <a:ln w="9525" cap="rnd">
            <a:solidFill>
              <a:schemeClr val="accent3"/>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166BE85-6DC6-E58F-891A-3A235553CCAD}"/>
              </a:ext>
            </a:extLst>
          </p:cNvPr>
          <p:cNvCxnSpPr>
            <a:cxnSpLocks/>
          </p:cNvCxnSpPr>
          <p:nvPr/>
        </p:nvCxnSpPr>
        <p:spPr>
          <a:xfrm>
            <a:off x="2126787" y="6609080"/>
            <a:ext cx="350528" cy="0"/>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9F96D34A-9915-D2DE-F1BA-C31D52B97DD1}"/>
              </a:ext>
            </a:extLst>
          </p:cNvPr>
          <p:cNvSpPr/>
          <p:nvPr/>
        </p:nvSpPr>
        <p:spPr>
          <a:xfrm>
            <a:off x="1338146" y="987693"/>
            <a:ext cx="1328523" cy="95227"/>
          </a:xfrm>
          <a:prstGeom prst="rect">
            <a:avLst/>
          </a:prstGeom>
          <a:noFill/>
          <a:ln w="19050" cap="rnd" cmpd="sng" algn="ctr">
            <a:solidFill>
              <a:srgbClr val="C00000"/>
            </a:solidFill>
            <a:prstDash val="solid"/>
            <a:round/>
            <a:headEnd type="none" w="med" len="med"/>
            <a:tailEnd type="none" w="med" len="me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96" name="TextBox 95">
            <a:extLst>
              <a:ext uri="{FF2B5EF4-FFF2-40B4-BE49-F238E27FC236}">
                <a16:creationId xmlns:a16="http://schemas.microsoft.com/office/drawing/2014/main" id="{6F03FCDB-FF80-8B89-2E7E-4BD3794C57BB}"/>
              </a:ext>
            </a:extLst>
          </p:cNvPr>
          <p:cNvSpPr txBox="1"/>
          <p:nvPr/>
        </p:nvSpPr>
        <p:spPr>
          <a:xfrm>
            <a:off x="3968151" y="1389972"/>
            <a:ext cx="2127849" cy="4619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50">
                <a:solidFill>
                  <a:srgbClr val="575757"/>
                </a:solidFill>
                <a:ea typeface="Meiryo UI" panose="020B0604030504040204" pitchFamily="50" charset="-128"/>
              </a:rPr>
              <a:t>&lt;</a:t>
            </a:r>
            <a:r>
              <a:rPr lang="ja-JP" altLang="en-US" sz="1050">
                <a:solidFill>
                  <a:srgbClr val="575757"/>
                </a:solidFill>
                <a:ea typeface="Meiryo UI" panose="020B0604030504040204" pitchFamily="50" charset="-128"/>
              </a:rPr>
              <a:t>ボディー</a:t>
            </a:r>
            <a:r>
              <a:rPr lang="en-US" altLang="ja-JP" sz="1050">
                <a:solidFill>
                  <a:srgbClr val="575757"/>
                </a:solidFill>
                <a:ea typeface="Meiryo UI" panose="020B0604030504040204" pitchFamily="50" charset="-128"/>
              </a:rPr>
              <a:t>&gt;</a:t>
            </a:r>
          </a:p>
          <a:p>
            <a:r>
              <a:rPr lang="ja-JP" altLang="en-US" sz="1050">
                <a:solidFill>
                  <a:srgbClr val="575757"/>
                </a:solidFill>
                <a:ea typeface="Meiryo UI" panose="020B0604030504040204" pitchFamily="50" charset="-128"/>
              </a:rPr>
              <a:t>お知らせ</a:t>
            </a:r>
            <a:endParaRPr lang="en-US" altLang="ja-JP" sz="1050">
              <a:solidFill>
                <a:srgbClr val="575757"/>
              </a:solidFill>
              <a:ea typeface="Meiryo UI" panose="020B0604030504040204" pitchFamily="50" charset="-128"/>
            </a:endParaRPr>
          </a:p>
        </p:txBody>
      </p:sp>
      <p:cxnSp>
        <p:nvCxnSpPr>
          <p:cNvPr id="99" name="Straight Connector 98">
            <a:extLst>
              <a:ext uri="{FF2B5EF4-FFF2-40B4-BE49-F238E27FC236}">
                <a16:creationId xmlns:a16="http://schemas.microsoft.com/office/drawing/2014/main" id="{BEC6D3D6-26CE-EFC5-9224-CE3FD67C39BA}"/>
              </a:ext>
            </a:extLst>
          </p:cNvPr>
          <p:cNvCxnSpPr>
            <a:cxnSpLocks/>
            <a:stCxn id="94" idx="3"/>
            <a:endCxn id="96" idx="1"/>
          </p:cNvCxnSpPr>
          <p:nvPr/>
        </p:nvCxnSpPr>
        <p:spPr>
          <a:xfrm>
            <a:off x="2666669" y="1035307"/>
            <a:ext cx="1301482" cy="585618"/>
          </a:xfrm>
          <a:prstGeom prst="line">
            <a:avLst/>
          </a:prstGeom>
          <a:ln w="9525" cap="rnd">
            <a:solidFill>
              <a:srgbClr val="C00000"/>
            </a:solidFill>
            <a:prstDash val="solid"/>
            <a:round/>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091546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A8AC3-D4F5-AE20-268B-F11AC22ADB80}"/>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87279062-683A-BA03-9420-E69A4233F03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zh-TW" altLang="en-US" sz="1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共通機能概要</a:t>
            </a:r>
            <a:br>
              <a:rPr kumimoji="0" lang="en-US" altLang="ja-JP" sz="1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br>
            <a:r>
              <a:rPr lang="ja-JP" altLang="en-US">
                <a:ea typeface="Meiryo UI" panose="020B0604030504040204" pitchFamily="50" charset="-128"/>
              </a:rPr>
              <a:t>個人向けサービス </a:t>
            </a:r>
            <a:r>
              <a:rPr lang="en-US" altLang="ja-JP">
                <a:ea typeface="Meiryo UI" panose="020B0604030504040204" pitchFamily="50" charset="-128"/>
              </a:rPr>
              <a:t>| </a:t>
            </a:r>
            <a:r>
              <a:rPr kumimoji="0" lang="en-US" altLang="ja-JP"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LP</a:t>
            </a: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サイトマップ</a:t>
            </a:r>
            <a:r>
              <a:rPr kumimoji="0" lang="en-US" altLang="ja-JP"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a:t>
            </a: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サイト運用者</a:t>
            </a:r>
            <a:r>
              <a:rPr kumimoji="0" lang="en-US" altLang="ja-JP"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a:t>
            </a:r>
            <a:r>
              <a:rPr kumimoji="0" lang="ja-JP" altLang="en-US" sz="2400" b="1" i="0" u="none" strike="noStrike" kern="1200" cap="none" spc="0" normalizeH="0" baseline="0" noProof="0">
                <a:ln>
                  <a:noFill/>
                </a:ln>
                <a:solidFill>
                  <a:srgbClr val="FFFFFF"/>
                </a:solidFill>
                <a:effectLst/>
                <a:uLnTx/>
                <a:uFillTx/>
                <a:latin typeface="Meiryo UI"/>
                <a:ea typeface="Meiryo UI" panose="020B0604030504040204" pitchFamily="50" charset="-128"/>
                <a:cs typeface="+mj-cs"/>
                <a:sym typeface="Trebuchet MS" panose="020B0603020202020204" pitchFamily="34" charset="0"/>
              </a:rPr>
              <a:t>方針</a:t>
            </a:r>
          </a:p>
        </p:txBody>
      </p:sp>
      <p:pic>
        <p:nvPicPr>
          <p:cNvPr id="210" name="Picture 209">
            <a:extLst>
              <a:ext uri="{FF2B5EF4-FFF2-40B4-BE49-F238E27FC236}">
                <a16:creationId xmlns:a16="http://schemas.microsoft.com/office/drawing/2014/main" id="{FB59D8DB-4E0E-ABC8-1978-9198695AEF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497" y="1550969"/>
            <a:ext cx="6116088" cy="3078782"/>
          </a:xfrm>
          <a:prstGeom prst="rect">
            <a:avLst/>
          </a:prstGeom>
        </p:spPr>
      </p:pic>
      <p:grpSp>
        <p:nvGrpSpPr>
          <p:cNvPr id="214" name="Group 213">
            <a:extLst>
              <a:ext uri="{FF2B5EF4-FFF2-40B4-BE49-F238E27FC236}">
                <a16:creationId xmlns:a16="http://schemas.microsoft.com/office/drawing/2014/main" id="{507922AA-56F6-5136-01B9-A4C3B2DD4612}"/>
              </a:ext>
            </a:extLst>
          </p:cNvPr>
          <p:cNvGrpSpPr/>
          <p:nvPr/>
        </p:nvGrpSpPr>
        <p:grpSpPr>
          <a:xfrm>
            <a:off x="6712651" y="1098583"/>
            <a:ext cx="4817765" cy="2330418"/>
            <a:chOff x="6712651" y="1550969"/>
            <a:chExt cx="4817765" cy="2554103"/>
          </a:xfrm>
        </p:grpSpPr>
        <p:sp>
          <p:nvSpPr>
            <p:cNvPr id="212" name="TextBox 211">
              <a:extLst>
                <a:ext uri="{FF2B5EF4-FFF2-40B4-BE49-F238E27FC236}">
                  <a16:creationId xmlns:a16="http://schemas.microsoft.com/office/drawing/2014/main" id="{565009E7-3F61-7500-AC3B-8044E2D74EF7}"/>
                </a:ext>
              </a:extLst>
            </p:cNvPr>
            <p:cNvSpPr txBox="1"/>
            <p:nvPr/>
          </p:nvSpPr>
          <p:spPr>
            <a:xfrm>
              <a:off x="6712651" y="1550969"/>
              <a:ext cx="4817765" cy="2554103"/>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10800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b="1"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統計情報の管理対応方針</a:t>
              </a:r>
              <a:endParaRPr kumimoji="0" lang="en-US" altLang="ja-JP" sz="1100" b="1"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市場関連データを集約し、業務上の統計分析に活用するためのデータ基盤を構築する。</a:t>
              </a:r>
              <a:endPar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実施内容市場データは一元的にデータ基盤へ集約する。データ基盤に蓄積されたデータをもとに、統計分析を実施する。分析は、日常業務運用に必要な範囲・頻度に限定して実施する。</a:t>
              </a:r>
              <a:endParaRPr kumimoji="0" lang="en-US" altLang="ja-JP"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初期構築段階での留意事項初期フェーズにおいては、分析ロジックの本格的な構築や、リアルタイムデータの反映および処理は想定しない。</a:t>
              </a:r>
              <a:endParaRPr kumimoji="0" lang="en-US" sz="1400" b="0"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p:txBody>
        </p:sp>
        <p:cxnSp>
          <p:nvCxnSpPr>
            <p:cNvPr id="213" name="Straight Connector 212">
              <a:extLst>
                <a:ext uri="{FF2B5EF4-FFF2-40B4-BE49-F238E27FC236}">
                  <a16:creationId xmlns:a16="http://schemas.microsoft.com/office/drawing/2014/main" id="{8464F7A5-9728-31B3-8B4C-14C61524E91B}"/>
                </a:ext>
              </a:extLst>
            </p:cNvPr>
            <p:cNvCxnSpPr/>
            <p:nvPr/>
          </p:nvCxnSpPr>
          <p:spPr>
            <a:xfrm>
              <a:off x="6712655" y="1550969"/>
              <a:ext cx="0" cy="2554103"/>
            </a:xfrm>
            <a:prstGeom prst="line">
              <a:avLst/>
            </a:prstGeom>
            <a:solidFill>
              <a:schemeClr val="bg1"/>
            </a:solidFill>
            <a:ln>
              <a:solidFill>
                <a:srgbClr val="336699"/>
              </a:solidFill>
            </a:ln>
          </p:spPr>
        </p:cxnSp>
      </p:grpSp>
      <p:grpSp>
        <p:nvGrpSpPr>
          <p:cNvPr id="215" name="Group 214">
            <a:extLst>
              <a:ext uri="{FF2B5EF4-FFF2-40B4-BE49-F238E27FC236}">
                <a16:creationId xmlns:a16="http://schemas.microsoft.com/office/drawing/2014/main" id="{58D71808-B39F-FE8F-3C12-E27084623E62}"/>
              </a:ext>
            </a:extLst>
          </p:cNvPr>
          <p:cNvGrpSpPr/>
          <p:nvPr/>
        </p:nvGrpSpPr>
        <p:grpSpPr>
          <a:xfrm>
            <a:off x="6712651" y="3677935"/>
            <a:ext cx="4817765" cy="2330418"/>
            <a:chOff x="6712651" y="1550969"/>
            <a:chExt cx="4817765" cy="2554103"/>
          </a:xfrm>
        </p:grpSpPr>
        <p:sp>
          <p:nvSpPr>
            <p:cNvPr id="216" name="TextBox 215">
              <a:extLst>
                <a:ext uri="{FF2B5EF4-FFF2-40B4-BE49-F238E27FC236}">
                  <a16:creationId xmlns:a16="http://schemas.microsoft.com/office/drawing/2014/main" id="{489835BD-C9C5-0E04-9739-653D46DB60B9}"/>
                </a:ext>
              </a:extLst>
            </p:cNvPr>
            <p:cNvSpPr txBox="1"/>
            <p:nvPr/>
          </p:nvSpPr>
          <p:spPr>
            <a:xfrm>
              <a:off x="6712651" y="1550969"/>
              <a:ext cx="4817765" cy="2554103"/>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10800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b="1"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rPr>
                <a:t>コンテンツ記事の管理方針</a:t>
              </a:r>
              <a:endParaRPr kumimoji="0" lang="en-US" altLang="ja-JP" sz="1100" b="1" i="0" u="none" strike="noStrike" kern="1200" cap="none" spc="0" normalizeH="0" baseline="0" noProof="0" dirty="0">
                <a:ln>
                  <a:noFill/>
                </a:ln>
                <a:solidFill>
                  <a:srgbClr val="575757"/>
                </a:solidFill>
                <a:effectLst/>
                <a:uLnTx/>
                <a:uFillTx/>
                <a:latin typeface="Meiryo UI"/>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実装方針</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API</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連携型の</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CMS</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Headless CMS</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）を採用し、</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Web</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サイトまたはアプリケーションに組み込む。</a:t>
              </a:r>
              <a:endPar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運用方法</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CMS</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の管理画面上でコンテンツ記事（例：ニュース、ブログ、お知らせ等）を作成・編集・公開する。記事作成・編集業務は、非エンジニアでも実施可能な</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UI</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を前提とする。</a:t>
              </a:r>
              <a:endPar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324000" lvl="1" indent="-216000">
                <a:buClr>
                  <a:schemeClr val="tx2"/>
                </a:buClr>
                <a:buFont typeface="Trebuchet MS" panose="020B0603020202020204" pitchFamily="34" charset="0"/>
                <a:buChar char="•"/>
                <a:defRPr/>
              </a:pP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自動化対応作成された記事は、</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CMS</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の</a:t>
              </a:r>
              <a:r>
                <a:rPr kumimoji="0"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API</a:t>
              </a:r>
              <a:r>
                <a:rPr kumimoji="0" lang="ja-JP" altLang="en-US"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経由でフロントエンドに自動的に反映され、表示される仕組みを構築する。フロント側での手動反映や再デプロイを必要としない設計とする。</a:t>
              </a:r>
              <a:endParaRPr kumimoji="0" lang="en-US" sz="1400" b="0" i="0" u="none" strike="noStrike" kern="1200" cap="none" spc="0" normalizeH="0" baseline="0" noProof="0" dirty="0">
                <a:ln>
                  <a:noFill/>
                </a:ln>
                <a:solidFill>
                  <a:srgbClr val="295E7E"/>
                </a:solidFill>
                <a:effectLst/>
                <a:uLnTx/>
                <a:uFillTx/>
                <a:latin typeface="Meiryo UI"/>
                <a:ea typeface="Meiryo UI" panose="020B0604030504040204" pitchFamily="50" charset="-128"/>
                <a:cs typeface="+mn-cs"/>
              </a:endParaRPr>
            </a:p>
          </p:txBody>
        </p:sp>
        <p:cxnSp>
          <p:nvCxnSpPr>
            <p:cNvPr id="217" name="Straight Connector 216">
              <a:extLst>
                <a:ext uri="{FF2B5EF4-FFF2-40B4-BE49-F238E27FC236}">
                  <a16:creationId xmlns:a16="http://schemas.microsoft.com/office/drawing/2014/main" id="{CCE2CAA9-4FC8-BD11-0FE2-65FED9784DE5}"/>
                </a:ext>
              </a:extLst>
            </p:cNvPr>
            <p:cNvCxnSpPr/>
            <p:nvPr/>
          </p:nvCxnSpPr>
          <p:spPr>
            <a:xfrm>
              <a:off x="6712655" y="1550969"/>
              <a:ext cx="0" cy="2554103"/>
            </a:xfrm>
            <a:prstGeom prst="line">
              <a:avLst/>
            </a:prstGeom>
            <a:solidFill>
              <a:schemeClr val="bg1"/>
            </a:solidFill>
            <a:ln>
              <a:solidFill>
                <a:srgbClr val="336699"/>
              </a:solidFill>
            </a:ln>
          </p:spPr>
        </p:cxnSp>
      </p:grpSp>
      <p:sp>
        <p:nvSpPr>
          <p:cNvPr id="220" name="TextBox 219">
            <a:extLst>
              <a:ext uri="{FF2B5EF4-FFF2-40B4-BE49-F238E27FC236}">
                <a16:creationId xmlns:a16="http://schemas.microsoft.com/office/drawing/2014/main" id="{84055006-602E-291D-3DC1-7096A4B90E97}"/>
              </a:ext>
            </a:extLst>
          </p:cNvPr>
          <p:cNvSpPr txBox="1"/>
          <p:nvPr/>
        </p:nvSpPr>
        <p:spPr>
          <a:xfrm>
            <a:off x="238072" y="6019300"/>
            <a:ext cx="6097604" cy="46166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defRPr/>
            </a:pPr>
            <a:r>
              <a:rPr lang="ja-JP" altLang="en-US" sz="1200">
                <a:solidFill>
                  <a:srgbClr val="575757"/>
                </a:solidFill>
                <a:latin typeface="Trebuchet MS" panose="020B0603020202020204" pitchFamily="34" charset="0"/>
                <a:ea typeface="Meiryo UI" panose="020B0604030504040204" pitchFamily="50" charset="-128"/>
              </a:rPr>
              <a:t>　</a:t>
            </a:r>
            <a:r>
              <a:rPr lang="en-US" altLang="ja-JP" sz="1200">
                <a:solidFill>
                  <a:srgbClr val="575757"/>
                </a:solidFill>
                <a:latin typeface="Trebuchet MS" panose="020B0603020202020204" pitchFamily="34" charset="0"/>
                <a:ea typeface="Meiryo UI" panose="020B0604030504040204" pitchFamily="50" charset="-128"/>
              </a:rPr>
              <a:t>※</a:t>
            </a:r>
            <a:r>
              <a:rPr lang="ja-JP" altLang="en-US" sz="1200">
                <a:solidFill>
                  <a:srgbClr val="575757"/>
                </a:solidFill>
                <a:latin typeface="Trebuchet MS" panose="020B0603020202020204" pitchFamily="34" charset="0"/>
                <a:ea typeface="Meiryo UI" panose="020B0604030504040204" pitchFamily="50" charset="-128"/>
              </a:rPr>
              <a:t>現行マナビ</a:t>
            </a:r>
            <a:r>
              <a:rPr lang="en-US" altLang="ja-JP" sz="1200">
                <a:solidFill>
                  <a:srgbClr val="575757"/>
                </a:solidFill>
                <a:latin typeface="Trebuchet MS" panose="020B0603020202020204" pitchFamily="34" charset="0"/>
                <a:ea typeface="Meiryo UI" panose="020B0604030504040204" pitchFamily="50" charset="-128"/>
              </a:rPr>
              <a:t>DX</a:t>
            </a:r>
            <a:r>
              <a:rPr lang="ja-JP" altLang="en-US" sz="1200">
                <a:solidFill>
                  <a:srgbClr val="575757"/>
                </a:solidFill>
                <a:latin typeface="Trebuchet MS" panose="020B0603020202020204" pitchFamily="34" charset="0"/>
                <a:ea typeface="Meiryo UI" panose="020B0604030504040204" pitchFamily="50" charset="-128"/>
              </a:rPr>
              <a:t>では「</a:t>
            </a:r>
            <a:r>
              <a:rPr lang="en-US" altLang="ja-JP" sz="1200" err="1">
                <a:solidFill>
                  <a:srgbClr val="575757"/>
                </a:solidFill>
                <a:latin typeface="Trebuchet MS" panose="020B0603020202020204" pitchFamily="34" charset="0"/>
                <a:ea typeface="Meiryo UI" panose="020B0604030504040204" pitchFamily="50" charset="-128"/>
              </a:rPr>
              <a:t>strapi</a:t>
            </a:r>
            <a:r>
              <a:rPr lang="ja-JP" altLang="en-US" sz="1200">
                <a:solidFill>
                  <a:srgbClr val="575757"/>
                </a:solidFill>
                <a:latin typeface="Trebuchet MS" panose="020B0603020202020204" pitchFamily="34" charset="0"/>
                <a:ea typeface="Meiryo UI" panose="020B0604030504040204" pitchFamily="50" charset="-128"/>
              </a:rPr>
              <a:t>」を</a:t>
            </a:r>
            <a:r>
              <a:rPr lang="en-US" altLang="ja-JP" sz="1200">
                <a:solidFill>
                  <a:srgbClr val="575757"/>
                </a:solidFill>
                <a:latin typeface="Trebuchet MS" panose="020B0603020202020204" pitchFamily="34" charset="0"/>
                <a:ea typeface="Meiryo UI" panose="020B0604030504040204" pitchFamily="50" charset="-128"/>
              </a:rPr>
              <a:t>CMS</a:t>
            </a:r>
            <a:r>
              <a:rPr lang="ja-JP" altLang="en-US" sz="1200">
                <a:solidFill>
                  <a:srgbClr val="575757"/>
                </a:solidFill>
                <a:latin typeface="Trebuchet MS" panose="020B0603020202020204" pitchFamily="34" charset="0"/>
                <a:ea typeface="Meiryo UI" panose="020B0604030504040204" pitchFamily="50" charset="-128"/>
              </a:rPr>
              <a:t>として採用。　下記ページに独自記事を配信予定。</a:t>
            </a:r>
            <a:endParaRPr lang="en-US" altLang="ja-JP" sz="1200">
              <a:solidFill>
                <a:srgbClr val="575757"/>
              </a:solidFill>
              <a:latin typeface="Trebuchet MS" panose="020B0603020202020204" pitchFamily="34" charset="0"/>
              <a:ea typeface="Meiryo UI" panose="020B0604030504040204" pitchFamily="50" charset="-128"/>
            </a:endParaRPr>
          </a:p>
          <a:p>
            <a:pPr>
              <a:defRPr/>
            </a:pPr>
            <a:r>
              <a:rPr lang="ja-JP" altLang="en-US" sz="1200" b="0" i="0" u="none" strike="noStrike">
                <a:effectLst/>
                <a:latin typeface="Slack-Lato"/>
                <a:ea typeface="Meiryo UI" panose="020B0604030504040204" pitchFamily="50" charset="-128"/>
                <a:hlinkClick r:id="rId4"/>
              </a:rPr>
              <a:t>　</a:t>
            </a:r>
            <a:r>
              <a:rPr lang="en-US" sz="1200" b="0" i="0" u="none" strike="noStrike">
                <a:effectLst/>
                <a:latin typeface="Slack-Lato"/>
                <a:ea typeface="Meiryo UI" panose="020B0604030504040204" pitchFamily="50" charset="-128"/>
                <a:hlinkClick r:id="rId4"/>
              </a:rPr>
              <a:t>https://manabi-dx.ipa.go.jp/article/feature/</a:t>
            </a:r>
            <a:endParaRPr lang="en-US" altLang="ja-JP" sz="1200">
              <a:solidFill>
                <a:srgbClr val="575757"/>
              </a:solidFill>
              <a:latin typeface="Trebuchet MS" panose="020B0603020202020204" pitchFamily="34" charset="0"/>
              <a:ea typeface="Meiryo UI" panose="020B0604030504040204" pitchFamily="50" charset="-128"/>
            </a:endParaRPr>
          </a:p>
        </p:txBody>
      </p:sp>
      <p:sp>
        <p:nvSpPr>
          <p:cNvPr id="221" name="Rectangle 220">
            <a:extLst>
              <a:ext uri="{FF2B5EF4-FFF2-40B4-BE49-F238E27FC236}">
                <a16:creationId xmlns:a16="http://schemas.microsoft.com/office/drawing/2014/main" id="{E878943D-9F88-2CEE-458A-2E9991D5979D}"/>
              </a:ext>
            </a:extLst>
          </p:cNvPr>
          <p:cNvSpPr/>
          <p:nvPr/>
        </p:nvSpPr>
        <p:spPr>
          <a:xfrm>
            <a:off x="263497" y="2456469"/>
            <a:ext cx="2748060" cy="964872"/>
          </a:xfrm>
          <a:prstGeom prst="rect">
            <a:avLst/>
          </a:prstGeom>
          <a:noFill/>
          <a:ln w="38100"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224" name="Freeform: Shape 223">
            <a:extLst>
              <a:ext uri="{FF2B5EF4-FFF2-40B4-BE49-F238E27FC236}">
                <a16:creationId xmlns:a16="http://schemas.microsoft.com/office/drawing/2014/main" id="{EA2BFEAE-F5DC-C8EC-7F61-B56D7008DFE2}"/>
              </a:ext>
            </a:extLst>
          </p:cNvPr>
          <p:cNvSpPr/>
          <p:nvPr/>
        </p:nvSpPr>
        <p:spPr>
          <a:xfrm>
            <a:off x="272739" y="1516757"/>
            <a:ext cx="6062937" cy="3005547"/>
          </a:xfrm>
          <a:custGeom>
            <a:avLst/>
            <a:gdLst>
              <a:gd name="connsiteX0" fmla="*/ 3014135 w 6062937"/>
              <a:gd name="connsiteY0" fmla="*/ 0 h 3005547"/>
              <a:gd name="connsiteX1" fmla="*/ 6062937 w 6062937"/>
              <a:gd name="connsiteY1" fmla="*/ 0 h 3005547"/>
              <a:gd name="connsiteX2" fmla="*/ 6062937 w 6062937"/>
              <a:gd name="connsiteY2" fmla="*/ 3005547 h 3005547"/>
              <a:gd name="connsiteX3" fmla="*/ 3533948 w 6062937"/>
              <a:gd name="connsiteY3" fmla="*/ 3005547 h 3005547"/>
              <a:gd name="connsiteX4" fmla="*/ 3014135 w 6062937"/>
              <a:gd name="connsiteY4" fmla="*/ 3005547 h 3005547"/>
              <a:gd name="connsiteX5" fmla="*/ 0 w 6062937"/>
              <a:gd name="connsiteY5" fmla="*/ 3005547 h 3005547"/>
              <a:gd name="connsiteX6" fmla="*/ 0 w 6062937"/>
              <a:gd name="connsiteY6" fmla="*/ 1958661 h 3005547"/>
              <a:gd name="connsiteX7" fmla="*/ 3014135 w 6062937"/>
              <a:gd name="connsiteY7" fmla="*/ 1958661 h 3005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62937" h="3005547">
                <a:moveTo>
                  <a:pt x="3014135" y="0"/>
                </a:moveTo>
                <a:lnTo>
                  <a:pt x="6062937" y="0"/>
                </a:lnTo>
                <a:lnTo>
                  <a:pt x="6062937" y="3005547"/>
                </a:lnTo>
                <a:lnTo>
                  <a:pt x="3533948" y="3005547"/>
                </a:lnTo>
                <a:lnTo>
                  <a:pt x="3014135" y="3005547"/>
                </a:lnTo>
                <a:lnTo>
                  <a:pt x="0" y="3005547"/>
                </a:lnTo>
                <a:lnTo>
                  <a:pt x="0" y="1958661"/>
                </a:lnTo>
                <a:lnTo>
                  <a:pt x="3014135" y="1958661"/>
                </a:lnTo>
                <a:close/>
              </a:path>
            </a:pathLst>
          </a:custGeom>
          <a:noFill/>
          <a:ln w="38100" cap="rnd" cmpd="sng" algn="ctr">
            <a:solidFill>
              <a:schemeClr val="tx1">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cxnSp>
        <p:nvCxnSpPr>
          <p:cNvPr id="226" name="Straight Connector 225">
            <a:extLst>
              <a:ext uri="{FF2B5EF4-FFF2-40B4-BE49-F238E27FC236}">
                <a16:creationId xmlns:a16="http://schemas.microsoft.com/office/drawing/2014/main" id="{2815F0C5-973D-70E0-6C5E-96069D0662E4}"/>
              </a:ext>
            </a:extLst>
          </p:cNvPr>
          <p:cNvCxnSpPr>
            <a:stCxn id="212" idx="1"/>
          </p:cNvCxnSpPr>
          <p:nvPr/>
        </p:nvCxnSpPr>
        <p:spPr>
          <a:xfrm flipH="1">
            <a:off x="3041374" y="2263792"/>
            <a:ext cx="3671277" cy="688130"/>
          </a:xfrm>
          <a:prstGeom prst="line">
            <a:avLst/>
          </a:prstGeom>
          <a:noFill/>
          <a:ln w="38100"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27" name="Straight Connector 226">
            <a:extLst>
              <a:ext uri="{FF2B5EF4-FFF2-40B4-BE49-F238E27FC236}">
                <a16:creationId xmlns:a16="http://schemas.microsoft.com/office/drawing/2014/main" id="{E6E0FFD4-B8A5-38CE-18E7-05A0622E6DA4}"/>
              </a:ext>
            </a:extLst>
          </p:cNvPr>
          <p:cNvCxnSpPr>
            <a:cxnSpLocks/>
            <a:stCxn id="216" idx="1"/>
          </p:cNvCxnSpPr>
          <p:nvPr/>
        </p:nvCxnSpPr>
        <p:spPr>
          <a:xfrm flipH="1" flipV="1">
            <a:off x="5479346" y="4522304"/>
            <a:ext cx="1233305" cy="320840"/>
          </a:xfrm>
          <a:prstGeom prst="line">
            <a:avLst/>
          </a:prstGeom>
          <a:noFill/>
          <a:ln w="38100" cap="rnd" cmpd="sng" algn="ctr">
            <a:solidFill>
              <a:schemeClr val="tx1">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val="24384126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7C75C5-E0DB-AE42-BD6F-1AD0EEF32A61}"/>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28CBE31B-F22B-D06D-3B1B-410A45490D89}"/>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dirty="0">
                <a:ea typeface="Meiryo UI" panose="020B0604030504040204" pitchFamily="50" charset="-128"/>
              </a:rPr>
            </a:br>
            <a:r>
              <a:rPr lang="ja-JP" altLang="en-US">
                <a:ea typeface="Meiryo UI" panose="020B0604030504040204" pitchFamily="50" charset="-128"/>
              </a:rPr>
              <a:t>個人向けサービス </a:t>
            </a:r>
            <a:r>
              <a:rPr lang="en-US" altLang="ja-JP" dirty="0">
                <a:ea typeface="Meiryo UI" panose="020B0604030504040204" pitchFamily="50" charset="-128"/>
              </a:rPr>
              <a:t>| </a:t>
            </a:r>
            <a:r>
              <a:rPr lang="ja-JP" altLang="en-US">
                <a:ea typeface="Meiryo UI" panose="020B0604030504040204" pitchFamily="50" charset="-128"/>
              </a:rPr>
              <a:t>個人向ダッシュボード</a:t>
            </a:r>
            <a:r>
              <a:rPr lang="en-US" altLang="ja-JP" dirty="0">
                <a:ea typeface="Meiryo UI" panose="020B0604030504040204" pitchFamily="50" charset="-128"/>
              </a:rPr>
              <a:t>(</a:t>
            </a:r>
            <a:r>
              <a:rPr lang="ja-JP" altLang="en-US">
                <a:ea typeface="Meiryo UI" panose="020B0604030504040204" pitchFamily="50" charset="-128"/>
              </a:rPr>
              <a:t>アナリティクス画</a:t>
            </a:r>
            <a:r>
              <a:rPr lang="ja-JP" altLang="en-US">
                <a:solidFill>
                  <a:srgbClr val="C8C8C8"/>
                </a:solidFill>
                <a:ea typeface="Meiryo UI" panose="020B0604030504040204" pitchFamily="50" charset="-128"/>
              </a:rPr>
              <a:t>面</a:t>
            </a:r>
            <a:r>
              <a:rPr lang="en-US" altLang="ja-JP" dirty="0">
                <a:solidFill>
                  <a:srgbClr val="C8C8C8"/>
                </a:solidFill>
                <a:ea typeface="Meiryo UI" panose="020B0604030504040204" pitchFamily="50" charset="-128"/>
              </a:rPr>
              <a:t>)</a:t>
            </a:r>
          </a:p>
        </p:txBody>
      </p:sp>
      <p:grpSp>
        <p:nvGrpSpPr>
          <p:cNvPr id="108" name="Group 107">
            <a:extLst>
              <a:ext uri="{FF2B5EF4-FFF2-40B4-BE49-F238E27FC236}">
                <a16:creationId xmlns:a16="http://schemas.microsoft.com/office/drawing/2014/main" id="{1D9B805D-AB9E-376A-0744-2A05D5C3D2A5}"/>
              </a:ext>
            </a:extLst>
          </p:cNvPr>
          <p:cNvGrpSpPr/>
          <p:nvPr/>
        </p:nvGrpSpPr>
        <p:grpSpPr>
          <a:xfrm>
            <a:off x="6047117" y="1327182"/>
            <a:ext cx="3405279" cy="5340317"/>
            <a:chOff x="924235" y="3207061"/>
            <a:chExt cx="3405279" cy="5340317"/>
          </a:xfrm>
        </p:grpSpPr>
        <p:sp>
          <p:nvSpPr>
            <p:cNvPr id="109" name="Rectangle 108">
              <a:extLst>
                <a:ext uri="{FF2B5EF4-FFF2-40B4-BE49-F238E27FC236}">
                  <a16:creationId xmlns:a16="http://schemas.microsoft.com/office/drawing/2014/main" id="{8C16F47E-4416-07A2-5FE4-C97C5F6B12EC}"/>
                </a:ext>
              </a:extLst>
            </p:cNvPr>
            <p:cNvSpPr/>
            <p:nvPr/>
          </p:nvSpPr>
          <p:spPr>
            <a:xfrm>
              <a:off x="924235" y="3207061"/>
              <a:ext cx="3405279" cy="5340317"/>
            </a:xfrm>
            <a:prstGeom prst="rect">
              <a:avLst/>
            </a:prstGeom>
            <a:solidFill>
              <a:srgbClr val="FDFDFD"/>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110" name="Group 109">
              <a:extLst>
                <a:ext uri="{FF2B5EF4-FFF2-40B4-BE49-F238E27FC236}">
                  <a16:creationId xmlns:a16="http://schemas.microsoft.com/office/drawing/2014/main" id="{09E52553-7AB0-B24C-8CFD-14EDBEC3665C}"/>
                </a:ext>
              </a:extLst>
            </p:cNvPr>
            <p:cNvGrpSpPr/>
            <p:nvPr/>
          </p:nvGrpSpPr>
          <p:grpSpPr>
            <a:xfrm>
              <a:off x="924235" y="3207062"/>
              <a:ext cx="3405279" cy="283783"/>
              <a:chOff x="924235" y="3207062"/>
              <a:chExt cx="3405279" cy="283783"/>
            </a:xfrm>
          </p:grpSpPr>
          <p:sp>
            <p:nvSpPr>
              <p:cNvPr id="111" name="Rectangle 110">
                <a:extLst>
                  <a:ext uri="{FF2B5EF4-FFF2-40B4-BE49-F238E27FC236}">
                    <a16:creationId xmlns:a16="http://schemas.microsoft.com/office/drawing/2014/main" id="{D4D027C0-488A-D3BC-E664-6558261B092E}"/>
                  </a:ext>
                </a:extLst>
              </p:cNvPr>
              <p:cNvSpPr/>
              <p:nvPr/>
            </p:nvSpPr>
            <p:spPr>
              <a:xfrm>
                <a:off x="924235" y="3207062"/>
                <a:ext cx="3405279" cy="283783"/>
              </a:xfrm>
              <a:prstGeom prst="rect">
                <a:avLst/>
              </a:prstGeom>
              <a:solidFill>
                <a:srgbClr val="EAEAEA"/>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pic>
            <p:nvPicPr>
              <p:cNvPr id="112" name="Picture 111">
                <a:extLst>
                  <a:ext uri="{FF2B5EF4-FFF2-40B4-BE49-F238E27FC236}">
                    <a16:creationId xmlns:a16="http://schemas.microsoft.com/office/drawing/2014/main" id="{18B4A0FE-273C-6F1B-A451-80E8E3E3D12D}"/>
                  </a:ext>
                </a:extLst>
              </p:cNvPr>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1017625" y="3257972"/>
                <a:ext cx="652094" cy="191050"/>
              </a:xfrm>
              <a:prstGeom prst="rect">
                <a:avLst/>
              </a:prstGeom>
            </p:spPr>
          </p:pic>
          <p:grpSp>
            <p:nvGrpSpPr>
              <p:cNvPr id="113" name="Group 112">
                <a:extLst>
                  <a:ext uri="{FF2B5EF4-FFF2-40B4-BE49-F238E27FC236}">
                    <a16:creationId xmlns:a16="http://schemas.microsoft.com/office/drawing/2014/main" id="{67AB96FA-FEB0-57E8-CC41-F37000AA47F2}"/>
                  </a:ext>
                </a:extLst>
              </p:cNvPr>
              <p:cNvGrpSpPr/>
              <p:nvPr/>
            </p:nvGrpSpPr>
            <p:grpSpPr>
              <a:xfrm>
                <a:off x="3293165" y="3381616"/>
                <a:ext cx="992089" cy="79160"/>
                <a:chOff x="3338410" y="3381616"/>
                <a:chExt cx="992089" cy="79160"/>
              </a:xfrm>
            </p:grpSpPr>
            <p:sp>
              <p:nvSpPr>
                <p:cNvPr id="114" name="TextBox 113">
                  <a:extLst>
                    <a:ext uri="{FF2B5EF4-FFF2-40B4-BE49-F238E27FC236}">
                      <a16:creationId xmlns:a16="http://schemas.microsoft.com/office/drawing/2014/main" id="{2308052B-DD95-DD31-B066-FA7337F25E57}"/>
                    </a:ext>
                  </a:extLst>
                </p:cNvPr>
                <p:cNvSpPr txBox="1"/>
                <p:nvPr/>
              </p:nvSpPr>
              <p:spPr>
                <a:xfrm>
                  <a:off x="3338410" y="3381616"/>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学習プラン</a:t>
                  </a:r>
                  <a:endParaRPr lang="en-US" sz="500">
                    <a:solidFill>
                      <a:schemeClr val="bg1">
                        <a:lumMod val="65000"/>
                      </a:schemeClr>
                    </a:solidFill>
                    <a:ea typeface="Meiryo UI" panose="020B0604030504040204" pitchFamily="50" charset="-128"/>
                  </a:endParaRPr>
                </a:p>
              </p:txBody>
            </p:sp>
            <p:sp>
              <p:nvSpPr>
                <p:cNvPr id="115" name="TextBox 114">
                  <a:extLst>
                    <a:ext uri="{FF2B5EF4-FFF2-40B4-BE49-F238E27FC236}">
                      <a16:creationId xmlns:a16="http://schemas.microsoft.com/office/drawing/2014/main" id="{2632FAD9-1C32-624A-9A1B-7E5D69413C9B}"/>
                    </a:ext>
                  </a:extLst>
                </p:cNvPr>
                <p:cNvSpPr txBox="1"/>
                <p:nvPr/>
              </p:nvSpPr>
              <p:spPr>
                <a:xfrm>
                  <a:off x="3692361" y="3381616"/>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お気に入り</a:t>
                  </a:r>
                  <a:endParaRPr lang="en-US" sz="500">
                    <a:solidFill>
                      <a:schemeClr val="bg1">
                        <a:lumMod val="65000"/>
                      </a:schemeClr>
                    </a:solidFill>
                    <a:ea typeface="Meiryo UI" panose="020B0604030504040204" pitchFamily="50" charset="-128"/>
                  </a:endParaRPr>
                </a:p>
              </p:txBody>
            </p:sp>
            <p:sp>
              <p:nvSpPr>
                <p:cNvPr id="116" name="TextBox 115">
                  <a:extLst>
                    <a:ext uri="{FF2B5EF4-FFF2-40B4-BE49-F238E27FC236}">
                      <a16:creationId xmlns:a16="http://schemas.microsoft.com/office/drawing/2014/main" id="{D2BF7C75-AE1F-B29E-56AC-27CC72B57AD4}"/>
                    </a:ext>
                  </a:extLst>
                </p:cNvPr>
                <p:cNvSpPr txBox="1"/>
                <p:nvPr/>
              </p:nvSpPr>
              <p:spPr>
                <a:xfrm>
                  <a:off x="4046313" y="3381616"/>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ログイン</a:t>
                  </a:r>
                  <a:endParaRPr lang="en-US" sz="500">
                    <a:solidFill>
                      <a:schemeClr val="bg1">
                        <a:lumMod val="65000"/>
                      </a:schemeClr>
                    </a:solidFill>
                    <a:ea typeface="Meiryo UI" panose="020B0604030504040204" pitchFamily="50" charset="-128"/>
                  </a:endParaRPr>
                </a:p>
              </p:txBody>
            </p:sp>
          </p:grpSp>
        </p:grpSp>
      </p:grpSp>
      <p:grpSp>
        <p:nvGrpSpPr>
          <p:cNvPr id="117" name="Group 116">
            <a:extLst>
              <a:ext uri="{FF2B5EF4-FFF2-40B4-BE49-F238E27FC236}">
                <a16:creationId xmlns:a16="http://schemas.microsoft.com/office/drawing/2014/main" id="{9873CC0C-354D-D077-FEDE-85EFA6EF7FC7}"/>
              </a:ext>
            </a:extLst>
          </p:cNvPr>
          <p:cNvGrpSpPr/>
          <p:nvPr/>
        </p:nvGrpSpPr>
        <p:grpSpPr>
          <a:xfrm>
            <a:off x="7958489" y="1777879"/>
            <a:ext cx="383625" cy="130132"/>
            <a:chOff x="1110235" y="3787805"/>
            <a:chExt cx="1324382" cy="494178"/>
          </a:xfrm>
        </p:grpSpPr>
        <p:sp>
          <p:nvSpPr>
            <p:cNvPr id="118" name="Rectangle 117">
              <a:extLst>
                <a:ext uri="{FF2B5EF4-FFF2-40B4-BE49-F238E27FC236}">
                  <a16:creationId xmlns:a16="http://schemas.microsoft.com/office/drawing/2014/main" id="{C7C69686-EDEE-601A-9DB5-B917566016A9}"/>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19" name="Straight Connector 118">
              <a:extLst>
                <a:ext uri="{FF2B5EF4-FFF2-40B4-BE49-F238E27FC236}">
                  <a16:creationId xmlns:a16="http://schemas.microsoft.com/office/drawing/2014/main" id="{548E6CE4-7988-20C0-ADAE-D0D932514405}"/>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0" name="Straight Connector 119">
              <a:extLst>
                <a:ext uri="{FF2B5EF4-FFF2-40B4-BE49-F238E27FC236}">
                  <a16:creationId xmlns:a16="http://schemas.microsoft.com/office/drawing/2014/main" id="{1AAD9EE5-A0EF-4343-0A58-8FCE0D0B2F9C}"/>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121" name="Group 120">
            <a:extLst>
              <a:ext uri="{FF2B5EF4-FFF2-40B4-BE49-F238E27FC236}">
                <a16:creationId xmlns:a16="http://schemas.microsoft.com/office/drawing/2014/main" id="{D895DA19-9579-B923-7DFD-54D215B33640}"/>
              </a:ext>
            </a:extLst>
          </p:cNvPr>
          <p:cNvGrpSpPr/>
          <p:nvPr/>
        </p:nvGrpSpPr>
        <p:grpSpPr>
          <a:xfrm>
            <a:off x="8425557" y="1777879"/>
            <a:ext cx="383625" cy="130132"/>
            <a:chOff x="1110235" y="3787805"/>
            <a:chExt cx="1324382" cy="494178"/>
          </a:xfrm>
        </p:grpSpPr>
        <p:sp>
          <p:nvSpPr>
            <p:cNvPr id="122" name="Rectangle 121">
              <a:extLst>
                <a:ext uri="{FF2B5EF4-FFF2-40B4-BE49-F238E27FC236}">
                  <a16:creationId xmlns:a16="http://schemas.microsoft.com/office/drawing/2014/main" id="{F39973E3-1822-1BE5-7EA6-68E68BBEE2FF}"/>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23" name="Straight Connector 122">
              <a:extLst>
                <a:ext uri="{FF2B5EF4-FFF2-40B4-BE49-F238E27FC236}">
                  <a16:creationId xmlns:a16="http://schemas.microsoft.com/office/drawing/2014/main" id="{7126E4C6-BB38-808B-01AB-E481D423E77D}"/>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4" name="Straight Connector 123">
              <a:extLst>
                <a:ext uri="{FF2B5EF4-FFF2-40B4-BE49-F238E27FC236}">
                  <a16:creationId xmlns:a16="http://schemas.microsoft.com/office/drawing/2014/main" id="{D32917D5-D985-7018-23DC-5A225F450D7B}"/>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125" name="Group 124">
            <a:extLst>
              <a:ext uri="{FF2B5EF4-FFF2-40B4-BE49-F238E27FC236}">
                <a16:creationId xmlns:a16="http://schemas.microsoft.com/office/drawing/2014/main" id="{238D1244-D7E8-3F41-F481-25B918AB88C1}"/>
              </a:ext>
            </a:extLst>
          </p:cNvPr>
          <p:cNvGrpSpPr/>
          <p:nvPr/>
        </p:nvGrpSpPr>
        <p:grpSpPr>
          <a:xfrm>
            <a:off x="8905410" y="1777879"/>
            <a:ext cx="383625" cy="130132"/>
            <a:chOff x="1110235" y="3787805"/>
            <a:chExt cx="1324382" cy="494178"/>
          </a:xfrm>
        </p:grpSpPr>
        <p:sp>
          <p:nvSpPr>
            <p:cNvPr id="126" name="Rectangle 125">
              <a:extLst>
                <a:ext uri="{FF2B5EF4-FFF2-40B4-BE49-F238E27FC236}">
                  <a16:creationId xmlns:a16="http://schemas.microsoft.com/office/drawing/2014/main" id="{6AE483A6-7115-BC90-248C-600A04C874B3}"/>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127" name="Straight Connector 126">
              <a:extLst>
                <a:ext uri="{FF2B5EF4-FFF2-40B4-BE49-F238E27FC236}">
                  <a16:creationId xmlns:a16="http://schemas.microsoft.com/office/drawing/2014/main" id="{F9D1C570-4CB3-51DF-0F51-7CAEA51E1F5B}"/>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28" name="Straight Connector 127">
              <a:extLst>
                <a:ext uri="{FF2B5EF4-FFF2-40B4-BE49-F238E27FC236}">
                  <a16:creationId xmlns:a16="http://schemas.microsoft.com/office/drawing/2014/main" id="{0BC80401-EDDE-CCC6-2BF8-71DB2827F255}"/>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129" name="Group 128">
            <a:extLst>
              <a:ext uri="{FF2B5EF4-FFF2-40B4-BE49-F238E27FC236}">
                <a16:creationId xmlns:a16="http://schemas.microsoft.com/office/drawing/2014/main" id="{E4A4FE91-B59A-019F-F080-EE3E8CF83E36}"/>
              </a:ext>
            </a:extLst>
          </p:cNvPr>
          <p:cNvGrpSpPr/>
          <p:nvPr/>
        </p:nvGrpSpPr>
        <p:grpSpPr>
          <a:xfrm>
            <a:off x="6246647" y="2260629"/>
            <a:ext cx="1059833" cy="153469"/>
            <a:chOff x="5321890" y="1728206"/>
            <a:chExt cx="1625010" cy="185698"/>
          </a:xfrm>
        </p:grpSpPr>
        <p:sp>
          <p:nvSpPr>
            <p:cNvPr id="130" name="Rectangle: Rounded Corners 129">
              <a:extLst>
                <a:ext uri="{FF2B5EF4-FFF2-40B4-BE49-F238E27FC236}">
                  <a16:creationId xmlns:a16="http://schemas.microsoft.com/office/drawing/2014/main" id="{99D61CC0-7A7B-EAC4-EE70-1415FD2AAB35}"/>
                </a:ext>
              </a:extLst>
            </p:cNvPr>
            <p:cNvSpPr/>
            <p:nvPr/>
          </p:nvSpPr>
          <p:spPr>
            <a:xfrm>
              <a:off x="5321890" y="1728206"/>
              <a:ext cx="1625010" cy="185698"/>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製造業</a:t>
              </a:r>
              <a:endParaRPr lang="en-US" altLang="ja-JP" sz="800">
                <a:solidFill>
                  <a:srgbClr val="575757"/>
                </a:solidFill>
                <a:ea typeface="Meiryo UI" panose="020B0604030504040204" pitchFamily="50" charset="-128"/>
              </a:endParaRPr>
            </a:p>
          </p:txBody>
        </p:sp>
        <p:sp>
          <p:nvSpPr>
            <p:cNvPr id="131" name="Isosceles Triangle 130">
              <a:extLst>
                <a:ext uri="{FF2B5EF4-FFF2-40B4-BE49-F238E27FC236}">
                  <a16:creationId xmlns:a16="http://schemas.microsoft.com/office/drawing/2014/main" id="{D1ED3DE4-C210-EBDB-A55F-9294500E41B2}"/>
                </a:ext>
              </a:extLst>
            </p:cNvPr>
            <p:cNvSpPr/>
            <p:nvPr/>
          </p:nvSpPr>
          <p:spPr>
            <a:xfrm rot="10800000">
              <a:off x="6705957" y="1797181"/>
              <a:ext cx="143175" cy="66937"/>
            </a:xfrm>
            <a:prstGeom prst="triangl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132" name="Rectangle: Rounded Corners 131">
            <a:extLst>
              <a:ext uri="{FF2B5EF4-FFF2-40B4-BE49-F238E27FC236}">
                <a16:creationId xmlns:a16="http://schemas.microsoft.com/office/drawing/2014/main" id="{E0CE3AC1-82CA-BA4B-6B42-F1D8872418DF}"/>
              </a:ext>
            </a:extLst>
          </p:cNvPr>
          <p:cNvSpPr/>
          <p:nvPr/>
        </p:nvSpPr>
        <p:spPr>
          <a:xfrm>
            <a:off x="6246648" y="2597093"/>
            <a:ext cx="1048257" cy="413934"/>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133" name="Rectangle: Rounded Corners 132">
            <a:extLst>
              <a:ext uri="{FF2B5EF4-FFF2-40B4-BE49-F238E27FC236}">
                <a16:creationId xmlns:a16="http://schemas.microsoft.com/office/drawing/2014/main" id="{EFE6BF10-C5A1-FD58-A452-61972FC988EE}"/>
              </a:ext>
            </a:extLst>
          </p:cNvPr>
          <p:cNvSpPr/>
          <p:nvPr/>
        </p:nvSpPr>
        <p:spPr>
          <a:xfrm rot="16200000">
            <a:off x="6702836" y="2528999"/>
            <a:ext cx="98260" cy="648228"/>
          </a:xfrm>
          <a:prstGeom prst="roundRect">
            <a:avLst>
              <a:gd name="adj" fmla="val 1042"/>
            </a:avLst>
          </a:prstGeom>
          <a:gradFill>
            <a:gsLst>
              <a:gs pos="39000">
                <a:schemeClr val="bg1"/>
              </a:gs>
              <a:gs pos="1000">
                <a:schemeClr val="bg2"/>
              </a:gs>
              <a:gs pos="100000">
                <a:schemeClr val="bg2">
                  <a:lumMod val="20000"/>
                  <a:lumOff val="80000"/>
                </a:schemeClr>
              </a:gs>
            </a:gsLst>
            <a:lin ang="5400000" scaled="1"/>
          </a:gra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34" name="Isosceles Triangle 133">
            <a:extLst>
              <a:ext uri="{FF2B5EF4-FFF2-40B4-BE49-F238E27FC236}">
                <a16:creationId xmlns:a16="http://schemas.microsoft.com/office/drawing/2014/main" id="{59A6441F-83E9-F85C-9FBC-9B48B9E1B8A5}"/>
              </a:ext>
            </a:extLst>
          </p:cNvPr>
          <p:cNvSpPr/>
          <p:nvPr/>
        </p:nvSpPr>
        <p:spPr>
          <a:xfrm rot="10800000">
            <a:off x="6653541" y="2729936"/>
            <a:ext cx="88900" cy="66937"/>
          </a:xfrm>
          <a:prstGeom prst="triangl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35" name="TextBox 134">
            <a:extLst>
              <a:ext uri="{FF2B5EF4-FFF2-40B4-BE49-F238E27FC236}">
                <a16:creationId xmlns:a16="http://schemas.microsoft.com/office/drawing/2014/main" id="{9121065B-6C4F-AA8E-C4AF-2F442CCC9C9A}"/>
              </a:ext>
            </a:extLst>
          </p:cNvPr>
          <p:cNvSpPr txBox="1"/>
          <p:nvPr/>
        </p:nvSpPr>
        <p:spPr>
          <a:xfrm>
            <a:off x="6555898" y="2620367"/>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en-US" sz="500">
                <a:solidFill>
                  <a:schemeClr val="bg1">
                    <a:lumMod val="65000"/>
                  </a:schemeClr>
                </a:solidFill>
                <a:ea typeface="Meiryo UI" panose="020B0604030504040204" pitchFamily="50" charset="-128"/>
              </a:rPr>
              <a:t>42%</a:t>
            </a:r>
          </a:p>
        </p:txBody>
      </p:sp>
      <p:sp>
        <p:nvSpPr>
          <p:cNvPr id="136" name="Rectangle: Rounded Corners 135">
            <a:extLst>
              <a:ext uri="{FF2B5EF4-FFF2-40B4-BE49-F238E27FC236}">
                <a16:creationId xmlns:a16="http://schemas.microsoft.com/office/drawing/2014/main" id="{5FC206F3-784C-67E8-B14A-56541C53C144}"/>
              </a:ext>
            </a:extLst>
          </p:cNvPr>
          <p:cNvSpPr/>
          <p:nvPr/>
        </p:nvSpPr>
        <p:spPr>
          <a:xfrm>
            <a:off x="7372542" y="2597093"/>
            <a:ext cx="1738473" cy="413934"/>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137" name="Group 136">
            <a:extLst>
              <a:ext uri="{FF2B5EF4-FFF2-40B4-BE49-F238E27FC236}">
                <a16:creationId xmlns:a16="http://schemas.microsoft.com/office/drawing/2014/main" id="{F0B4C0BA-CE7B-AD3F-145A-EE76ADBA975F}"/>
              </a:ext>
            </a:extLst>
          </p:cNvPr>
          <p:cNvGrpSpPr/>
          <p:nvPr/>
        </p:nvGrpSpPr>
        <p:grpSpPr>
          <a:xfrm>
            <a:off x="7372542" y="2260629"/>
            <a:ext cx="1310329" cy="153469"/>
            <a:chOff x="5321890" y="1728206"/>
            <a:chExt cx="2009088" cy="185698"/>
          </a:xfrm>
        </p:grpSpPr>
        <p:sp>
          <p:nvSpPr>
            <p:cNvPr id="138" name="Rectangle: Rounded Corners 137">
              <a:extLst>
                <a:ext uri="{FF2B5EF4-FFF2-40B4-BE49-F238E27FC236}">
                  <a16:creationId xmlns:a16="http://schemas.microsoft.com/office/drawing/2014/main" id="{78D99CC0-2ACD-6699-2CC5-84CF1253079E}"/>
                </a:ext>
              </a:extLst>
            </p:cNvPr>
            <p:cNvSpPr/>
            <p:nvPr/>
          </p:nvSpPr>
          <p:spPr>
            <a:xfrm>
              <a:off x="5321890" y="1728206"/>
              <a:ext cx="2009088" cy="185698"/>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ソフトウェアエンジニア</a:t>
              </a:r>
              <a:endParaRPr lang="en-US" altLang="ja-JP" sz="800">
                <a:solidFill>
                  <a:srgbClr val="575757"/>
                </a:solidFill>
                <a:ea typeface="Meiryo UI" panose="020B0604030504040204" pitchFamily="50" charset="-128"/>
              </a:endParaRPr>
            </a:p>
          </p:txBody>
        </p:sp>
        <p:sp>
          <p:nvSpPr>
            <p:cNvPr id="139" name="Isosceles Triangle 138">
              <a:extLst>
                <a:ext uri="{FF2B5EF4-FFF2-40B4-BE49-F238E27FC236}">
                  <a16:creationId xmlns:a16="http://schemas.microsoft.com/office/drawing/2014/main" id="{3C0C30D6-694B-2C4D-07FE-1C98846C4123}"/>
                </a:ext>
              </a:extLst>
            </p:cNvPr>
            <p:cNvSpPr/>
            <p:nvPr/>
          </p:nvSpPr>
          <p:spPr>
            <a:xfrm rot="10800000">
              <a:off x="7041872" y="1797181"/>
              <a:ext cx="143175" cy="66937"/>
            </a:xfrm>
            <a:prstGeom prst="triangl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grpSp>
        <p:nvGrpSpPr>
          <p:cNvPr id="140" name="Group 139">
            <a:extLst>
              <a:ext uri="{FF2B5EF4-FFF2-40B4-BE49-F238E27FC236}">
                <a16:creationId xmlns:a16="http://schemas.microsoft.com/office/drawing/2014/main" id="{D6A51086-C53E-CAFB-9B07-DC0F6FDF521B}"/>
              </a:ext>
            </a:extLst>
          </p:cNvPr>
          <p:cNvGrpSpPr/>
          <p:nvPr/>
        </p:nvGrpSpPr>
        <p:grpSpPr>
          <a:xfrm>
            <a:off x="7447611" y="2670379"/>
            <a:ext cx="1567302" cy="281044"/>
            <a:chOff x="5143972" y="2571750"/>
            <a:chExt cx="1256828" cy="531003"/>
          </a:xfrm>
        </p:grpSpPr>
        <p:cxnSp>
          <p:nvCxnSpPr>
            <p:cNvPr id="141" name="Straight Connector 140">
              <a:extLst>
                <a:ext uri="{FF2B5EF4-FFF2-40B4-BE49-F238E27FC236}">
                  <a16:creationId xmlns:a16="http://schemas.microsoft.com/office/drawing/2014/main" id="{AEB8A7D3-FD08-211A-3C12-83A692176E16}"/>
                </a:ext>
              </a:extLst>
            </p:cNvPr>
            <p:cNvCxnSpPr>
              <a:cxnSpLocks/>
            </p:cNvCxnSpPr>
            <p:nvPr/>
          </p:nvCxnSpPr>
          <p:spPr>
            <a:xfrm>
              <a:off x="5143972" y="3102753"/>
              <a:ext cx="125682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2" name="Straight Connector 141">
              <a:extLst>
                <a:ext uri="{FF2B5EF4-FFF2-40B4-BE49-F238E27FC236}">
                  <a16:creationId xmlns:a16="http://schemas.microsoft.com/office/drawing/2014/main" id="{3157DC83-83BA-F224-EDB1-3D68CD7E6B86}"/>
                </a:ext>
              </a:extLst>
            </p:cNvPr>
            <p:cNvCxnSpPr>
              <a:cxnSpLocks/>
            </p:cNvCxnSpPr>
            <p:nvPr/>
          </p:nvCxnSpPr>
          <p:spPr>
            <a:xfrm flipV="1">
              <a:off x="5143972" y="2571750"/>
              <a:ext cx="0" cy="531003"/>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cxnSp>
        <p:nvCxnSpPr>
          <p:cNvPr id="143" name="Straight Connector 142">
            <a:extLst>
              <a:ext uri="{FF2B5EF4-FFF2-40B4-BE49-F238E27FC236}">
                <a16:creationId xmlns:a16="http://schemas.microsoft.com/office/drawing/2014/main" id="{A08E133F-42AA-E196-4163-0825CCDDA0E6}"/>
              </a:ext>
            </a:extLst>
          </p:cNvPr>
          <p:cNvCxnSpPr>
            <a:cxnSpLocks/>
          </p:cNvCxnSpPr>
          <p:nvPr/>
        </p:nvCxnSpPr>
        <p:spPr>
          <a:xfrm flipH="1">
            <a:off x="7531298" y="2803982"/>
            <a:ext cx="113348" cy="98261"/>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4" name="Straight Connector 143">
            <a:extLst>
              <a:ext uri="{FF2B5EF4-FFF2-40B4-BE49-F238E27FC236}">
                <a16:creationId xmlns:a16="http://schemas.microsoft.com/office/drawing/2014/main" id="{7AC271B2-5F90-EFBA-23B8-D7887F9DF0EC}"/>
              </a:ext>
            </a:extLst>
          </p:cNvPr>
          <p:cNvCxnSpPr>
            <a:cxnSpLocks/>
          </p:cNvCxnSpPr>
          <p:nvPr/>
        </p:nvCxnSpPr>
        <p:spPr>
          <a:xfrm flipH="1" flipV="1">
            <a:off x="7644646" y="2804016"/>
            <a:ext cx="158756" cy="6124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5" name="Straight Connector 144">
            <a:extLst>
              <a:ext uri="{FF2B5EF4-FFF2-40B4-BE49-F238E27FC236}">
                <a16:creationId xmlns:a16="http://schemas.microsoft.com/office/drawing/2014/main" id="{4D97016D-696D-25D0-A4C0-5039C512EA40}"/>
              </a:ext>
            </a:extLst>
          </p:cNvPr>
          <p:cNvCxnSpPr>
            <a:cxnSpLocks/>
          </p:cNvCxnSpPr>
          <p:nvPr/>
        </p:nvCxnSpPr>
        <p:spPr>
          <a:xfrm flipH="1">
            <a:off x="7803402" y="2749921"/>
            <a:ext cx="158756" cy="113855"/>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6" name="Straight Connector 145">
            <a:extLst>
              <a:ext uri="{FF2B5EF4-FFF2-40B4-BE49-F238E27FC236}">
                <a16:creationId xmlns:a16="http://schemas.microsoft.com/office/drawing/2014/main" id="{927AB140-CCDB-FDD8-8D93-D3BC53147F98}"/>
              </a:ext>
            </a:extLst>
          </p:cNvPr>
          <p:cNvCxnSpPr>
            <a:cxnSpLocks/>
          </p:cNvCxnSpPr>
          <p:nvPr/>
        </p:nvCxnSpPr>
        <p:spPr>
          <a:xfrm flipH="1">
            <a:off x="7962158" y="2749921"/>
            <a:ext cx="266559"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7" name="Straight Connector 146">
            <a:extLst>
              <a:ext uri="{FF2B5EF4-FFF2-40B4-BE49-F238E27FC236}">
                <a16:creationId xmlns:a16="http://schemas.microsoft.com/office/drawing/2014/main" id="{31F6500B-6510-7A8B-1E4C-C74385064F12}"/>
              </a:ext>
            </a:extLst>
          </p:cNvPr>
          <p:cNvCxnSpPr>
            <a:cxnSpLocks/>
          </p:cNvCxnSpPr>
          <p:nvPr/>
        </p:nvCxnSpPr>
        <p:spPr>
          <a:xfrm flipH="1">
            <a:off x="8228717" y="2693238"/>
            <a:ext cx="196622" cy="56683"/>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8" name="Straight Connector 147">
            <a:extLst>
              <a:ext uri="{FF2B5EF4-FFF2-40B4-BE49-F238E27FC236}">
                <a16:creationId xmlns:a16="http://schemas.microsoft.com/office/drawing/2014/main" id="{4C64C3D5-55FF-A1F1-0BBE-3A00996502FF}"/>
              </a:ext>
            </a:extLst>
          </p:cNvPr>
          <p:cNvCxnSpPr>
            <a:cxnSpLocks/>
          </p:cNvCxnSpPr>
          <p:nvPr/>
        </p:nvCxnSpPr>
        <p:spPr>
          <a:xfrm flipH="1">
            <a:off x="8425339" y="2693238"/>
            <a:ext cx="218212"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49" name="Straight Connector 148">
            <a:extLst>
              <a:ext uri="{FF2B5EF4-FFF2-40B4-BE49-F238E27FC236}">
                <a16:creationId xmlns:a16="http://schemas.microsoft.com/office/drawing/2014/main" id="{AA790B16-41F2-4F48-4B91-F876910CFAAA}"/>
              </a:ext>
            </a:extLst>
          </p:cNvPr>
          <p:cNvCxnSpPr>
            <a:cxnSpLocks/>
          </p:cNvCxnSpPr>
          <p:nvPr/>
        </p:nvCxnSpPr>
        <p:spPr>
          <a:xfrm flipH="1" flipV="1">
            <a:off x="8643551" y="2693238"/>
            <a:ext cx="196622" cy="3669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50" name="Straight Connector 149">
            <a:extLst>
              <a:ext uri="{FF2B5EF4-FFF2-40B4-BE49-F238E27FC236}">
                <a16:creationId xmlns:a16="http://schemas.microsoft.com/office/drawing/2014/main" id="{1EF01752-CCE6-71E6-E39A-D503F1DD7364}"/>
              </a:ext>
            </a:extLst>
          </p:cNvPr>
          <p:cNvCxnSpPr>
            <a:cxnSpLocks/>
          </p:cNvCxnSpPr>
          <p:nvPr/>
        </p:nvCxnSpPr>
        <p:spPr>
          <a:xfrm flipH="1">
            <a:off x="8840173" y="2673336"/>
            <a:ext cx="113348" cy="5660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51" name="TextBox 150">
            <a:extLst>
              <a:ext uri="{FF2B5EF4-FFF2-40B4-BE49-F238E27FC236}">
                <a16:creationId xmlns:a16="http://schemas.microsoft.com/office/drawing/2014/main" id="{28870A17-19F2-9A3E-4503-C83DB02A39B0}"/>
              </a:ext>
            </a:extLst>
          </p:cNvPr>
          <p:cNvSpPr txBox="1"/>
          <p:nvPr/>
        </p:nvSpPr>
        <p:spPr>
          <a:xfrm>
            <a:off x="6251411" y="2438854"/>
            <a:ext cx="67188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500">
                <a:solidFill>
                  <a:srgbClr val="575757"/>
                </a:solidFill>
                <a:ea typeface="Meiryo UI" panose="020B0604030504040204" pitchFamily="50" charset="-128"/>
              </a:rPr>
              <a:t>需給ギャップ</a:t>
            </a:r>
            <a:endParaRPr lang="en-US" sz="500">
              <a:solidFill>
                <a:srgbClr val="575757"/>
              </a:solidFill>
              <a:ea typeface="Meiryo UI" panose="020B0604030504040204" pitchFamily="50" charset="-128"/>
            </a:endParaRPr>
          </a:p>
        </p:txBody>
      </p:sp>
      <p:sp>
        <p:nvSpPr>
          <p:cNvPr id="152" name="TextBox 151">
            <a:extLst>
              <a:ext uri="{FF2B5EF4-FFF2-40B4-BE49-F238E27FC236}">
                <a16:creationId xmlns:a16="http://schemas.microsoft.com/office/drawing/2014/main" id="{AEC4DA0C-2D52-F74C-44E9-A38FBBD9E192}"/>
              </a:ext>
            </a:extLst>
          </p:cNvPr>
          <p:cNvSpPr txBox="1"/>
          <p:nvPr/>
        </p:nvSpPr>
        <p:spPr>
          <a:xfrm>
            <a:off x="7388082" y="2438854"/>
            <a:ext cx="67188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500">
                <a:solidFill>
                  <a:srgbClr val="575757"/>
                </a:solidFill>
                <a:ea typeface="Meiryo UI" panose="020B0604030504040204" pitchFamily="50" charset="-128"/>
              </a:rPr>
              <a:t>求人件数</a:t>
            </a:r>
            <a:endParaRPr lang="en-US" sz="500">
              <a:solidFill>
                <a:srgbClr val="575757"/>
              </a:solidFill>
              <a:ea typeface="Meiryo UI" panose="020B0604030504040204" pitchFamily="50" charset="-128"/>
            </a:endParaRPr>
          </a:p>
        </p:txBody>
      </p:sp>
      <p:sp>
        <p:nvSpPr>
          <p:cNvPr id="154" name="TextBox 153">
            <a:extLst>
              <a:ext uri="{FF2B5EF4-FFF2-40B4-BE49-F238E27FC236}">
                <a16:creationId xmlns:a16="http://schemas.microsoft.com/office/drawing/2014/main" id="{101391F3-8FA1-9CA7-C2FD-0795B090E711}"/>
              </a:ext>
            </a:extLst>
          </p:cNvPr>
          <p:cNvSpPr txBox="1"/>
          <p:nvPr/>
        </p:nvSpPr>
        <p:spPr>
          <a:xfrm>
            <a:off x="6226824" y="2048293"/>
            <a:ext cx="1417821"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業種別・スキル別需給ギャップ</a:t>
            </a:r>
            <a:endParaRPr lang="en-US" sz="800">
              <a:solidFill>
                <a:srgbClr val="575757"/>
              </a:solidFill>
              <a:ea typeface="Meiryo UI" panose="020B0604030504040204" pitchFamily="50" charset="-128"/>
            </a:endParaRPr>
          </a:p>
        </p:txBody>
      </p:sp>
      <p:cxnSp>
        <p:nvCxnSpPr>
          <p:cNvPr id="155" name="Straight Connector 154">
            <a:extLst>
              <a:ext uri="{FF2B5EF4-FFF2-40B4-BE49-F238E27FC236}">
                <a16:creationId xmlns:a16="http://schemas.microsoft.com/office/drawing/2014/main" id="{4720EAE4-784E-5C7A-B0D0-50DCA7BA469D}"/>
              </a:ext>
            </a:extLst>
          </p:cNvPr>
          <p:cNvCxnSpPr>
            <a:cxnSpLocks/>
          </p:cNvCxnSpPr>
          <p:nvPr/>
        </p:nvCxnSpPr>
        <p:spPr>
          <a:xfrm>
            <a:off x="6054994" y="4038490"/>
            <a:ext cx="3395541" cy="0"/>
          </a:xfrm>
          <a:prstGeom prst="line">
            <a:avLst/>
          </a:prstGeom>
          <a:pattFill prst="pct5">
            <a:fgClr>
              <a:srgbClr val="FDFDFD"/>
            </a:fgClr>
            <a:bgClr>
              <a:schemeClr val="bg1"/>
            </a:bgClr>
          </a:pattFill>
          <a:ln w="3175" cap="rnd" cmpd="sng" algn="ctr">
            <a:solidFill>
              <a:schemeClr val="bg2">
                <a:lumMod val="20000"/>
                <a:lumOff val="8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159" name="Rectangle: Rounded Corners 158">
            <a:extLst>
              <a:ext uri="{FF2B5EF4-FFF2-40B4-BE49-F238E27FC236}">
                <a16:creationId xmlns:a16="http://schemas.microsoft.com/office/drawing/2014/main" id="{70205589-2D50-809B-3C07-3C19E490822F}"/>
              </a:ext>
            </a:extLst>
          </p:cNvPr>
          <p:cNvSpPr/>
          <p:nvPr/>
        </p:nvSpPr>
        <p:spPr>
          <a:xfrm>
            <a:off x="6338620" y="4340087"/>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160" name="Group 159">
            <a:extLst>
              <a:ext uri="{FF2B5EF4-FFF2-40B4-BE49-F238E27FC236}">
                <a16:creationId xmlns:a16="http://schemas.microsoft.com/office/drawing/2014/main" id="{399D7125-C240-05D3-6CC0-3F795DC115A2}"/>
              </a:ext>
            </a:extLst>
          </p:cNvPr>
          <p:cNvGrpSpPr/>
          <p:nvPr/>
        </p:nvGrpSpPr>
        <p:grpSpPr>
          <a:xfrm>
            <a:off x="7324872" y="3188202"/>
            <a:ext cx="1256828" cy="765851"/>
            <a:chOff x="5143972" y="2571750"/>
            <a:chExt cx="1256828" cy="531003"/>
          </a:xfrm>
        </p:grpSpPr>
        <p:cxnSp>
          <p:nvCxnSpPr>
            <p:cNvPr id="161" name="Straight Connector 160">
              <a:extLst>
                <a:ext uri="{FF2B5EF4-FFF2-40B4-BE49-F238E27FC236}">
                  <a16:creationId xmlns:a16="http://schemas.microsoft.com/office/drawing/2014/main" id="{5CD53CB5-C438-98F4-99C9-A977C6839DE2}"/>
                </a:ext>
              </a:extLst>
            </p:cNvPr>
            <p:cNvCxnSpPr>
              <a:cxnSpLocks/>
            </p:cNvCxnSpPr>
            <p:nvPr/>
          </p:nvCxnSpPr>
          <p:spPr>
            <a:xfrm>
              <a:off x="5143972" y="3102753"/>
              <a:ext cx="125682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62" name="Straight Connector 161">
              <a:extLst>
                <a:ext uri="{FF2B5EF4-FFF2-40B4-BE49-F238E27FC236}">
                  <a16:creationId xmlns:a16="http://schemas.microsoft.com/office/drawing/2014/main" id="{4B2DDB6D-2614-8F8B-7E25-F817546AA23D}"/>
                </a:ext>
              </a:extLst>
            </p:cNvPr>
            <p:cNvCxnSpPr>
              <a:cxnSpLocks/>
            </p:cNvCxnSpPr>
            <p:nvPr/>
          </p:nvCxnSpPr>
          <p:spPr>
            <a:xfrm flipV="1">
              <a:off x="5143972" y="2571750"/>
              <a:ext cx="0" cy="531003"/>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163" name="Group 162">
            <a:extLst>
              <a:ext uri="{FF2B5EF4-FFF2-40B4-BE49-F238E27FC236}">
                <a16:creationId xmlns:a16="http://schemas.microsoft.com/office/drawing/2014/main" id="{B3726636-54DF-1F2A-A914-17101AA4B3C4}"/>
              </a:ext>
            </a:extLst>
          </p:cNvPr>
          <p:cNvGrpSpPr/>
          <p:nvPr/>
        </p:nvGrpSpPr>
        <p:grpSpPr>
          <a:xfrm>
            <a:off x="8353464" y="3103585"/>
            <a:ext cx="757264" cy="147802"/>
            <a:chOff x="7428706" y="2722585"/>
            <a:chExt cx="757264" cy="147802"/>
          </a:xfrm>
        </p:grpSpPr>
        <p:sp>
          <p:nvSpPr>
            <p:cNvPr id="164" name="Rectangle: Rounded Corners 163">
              <a:extLst>
                <a:ext uri="{FF2B5EF4-FFF2-40B4-BE49-F238E27FC236}">
                  <a16:creationId xmlns:a16="http://schemas.microsoft.com/office/drawing/2014/main" id="{13FD9246-2CCD-A650-CB8E-7E7DCEFBFA6D}"/>
                </a:ext>
              </a:extLst>
            </p:cNvPr>
            <p:cNvSpPr/>
            <p:nvPr/>
          </p:nvSpPr>
          <p:spPr>
            <a:xfrm rot="16200000">
              <a:off x="8068042" y="2655528"/>
              <a:ext cx="50871" cy="184985"/>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500">
                <a:solidFill>
                  <a:srgbClr val="FFFFFF"/>
                </a:solidFill>
                <a:ea typeface="Meiryo UI" panose="020B0604030504040204" pitchFamily="50" charset="-128"/>
              </a:endParaRPr>
            </a:p>
          </p:txBody>
        </p:sp>
        <p:sp>
          <p:nvSpPr>
            <p:cNvPr id="165" name="Rectangle: Rounded Corners 164">
              <a:extLst>
                <a:ext uri="{FF2B5EF4-FFF2-40B4-BE49-F238E27FC236}">
                  <a16:creationId xmlns:a16="http://schemas.microsoft.com/office/drawing/2014/main" id="{2E70787C-AA65-AD71-8415-299C892E5056}"/>
                </a:ext>
              </a:extLst>
            </p:cNvPr>
            <p:cNvSpPr/>
            <p:nvPr/>
          </p:nvSpPr>
          <p:spPr>
            <a:xfrm rot="16200000">
              <a:off x="8068042" y="2748157"/>
              <a:ext cx="50871" cy="184985"/>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500">
                <a:solidFill>
                  <a:srgbClr val="336699"/>
                </a:solidFill>
                <a:latin typeface="Meiryo UI" panose="020B0604030504040204" pitchFamily="50" charset="-128"/>
                <a:ea typeface="Meiryo UI" panose="020B0604030504040204" pitchFamily="50" charset="-128"/>
              </a:endParaRPr>
            </a:p>
          </p:txBody>
        </p:sp>
        <p:sp>
          <p:nvSpPr>
            <p:cNvPr id="166" name="TextBox 165">
              <a:extLst>
                <a:ext uri="{FF2B5EF4-FFF2-40B4-BE49-F238E27FC236}">
                  <a16:creationId xmlns:a16="http://schemas.microsoft.com/office/drawing/2014/main" id="{F1920D5D-5C0B-12E0-9908-8B1AADB120F4}"/>
                </a:ext>
              </a:extLst>
            </p:cNvPr>
            <p:cNvSpPr txBox="1"/>
            <p:nvPr/>
          </p:nvSpPr>
          <p:spPr>
            <a:xfrm>
              <a:off x="7805126" y="2810912"/>
              <a:ext cx="184985" cy="5947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500">
                  <a:solidFill>
                    <a:srgbClr val="575757"/>
                  </a:solidFill>
                  <a:ea typeface="Meiryo UI" panose="020B0604030504040204" pitchFamily="50" charset="-128"/>
                </a:rPr>
                <a:t>あなた</a:t>
              </a:r>
              <a:endParaRPr lang="en-US" sz="500">
                <a:solidFill>
                  <a:srgbClr val="575757"/>
                </a:solidFill>
                <a:ea typeface="Meiryo UI" panose="020B0604030504040204" pitchFamily="50" charset="-128"/>
              </a:endParaRPr>
            </a:p>
          </p:txBody>
        </p:sp>
        <p:sp>
          <p:nvSpPr>
            <p:cNvPr id="167" name="TextBox 166">
              <a:extLst>
                <a:ext uri="{FF2B5EF4-FFF2-40B4-BE49-F238E27FC236}">
                  <a16:creationId xmlns:a16="http://schemas.microsoft.com/office/drawing/2014/main" id="{E703294C-8911-D4D9-36DC-8C087B93AE23}"/>
                </a:ext>
              </a:extLst>
            </p:cNvPr>
            <p:cNvSpPr txBox="1"/>
            <p:nvPr/>
          </p:nvSpPr>
          <p:spPr>
            <a:xfrm>
              <a:off x="7428706" y="2729535"/>
              <a:ext cx="339155" cy="5947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500">
                  <a:solidFill>
                    <a:srgbClr val="575757"/>
                  </a:solidFill>
                  <a:ea typeface="Meiryo UI" panose="020B0604030504040204" pitchFamily="50" charset="-128"/>
                </a:rPr>
                <a:t>求められるスキル平均</a:t>
              </a:r>
              <a:endParaRPr lang="en-US" sz="500">
                <a:solidFill>
                  <a:srgbClr val="575757"/>
                </a:solidFill>
                <a:ea typeface="Meiryo UI" panose="020B0604030504040204" pitchFamily="50" charset="-128"/>
              </a:endParaRPr>
            </a:p>
          </p:txBody>
        </p:sp>
      </p:grpSp>
      <p:sp>
        <p:nvSpPr>
          <p:cNvPr id="168" name="TextBox 167">
            <a:extLst>
              <a:ext uri="{FF2B5EF4-FFF2-40B4-BE49-F238E27FC236}">
                <a16:creationId xmlns:a16="http://schemas.microsoft.com/office/drawing/2014/main" id="{1D9D069F-19D0-2FCF-6379-71BAB420F1C3}"/>
              </a:ext>
            </a:extLst>
          </p:cNvPr>
          <p:cNvSpPr txBox="1"/>
          <p:nvPr/>
        </p:nvSpPr>
        <p:spPr>
          <a:xfrm>
            <a:off x="6251411" y="3058209"/>
            <a:ext cx="67188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500">
                <a:solidFill>
                  <a:srgbClr val="575757"/>
                </a:solidFill>
                <a:ea typeface="Meiryo UI" panose="020B0604030504040204" pitchFamily="50" charset="-128"/>
              </a:rPr>
              <a:t>業界で求められるスキルレベル</a:t>
            </a:r>
            <a:r>
              <a:rPr lang="en-US" altLang="ja-JP" sz="500">
                <a:solidFill>
                  <a:srgbClr val="575757"/>
                </a:solidFill>
                <a:ea typeface="Meiryo UI" panose="020B0604030504040204" pitchFamily="50" charset="-128"/>
              </a:rPr>
              <a:t>(TOP5)</a:t>
            </a:r>
            <a:endParaRPr lang="en-US" sz="500">
              <a:solidFill>
                <a:srgbClr val="575757"/>
              </a:solidFill>
              <a:ea typeface="Meiryo UI" panose="020B0604030504040204" pitchFamily="50" charset="-128"/>
            </a:endParaRPr>
          </a:p>
        </p:txBody>
      </p:sp>
      <p:sp>
        <p:nvSpPr>
          <p:cNvPr id="169" name="TextBox 168">
            <a:extLst>
              <a:ext uri="{FF2B5EF4-FFF2-40B4-BE49-F238E27FC236}">
                <a16:creationId xmlns:a16="http://schemas.microsoft.com/office/drawing/2014/main" id="{F5A7EAF9-68CF-DC2F-8BE1-4FB59A3182CC}"/>
              </a:ext>
            </a:extLst>
          </p:cNvPr>
          <p:cNvSpPr txBox="1"/>
          <p:nvPr/>
        </p:nvSpPr>
        <p:spPr>
          <a:xfrm>
            <a:off x="6426671" y="3226591"/>
            <a:ext cx="671884" cy="72469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500">
                <a:solidFill>
                  <a:srgbClr val="575757"/>
                </a:solidFill>
                <a:ea typeface="Meiryo UI" panose="020B0604030504040204" pitchFamily="50" charset="-128"/>
              </a:rPr>
              <a:t>１．・・・・・・・・・・・・・・・・・・・・</a:t>
            </a:r>
            <a:endParaRPr lang="en-US" altLang="ja-JP" sz="500">
              <a:solidFill>
                <a:srgbClr val="575757"/>
              </a:solidFill>
              <a:ea typeface="Meiryo UI" panose="020B0604030504040204" pitchFamily="50" charset="-128"/>
            </a:endParaRPr>
          </a:p>
          <a:p>
            <a:endParaRPr lang="en-US" altLang="ja-JP" sz="500">
              <a:solidFill>
                <a:srgbClr val="575757"/>
              </a:solidFill>
              <a:ea typeface="Meiryo UI" panose="020B0604030504040204" pitchFamily="50" charset="-128"/>
            </a:endParaRPr>
          </a:p>
          <a:p>
            <a:r>
              <a:rPr lang="ja-JP" altLang="en-US" sz="500">
                <a:solidFill>
                  <a:srgbClr val="575757"/>
                </a:solidFill>
                <a:ea typeface="Meiryo UI" panose="020B0604030504040204" pitchFamily="50" charset="-128"/>
              </a:rPr>
              <a:t>２．・・・・・・・・・・・・・・・・・・・・</a:t>
            </a:r>
            <a:endParaRPr lang="en-US" sz="500">
              <a:solidFill>
                <a:srgbClr val="575757"/>
              </a:solidFill>
              <a:ea typeface="Meiryo UI" panose="020B0604030504040204" pitchFamily="50" charset="-128"/>
            </a:endParaRPr>
          </a:p>
          <a:p>
            <a:endParaRPr lang="en-US" altLang="ja-JP" sz="500">
              <a:solidFill>
                <a:srgbClr val="575757"/>
              </a:solidFill>
              <a:ea typeface="Meiryo UI" panose="020B0604030504040204" pitchFamily="50" charset="-128"/>
            </a:endParaRPr>
          </a:p>
          <a:p>
            <a:r>
              <a:rPr lang="ja-JP" altLang="en-US" sz="500">
                <a:solidFill>
                  <a:srgbClr val="575757"/>
                </a:solidFill>
                <a:ea typeface="Meiryo UI" panose="020B0604030504040204" pitchFamily="50" charset="-128"/>
              </a:rPr>
              <a:t>３．・・・・・・・・・・・・・・・・・・・・</a:t>
            </a:r>
            <a:endParaRPr lang="en-US" sz="500">
              <a:solidFill>
                <a:srgbClr val="575757"/>
              </a:solidFill>
              <a:ea typeface="Meiryo UI" panose="020B0604030504040204" pitchFamily="50" charset="-128"/>
            </a:endParaRPr>
          </a:p>
          <a:p>
            <a:endParaRPr lang="en-US" altLang="ja-JP" sz="500">
              <a:solidFill>
                <a:srgbClr val="575757"/>
              </a:solidFill>
              <a:ea typeface="Meiryo UI" panose="020B0604030504040204" pitchFamily="50" charset="-128"/>
            </a:endParaRPr>
          </a:p>
          <a:p>
            <a:r>
              <a:rPr lang="ja-JP" altLang="en-US" sz="500">
                <a:solidFill>
                  <a:srgbClr val="575757"/>
                </a:solidFill>
                <a:ea typeface="Meiryo UI" panose="020B0604030504040204" pitchFamily="50" charset="-128"/>
              </a:rPr>
              <a:t>４．・・・・・・・・・・・・・・・・・・・・</a:t>
            </a:r>
            <a:endParaRPr lang="en-US" sz="500">
              <a:solidFill>
                <a:srgbClr val="575757"/>
              </a:solidFill>
              <a:ea typeface="Meiryo UI" panose="020B0604030504040204" pitchFamily="50" charset="-128"/>
            </a:endParaRPr>
          </a:p>
          <a:p>
            <a:endParaRPr lang="en-US" altLang="ja-JP" sz="500">
              <a:solidFill>
                <a:srgbClr val="575757"/>
              </a:solidFill>
              <a:ea typeface="Meiryo UI" panose="020B0604030504040204" pitchFamily="50" charset="-128"/>
            </a:endParaRPr>
          </a:p>
          <a:p>
            <a:r>
              <a:rPr lang="ja-JP" altLang="en-US" sz="500">
                <a:solidFill>
                  <a:srgbClr val="575757"/>
                </a:solidFill>
                <a:ea typeface="Meiryo UI" panose="020B0604030504040204" pitchFamily="50" charset="-128"/>
              </a:rPr>
              <a:t>５．・・・・・・・・・・・・・・・・・・・・</a:t>
            </a:r>
            <a:endParaRPr lang="en-US" sz="500">
              <a:solidFill>
                <a:srgbClr val="575757"/>
              </a:solidFill>
              <a:ea typeface="Meiryo UI" panose="020B0604030504040204" pitchFamily="50" charset="-128"/>
            </a:endParaRPr>
          </a:p>
        </p:txBody>
      </p:sp>
      <p:grpSp>
        <p:nvGrpSpPr>
          <p:cNvPr id="170" name="Group 169">
            <a:extLst>
              <a:ext uri="{FF2B5EF4-FFF2-40B4-BE49-F238E27FC236}">
                <a16:creationId xmlns:a16="http://schemas.microsoft.com/office/drawing/2014/main" id="{1CF99273-BCD6-8F94-A712-CF77572A0973}"/>
              </a:ext>
            </a:extLst>
          </p:cNvPr>
          <p:cNvGrpSpPr/>
          <p:nvPr/>
        </p:nvGrpSpPr>
        <p:grpSpPr>
          <a:xfrm>
            <a:off x="7330997" y="3231714"/>
            <a:ext cx="1028504" cy="702730"/>
            <a:chOff x="6512919" y="2850714"/>
            <a:chExt cx="1028504" cy="702730"/>
          </a:xfrm>
        </p:grpSpPr>
        <p:sp>
          <p:nvSpPr>
            <p:cNvPr id="171" name="Rectangle: Rounded Corners 170">
              <a:extLst>
                <a:ext uri="{FF2B5EF4-FFF2-40B4-BE49-F238E27FC236}">
                  <a16:creationId xmlns:a16="http://schemas.microsoft.com/office/drawing/2014/main" id="{18441DB4-FF4B-A3E6-CC26-A8782F045DD3}"/>
                </a:ext>
              </a:extLst>
            </p:cNvPr>
            <p:cNvSpPr/>
            <p:nvPr/>
          </p:nvSpPr>
          <p:spPr>
            <a:xfrm rot="16200000">
              <a:off x="7001661" y="2361972"/>
              <a:ext cx="51018" cy="1028501"/>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172" name="Rectangle: Rounded Corners 171">
              <a:extLst>
                <a:ext uri="{FF2B5EF4-FFF2-40B4-BE49-F238E27FC236}">
                  <a16:creationId xmlns:a16="http://schemas.microsoft.com/office/drawing/2014/main" id="{996E765A-615D-A1B1-8A99-E3BA0F25FA4C}"/>
                </a:ext>
              </a:extLst>
            </p:cNvPr>
            <p:cNvSpPr/>
            <p:nvPr/>
          </p:nvSpPr>
          <p:spPr>
            <a:xfrm rot="16200000">
              <a:off x="6927844" y="2499206"/>
              <a:ext cx="51018" cy="880863"/>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73" name="Rectangle: Rounded Corners 172">
              <a:extLst>
                <a:ext uri="{FF2B5EF4-FFF2-40B4-BE49-F238E27FC236}">
                  <a16:creationId xmlns:a16="http://schemas.microsoft.com/office/drawing/2014/main" id="{896792C2-66A8-737B-1092-4450651025BB}"/>
                </a:ext>
              </a:extLst>
            </p:cNvPr>
            <p:cNvSpPr/>
            <p:nvPr/>
          </p:nvSpPr>
          <p:spPr>
            <a:xfrm rot="16200000">
              <a:off x="6882933" y="2630694"/>
              <a:ext cx="51018" cy="791040"/>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174" name="Rectangle: Rounded Corners 173">
              <a:extLst>
                <a:ext uri="{FF2B5EF4-FFF2-40B4-BE49-F238E27FC236}">
                  <a16:creationId xmlns:a16="http://schemas.microsoft.com/office/drawing/2014/main" id="{B77E1604-809C-47FA-97F1-C505D19B77DD}"/>
                </a:ext>
              </a:extLst>
            </p:cNvPr>
            <p:cNvSpPr/>
            <p:nvPr/>
          </p:nvSpPr>
          <p:spPr>
            <a:xfrm rot="16200000">
              <a:off x="7001664" y="2575380"/>
              <a:ext cx="51018" cy="1028500"/>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75" name="Rectangle: Rounded Corners 174">
              <a:extLst>
                <a:ext uri="{FF2B5EF4-FFF2-40B4-BE49-F238E27FC236}">
                  <a16:creationId xmlns:a16="http://schemas.microsoft.com/office/drawing/2014/main" id="{4DD6F207-1B3F-6E7D-4E4D-9211568C16DF}"/>
                </a:ext>
              </a:extLst>
            </p:cNvPr>
            <p:cNvSpPr/>
            <p:nvPr/>
          </p:nvSpPr>
          <p:spPr>
            <a:xfrm rot="16200000">
              <a:off x="6863549" y="2794018"/>
              <a:ext cx="51018" cy="752272"/>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176" name="Rectangle: Rounded Corners 175">
              <a:extLst>
                <a:ext uri="{FF2B5EF4-FFF2-40B4-BE49-F238E27FC236}">
                  <a16:creationId xmlns:a16="http://schemas.microsoft.com/office/drawing/2014/main" id="{78F245A6-4AAB-8EEE-0E25-0DA8666A1D70}"/>
                </a:ext>
              </a:extLst>
            </p:cNvPr>
            <p:cNvSpPr/>
            <p:nvPr/>
          </p:nvSpPr>
          <p:spPr>
            <a:xfrm rot="16200000">
              <a:off x="6830212" y="2890771"/>
              <a:ext cx="51018" cy="685596"/>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77" name="Rectangle: Rounded Corners 176">
              <a:extLst>
                <a:ext uri="{FF2B5EF4-FFF2-40B4-BE49-F238E27FC236}">
                  <a16:creationId xmlns:a16="http://schemas.microsoft.com/office/drawing/2014/main" id="{9F85AD07-7FF6-02D5-882F-F6FAC0A2C81D}"/>
                </a:ext>
              </a:extLst>
            </p:cNvPr>
            <p:cNvSpPr/>
            <p:nvPr/>
          </p:nvSpPr>
          <p:spPr>
            <a:xfrm rot="16200000">
              <a:off x="6842118" y="2968853"/>
              <a:ext cx="51018" cy="709409"/>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178" name="Rectangle: Rounded Corners 177">
              <a:extLst>
                <a:ext uri="{FF2B5EF4-FFF2-40B4-BE49-F238E27FC236}">
                  <a16:creationId xmlns:a16="http://schemas.microsoft.com/office/drawing/2014/main" id="{8146DF39-0628-6EED-1326-1472ACC303C3}"/>
                </a:ext>
              </a:extLst>
            </p:cNvPr>
            <p:cNvSpPr/>
            <p:nvPr/>
          </p:nvSpPr>
          <p:spPr>
            <a:xfrm rot="16200000">
              <a:off x="6882932" y="2991455"/>
              <a:ext cx="51018" cy="791036"/>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179" name="Rectangle: Rounded Corners 178">
              <a:extLst>
                <a:ext uri="{FF2B5EF4-FFF2-40B4-BE49-F238E27FC236}">
                  <a16:creationId xmlns:a16="http://schemas.microsoft.com/office/drawing/2014/main" id="{A46C5640-A2E0-C4F5-E9D0-258C8520796F}"/>
                </a:ext>
              </a:extLst>
            </p:cNvPr>
            <p:cNvSpPr/>
            <p:nvPr/>
          </p:nvSpPr>
          <p:spPr>
            <a:xfrm rot="16200000">
              <a:off x="6842118" y="3109815"/>
              <a:ext cx="51018" cy="709409"/>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180" name="Rectangle: Rounded Corners 179">
              <a:extLst>
                <a:ext uri="{FF2B5EF4-FFF2-40B4-BE49-F238E27FC236}">
                  <a16:creationId xmlns:a16="http://schemas.microsoft.com/office/drawing/2014/main" id="{AEABC9C4-AA59-18AA-CFFA-8CBBC33676D9}"/>
                </a:ext>
              </a:extLst>
            </p:cNvPr>
            <p:cNvSpPr/>
            <p:nvPr/>
          </p:nvSpPr>
          <p:spPr>
            <a:xfrm rot="16200000">
              <a:off x="6882932" y="3132417"/>
              <a:ext cx="51018" cy="791036"/>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grpSp>
      <p:sp>
        <p:nvSpPr>
          <p:cNvPr id="181" name="TextBox 180">
            <a:extLst>
              <a:ext uri="{FF2B5EF4-FFF2-40B4-BE49-F238E27FC236}">
                <a16:creationId xmlns:a16="http://schemas.microsoft.com/office/drawing/2014/main" id="{D63BDBD3-8C03-9C42-98C2-62F03EFCEE1F}"/>
              </a:ext>
            </a:extLst>
          </p:cNvPr>
          <p:cNvSpPr txBox="1"/>
          <p:nvPr/>
        </p:nvSpPr>
        <p:spPr>
          <a:xfrm>
            <a:off x="6226824" y="4135922"/>
            <a:ext cx="1417821"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業種別・スキル別需給ギャップ</a:t>
            </a:r>
            <a:r>
              <a:rPr lang="en-US" altLang="ja-JP" sz="800">
                <a:solidFill>
                  <a:srgbClr val="575757"/>
                </a:solidFill>
                <a:ea typeface="Meiryo UI" panose="020B0604030504040204" pitchFamily="50" charset="-128"/>
              </a:rPr>
              <a:t>(</a:t>
            </a:r>
            <a:r>
              <a:rPr lang="ja-JP" altLang="en-US" sz="800">
                <a:solidFill>
                  <a:srgbClr val="575757"/>
                </a:solidFill>
                <a:ea typeface="Meiryo UI" panose="020B0604030504040204" pitchFamily="50" charset="-128"/>
              </a:rPr>
              <a:t>全体</a:t>
            </a:r>
            <a:r>
              <a:rPr lang="en-US" altLang="ja-JP" sz="800">
                <a:solidFill>
                  <a:srgbClr val="575757"/>
                </a:solidFill>
                <a:ea typeface="Meiryo UI" panose="020B0604030504040204" pitchFamily="50" charset="-128"/>
              </a:rPr>
              <a:t>)</a:t>
            </a:r>
            <a:endParaRPr lang="en-US" sz="800">
              <a:solidFill>
                <a:srgbClr val="575757"/>
              </a:solidFill>
              <a:ea typeface="Meiryo UI" panose="020B0604030504040204" pitchFamily="50" charset="-128"/>
            </a:endParaRPr>
          </a:p>
        </p:txBody>
      </p:sp>
      <p:grpSp>
        <p:nvGrpSpPr>
          <p:cNvPr id="182" name="Group 181">
            <a:extLst>
              <a:ext uri="{FF2B5EF4-FFF2-40B4-BE49-F238E27FC236}">
                <a16:creationId xmlns:a16="http://schemas.microsoft.com/office/drawing/2014/main" id="{CAFB3B7B-C0E3-F4DA-D8C7-365EA3D04B78}"/>
              </a:ext>
            </a:extLst>
          </p:cNvPr>
          <p:cNvGrpSpPr/>
          <p:nvPr/>
        </p:nvGrpSpPr>
        <p:grpSpPr>
          <a:xfrm>
            <a:off x="6500995" y="4626927"/>
            <a:ext cx="290536" cy="171272"/>
            <a:chOff x="5495563" y="4117173"/>
            <a:chExt cx="290536" cy="171272"/>
          </a:xfrm>
        </p:grpSpPr>
        <p:sp>
          <p:nvSpPr>
            <p:cNvPr id="183" name="TextBox 182">
              <a:extLst>
                <a:ext uri="{FF2B5EF4-FFF2-40B4-BE49-F238E27FC236}">
                  <a16:creationId xmlns:a16="http://schemas.microsoft.com/office/drawing/2014/main" id="{EFC5E7FF-8B82-9D57-2100-845D2A48BE2E}"/>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184" name="TextBox 183">
              <a:extLst>
                <a:ext uri="{FF2B5EF4-FFF2-40B4-BE49-F238E27FC236}">
                  <a16:creationId xmlns:a16="http://schemas.microsoft.com/office/drawing/2014/main" id="{A71548C3-8EDA-E4D0-B649-55BC9A7481D9}"/>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185" name="TextBox 184">
            <a:extLst>
              <a:ext uri="{FF2B5EF4-FFF2-40B4-BE49-F238E27FC236}">
                <a16:creationId xmlns:a16="http://schemas.microsoft.com/office/drawing/2014/main" id="{601F4E80-DB6A-FA4E-7618-0059B73E28E6}"/>
              </a:ext>
            </a:extLst>
          </p:cNvPr>
          <p:cNvSpPr txBox="1"/>
          <p:nvPr/>
        </p:nvSpPr>
        <p:spPr>
          <a:xfrm>
            <a:off x="6500995" y="4354229"/>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pic>
        <p:nvPicPr>
          <p:cNvPr id="186" name="Picture 185">
            <a:extLst>
              <a:ext uri="{FF2B5EF4-FFF2-40B4-BE49-F238E27FC236}">
                <a16:creationId xmlns:a16="http://schemas.microsoft.com/office/drawing/2014/main" id="{6285DBAC-FE76-2D0C-A127-611E37E4DEEF}"/>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6566846" y="4436885"/>
            <a:ext cx="156375" cy="156375"/>
          </a:xfrm>
          <a:prstGeom prst="rect">
            <a:avLst/>
          </a:prstGeom>
        </p:spPr>
      </p:pic>
      <p:sp>
        <p:nvSpPr>
          <p:cNvPr id="187" name="Rectangle: Rounded Corners 186">
            <a:extLst>
              <a:ext uri="{FF2B5EF4-FFF2-40B4-BE49-F238E27FC236}">
                <a16:creationId xmlns:a16="http://schemas.microsoft.com/office/drawing/2014/main" id="{1C99E54B-2826-C1DD-8032-B2C750AC02C3}"/>
              </a:ext>
            </a:extLst>
          </p:cNvPr>
          <p:cNvSpPr/>
          <p:nvPr/>
        </p:nvSpPr>
        <p:spPr>
          <a:xfrm>
            <a:off x="7028847" y="4340087"/>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188" name="Group 187">
            <a:extLst>
              <a:ext uri="{FF2B5EF4-FFF2-40B4-BE49-F238E27FC236}">
                <a16:creationId xmlns:a16="http://schemas.microsoft.com/office/drawing/2014/main" id="{56227653-36CA-86DD-6B31-B34260AE998C}"/>
              </a:ext>
            </a:extLst>
          </p:cNvPr>
          <p:cNvGrpSpPr/>
          <p:nvPr/>
        </p:nvGrpSpPr>
        <p:grpSpPr>
          <a:xfrm>
            <a:off x="7191222" y="4626927"/>
            <a:ext cx="290536" cy="171272"/>
            <a:chOff x="5495563" y="4117173"/>
            <a:chExt cx="290536" cy="171272"/>
          </a:xfrm>
        </p:grpSpPr>
        <p:sp>
          <p:nvSpPr>
            <p:cNvPr id="189" name="TextBox 188">
              <a:extLst>
                <a:ext uri="{FF2B5EF4-FFF2-40B4-BE49-F238E27FC236}">
                  <a16:creationId xmlns:a16="http://schemas.microsoft.com/office/drawing/2014/main" id="{A6DF09C3-C559-302F-185B-737596472868}"/>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190" name="TextBox 189">
              <a:extLst>
                <a:ext uri="{FF2B5EF4-FFF2-40B4-BE49-F238E27FC236}">
                  <a16:creationId xmlns:a16="http://schemas.microsoft.com/office/drawing/2014/main" id="{EB6C2CFA-A049-9FA4-F27F-70F1F8045729}"/>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191" name="TextBox 190">
            <a:extLst>
              <a:ext uri="{FF2B5EF4-FFF2-40B4-BE49-F238E27FC236}">
                <a16:creationId xmlns:a16="http://schemas.microsoft.com/office/drawing/2014/main" id="{EDFF23A8-5DB9-9C26-CD67-81ABA38AB4E6}"/>
              </a:ext>
            </a:extLst>
          </p:cNvPr>
          <p:cNvSpPr txBox="1"/>
          <p:nvPr/>
        </p:nvSpPr>
        <p:spPr>
          <a:xfrm>
            <a:off x="7191222" y="4354229"/>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sp>
        <p:nvSpPr>
          <p:cNvPr id="192" name="Rectangle: Rounded Corners 191">
            <a:extLst>
              <a:ext uri="{FF2B5EF4-FFF2-40B4-BE49-F238E27FC236}">
                <a16:creationId xmlns:a16="http://schemas.microsoft.com/office/drawing/2014/main" id="{0471280B-D465-453D-7DC7-2DAF25BD49BF}"/>
              </a:ext>
            </a:extLst>
          </p:cNvPr>
          <p:cNvSpPr/>
          <p:nvPr/>
        </p:nvSpPr>
        <p:spPr>
          <a:xfrm>
            <a:off x="7721701" y="4340087"/>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193" name="Group 192">
            <a:extLst>
              <a:ext uri="{FF2B5EF4-FFF2-40B4-BE49-F238E27FC236}">
                <a16:creationId xmlns:a16="http://schemas.microsoft.com/office/drawing/2014/main" id="{16BE807D-0BD0-AA45-CA90-422A24330B32}"/>
              </a:ext>
            </a:extLst>
          </p:cNvPr>
          <p:cNvGrpSpPr/>
          <p:nvPr/>
        </p:nvGrpSpPr>
        <p:grpSpPr>
          <a:xfrm>
            <a:off x="7884076" y="4626927"/>
            <a:ext cx="290536" cy="171272"/>
            <a:chOff x="5495563" y="4117173"/>
            <a:chExt cx="290536" cy="171272"/>
          </a:xfrm>
        </p:grpSpPr>
        <p:sp>
          <p:nvSpPr>
            <p:cNvPr id="194" name="TextBox 193">
              <a:extLst>
                <a:ext uri="{FF2B5EF4-FFF2-40B4-BE49-F238E27FC236}">
                  <a16:creationId xmlns:a16="http://schemas.microsoft.com/office/drawing/2014/main" id="{A52A0356-EE54-E277-D6E7-52EC4A923702}"/>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195" name="TextBox 194">
              <a:extLst>
                <a:ext uri="{FF2B5EF4-FFF2-40B4-BE49-F238E27FC236}">
                  <a16:creationId xmlns:a16="http://schemas.microsoft.com/office/drawing/2014/main" id="{671E9B9D-5ADC-5661-41DA-3AD7D39C52E9}"/>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196" name="TextBox 195">
            <a:extLst>
              <a:ext uri="{FF2B5EF4-FFF2-40B4-BE49-F238E27FC236}">
                <a16:creationId xmlns:a16="http://schemas.microsoft.com/office/drawing/2014/main" id="{EA8FF419-C815-7D6E-0B11-59039C67EA8F}"/>
              </a:ext>
            </a:extLst>
          </p:cNvPr>
          <p:cNvSpPr txBox="1"/>
          <p:nvPr/>
        </p:nvSpPr>
        <p:spPr>
          <a:xfrm>
            <a:off x="7884076" y="4354229"/>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sp>
        <p:nvSpPr>
          <p:cNvPr id="197" name="Rectangle: Rounded Corners 196">
            <a:extLst>
              <a:ext uri="{FF2B5EF4-FFF2-40B4-BE49-F238E27FC236}">
                <a16:creationId xmlns:a16="http://schemas.microsoft.com/office/drawing/2014/main" id="{EC0E6AF0-F4B7-E115-B8F0-876518750B00}"/>
              </a:ext>
            </a:extLst>
          </p:cNvPr>
          <p:cNvSpPr/>
          <p:nvPr/>
        </p:nvSpPr>
        <p:spPr>
          <a:xfrm>
            <a:off x="8413992" y="4340087"/>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198" name="Group 197">
            <a:extLst>
              <a:ext uri="{FF2B5EF4-FFF2-40B4-BE49-F238E27FC236}">
                <a16:creationId xmlns:a16="http://schemas.microsoft.com/office/drawing/2014/main" id="{72C93FCD-3DFB-5E10-E3A4-F50564678C5E}"/>
              </a:ext>
            </a:extLst>
          </p:cNvPr>
          <p:cNvGrpSpPr/>
          <p:nvPr/>
        </p:nvGrpSpPr>
        <p:grpSpPr>
          <a:xfrm>
            <a:off x="8576367" y="4626927"/>
            <a:ext cx="290536" cy="171272"/>
            <a:chOff x="5495563" y="4117173"/>
            <a:chExt cx="290536" cy="171272"/>
          </a:xfrm>
        </p:grpSpPr>
        <p:sp>
          <p:nvSpPr>
            <p:cNvPr id="199" name="TextBox 198">
              <a:extLst>
                <a:ext uri="{FF2B5EF4-FFF2-40B4-BE49-F238E27FC236}">
                  <a16:creationId xmlns:a16="http://schemas.microsoft.com/office/drawing/2014/main" id="{630B540A-EE65-707E-2E73-237C1E86E402}"/>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200" name="TextBox 199">
              <a:extLst>
                <a:ext uri="{FF2B5EF4-FFF2-40B4-BE49-F238E27FC236}">
                  <a16:creationId xmlns:a16="http://schemas.microsoft.com/office/drawing/2014/main" id="{13A3F009-A53C-3F22-431E-77E73870AB81}"/>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201" name="TextBox 200">
            <a:extLst>
              <a:ext uri="{FF2B5EF4-FFF2-40B4-BE49-F238E27FC236}">
                <a16:creationId xmlns:a16="http://schemas.microsoft.com/office/drawing/2014/main" id="{DE6303FE-13C3-C34D-513E-6779B1241DEA}"/>
              </a:ext>
            </a:extLst>
          </p:cNvPr>
          <p:cNvSpPr txBox="1"/>
          <p:nvPr/>
        </p:nvSpPr>
        <p:spPr>
          <a:xfrm>
            <a:off x="8576367" y="4354229"/>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sp>
        <p:nvSpPr>
          <p:cNvPr id="202" name="Rectangle: Rounded Corners 201">
            <a:extLst>
              <a:ext uri="{FF2B5EF4-FFF2-40B4-BE49-F238E27FC236}">
                <a16:creationId xmlns:a16="http://schemas.microsoft.com/office/drawing/2014/main" id="{DAC51518-FFB6-C005-0B3B-745AEB8D922D}"/>
              </a:ext>
            </a:extLst>
          </p:cNvPr>
          <p:cNvSpPr/>
          <p:nvPr/>
        </p:nvSpPr>
        <p:spPr>
          <a:xfrm>
            <a:off x="6338620" y="4878906"/>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203" name="Group 202">
            <a:extLst>
              <a:ext uri="{FF2B5EF4-FFF2-40B4-BE49-F238E27FC236}">
                <a16:creationId xmlns:a16="http://schemas.microsoft.com/office/drawing/2014/main" id="{051F032C-1253-1B81-2EE7-050F9D888861}"/>
              </a:ext>
            </a:extLst>
          </p:cNvPr>
          <p:cNvGrpSpPr/>
          <p:nvPr/>
        </p:nvGrpSpPr>
        <p:grpSpPr>
          <a:xfrm>
            <a:off x="6500995" y="5165746"/>
            <a:ext cx="290536" cy="171272"/>
            <a:chOff x="5495563" y="4117173"/>
            <a:chExt cx="290536" cy="171272"/>
          </a:xfrm>
        </p:grpSpPr>
        <p:sp>
          <p:nvSpPr>
            <p:cNvPr id="204" name="TextBox 203">
              <a:extLst>
                <a:ext uri="{FF2B5EF4-FFF2-40B4-BE49-F238E27FC236}">
                  <a16:creationId xmlns:a16="http://schemas.microsoft.com/office/drawing/2014/main" id="{F7FB4EBC-2EF6-EB30-9281-608320B3B023}"/>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205" name="TextBox 204">
              <a:extLst>
                <a:ext uri="{FF2B5EF4-FFF2-40B4-BE49-F238E27FC236}">
                  <a16:creationId xmlns:a16="http://schemas.microsoft.com/office/drawing/2014/main" id="{E03EFD9F-6D9D-B5A2-54D3-B0DD336E68B1}"/>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206" name="TextBox 205">
            <a:extLst>
              <a:ext uri="{FF2B5EF4-FFF2-40B4-BE49-F238E27FC236}">
                <a16:creationId xmlns:a16="http://schemas.microsoft.com/office/drawing/2014/main" id="{B09D2BE7-6850-F94B-6EC9-137991A1237C}"/>
              </a:ext>
            </a:extLst>
          </p:cNvPr>
          <p:cNvSpPr txBox="1"/>
          <p:nvPr/>
        </p:nvSpPr>
        <p:spPr>
          <a:xfrm>
            <a:off x="6500995" y="4893048"/>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sp>
        <p:nvSpPr>
          <p:cNvPr id="207" name="Rectangle: Rounded Corners 206">
            <a:extLst>
              <a:ext uri="{FF2B5EF4-FFF2-40B4-BE49-F238E27FC236}">
                <a16:creationId xmlns:a16="http://schemas.microsoft.com/office/drawing/2014/main" id="{BC7EC77F-14BE-E226-3C60-EB2CA742AEDB}"/>
              </a:ext>
            </a:extLst>
          </p:cNvPr>
          <p:cNvSpPr/>
          <p:nvPr/>
        </p:nvSpPr>
        <p:spPr>
          <a:xfrm>
            <a:off x="7028847" y="4878906"/>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208" name="Group 207">
            <a:extLst>
              <a:ext uri="{FF2B5EF4-FFF2-40B4-BE49-F238E27FC236}">
                <a16:creationId xmlns:a16="http://schemas.microsoft.com/office/drawing/2014/main" id="{BB1B5C22-481B-0D57-C2F7-8058F41CE30A}"/>
              </a:ext>
            </a:extLst>
          </p:cNvPr>
          <p:cNvGrpSpPr/>
          <p:nvPr/>
        </p:nvGrpSpPr>
        <p:grpSpPr>
          <a:xfrm>
            <a:off x="7191222" y="5165746"/>
            <a:ext cx="290536" cy="171272"/>
            <a:chOff x="5495563" y="4117173"/>
            <a:chExt cx="290536" cy="171272"/>
          </a:xfrm>
        </p:grpSpPr>
        <p:sp>
          <p:nvSpPr>
            <p:cNvPr id="209" name="TextBox 208">
              <a:extLst>
                <a:ext uri="{FF2B5EF4-FFF2-40B4-BE49-F238E27FC236}">
                  <a16:creationId xmlns:a16="http://schemas.microsoft.com/office/drawing/2014/main" id="{3C016002-E65F-2DDF-9AC4-CFE97DB79B14}"/>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210" name="TextBox 209">
              <a:extLst>
                <a:ext uri="{FF2B5EF4-FFF2-40B4-BE49-F238E27FC236}">
                  <a16:creationId xmlns:a16="http://schemas.microsoft.com/office/drawing/2014/main" id="{D4C4ED73-4A30-5CE3-FBCD-F6C96AB1CFF5}"/>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211" name="TextBox 210">
            <a:extLst>
              <a:ext uri="{FF2B5EF4-FFF2-40B4-BE49-F238E27FC236}">
                <a16:creationId xmlns:a16="http://schemas.microsoft.com/office/drawing/2014/main" id="{8996658F-B84D-CCD3-2988-2C6BD8E8BE48}"/>
              </a:ext>
            </a:extLst>
          </p:cNvPr>
          <p:cNvSpPr txBox="1"/>
          <p:nvPr/>
        </p:nvSpPr>
        <p:spPr>
          <a:xfrm>
            <a:off x="7191222" y="4893048"/>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sp>
        <p:nvSpPr>
          <p:cNvPr id="212" name="Rectangle: Rounded Corners 211">
            <a:extLst>
              <a:ext uri="{FF2B5EF4-FFF2-40B4-BE49-F238E27FC236}">
                <a16:creationId xmlns:a16="http://schemas.microsoft.com/office/drawing/2014/main" id="{FE6FAE55-76F4-123F-1484-D97AC2A44B54}"/>
              </a:ext>
            </a:extLst>
          </p:cNvPr>
          <p:cNvSpPr/>
          <p:nvPr/>
        </p:nvSpPr>
        <p:spPr>
          <a:xfrm>
            <a:off x="7721701" y="4878906"/>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213" name="Group 212">
            <a:extLst>
              <a:ext uri="{FF2B5EF4-FFF2-40B4-BE49-F238E27FC236}">
                <a16:creationId xmlns:a16="http://schemas.microsoft.com/office/drawing/2014/main" id="{9147B863-FCE0-75DF-AE64-5F3FF0BF11D7}"/>
              </a:ext>
            </a:extLst>
          </p:cNvPr>
          <p:cNvGrpSpPr/>
          <p:nvPr/>
        </p:nvGrpSpPr>
        <p:grpSpPr>
          <a:xfrm>
            <a:off x="7884076" y="5165746"/>
            <a:ext cx="290536" cy="171272"/>
            <a:chOff x="5495563" y="4117173"/>
            <a:chExt cx="290536" cy="171272"/>
          </a:xfrm>
        </p:grpSpPr>
        <p:sp>
          <p:nvSpPr>
            <p:cNvPr id="214" name="TextBox 213">
              <a:extLst>
                <a:ext uri="{FF2B5EF4-FFF2-40B4-BE49-F238E27FC236}">
                  <a16:creationId xmlns:a16="http://schemas.microsoft.com/office/drawing/2014/main" id="{A3CA4393-0176-99A8-4226-AF0A84A914F9}"/>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215" name="TextBox 214">
              <a:extLst>
                <a:ext uri="{FF2B5EF4-FFF2-40B4-BE49-F238E27FC236}">
                  <a16:creationId xmlns:a16="http://schemas.microsoft.com/office/drawing/2014/main" id="{8D9D07CC-F647-735F-0FDD-47EB2D005985}"/>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216" name="TextBox 215">
            <a:extLst>
              <a:ext uri="{FF2B5EF4-FFF2-40B4-BE49-F238E27FC236}">
                <a16:creationId xmlns:a16="http://schemas.microsoft.com/office/drawing/2014/main" id="{4D520058-E014-E6A6-8F7D-BA157C388BCB}"/>
              </a:ext>
            </a:extLst>
          </p:cNvPr>
          <p:cNvSpPr txBox="1"/>
          <p:nvPr/>
        </p:nvSpPr>
        <p:spPr>
          <a:xfrm>
            <a:off x="7884076" y="4893048"/>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sp>
        <p:nvSpPr>
          <p:cNvPr id="217" name="Rectangle: Rounded Corners 216">
            <a:extLst>
              <a:ext uri="{FF2B5EF4-FFF2-40B4-BE49-F238E27FC236}">
                <a16:creationId xmlns:a16="http://schemas.microsoft.com/office/drawing/2014/main" id="{AA173379-9FAC-7226-A29E-068B85AEAC82}"/>
              </a:ext>
            </a:extLst>
          </p:cNvPr>
          <p:cNvSpPr/>
          <p:nvPr/>
        </p:nvSpPr>
        <p:spPr>
          <a:xfrm>
            <a:off x="8413992" y="4878906"/>
            <a:ext cx="616424" cy="485487"/>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218" name="Group 217">
            <a:extLst>
              <a:ext uri="{FF2B5EF4-FFF2-40B4-BE49-F238E27FC236}">
                <a16:creationId xmlns:a16="http://schemas.microsoft.com/office/drawing/2014/main" id="{84918A82-2351-3E5B-4F0D-109F792BADCE}"/>
              </a:ext>
            </a:extLst>
          </p:cNvPr>
          <p:cNvGrpSpPr/>
          <p:nvPr/>
        </p:nvGrpSpPr>
        <p:grpSpPr>
          <a:xfrm>
            <a:off x="8576367" y="5165746"/>
            <a:ext cx="290536" cy="171272"/>
            <a:chOff x="5495563" y="4117173"/>
            <a:chExt cx="290536" cy="171272"/>
          </a:xfrm>
        </p:grpSpPr>
        <p:sp>
          <p:nvSpPr>
            <p:cNvPr id="219" name="TextBox 218">
              <a:extLst>
                <a:ext uri="{FF2B5EF4-FFF2-40B4-BE49-F238E27FC236}">
                  <a16:creationId xmlns:a16="http://schemas.microsoft.com/office/drawing/2014/main" id="{9A9D474C-D377-38EF-3052-21C116513E66}"/>
                </a:ext>
              </a:extLst>
            </p:cNvPr>
            <p:cNvSpPr txBox="1"/>
            <p:nvPr/>
          </p:nvSpPr>
          <p:spPr>
            <a:xfrm>
              <a:off x="5501913" y="4209285"/>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需給ギャップ</a:t>
              </a:r>
              <a:r>
                <a:rPr lang="en-US" altLang="ja-JP" sz="500">
                  <a:solidFill>
                    <a:schemeClr val="bg1">
                      <a:lumMod val="65000"/>
                    </a:schemeClr>
                  </a:solidFill>
                  <a:ea typeface="Meiryo UI" panose="020B0604030504040204" pitchFamily="50" charset="-128"/>
                </a:rPr>
                <a:t>XX</a:t>
              </a:r>
              <a:r>
                <a:rPr lang="en-US" sz="500">
                  <a:solidFill>
                    <a:schemeClr val="bg1">
                      <a:lumMod val="65000"/>
                    </a:schemeClr>
                  </a:solidFill>
                  <a:ea typeface="Meiryo UI" panose="020B0604030504040204" pitchFamily="50" charset="-128"/>
                </a:rPr>
                <a:t>%</a:t>
              </a:r>
            </a:p>
          </p:txBody>
        </p:sp>
        <p:sp>
          <p:nvSpPr>
            <p:cNvPr id="220" name="TextBox 219">
              <a:extLst>
                <a:ext uri="{FF2B5EF4-FFF2-40B4-BE49-F238E27FC236}">
                  <a16:creationId xmlns:a16="http://schemas.microsoft.com/office/drawing/2014/main" id="{791EE138-5F08-4E6C-7D68-4EB6AC9C8834}"/>
                </a:ext>
              </a:extLst>
            </p:cNvPr>
            <p:cNvSpPr txBox="1"/>
            <p:nvPr/>
          </p:nvSpPr>
          <p:spPr>
            <a:xfrm>
              <a:off x="5495563" y="411717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求人</a:t>
              </a:r>
              <a:r>
                <a:rPr lang="en-US" altLang="ja-JP" sz="500">
                  <a:solidFill>
                    <a:schemeClr val="bg1">
                      <a:lumMod val="65000"/>
                    </a:schemeClr>
                  </a:solidFill>
                  <a:ea typeface="Meiryo UI" panose="020B0604030504040204" pitchFamily="50" charset="-128"/>
                </a:rPr>
                <a:t>XX</a:t>
              </a:r>
              <a:r>
                <a:rPr lang="ja-JP" altLang="en-US" sz="500">
                  <a:solidFill>
                    <a:schemeClr val="bg1">
                      <a:lumMod val="65000"/>
                    </a:schemeClr>
                  </a:solidFill>
                  <a:ea typeface="Meiryo UI" panose="020B0604030504040204" pitchFamily="50" charset="-128"/>
                </a:rPr>
                <a:t>件</a:t>
              </a:r>
              <a:endParaRPr lang="en-US" sz="500">
                <a:solidFill>
                  <a:schemeClr val="bg1">
                    <a:lumMod val="65000"/>
                  </a:schemeClr>
                </a:solidFill>
                <a:ea typeface="Meiryo UI" panose="020B0604030504040204" pitchFamily="50" charset="-128"/>
              </a:endParaRPr>
            </a:p>
          </p:txBody>
        </p:sp>
      </p:grpSp>
      <p:sp>
        <p:nvSpPr>
          <p:cNvPr id="221" name="TextBox 220">
            <a:extLst>
              <a:ext uri="{FF2B5EF4-FFF2-40B4-BE49-F238E27FC236}">
                <a16:creationId xmlns:a16="http://schemas.microsoft.com/office/drawing/2014/main" id="{7CD2D4E6-B061-5AB5-390A-0E68389B827A}"/>
              </a:ext>
            </a:extLst>
          </p:cNvPr>
          <p:cNvSpPr txBox="1"/>
          <p:nvPr/>
        </p:nvSpPr>
        <p:spPr>
          <a:xfrm>
            <a:off x="8576367" y="4893048"/>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600" b="1">
                <a:solidFill>
                  <a:schemeClr val="bg1">
                    <a:lumMod val="65000"/>
                  </a:schemeClr>
                </a:solidFill>
                <a:ea typeface="Meiryo UI" panose="020B0604030504040204" pitchFamily="50" charset="-128"/>
              </a:rPr>
              <a:t>●●業</a:t>
            </a:r>
            <a:endParaRPr lang="en-US" sz="600" b="1">
              <a:solidFill>
                <a:schemeClr val="bg1">
                  <a:lumMod val="65000"/>
                </a:schemeClr>
              </a:solidFill>
              <a:ea typeface="Meiryo UI" panose="020B0604030504040204" pitchFamily="50" charset="-128"/>
            </a:endParaRPr>
          </a:p>
        </p:txBody>
      </p:sp>
      <p:pic>
        <p:nvPicPr>
          <p:cNvPr id="222" name="Picture 221">
            <a:extLst>
              <a:ext uri="{FF2B5EF4-FFF2-40B4-BE49-F238E27FC236}">
                <a16:creationId xmlns:a16="http://schemas.microsoft.com/office/drawing/2014/main" id="{B6CAAFFD-AF5C-58ED-D0AF-D2EE2C7D8862}"/>
              </a:ext>
            </a:extLst>
          </p:cNvPr>
          <p:cNvPicPr>
            <a:picLocks noChangeAspect="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254472" y="4980449"/>
            <a:ext cx="157686" cy="157686"/>
          </a:xfrm>
          <a:prstGeom prst="rect">
            <a:avLst/>
          </a:prstGeom>
        </p:spPr>
      </p:pic>
      <p:pic>
        <p:nvPicPr>
          <p:cNvPr id="223" name="Picture 222">
            <a:extLst>
              <a:ext uri="{FF2B5EF4-FFF2-40B4-BE49-F238E27FC236}">
                <a16:creationId xmlns:a16="http://schemas.microsoft.com/office/drawing/2014/main" id="{A3431092-2A20-04AD-D7AD-42ACC337AEF8}"/>
              </a:ext>
            </a:extLst>
          </p:cNvPr>
          <p:cNvPicPr>
            <a:picLocks noChangeAspect="1"/>
          </p:cNvPicPr>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47908" y="4437022"/>
            <a:ext cx="157686" cy="157686"/>
          </a:xfrm>
          <a:prstGeom prst="rect">
            <a:avLst/>
          </a:prstGeom>
        </p:spPr>
      </p:pic>
      <p:pic>
        <p:nvPicPr>
          <p:cNvPr id="224" name="Picture 223">
            <a:extLst>
              <a:ext uri="{FF2B5EF4-FFF2-40B4-BE49-F238E27FC236}">
                <a16:creationId xmlns:a16="http://schemas.microsoft.com/office/drawing/2014/main" id="{3EEDC4BA-D625-96F5-04FE-1469DEAD74DB}"/>
              </a:ext>
            </a:extLst>
          </p:cNvPr>
          <p:cNvPicPr>
            <a:picLocks noChangeAspect="1"/>
          </p:cNvPicPr>
          <p:nvPr/>
        </p:nvPicPr>
        <p:blipFill>
          <a:blip r:embed="rId7"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258119" y="4437022"/>
            <a:ext cx="157103" cy="157686"/>
          </a:xfrm>
          <a:prstGeom prst="rect">
            <a:avLst/>
          </a:prstGeom>
        </p:spPr>
      </p:pic>
      <p:pic>
        <p:nvPicPr>
          <p:cNvPr id="225" name="Picture 224">
            <a:extLst>
              <a:ext uri="{FF2B5EF4-FFF2-40B4-BE49-F238E27FC236}">
                <a16:creationId xmlns:a16="http://schemas.microsoft.com/office/drawing/2014/main" id="{78448007-9907-16DB-CC76-4EAF5965BFD1}"/>
              </a:ext>
            </a:extLst>
          </p:cNvPr>
          <p:cNvPicPr>
            <a:picLocks noChangeAspect="1"/>
          </p:cNvPicPr>
          <p:nvPr/>
        </p:nvPicPr>
        <p:blipFill>
          <a:blip r:embed="rId8"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629593" y="4437022"/>
            <a:ext cx="157686" cy="157686"/>
          </a:xfrm>
          <a:prstGeom prst="rect">
            <a:avLst/>
          </a:prstGeom>
        </p:spPr>
      </p:pic>
      <p:pic>
        <p:nvPicPr>
          <p:cNvPr id="226" name="Picture 225">
            <a:extLst>
              <a:ext uri="{FF2B5EF4-FFF2-40B4-BE49-F238E27FC236}">
                <a16:creationId xmlns:a16="http://schemas.microsoft.com/office/drawing/2014/main" id="{E623BBA7-6869-6B0F-99D1-8E516D9D9DF8}"/>
              </a:ext>
            </a:extLst>
          </p:cNvPr>
          <p:cNvPicPr>
            <a:picLocks noChangeAspect="1"/>
          </p:cNvPicPr>
          <p:nvPr/>
        </p:nvPicPr>
        <p:blipFill>
          <a:blip r:embed="rId9"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6574698" y="4980449"/>
            <a:ext cx="157686" cy="157686"/>
          </a:xfrm>
          <a:prstGeom prst="rect">
            <a:avLst/>
          </a:prstGeom>
        </p:spPr>
      </p:pic>
      <p:pic>
        <p:nvPicPr>
          <p:cNvPr id="227" name="Picture 226">
            <a:extLst>
              <a:ext uri="{FF2B5EF4-FFF2-40B4-BE49-F238E27FC236}">
                <a16:creationId xmlns:a16="http://schemas.microsoft.com/office/drawing/2014/main" id="{9D9AB6C4-7698-32D5-DD9C-4CEB058D25AD}"/>
              </a:ext>
            </a:extLst>
          </p:cNvPr>
          <p:cNvPicPr>
            <a:picLocks noChangeAspect="1"/>
          </p:cNvPicPr>
          <p:nvPr/>
        </p:nvPicPr>
        <p:blipFill>
          <a:blip r:embed="rId10"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47326" y="4980449"/>
            <a:ext cx="157686" cy="157686"/>
          </a:xfrm>
          <a:prstGeom prst="rect">
            <a:avLst/>
          </a:prstGeom>
        </p:spPr>
      </p:pic>
      <p:pic>
        <p:nvPicPr>
          <p:cNvPr id="228" name="Picture 227">
            <a:extLst>
              <a:ext uri="{FF2B5EF4-FFF2-40B4-BE49-F238E27FC236}">
                <a16:creationId xmlns:a16="http://schemas.microsoft.com/office/drawing/2014/main" id="{8755B675-CF93-262B-E0AB-099D4546C781}"/>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640273" y="4980312"/>
            <a:ext cx="156375" cy="156375"/>
          </a:xfrm>
          <a:prstGeom prst="rect">
            <a:avLst/>
          </a:prstGeom>
        </p:spPr>
      </p:pic>
      <p:sp>
        <p:nvSpPr>
          <p:cNvPr id="229" name="Rectangle: Rounded Corners 228">
            <a:extLst>
              <a:ext uri="{FF2B5EF4-FFF2-40B4-BE49-F238E27FC236}">
                <a16:creationId xmlns:a16="http://schemas.microsoft.com/office/drawing/2014/main" id="{4DB56DFE-3719-12C3-5728-B80FED63430C}"/>
              </a:ext>
            </a:extLst>
          </p:cNvPr>
          <p:cNvSpPr/>
          <p:nvPr/>
        </p:nvSpPr>
        <p:spPr>
          <a:xfrm>
            <a:off x="8697687" y="5413520"/>
            <a:ext cx="398320" cy="114748"/>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500">
                <a:solidFill>
                  <a:srgbClr val="575757"/>
                </a:solidFill>
                <a:latin typeface="Meiryo UI" panose="020B0604030504040204" pitchFamily="50" charset="-128"/>
                <a:ea typeface="Meiryo UI" panose="020B0604030504040204" pitchFamily="50" charset="-128"/>
              </a:rPr>
              <a:t>もっと見る</a:t>
            </a:r>
            <a:endParaRPr lang="en-US" altLang="ja-JP" sz="500">
              <a:solidFill>
                <a:srgbClr val="575757"/>
              </a:solidFill>
              <a:latin typeface="Meiryo UI" panose="020B0604030504040204" pitchFamily="50" charset="-128"/>
              <a:ea typeface="Meiryo UI" panose="020B0604030504040204" pitchFamily="50" charset="-128"/>
            </a:endParaRPr>
          </a:p>
        </p:txBody>
      </p:sp>
      <p:cxnSp>
        <p:nvCxnSpPr>
          <p:cNvPr id="234" name="Straight Connector 233">
            <a:extLst>
              <a:ext uri="{FF2B5EF4-FFF2-40B4-BE49-F238E27FC236}">
                <a16:creationId xmlns:a16="http://schemas.microsoft.com/office/drawing/2014/main" id="{263CD239-E72B-A0C7-7C35-E544316B6A6F}"/>
              </a:ext>
            </a:extLst>
          </p:cNvPr>
          <p:cNvCxnSpPr>
            <a:cxnSpLocks/>
          </p:cNvCxnSpPr>
          <p:nvPr/>
        </p:nvCxnSpPr>
        <p:spPr>
          <a:xfrm>
            <a:off x="6065190" y="5625739"/>
            <a:ext cx="3395541" cy="0"/>
          </a:xfrm>
          <a:prstGeom prst="line">
            <a:avLst/>
          </a:prstGeom>
          <a:pattFill prst="pct5">
            <a:fgClr>
              <a:srgbClr val="FDFDFD"/>
            </a:fgClr>
            <a:bgClr>
              <a:schemeClr val="bg1"/>
            </a:bgClr>
          </a:pattFill>
          <a:ln w="3175" cap="rnd" cmpd="sng" algn="ctr">
            <a:solidFill>
              <a:schemeClr val="bg2">
                <a:lumMod val="20000"/>
                <a:lumOff val="8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235" name="TextBox 234">
            <a:extLst>
              <a:ext uri="{FF2B5EF4-FFF2-40B4-BE49-F238E27FC236}">
                <a16:creationId xmlns:a16="http://schemas.microsoft.com/office/drawing/2014/main" id="{C1199FC2-EF45-FD0C-CF6D-75B518EA5975}"/>
              </a:ext>
            </a:extLst>
          </p:cNvPr>
          <p:cNvSpPr txBox="1"/>
          <p:nvPr/>
        </p:nvSpPr>
        <p:spPr>
          <a:xfrm>
            <a:off x="6361545" y="5706751"/>
            <a:ext cx="121814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事例</a:t>
            </a:r>
            <a:endParaRPr lang="en-US" sz="800">
              <a:solidFill>
                <a:srgbClr val="575757"/>
              </a:solidFill>
              <a:ea typeface="Meiryo UI" panose="020B0604030504040204" pitchFamily="50" charset="-128"/>
            </a:endParaRPr>
          </a:p>
        </p:txBody>
      </p:sp>
      <p:sp>
        <p:nvSpPr>
          <p:cNvPr id="236" name="Rectangle: Rounded Corners 235">
            <a:extLst>
              <a:ext uri="{FF2B5EF4-FFF2-40B4-BE49-F238E27FC236}">
                <a16:creationId xmlns:a16="http://schemas.microsoft.com/office/drawing/2014/main" id="{D0F97017-4097-6CF1-5E5C-B95F9F916A4A}"/>
              </a:ext>
            </a:extLst>
          </p:cNvPr>
          <p:cNvSpPr/>
          <p:nvPr/>
        </p:nvSpPr>
        <p:spPr>
          <a:xfrm>
            <a:off x="6412346" y="5921840"/>
            <a:ext cx="779491" cy="402498"/>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237" name="Rectangle: Rounded Corners 236">
            <a:extLst>
              <a:ext uri="{FF2B5EF4-FFF2-40B4-BE49-F238E27FC236}">
                <a16:creationId xmlns:a16="http://schemas.microsoft.com/office/drawing/2014/main" id="{AFD034B6-CF2B-3646-0274-F25D85FF4240}"/>
              </a:ext>
            </a:extLst>
          </p:cNvPr>
          <p:cNvSpPr/>
          <p:nvPr/>
        </p:nvSpPr>
        <p:spPr>
          <a:xfrm>
            <a:off x="7323976" y="5921840"/>
            <a:ext cx="779491" cy="402498"/>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238" name="Rectangle: Rounded Corners 237">
            <a:extLst>
              <a:ext uri="{FF2B5EF4-FFF2-40B4-BE49-F238E27FC236}">
                <a16:creationId xmlns:a16="http://schemas.microsoft.com/office/drawing/2014/main" id="{9670A5C5-5950-4534-8A50-C1568676257C}"/>
              </a:ext>
            </a:extLst>
          </p:cNvPr>
          <p:cNvSpPr/>
          <p:nvPr/>
        </p:nvSpPr>
        <p:spPr>
          <a:xfrm>
            <a:off x="8235605" y="5921840"/>
            <a:ext cx="779491" cy="402498"/>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sp>
        <p:nvSpPr>
          <p:cNvPr id="239" name="Rectangle: Rounded Corners 238">
            <a:extLst>
              <a:ext uri="{FF2B5EF4-FFF2-40B4-BE49-F238E27FC236}">
                <a16:creationId xmlns:a16="http://schemas.microsoft.com/office/drawing/2014/main" id="{8172009A-20F1-8EC6-C81C-97F798BDD454}"/>
              </a:ext>
            </a:extLst>
          </p:cNvPr>
          <p:cNvSpPr/>
          <p:nvPr/>
        </p:nvSpPr>
        <p:spPr>
          <a:xfrm>
            <a:off x="8697687" y="6512776"/>
            <a:ext cx="398320" cy="114748"/>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500">
                <a:solidFill>
                  <a:srgbClr val="575757"/>
                </a:solidFill>
                <a:latin typeface="Meiryo UI" panose="020B0604030504040204" pitchFamily="50" charset="-128"/>
                <a:ea typeface="Meiryo UI" panose="020B0604030504040204" pitchFamily="50" charset="-128"/>
              </a:rPr>
              <a:t>もっと見る</a:t>
            </a:r>
            <a:endParaRPr lang="en-US" altLang="ja-JP" sz="500">
              <a:solidFill>
                <a:srgbClr val="575757"/>
              </a:solidFill>
              <a:latin typeface="Meiryo UI" panose="020B0604030504040204" pitchFamily="50" charset="-128"/>
              <a:ea typeface="Meiryo UI" panose="020B0604030504040204" pitchFamily="50" charset="-128"/>
            </a:endParaRPr>
          </a:p>
        </p:txBody>
      </p:sp>
      <p:grpSp>
        <p:nvGrpSpPr>
          <p:cNvPr id="240" name="Group 239">
            <a:extLst>
              <a:ext uri="{FF2B5EF4-FFF2-40B4-BE49-F238E27FC236}">
                <a16:creationId xmlns:a16="http://schemas.microsoft.com/office/drawing/2014/main" id="{5D440003-7F99-BA65-70E3-8171FD4474CE}"/>
              </a:ext>
            </a:extLst>
          </p:cNvPr>
          <p:cNvGrpSpPr/>
          <p:nvPr/>
        </p:nvGrpSpPr>
        <p:grpSpPr>
          <a:xfrm>
            <a:off x="6412347" y="6406042"/>
            <a:ext cx="732618" cy="71438"/>
            <a:chOff x="729721" y="4793143"/>
            <a:chExt cx="732618" cy="71438"/>
          </a:xfrm>
        </p:grpSpPr>
        <p:cxnSp>
          <p:nvCxnSpPr>
            <p:cNvPr id="241" name="Straight Connector 240">
              <a:extLst>
                <a:ext uri="{FF2B5EF4-FFF2-40B4-BE49-F238E27FC236}">
                  <a16:creationId xmlns:a16="http://schemas.microsoft.com/office/drawing/2014/main" id="{BF0A5ADF-F5B7-D9A6-FA3E-84A8B4AD51A5}"/>
                </a:ext>
              </a:extLst>
            </p:cNvPr>
            <p:cNvCxnSpPr>
              <a:cxnSpLocks/>
            </p:cNvCxnSpPr>
            <p:nvPr/>
          </p:nvCxnSpPr>
          <p:spPr>
            <a:xfrm>
              <a:off x="729721" y="4793143"/>
              <a:ext cx="542617"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42" name="Straight Connector 241">
              <a:extLst>
                <a:ext uri="{FF2B5EF4-FFF2-40B4-BE49-F238E27FC236}">
                  <a16:creationId xmlns:a16="http://schemas.microsoft.com/office/drawing/2014/main" id="{69BCF98B-B4C8-321D-6F07-89C5C6DD6A3A}"/>
                </a:ext>
              </a:extLst>
            </p:cNvPr>
            <p:cNvCxnSpPr>
              <a:cxnSpLocks/>
            </p:cNvCxnSpPr>
            <p:nvPr/>
          </p:nvCxnSpPr>
          <p:spPr>
            <a:xfrm>
              <a:off x="729721" y="4864581"/>
              <a:ext cx="73261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243" name="Group 242">
            <a:extLst>
              <a:ext uri="{FF2B5EF4-FFF2-40B4-BE49-F238E27FC236}">
                <a16:creationId xmlns:a16="http://schemas.microsoft.com/office/drawing/2014/main" id="{179C95A2-1D04-60E3-E6FA-00F38188D5D8}"/>
              </a:ext>
            </a:extLst>
          </p:cNvPr>
          <p:cNvGrpSpPr/>
          <p:nvPr/>
        </p:nvGrpSpPr>
        <p:grpSpPr>
          <a:xfrm>
            <a:off x="7314964" y="6406042"/>
            <a:ext cx="732618" cy="71438"/>
            <a:chOff x="729721" y="4793143"/>
            <a:chExt cx="732618" cy="71438"/>
          </a:xfrm>
        </p:grpSpPr>
        <p:cxnSp>
          <p:nvCxnSpPr>
            <p:cNvPr id="244" name="Straight Connector 243">
              <a:extLst>
                <a:ext uri="{FF2B5EF4-FFF2-40B4-BE49-F238E27FC236}">
                  <a16:creationId xmlns:a16="http://schemas.microsoft.com/office/drawing/2014/main" id="{952C701C-72BB-4637-4AFC-C629F6CF3181}"/>
                </a:ext>
              </a:extLst>
            </p:cNvPr>
            <p:cNvCxnSpPr>
              <a:cxnSpLocks/>
            </p:cNvCxnSpPr>
            <p:nvPr/>
          </p:nvCxnSpPr>
          <p:spPr>
            <a:xfrm>
              <a:off x="729721" y="4793143"/>
              <a:ext cx="542617"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45" name="Straight Connector 244">
              <a:extLst>
                <a:ext uri="{FF2B5EF4-FFF2-40B4-BE49-F238E27FC236}">
                  <a16:creationId xmlns:a16="http://schemas.microsoft.com/office/drawing/2014/main" id="{2ED3CD2F-8F6B-15ED-114C-26D1AF450067}"/>
                </a:ext>
              </a:extLst>
            </p:cNvPr>
            <p:cNvCxnSpPr>
              <a:cxnSpLocks/>
            </p:cNvCxnSpPr>
            <p:nvPr/>
          </p:nvCxnSpPr>
          <p:spPr>
            <a:xfrm>
              <a:off x="729721" y="4864581"/>
              <a:ext cx="73261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246" name="Group 245">
            <a:extLst>
              <a:ext uri="{FF2B5EF4-FFF2-40B4-BE49-F238E27FC236}">
                <a16:creationId xmlns:a16="http://schemas.microsoft.com/office/drawing/2014/main" id="{68906949-8B83-3EA7-45EE-0EE55B68FE97}"/>
              </a:ext>
            </a:extLst>
          </p:cNvPr>
          <p:cNvGrpSpPr/>
          <p:nvPr/>
        </p:nvGrpSpPr>
        <p:grpSpPr>
          <a:xfrm>
            <a:off x="8253890" y="6406042"/>
            <a:ext cx="732618" cy="71438"/>
            <a:chOff x="729721" y="4793143"/>
            <a:chExt cx="732618" cy="71438"/>
          </a:xfrm>
        </p:grpSpPr>
        <p:cxnSp>
          <p:nvCxnSpPr>
            <p:cNvPr id="247" name="Straight Connector 246">
              <a:extLst>
                <a:ext uri="{FF2B5EF4-FFF2-40B4-BE49-F238E27FC236}">
                  <a16:creationId xmlns:a16="http://schemas.microsoft.com/office/drawing/2014/main" id="{FB568BB1-092C-D3C3-B1AF-873174000877}"/>
                </a:ext>
              </a:extLst>
            </p:cNvPr>
            <p:cNvCxnSpPr>
              <a:cxnSpLocks/>
            </p:cNvCxnSpPr>
            <p:nvPr/>
          </p:nvCxnSpPr>
          <p:spPr>
            <a:xfrm>
              <a:off x="729721" y="4793143"/>
              <a:ext cx="542617"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48" name="Straight Connector 247">
              <a:extLst>
                <a:ext uri="{FF2B5EF4-FFF2-40B4-BE49-F238E27FC236}">
                  <a16:creationId xmlns:a16="http://schemas.microsoft.com/office/drawing/2014/main" id="{B68E8193-80EA-51A3-A3A1-42709B82F375}"/>
                </a:ext>
              </a:extLst>
            </p:cNvPr>
            <p:cNvCxnSpPr>
              <a:cxnSpLocks/>
            </p:cNvCxnSpPr>
            <p:nvPr/>
          </p:nvCxnSpPr>
          <p:spPr>
            <a:xfrm>
              <a:off x="729721" y="4864581"/>
              <a:ext cx="73261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276" name="TextBox 275">
            <a:extLst>
              <a:ext uri="{FF2B5EF4-FFF2-40B4-BE49-F238E27FC236}">
                <a16:creationId xmlns:a16="http://schemas.microsoft.com/office/drawing/2014/main" id="{BEA56EAF-4512-7A98-7570-F103FC894E8F}"/>
              </a:ext>
            </a:extLst>
          </p:cNvPr>
          <p:cNvSpPr txBox="1"/>
          <p:nvPr/>
        </p:nvSpPr>
        <p:spPr>
          <a:xfrm>
            <a:off x="3879900" y="2237290"/>
            <a:ext cx="1922538"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300" err="1">
                <a:solidFill>
                  <a:srgbClr val="575757"/>
                </a:solidFill>
                <a:ea typeface="Meiryo UI" panose="020B0604030504040204" pitchFamily="50" charset="-128"/>
              </a:rPr>
              <a:t>JOBFMTに基づいたアセスメント</a:t>
            </a:r>
            <a:endParaRPr lang="en-US" sz="1300">
              <a:solidFill>
                <a:srgbClr val="575757"/>
              </a:solidFill>
              <a:ea typeface="Meiryo UI" panose="020B0604030504040204" pitchFamily="50" charset="-128"/>
            </a:endParaRPr>
          </a:p>
        </p:txBody>
      </p:sp>
      <p:sp>
        <p:nvSpPr>
          <p:cNvPr id="278" name="TextBox 277">
            <a:extLst>
              <a:ext uri="{FF2B5EF4-FFF2-40B4-BE49-F238E27FC236}">
                <a16:creationId xmlns:a16="http://schemas.microsoft.com/office/drawing/2014/main" id="{3E9F94AB-2E3C-3DC7-C63D-23586F70D885}"/>
              </a:ext>
            </a:extLst>
          </p:cNvPr>
          <p:cNvSpPr txBox="1"/>
          <p:nvPr/>
        </p:nvSpPr>
        <p:spPr>
          <a:xfrm>
            <a:off x="3879900" y="3748681"/>
            <a:ext cx="1922538"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300">
                <a:solidFill>
                  <a:srgbClr val="575757"/>
                </a:solidFill>
                <a:ea typeface="Meiryo UI" panose="020B0604030504040204" pitchFamily="50" charset="-128"/>
              </a:rPr>
              <a:t>アセスメントに基づいた</a:t>
            </a:r>
            <a:br>
              <a:rPr lang="en-US" altLang="ja-JP" sz="1300">
                <a:solidFill>
                  <a:srgbClr val="575757"/>
                </a:solidFill>
                <a:ea typeface="Meiryo UI" panose="020B0604030504040204" pitchFamily="50" charset="-128"/>
              </a:rPr>
            </a:br>
            <a:r>
              <a:rPr lang="ja-JP" altLang="en-US" sz="1300">
                <a:solidFill>
                  <a:srgbClr val="575757"/>
                </a:solidFill>
                <a:ea typeface="Meiryo UI" panose="020B0604030504040204" pitchFamily="50" charset="-128"/>
              </a:rPr>
              <a:t>不足コンテンツ</a:t>
            </a:r>
            <a:endParaRPr lang="en-US" sz="1300">
              <a:solidFill>
                <a:srgbClr val="575757"/>
              </a:solidFill>
              <a:ea typeface="Meiryo UI" panose="020B0604030504040204" pitchFamily="50" charset="-128"/>
            </a:endParaRPr>
          </a:p>
        </p:txBody>
      </p:sp>
      <p:sp>
        <p:nvSpPr>
          <p:cNvPr id="280" name="TextBox 279">
            <a:extLst>
              <a:ext uri="{FF2B5EF4-FFF2-40B4-BE49-F238E27FC236}">
                <a16:creationId xmlns:a16="http://schemas.microsoft.com/office/drawing/2014/main" id="{5023E7CB-A41A-EC4B-5DFD-A99EC31B52C1}"/>
              </a:ext>
            </a:extLst>
          </p:cNvPr>
          <p:cNvSpPr txBox="1"/>
          <p:nvPr/>
        </p:nvSpPr>
        <p:spPr>
          <a:xfrm>
            <a:off x="9520057" y="1938287"/>
            <a:ext cx="2558898"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300" err="1">
                <a:solidFill>
                  <a:srgbClr val="575757"/>
                </a:solidFill>
                <a:ea typeface="Meiryo UI" panose="020B0604030504040204" pitchFamily="50" charset="-128"/>
              </a:rPr>
              <a:t>FMTに基づいた推奨業種・業界と比較した差</a:t>
            </a:r>
            <a:endParaRPr lang="en-US" sz="1300">
              <a:solidFill>
                <a:srgbClr val="575757"/>
              </a:solidFill>
              <a:ea typeface="Meiryo UI" panose="020B0604030504040204" pitchFamily="50" charset="-128"/>
            </a:endParaRPr>
          </a:p>
        </p:txBody>
      </p:sp>
      <p:cxnSp>
        <p:nvCxnSpPr>
          <p:cNvPr id="281" name="Straight Connector 280">
            <a:extLst>
              <a:ext uri="{FF2B5EF4-FFF2-40B4-BE49-F238E27FC236}">
                <a16:creationId xmlns:a16="http://schemas.microsoft.com/office/drawing/2014/main" id="{EFADE856-2A45-3E7A-B714-9C96EC17C4D8}"/>
              </a:ext>
            </a:extLst>
          </p:cNvPr>
          <p:cNvCxnSpPr>
            <a:cxnSpLocks/>
            <a:stCxn id="280" idx="1"/>
          </p:cNvCxnSpPr>
          <p:nvPr/>
        </p:nvCxnSpPr>
        <p:spPr>
          <a:xfrm flipH="1">
            <a:off x="8860553" y="2184509"/>
            <a:ext cx="659504" cy="78817"/>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sp>
        <p:nvSpPr>
          <p:cNvPr id="282" name="TextBox 281">
            <a:extLst>
              <a:ext uri="{FF2B5EF4-FFF2-40B4-BE49-F238E27FC236}">
                <a16:creationId xmlns:a16="http://schemas.microsoft.com/office/drawing/2014/main" id="{9D79FFD7-AC4E-8E9F-8D9F-565AE258C339}"/>
              </a:ext>
            </a:extLst>
          </p:cNvPr>
          <p:cNvSpPr txBox="1"/>
          <p:nvPr/>
        </p:nvSpPr>
        <p:spPr>
          <a:xfrm>
            <a:off x="3879900" y="4773725"/>
            <a:ext cx="1922538"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300" err="1">
                <a:solidFill>
                  <a:srgbClr val="575757"/>
                </a:solidFill>
                <a:ea typeface="Meiryo UI" panose="020B0604030504040204" pitchFamily="50" charset="-128"/>
              </a:rPr>
              <a:t>FMTに基づいた平均年収と比較した差</a:t>
            </a:r>
            <a:endParaRPr lang="en-US" sz="1300">
              <a:solidFill>
                <a:srgbClr val="575757"/>
              </a:solidFill>
              <a:ea typeface="Meiryo UI" panose="020B0604030504040204" pitchFamily="50" charset="-128"/>
            </a:endParaRPr>
          </a:p>
        </p:txBody>
      </p:sp>
      <p:sp>
        <p:nvSpPr>
          <p:cNvPr id="284" name="TextBox 283">
            <a:extLst>
              <a:ext uri="{FF2B5EF4-FFF2-40B4-BE49-F238E27FC236}">
                <a16:creationId xmlns:a16="http://schemas.microsoft.com/office/drawing/2014/main" id="{44BD4635-9303-9B83-0BA5-DAF288474906}"/>
              </a:ext>
            </a:extLst>
          </p:cNvPr>
          <p:cNvSpPr txBox="1"/>
          <p:nvPr/>
        </p:nvSpPr>
        <p:spPr>
          <a:xfrm>
            <a:off x="9520058" y="2754171"/>
            <a:ext cx="2558898" cy="69249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300" err="1">
                <a:solidFill>
                  <a:srgbClr val="575757"/>
                </a:solidFill>
                <a:ea typeface="Meiryo UI" panose="020B0604030504040204" pitchFamily="50" charset="-128"/>
              </a:rPr>
              <a:t>FMTに基づいた現状の企業が求人しているスキルの差</a:t>
            </a:r>
            <a:r>
              <a:rPr lang="en-US" sz="1300">
                <a:solidFill>
                  <a:srgbClr val="575757"/>
                </a:solidFill>
                <a:ea typeface="Meiryo UI" panose="020B0604030504040204" pitchFamily="50" charset="-128"/>
              </a:rPr>
              <a:t>(</a:t>
            </a:r>
            <a:r>
              <a:rPr lang="ja-JP" altLang="en-US" sz="1300">
                <a:solidFill>
                  <a:srgbClr val="575757"/>
                </a:solidFill>
                <a:ea typeface="Meiryo UI" panose="020B0604030504040204" pitchFamily="50" charset="-128"/>
              </a:rPr>
              <a:t>全体、特定業種</a:t>
            </a:r>
            <a:r>
              <a:rPr lang="en-US" sz="1300">
                <a:solidFill>
                  <a:srgbClr val="575757"/>
                </a:solidFill>
                <a:ea typeface="Meiryo UI" panose="020B0604030504040204" pitchFamily="50" charset="-128"/>
              </a:rPr>
              <a:t>)</a:t>
            </a:r>
          </a:p>
        </p:txBody>
      </p:sp>
      <p:cxnSp>
        <p:nvCxnSpPr>
          <p:cNvPr id="285" name="Straight Connector 284">
            <a:extLst>
              <a:ext uri="{FF2B5EF4-FFF2-40B4-BE49-F238E27FC236}">
                <a16:creationId xmlns:a16="http://schemas.microsoft.com/office/drawing/2014/main" id="{E41A3499-E434-5236-0280-BCD7310543F0}"/>
              </a:ext>
            </a:extLst>
          </p:cNvPr>
          <p:cNvCxnSpPr>
            <a:cxnSpLocks/>
            <a:stCxn id="284" idx="1"/>
          </p:cNvCxnSpPr>
          <p:nvPr/>
        </p:nvCxnSpPr>
        <p:spPr>
          <a:xfrm flipH="1">
            <a:off x="9111015" y="3100420"/>
            <a:ext cx="409043" cy="292548"/>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sp>
        <p:nvSpPr>
          <p:cNvPr id="286" name="TextBox 285">
            <a:extLst>
              <a:ext uri="{FF2B5EF4-FFF2-40B4-BE49-F238E27FC236}">
                <a16:creationId xmlns:a16="http://schemas.microsoft.com/office/drawing/2014/main" id="{9698E06C-4CEA-5E40-B059-5FB4639F32E2}"/>
              </a:ext>
            </a:extLst>
          </p:cNvPr>
          <p:cNvSpPr txBox="1"/>
          <p:nvPr/>
        </p:nvSpPr>
        <p:spPr>
          <a:xfrm>
            <a:off x="9520057" y="5881324"/>
            <a:ext cx="2558898" cy="69249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300">
                <a:solidFill>
                  <a:srgbClr val="575757"/>
                </a:solidFill>
                <a:ea typeface="Meiryo UI" panose="020B0604030504040204" pitchFamily="50" charset="-128"/>
              </a:rPr>
              <a:t>・</a:t>
            </a:r>
            <a:r>
              <a:rPr lang="en-US" sz="1300" err="1">
                <a:solidFill>
                  <a:srgbClr val="575757"/>
                </a:solidFill>
                <a:ea typeface="Meiryo UI" panose="020B0604030504040204" pitchFamily="50" charset="-128"/>
              </a:rPr>
              <a:t>ヒーローになりそうな人の記事</a:t>
            </a:r>
            <a:endParaRPr lang="en-US" sz="1300">
              <a:solidFill>
                <a:srgbClr val="575757"/>
              </a:solidFill>
              <a:ea typeface="Meiryo UI" panose="020B0604030504040204" pitchFamily="50" charset="-128"/>
            </a:endParaRPr>
          </a:p>
          <a:p>
            <a:r>
              <a:rPr lang="ja-JP" altLang="en-US" sz="1300">
                <a:solidFill>
                  <a:srgbClr val="575757"/>
                </a:solidFill>
                <a:ea typeface="Meiryo UI" panose="020B0604030504040204" pitchFamily="50" charset="-128"/>
              </a:rPr>
              <a:t>・</a:t>
            </a:r>
            <a:r>
              <a:rPr lang="en-US" sz="1300" err="1">
                <a:solidFill>
                  <a:srgbClr val="575757"/>
                </a:solidFill>
                <a:ea typeface="Meiryo UI" panose="020B0604030504040204" pitchFamily="50" charset="-128"/>
              </a:rPr>
              <a:t>ヒーローになりそうな人の辿ってきたスキルロードマップ</a:t>
            </a:r>
            <a:endParaRPr lang="en-US" sz="1300">
              <a:solidFill>
                <a:srgbClr val="575757"/>
              </a:solidFill>
              <a:ea typeface="Meiryo UI" panose="020B0604030504040204" pitchFamily="50" charset="-128"/>
            </a:endParaRPr>
          </a:p>
        </p:txBody>
      </p:sp>
      <p:cxnSp>
        <p:nvCxnSpPr>
          <p:cNvPr id="287" name="Straight Connector 286">
            <a:extLst>
              <a:ext uri="{FF2B5EF4-FFF2-40B4-BE49-F238E27FC236}">
                <a16:creationId xmlns:a16="http://schemas.microsoft.com/office/drawing/2014/main" id="{F95DB9DB-108C-56C2-8D15-8A4F5D7C83FF}"/>
              </a:ext>
            </a:extLst>
          </p:cNvPr>
          <p:cNvCxnSpPr>
            <a:cxnSpLocks/>
            <a:stCxn id="286" idx="1"/>
          </p:cNvCxnSpPr>
          <p:nvPr/>
        </p:nvCxnSpPr>
        <p:spPr>
          <a:xfrm flipH="1">
            <a:off x="8916536" y="6227573"/>
            <a:ext cx="603521" cy="59172"/>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sp>
        <p:nvSpPr>
          <p:cNvPr id="288" name="TextBox 287">
            <a:extLst>
              <a:ext uri="{FF2B5EF4-FFF2-40B4-BE49-F238E27FC236}">
                <a16:creationId xmlns:a16="http://schemas.microsoft.com/office/drawing/2014/main" id="{003E529D-FA2C-80B8-F352-C98506E45B2F}"/>
              </a:ext>
            </a:extLst>
          </p:cNvPr>
          <p:cNvSpPr txBox="1"/>
          <p:nvPr/>
        </p:nvSpPr>
        <p:spPr>
          <a:xfrm>
            <a:off x="3879900" y="5553494"/>
            <a:ext cx="1922538" cy="69249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300" err="1">
                <a:solidFill>
                  <a:srgbClr val="575757"/>
                </a:solidFill>
                <a:ea typeface="Meiryo UI" panose="020B0604030504040204" pitchFamily="50" charset="-128"/>
              </a:rPr>
              <a:t>FMTに基づいた将来的になれるかもしれない職種・業種</a:t>
            </a:r>
            <a:endParaRPr lang="en-US" sz="1300">
              <a:solidFill>
                <a:srgbClr val="575757"/>
              </a:solidFill>
              <a:ea typeface="Meiryo UI" panose="020B0604030504040204" pitchFamily="50" charset="-128"/>
            </a:endParaRPr>
          </a:p>
        </p:txBody>
      </p:sp>
      <p:sp>
        <p:nvSpPr>
          <p:cNvPr id="290" name="TextBox 289">
            <a:extLst>
              <a:ext uri="{FF2B5EF4-FFF2-40B4-BE49-F238E27FC236}">
                <a16:creationId xmlns:a16="http://schemas.microsoft.com/office/drawing/2014/main" id="{2583EBCD-29CD-F07C-262E-8C531FEB9F49}"/>
              </a:ext>
            </a:extLst>
          </p:cNvPr>
          <p:cNvSpPr txBox="1"/>
          <p:nvPr/>
        </p:nvSpPr>
        <p:spPr>
          <a:xfrm>
            <a:off x="3879900" y="6266554"/>
            <a:ext cx="1922538"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sz="1300" err="1">
                <a:solidFill>
                  <a:srgbClr val="575757"/>
                </a:solidFill>
                <a:ea typeface="Meiryo UI" panose="020B0604030504040204" pitchFamily="50" charset="-128"/>
              </a:rPr>
              <a:t>FMTに基づいた今後の必要なスキル予測</a:t>
            </a:r>
            <a:endParaRPr lang="en-US" sz="1300">
              <a:solidFill>
                <a:srgbClr val="575757"/>
              </a:solidFill>
              <a:ea typeface="Meiryo UI" panose="020B0604030504040204" pitchFamily="50" charset="-128"/>
            </a:endParaRPr>
          </a:p>
        </p:txBody>
      </p:sp>
      <p:grpSp>
        <p:nvGrpSpPr>
          <p:cNvPr id="2" name="Group 1">
            <a:extLst>
              <a:ext uri="{FF2B5EF4-FFF2-40B4-BE49-F238E27FC236}">
                <a16:creationId xmlns:a16="http://schemas.microsoft.com/office/drawing/2014/main" id="{9C062B37-8CB5-0C56-45AF-2193735D7D71}"/>
              </a:ext>
            </a:extLst>
          </p:cNvPr>
          <p:cNvGrpSpPr/>
          <p:nvPr/>
        </p:nvGrpSpPr>
        <p:grpSpPr>
          <a:xfrm>
            <a:off x="372826" y="1327182"/>
            <a:ext cx="3507074" cy="5340317"/>
            <a:chOff x="372826" y="1327182"/>
            <a:chExt cx="3507074" cy="5340317"/>
          </a:xfrm>
        </p:grpSpPr>
        <p:grpSp>
          <p:nvGrpSpPr>
            <p:cNvPr id="23" name="Group 22">
              <a:extLst>
                <a:ext uri="{FF2B5EF4-FFF2-40B4-BE49-F238E27FC236}">
                  <a16:creationId xmlns:a16="http://schemas.microsoft.com/office/drawing/2014/main" id="{AEE19E16-0429-2A0B-626D-EBC32478E109}"/>
                </a:ext>
              </a:extLst>
            </p:cNvPr>
            <p:cNvGrpSpPr/>
            <p:nvPr/>
          </p:nvGrpSpPr>
          <p:grpSpPr>
            <a:xfrm>
              <a:off x="372826" y="1327182"/>
              <a:ext cx="3405279" cy="5340317"/>
              <a:chOff x="924235" y="3207061"/>
              <a:chExt cx="3405279" cy="5340317"/>
            </a:xfrm>
          </p:grpSpPr>
          <p:sp>
            <p:nvSpPr>
              <p:cNvPr id="24" name="Rectangle 23">
                <a:extLst>
                  <a:ext uri="{FF2B5EF4-FFF2-40B4-BE49-F238E27FC236}">
                    <a16:creationId xmlns:a16="http://schemas.microsoft.com/office/drawing/2014/main" id="{A2E2A731-0A9B-196D-78D9-D4098AE48BA0}"/>
                  </a:ext>
                </a:extLst>
              </p:cNvPr>
              <p:cNvSpPr/>
              <p:nvPr/>
            </p:nvSpPr>
            <p:spPr>
              <a:xfrm>
                <a:off x="924235" y="3207061"/>
                <a:ext cx="3405279" cy="5340317"/>
              </a:xfrm>
              <a:prstGeom prst="rect">
                <a:avLst/>
              </a:prstGeom>
              <a:solidFill>
                <a:srgbClr val="FDFDFD"/>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25" name="Group 24">
                <a:extLst>
                  <a:ext uri="{FF2B5EF4-FFF2-40B4-BE49-F238E27FC236}">
                    <a16:creationId xmlns:a16="http://schemas.microsoft.com/office/drawing/2014/main" id="{E7E528D8-924D-04A6-CB10-9687E4DA1413}"/>
                  </a:ext>
                </a:extLst>
              </p:cNvPr>
              <p:cNvGrpSpPr/>
              <p:nvPr/>
            </p:nvGrpSpPr>
            <p:grpSpPr>
              <a:xfrm>
                <a:off x="924235" y="3207062"/>
                <a:ext cx="3405279" cy="283783"/>
                <a:chOff x="924235" y="3207062"/>
                <a:chExt cx="3405279" cy="283783"/>
              </a:xfrm>
            </p:grpSpPr>
            <p:sp>
              <p:nvSpPr>
                <p:cNvPr id="26" name="Rectangle 25">
                  <a:extLst>
                    <a:ext uri="{FF2B5EF4-FFF2-40B4-BE49-F238E27FC236}">
                      <a16:creationId xmlns:a16="http://schemas.microsoft.com/office/drawing/2014/main" id="{F45990F0-260C-9AA2-3587-2BBF0B88D35B}"/>
                    </a:ext>
                  </a:extLst>
                </p:cNvPr>
                <p:cNvSpPr/>
                <p:nvPr/>
              </p:nvSpPr>
              <p:spPr>
                <a:xfrm>
                  <a:off x="924235" y="3207062"/>
                  <a:ext cx="3405279" cy="283783"/>
                </a:xfrm>
                <a:prstGeom prst="rect">
                  <a:avLst/>
                </a:prstGeom>
                <a:solidFill>
                  <a:srgbClr val="EAEAEA"/>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pic>
              <p:nvPicPr>
                <p:cNvPr id="27" name="Picture 26">
                  <a:extLst>
                    <a:ext uri="{FF2B5EF4-FFF2-40B4-BE49-F238E27FC236}">
                      <a16:creationId xmlns:a16="http://schemas.microsoft.com/office/drawing/2014/main" id="{E2C79A4D-362F-B4F5-E4E8-9CEEAEF6E11D}"/>
                    </a:ext>
                  </a:extLst>
                </p:cNvPr>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1017625" y="3257972"/>
                  <a:ext cx="652094" cy="191050"/>
                </a:xfrm>
                <a:prstGeom prst="rect">
                  <a:avLst/>
                </a:prstGeom>
              </p:spPr>
            </p:pic>
            <p:grpSp>
              <p:nvGrpSpPr>
                <p:cNvPr id="28" name="Group 27">
                  <a:extLst>
                    <a:ext uri="{FF2B5EF4-FFF2-40B4-BE49-F238E27FC236}">
                      <a16:creationId xmlns:a16="http://schemas.microsoft.com/office/drawing/2014/main" id="{FE2A72FA-90E1-3BD7-52FE-C137C1123C39}"/>
                    </a:ext>
                  </a:extLst>
                </p:cNvPr>
                <p:cNvGrpSpPr/>
                <p:nvPr/>
              </p:nvGrpSpPr>
              <p:grpSpPr>
                <a:xfrm>
                  <a:off x="3293165" y="3381616"/>
                  <a:ext cx="992089" cy="79160"/>
                  <a:chOff x="3338410" y="3381616"/>
                  <a:chExt cx="992089" cy="79160"/>
                </a:xfrm>
              </p:grpSpPr>
              <p:sp>
                <p:nvSpPr>
                  <p:cNvPr id="29" name="TextBox 28">
                    <a:extLst>
                      <a:ext uri="{FF2B5EF4-FFF2-40B4-BE49-F238E27FC236}">
                        <a16:creationId xmlns:a16="http://schemas.microsoft.com/office/drawing/2014/main" id="{A1FF050D-668B-43F2-65E5-5F03690D6F5B}"/>
                      </a:ext>
                    </a:extLst>
                  </p:cNvPr>
                  <p:cNvSpPr txBox="1"/>
                  <p:nvPr/>
                </p:nvSpPr>
                <p:spPr>
                  <a:xfrm>
                    <a:off x="3338410" y="3381616"/>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学習プラン</a:t>
                    </a:r>
                    <a:endParaRPr lang="en-US" sz="500">
                      <a:solidFill>
                        <a:schemeClr val="bg1">
                          <a:lumMod val="65000"/>
                        </a:schemeClr>
                      </a:solidFill>
                      <a:ea typeface="Meiryo UI" panose="020B0604030504040204" pitchFamily="50" charset="-128"/>
                    </a:endParaRPr>
                  </a:p>
                </p:txBody>
              </p:sp>
              <p:sp>
                <p:nvSpPr>
                  <p:cNvPr id="30" name="TextBox 29">
                    <a:extLst>
                      <a:ext uri="{FF2B5EF4-FFF2-40B4-BE49-F238E27FC236}">
                        <a16:creationId xmlns:a16="http://schemas.microsoft.com/office/drawing/2014/main" id="{F66AE8A8-FA05-0237-90E7-83D414353735}"/>
                      </a:ext>
                    </a:extLst>
                  </p:cNvPr>
                  <p:cNvSpPr txBox="1"/>
                  <p:nvPr/>
                </p:nvSpPr>
                <p:spPr>
                  <a:xfrm>
                    <a:off x="3692361" y="3381616"/>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お気に入り</a:t>
                    </a:r>
                    <a:endParaRPr lang="en-US" sz="500">
                      <a:solidFill>
                        <a:schemeClr val="bg1">
                          <a:lumMod val="65000"/>
                        </a:schemeClr>
                      </a:solidFill>
                      <a:ea typeface="Meiryo UI" panose="020B0604030504040204" pitchFamily="50" charset="-128"/>
                    </a:endParaRPr>
                  </a:p>
                </p:txBody>
              </p:sp>
              <p:sp>
                <p:nvSpPr>
                  <p:cNvPr id="31" name="TextBox 30">
                    <a:extLst>
                      <a:ext uri="{FF2B5EF4-FFF2-40B4-BE49-F238E27FC236}">
                        <a16:creationId xmlns:a16="http://schemas.microsoft.com/office/drawing/2014/main" id="{BF641ED1-A40D-9095-69C5-9EA4B04D86FA}"/>
                      </a:ext>
                    </a:extLst>
                  </p:cNvPr>
                  <p:cNvSpPr txBox="1"/>
                  <p:nvPr/>
                </p:nvSpPr>
                <p:spPr>
                  <a:xfrm>
                    <a:off x="4046313" y="3381616"/>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ログイン</a:t>
                    </a:r>
                    <a:endParaRPr lang="en-US" sz="500">
                      <a:solidFill>
                        <a:schemeClr val="bg1">
                          <a:lumMod val="65000"/>
                        </a:schemeClr>
                      </a:solidFill>
                      <a:ea typeface="Meiryo UI" panose="020B0604030504040204" pitchFamily="50" charset="-128"/>
                    </a:endParaRPr>
                  </a:p>
                </p:txBody>
              </p:sp>
            </p:grpSp>
          </p:grpSp>
        </p:grpSp>
        <p:sp>
          <p:nvSpPr>
            <p:cNvPr id="32" name="Rectangle 31">
              <a:extLst>
                <a:ext uri="{FF2B5EF4-FFF2-40B4-BE49-F238E27FC236}">
                  <a16:creationId xmlns:a16="http://schemas.microsoft.com/office/drawing/2014/main" id="{AA06EA16-E680-0194-D63F-763358B6B806}"/>
                </a:ext>
              </a:extLst>
            </p:cNvPr>
            <p:cNvSpPr/>
            <p:nvPr/>
          </p:nvSpPr>
          <p:spPr>
            <a:xfrm>
              <a:off x="764079" y="2211650"/>
              <a:ext cx="1048259" cy="863797"/>
            </a:xfrm>
            <a:prstGeom prst="rect">
              <a:avLst/>
            </a:prstGeom>
            <a:solidFill>
              <a:srgbClr val="FDFDFD"/>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33" name="Group 32">
              <a:extLst>
                <a:ext uri="{FF2B5EF4-FFF2-40B4-BE49-F238E27FC236}">
                  <a16:creationId xmlns:a16="http://schemas.microsoft.com/office/drawing/2014/main" id="{86D0315F-1F99-75DB-68E8-77E46EF93D80}"/>
                </a:ext>
              </a:extLst>
            </p:cNvPr>
            <p:cNvGrpSpPr/>
            <p:nvPr/>
          </p:nvGrpSpPr>
          <p:grpSpPr>
            <a:xfrm>
              <a:off x="912338" y="2271821"/>
              <a:ext cx="720000" cy="720000"/>
              <a:chOff x="6145001" y="1602526"/>
              <a:chExt cx="720000" cy="720000"/>
            </a:xfrm>
          </p:grpSpPr>
          <p:sp>
            <p:nvSpPr>
              <p:cNvPr id="34" name="Pentagon 33">
                <a:extLst>
                  <a:ext uri="{FF2B5EF4-FFF2-40B4-BE49-F238E27FC236}">
                    <a16:creationId xmlns:a16="http://schemas.microsoft.com/office/drawing/2014/main" id="{9BE2FA6F-EA7A-98EB-E164-D26241C877E0}"/>
                  </a:ext>
                </a:extLst>
              </p:cNvPr>
              <p:cNvSpPr/>
              <p:nvPr/>
            </p:nvSpPr>
            <p:spPr>
              <a:xfrm>
                <a:off x="6145001" y="1602526"/>
                <a:ext cx="720000" cy="720000"/>
              </a:xfrm>
              <a:prstGeom prst="pentagon">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5" name="Pentagon 34">
                <a:extLst>
                  <a:ext uri="{FF2B5EF4-FFF2-40B4-BE49-F238E27FC236}">
                    <a16:creationId xmlns:a16="http://schemas.microsoft.com/office/drawing/2014/main" id="{5C419FDC-33BE-2D2B-A693-10F00B61182D}"/>
                  </a:ext>
                </a:extLst>
              </p:cNvPr>
              <p:cNvSpPr/>
              <p:nvPr/>
            </p:nvSpPr>
            <p:spPr>
              <a:xfrm>
                <a:off x="6243641" y="1726274"/>
                <a:ext cx="522720" cy="522720"/>
              </a:xfrm>
              <a:prstGeom prst="pentagon">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nvGrpSpPr>
              <p:cNvPr id="36" name="Group 35">
                <a:extLst>
                  <a:ext uri="{FF2B5EF4-FFF2-40B4-BE49-F238E27FC236}">
                    <a16:creationId xmlns:a16="http://schemas.microsoft.com/office/drawing/2014/main" id="{3AC1C1C2-851B-268D-BCCE-B88F2783F310}"/>
                  </a:ext>
                </a:extLst>
              </p:cNvPr>
              <p:cNvGrpSpPr/>
              <p:nvPr/>
            </p:nvGrpSpPr>
            <p:grpSpPr>
              <a:xfrm>
                <a:off x="6350807" y="1908052"/>
                <a:ext cx="358022" cy="377947"/>
                <a:chOff x="6350807" y="1908052"/>
                <a:chExt cx="358022" cy="377947"/>
              </a:xfrm>
            </p:grpSpPr>
            <p:sp>
              <p:nvSpPr>
                <p:cNvPr id="43" name="Isosceles Triangle 42">
                  <a:extLst>
                    <a:ext uri="{FF2B5EF4-FFF2-40B4-BE49-F238E27FC236}">
                      <a16:creationId xmlns:a16="http://schemas.microsoft.com/office/drawing/2014/main" id="{737DC943-7465-DD91-12B5-B1A95153C7E2}"/>
                    </a:ext>
                  </a:extLst>
                </p:cNvPr>
                <p:cNvSpPr/>
                <p:nvPr/>
              </p:nvSpPr>
              <p:spPr>
                <a:xfrm rot="5037261">
                  <a:off x="6296447" y="2007183"/>
                  <a:ext cx="267241" cy="158522"/>
                </a:xfrm>
                <a:prstGeom prst="triangle">
                  <a:avLst>
                    <a:gd name="adj" fmla="val 35826"/>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44" name="Isosceles Triangle 43">
                  <a:extLst>
                    <a:ext uri="{FF2B5EF4-FFF2-40B4-BE49-F238E27FC236}">
                      <a16:creationId xmlns:a16="http://schemas.microsoft.com/office/drawing/2014/main" id="{0D1BABB1-5375-9A2F-6B91-897724949413}"/>
                    </a:ext>
                  </a:extLst>
                </p:cNvPr>
                <p:cNvSpPr/>
                <p:nvPr/>
              </p:nvSpPr>
              <p:spPr>
                <a:xfrm rot="9069077">
                  <a:off x="6363811" y="1910328"/>
                  <a:ext cx="190080" cy="154590"/>
                </a:xfrm>
                <a:prstGeom prst="triangle">
                  <a:avLst>
                    <a:gd name="adj" fmla="val 40708"/>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45" name="Isosceles Triangle 44">
                  <a:extLst>
                    <a:ext uri="{FF2B5EF4-FFF2-40B4-BE49-F238E27FC236}">
                      <a16:creationId xmlns:a16="http://schemas.microsoft.com/office/drawing/2014/main" id="{50C3526E-3F54-FE96-7A52-488D0AB10033}"/>
                    </a:ext>
                  </a:extLst>
                </p:cNvPr>
                <p:cNvSpPr/>
                <p:nvPr/>
              </p:nvSpPr>
              <p:spPr>
                <a:xfrm rot="12152403">
                  <a:off x="6468792" y="1908052"/>
                  <a:ext cx="204386" cy="154590"/>
                </a:xfrm>
                <a:prstGeom prst="triangle">
                  <a:avLst>
                    <a:gd name="adj" fmla="val 66249"/>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46" name="Isosceles Triangle 45">
                  <a:extLst>
                    <a:ext uri="{FF2B5EF4-FFF2-40B4-BE49-F238E27FC236}">
                      <a16:creationId xmlns:a16="http://schemas.microsoft.com/office/drawing/2014/main" id="{9C849286-D842-16A6-C5D4-C5DC605F4F03}"/>
                    </a:ext>
                  </a:extLst>
                </p:cNvPr>
                <p:cNvSpPr/>
                <p:nvPr/>
              </p:nvSpPr>
              <p:spPr>
                <a:xfrm rot="16200000">
                  <a:off x="6435376" y="2024905"/>
                  <a:ext cx="330721" cy="191468"/>
                </a:xfrm>
                <a:prstGeom prst="triangle">
                  <a:avLst>
                    <a:gd name="adj" fmla="val 74169"/>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47" name="Isosceles Triangle 46">
                  <a:extLst>
                    <a:ext uri="{FF2B5EF4-FFF2-40B4-BE49-F238E27FC236}">
                      <a16:creationId xmlns:a16="http://schemas.microsoft.com/office/drawing/2014/main" id="{78927CE1-CE43-600A-E220-DF794FF3B3FC}"/>
                    </a:ext>
                  </a:extLst>
                </p:cNvPr>
                <p:cNvSpPr/>
                <p:nvPr/>
              </p:nvSpPr>
              <p:spPr>
                <a:xfrm rot="518614">
                  <a:off x="6378108" y="2046965"/>
                  <a:ext cx="330721" cy="203323"/>
                </a:xfrm>
                <a:prstGeom prst="triangle">
                  <a:avLst>
                    <a:gd name="adj" fmla="val 34773"/>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grpSp>
          <p:grpSp>
            <p:nvGrpSpPr>
              <p:cNvPr id="37" name="Group 36">
                <a:extLst>
                  <a:ext uri="{FF2B5EF4-FFF2-40B4-BE49-F238E27FC236}">
                    <a16:creationId xmlns:a16="http://schemas.microsoft.com/office/drawing/2014/main" id="{C7D4BD2B-ACE0-4607-155C-245202D68CEA}"/>
                  </a:ext>
                </a:extLst>
              </p:cNvPr>
              <p:cNvGrpSpPr/>
              <p:nvPr/>
            </p:nvGrpSpPr>
            <p:grpSpPr>
              <a:xfrm>
                <a:off x="6145002" y="1602526"/>
                <a:ext cx="719998" cy="719998"/>
                <a:chOff x="6145002" y="1602526"/>
                <a:chExt cx="719998" cy="719998"/>
              </a:xfrm>
            </p:grpSpPr>
            <p:cxnSp>
              <p:nvCxnSpPr>
                <p:cNvPr id="38" name="Straight Connector 37">
                  <a:extLst>
                    <a:ext uri="{FF2B5EF4-FFF2-40B4-BE49-F238E27FC236}">
                      <a16:creationId xmlns:a16="http://schemas.microsoft.com/office/drawing/2014/main" id="{0FC22075-003F-D285-54D3-F2E8E4ABA03E}"/>
                    </a:ext>
                  </a:extLst>
                </p:cNvPr>
                <p:cNvCxnSpPr>
                  <a:cxnSpLocks/>
                </p:cNvCxnSpPr>
                <p:nvPr/>
              </p:nvCxnSpPr>
              <p:spPr>
                <a:xfrm flipV="1">
                  <a:off x="6505001" y="1877541"/>
                  <a:ext cx="359999" cy="165116"/>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39" name="Straight Connector 38">
                  <a:extLst>
                    <a:ext uri="{FF2B5EF4-FFF2-40B4-BE49-F238E27FC236}">
                      <a16:creationId xmlns:a16="http://schemas.microsoft.com/office/drawing/2014/main" id="{7F02E32C-4467-9B03-5215-36039E033E3B}"/>
                    </a:ext>
                  </a:extLst>
                </p:cNvPr>
                <p:cNvCxnSpPr>
                  <a:cxnSpLocks/>
                </p:cNvCxnSpPr>
                <p:nvPr/>
              </p:nvCxnSpPr>
              <p:spPr>
                <a:xfrm>
                  <a:off x="6505001" y="2034865"/>
                  <a:ext cx="222492" cy="287659"/>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id="{36E4E4CA-034C-6D29-031C-5FC075C7CF95}"/>
                    </a:ext>
                  </a:extLst>
                </p:cNvPr>
                <p:cNvCxnSpPr>
                  <a:cxnSpLocks/>
                </p:cNvCxnSpPr>
                <p:nvPr/>
              </p:nvCxnSpPr>
              <p:spPr>
                <a:xfrm flipV="1">
                  <a:off x="6282509" y="2042657"/>
                  <a:ext cx="222492" cy="279867"/>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41" name="Straight Connector 40">
                  <a:extLst>
                    <a:ext uri="{FF2B5EF4-FFF2-40B4-BE49-F238E27FC236}">
                      <a16:creationId xmlns:a16="http://schemas.microsoft.com/office/drawing/2014/main" id="{BADABFAD-7A55-016D-D99D-36DF9A647D01}"/>
                    </a:ext>
                  </a:extLst>
                </p:cNvPr>
                <p:cNvCxnSpPr>
                  <a:cxnSpLocks/>
                </p:cNvCxnSpPr>
                <p:nvPr/>
              </p:nvCxnSpPr>
              <p:spPr>
                <a:xfrm flipH="1" flipV="1">
                  <a:off x="6145002" y="1877541"/>
                  <a:ext cx="366362" cy="165116"/>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7784D1E7-3AEF-135E-BCC3-AB3617BD3CD0}"/>
                    </a:ext>
                  </a:extLst>
                </p:cNvPr>
                <p:cNvCxnSpPr>
                  <a:cxnSpLocks/>
                </p:cNvCxnSpPr>
                <p:nvPr/>
              </p:nvCxnSpPr>
              <p:spPr>
                <a:xfrm flipV="1">
                  <a:off x="6505001" y="1602526"/>
                  <a:ext cx="0" cy="440129"/>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grpSp>
          <p:nvGrpSpPr>
            <p:cNvPr id="48" name="Group 47">
              <a:extLst>
                <a:ext uri="{FF2B5EF4-FFF2-40B4-BE49-F238E27FC236}">
                  <a16:creationId xmlns:a16="http://schemas.microsoft.com/office/drawing/2014/main" id="{D30F83F7-4E4E-3E25-5039-DA5ED9FE6C75}"/>
                </a:ext>
              </a:extLst>
            </p:cNvPr>
            <p:cNvGrpSpPr/>
            <p:nvPr/>
          </p:nvGrpSpPr>
          <p:grpSpPr>
            <a:xfrm>
              <a:off x="2075642" y="2515194"/>
              <a:ext cx="1256828" cy="531003"/>
              <a:chOff x="4991572" y="3200401"/>
              <a:chExt cx="1256828" cy="531003"/>
            </a:xfrm>
          </p:grpSpPr>
          <p:cxnSp>
            <p:nvCxnSpPr>
              <p:cNvPr id="49" name="Straight Connector 48">
                <a:extLst>
                  <a:ext uri="{FF2B5EF4-FFF2-40B4-BE49-F238E27FC236}">
                    <a16:creationId xmlns:a16="http://schemas.microsoft.com/office/drawing/2014/main" id="{0FF45784-898B-1477-AA0C-D43EAB9307D9}"/>
                  </a:ext>
                </a:extLst>
              </p:cNvPr>
              <p:cNvCxnSpPr>
                <a:cxnSpLocks/>
              </p:cNvCxnSpPr>
              <p:nvPr/>
            </p:nvCxnSpPr>
            <p:spPr>
              <a:xfrm>
                <a:off x="4991572" y="3731404"/>
                <a:ext cx="125682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50" name="Straight Connector 49">
                <a:extLst>
                  <a:ext uri="{FF2B5EF4-FFF2-40B4-BE49-F238E27FC236}">
                    <a16:creationId xmlns:a16="http://schemas.microsoft.com/office/drawing/2014/main" id="{975D530D-E8E3-0B4C-89D8-16551D572828}"/>
                  </a:ext>
                </a:extLst>
              </p:cNvPr>
              <p:cNvCxnSpPr>
                <a:cxnSpLocks/>
              </p:cNvCxnSpPr>
              <p:nvPr/>
            </p:nvCxnSpPr>
            <p:spPr>
              <a:xfrm flipV="1">
                <a:off x="4991572" y="3200401"/>
                <a:ext cx="0" cy="531003"/>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nvGrpSpPr>
              <p:cNvPr id="51" name="Group 50">
                <a:extLst>
                  <a:ext uri="{FF2B5EF4-FFF2-40B4-BE49-F238E27FC236}">
                    <a16:creationId xmlns:a16="http://schemas.microsoft.com/office/drawing/2014/main" id="{299DFD0E-F1EE-4ACB-9D6B-CB184E3D74EB}"/>
                  </a:ext>
                </a:extLst>
              </p:cNvPr>
              <p:cNvGrpSpPr/>
              <p:nvPr/>
            </p:nvGrpSpPr>
            <p:grpSpPr>
              <a:xfrm>
                <a:off x="5084939" y="3365486"/>
                <a:ext cx="285771" cy="365918"/>
                <a:chOff x="5084939" y="3365486"/>
                <a:chExt cx="285771" cy="365918"/>
              </a:xfrm>
            </p:grpSpPr>
            <p:sp>
              <p:nvSpPr>
                <p:cNvPr id="58" name="Rectangle: Rounded Corners 57">
                  <a:extLst>
                    <a:ext uri="{FF2B5EF4-FFF2-40B4-BE49-F238E27FC236}">
                      <a16:creationId xmlns:a16="http://schemas.microsoft.com/office/drawing/2014/main" id="{AAD2C38A-12F6-E6C8-FE81-952D05827B68}"/>
                    </a:ext>
                  </a:extLst>
                </p:cNvPr>
                <p:cNvSpPr/>
                <p:nvPr/>
              </p:nvSpPr>
              <p:spPr>
                <a:xfrm>
                  <a:off x="5084939" y="3429000"/>
                  <a:ext cx="140366" cy="302403"/>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59" name="Rectangle: Rounded Corners 58">
                  <a:extLst>
                    <a:ext uri="{FF2B5EF4-FFF2-40B4-BE49-F238E27FC236}">
                      <a16:creationId xmlns:a16="http://schemas.microsoft.com/office/drawing/2014/main" id="{1F514419-07BC-8F3F-F28D-BB44D8E45FB8}"/>
                    </a:ext>
                  </a:extLst>
                </p:cNvPr>
                <p:cNvSpPr/>
                <p:nvPr/>
              </p:nvSpPr>
              <p:spPr>
                <a:xfrm>
                  <a:off x="5230344" y="3365486"/>
                  <a:ext cx="140366" cy="365918"/>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grpSp>
            <p:nvGrpSpPr>
              <p:cNvPr id="52" name="Group 51">
                <a:extLst>
                  <a:ext uri="{FF2B5EF4-FFF2-40B4-BE49-F238E27FC236}">
                    <a16:creationId xmlns:a16="http://schemas.microsoft.com/office/drawing/2014/main" id="{5D8DEC56-1142-362D-6FA7-C5D6977ED1A0}"/>
                  </a:ext>
                </a:extLst>
              </p:cNvPr>
              <p:cNvGrpSpPr/>
              <p:nvPr/>
            </p:nvGrpSpPr>
            <p:grpSpPr>
              <a:xfrm>
                <a:off x="5442239" y="3235245"/>
                <a:ext cx="285771" cy="496159"/>
                <a:chOff x="5084939" y="3365486"/>
                <a:chExt cx="285771" cy="365918"/>
              </a:xfrm>
            </p:grpSpPr>
            <p:sp>
              <p:nvSpPr>
                <p:cNvPr id="56" name="Rectangle: Rounded Corners 55">
                  <a:extLst>
                    <a:ext uri="{FF2B5EF4-FFF2-40B4-BE49-F238E27FC236}">
                      <a16:creationId xmlns:a16="http://schemas.microsoft.com/office/drawing/2014/main" id="{CDE1207C-DD97-D2AE-899F-2CBC2C571108}"/>
                    </a:ext>
                  </a:extLst>
                </p:cNvPr>
                <p:cNvSpPr/>
                <p:nvPr/>
              </p:nvSpPr>
              <p:spPr>
                <a:xfrm>
                  <a:off x="5084939" y="3429000"/>
                  <a:ext cx="140366" cy="302403"/>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57" name="Rectangle: Rounded Corners 56">
                  <a:extLst>
                    <a:ext uri="{FF2B5EF4-FFF2-40B4-BE49-F238E27FC236}">
                      <a16:creationId xmlns:a16="http://schemas.microsoft.com/office/drawing/2014/main" id="{15AB846E-391A-EC30-C84B-A33D457F559B}"/>
                    </a:ext>
                  </a:extLst>
                </p:cNvPr>
                <p:cNvSpPr/>
                <p:nvPr/>
              </p:nvSpPr>
              <p:spPr>
                <a:xfrm>
                  <a:off x="5230344" y="3365486"/>
                  <a:ext cx="140366" cy="365918"/>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grpSp>
            <p:nvGrpSpPr>
              <p:cNvPr id="53" name="Group 52">
                <a:extLst>
                  <a:ext uri="{FF2B5EF4-FFF2-40B4-BE49-F238E27FC236}">
                    <a16:creationId xmlns:a16="http://schemas.microsoft.com/office/drawing/2014/main" id="{74A21CDE-3219-6094-746D-C85BA29095FD}"/>
                  </a:ext>
                </a:extLst>
              </p:cNvPr>
              <p:cNvGrpSpPr/>
              <p:nvPr/>
            </p:nvGrpSpPr>
            <p:grpSpPr>
              <a:xfrm>
                <a:off x="5799538" y="3235241"/>
                <a:ext cx="285771" cy="496159"/>
                <a:chOff x="5084939" y="3409692"/>
                <a:chExt cx="285771" cy="321712"/>
              </a:xfrm>
            </p:grpSpPr>
            <p:sp>
              <p:nvSpPr>
                <p:cNvPr id="54" name="Rectangle: Rounded Corners 53">
                  <a:extLst>
                    <a:ext uri="{FF2B5EF4-FFF2-40B4-BE49-F238E27FC236}">
                      <a16:creationId xmlns:a16="http://schemas.microsoft.com/office/drawing/2014/main" id="{271082E9-5C28-33A8-279C-2B6E8FAB0339}"/>
                    </a:ext>
                  </a:extLst>
                </p:cNvPr>
                <p:cNvSpPr/>
                <p:nvPr/>
              </p:nvSpPr>
              <p:spPr>
                <a:xfrm>
                  <a:off x="5084939" y="3429000"/>
                  <a:ext cx="140366" cy="302403"/>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55" name="Rectangle: Rounded Corners 54">
                  <a:extLst>
                    <a:ext uri="{FF2B5EF4-FFF2-40B4-BE49-F238E27FC236}">
                      <a16:creationId xmlns:a16="http://schemas.microsoft.com/office/drawing/2014/main" id="{C1A2FEFB-FD0D-DD1E-6311-9E7AD27BD534}"/>
                    </a:ext>
                  </a:extLst>
                </p:cNvPr>
                <p:cNvSpPr/>
                <p:nvPr/>
              </p:nvSpPr>
              <p:spPr>
                <a:xfrm>
                  <a:off x="5230344" y="3409692"/>
                  <a:ext cx="140366" cy="321712"/>
                </a:xfrm>
                <a:prstGeom prst="roundRect">
                  <a:avLst>
                    <a:gd name="adj" fmla="val 1042"/>
                  </a:avLst>
                </a:prstGeom>
                <a:solidFill>
                  <a:srgbClr val="FFFFFF"/>
                </a:solidFill>
                <a:ln w="3175" cap="rnd" cmpd="sng" algn="ctr">
                  <a:solidFill>
                    <a:schemeClr val="bg2">
                      <a:lumMod val="40000"/>
                      <a:lumOff val="6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grpSp>
        <p:sp>
          <p:nvSpPr>
            <p:cNvPr id="60" name="Rectangle: Rounded Corners 59">
              <a:extLst>
                <a:ext uri="{FF2B5EF4-FFF2-40B4-BE49-F238E27FC236}">
                  <a16:creationId xmlns:a16="http://schemas.microsoft.com/office/drawing/2014/main" id="{FAC6B273-CF18-A3AD-6C75-2BDA194737CF}"/>
                </a:ext>
              </a:extLst>
            </p:cNvPr>
            <p:cNvSpPr/>
            <p:nvPr/>
          </p:nvSpPr>
          <p:spPr>
            <a:xfrm>
              <a:off x="729719" y="3170010"/>
              <a:ext cx="2586969" cy="302403"/>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cxnSp>
          <p:nvCxnSpPr>
            <p:cNvPr id="61" name="Straight Connector 60">
              <a:extLst>
                <a:ext uri="{FF2B5EF4-FFF2-40B4-BE49-F238E27FC236}">
                  <a16:creationId xmlns:a16="http://schemas.microsoft.com/office/drawing/2014/main" id="{F86973C2-93CC-33A9-40FE-B17DEC3E09B7}"/>
                </a:ext>
              </a:extLst>
            </p:cNvPr>
            <p:cNvCxnSpPr>
              <a:cxnSpLocks/>
            </p:cNvCxnSpPr>
            <p:nvPr/>
          </p:nvCxnSpPr>
          <p:spPr>
            <a:xfrm>
              <a:off x="833925" y="3247860"/>
              <a:ext cx="1256828"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2" name="Straight Connector 61">
              <a:extLst>
                <a:ext uri="{FF2B5EF4-FFF2-40B4-BE49-F238E27FC236}">
                  <a16:creationId xmlns:a16="http://schemas.microsoft.com/office/drawing/2014/main" id="{B7BEFA61-6502-47CD-C40C-026FEE541B2C}"/>
                </a:ext>
              </a:extLst>
            </p:cNvPr>
            <p:cNvCxnSpPr>
              <a:cxnSpLocks/>
            </p:cNvCxnSpPr>
            <p:nvPr/>
          </p:nvCxnSpPr>
          <p:spPr>
            <a:xfrm>
              <a:off x="833925" y="3321211"/>
              <a:ext cx="1059169"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3" name="Straight Connector 62">
              <a:extLst>
                <a:ext uri="{FF2B5EF4-FFF2-40B4-BE49-F238E27FC236}">
                  <a16:creationId xmlns:a16="http://schemas.microsoft.com/office/drawing/2014/main" id="{CA0503E8-2427-9E25-11A7-D22165FBABD8}"/>
                </a:ext>
              </a:extLst>
            </p:cNvPr>
            <p:cNvCxnSpPr>
              <a:cxnSpLocks/>
            </p:cNvCxnSpPr>
            <p:nvPr/>
          </p:nvCxnSpPr>
          <p:spPr>
            <a:xfrm>
              <a:off x="833925" y="3392968"/>
              <a:ext cx="1806881"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64" name="TextBox 63">
              <a:extLst>
                <a:ext uri="{FF2B5EF4-FFF2-40B4-BE49-F238E27FC236}">
                  <a16:creationId xmlns:a16="http://schemas.microsoft.com/office/drawing/2014/main" id="{6605E81D-90D1-FADD-E3C6-08F410B281DA}"/>
                </a:ext>
              </a:extLst>
            </p:cNvPr>
            <p:cNvSpPr txBox="1"/>
            <p:nvPr/>
          </p:nvSpPr>
          <p:spPr>
            <a:xfrm>
              <a:off x="678919" y="1993232"/>
              <a:ext cx="121814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スキル情報</a:t>
              </a:r>
              <a:endParaRPr lang="en-US" sz="800">
                <a:solidFill>
                  <a:srgbClr val="575757"/>
                </a:solidFill>
                <a:ea typeface="Meiryo UI" panose="020B0604030504040204" pitchFamily="50" charset="-128"/>
              </a:endParaRPr>
            </a:p>
          </p:txBody>
        </p:sp>
        <p:grpSp>
          <p:nvGrpSpPr>
            <p:cNvPr id="66" name="Group 65">
              <a:extLst>
                <a:ext uri="{FF2B5EF4-FFF2-40B4-BE49-F238E27FC236}">
                  <a16:creationId xmlns:a16="http://schemas.microsoft.com/office/drawing/2014/main" id="{F6DE3909-F551-35D6-F3C4-E3DA51A2B807}"/>
                </a:ext>
              </a:extLst>
            </p:cNvPr>
            <p:cNvGrpSpPr/>
            <p:nvPr/>
          </p:nvGrpSpPr>
          <p:grpSpPr>
            <a:xfrm>
              <a:off x="2284198" y="1777879"/>
              <a:ext cx="383625" cy="130132"/>
              <a:chOff x="1110235" y="3787805"/>
              <a:chExt cx="1324382" cy="494178"/>
            </a:xfrm>
          </p:grpSpPr>
          <p:sp>
            <p:nvSpPr>
              <p:cNvPr id="67" name="Rectangle 66">
                <a:extLst>
                  <a:ext uri="{FF2B5EF4-FFF2-40B4-BE49-F238E27FC236}">
                    <a16:creationId xmlns:a16="http://schemas.microsoft.com/office/drawing/2014/main" id="{9333CD15-B76D-9F5E-AEEA-A3B4E40D8016}"/>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68" name="Straight Connector 67">
                <a:extLst>
                  <a:ext uri="{FF2B5EF4-FFF2-40B4-BE49-F238E27FC236}">
                    <a16:creationId xmlns:a16="http://schemas.microsoft.com/office/drawing/2014/main" id="{FDC7350D-C4E5-6F02-4609-48905B6DD545}"/>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9" name="Straight Connector 68">
                <a:extLst>
                  <a:ext uri="{FF2B5EF4-FFF2-40B4-BE49-F238E27FC236}">
                    <a16:creationId xmlns:a16="http://schemas.microsoft.com/office/drawing/2014/main" id="{9EBB0DD2-A45B-D427-32C0-A8C86AFF8CA5}"/>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70" name="Group 69">
              <a:extLst>
                <a:ext uri="{FF2B5EF4-FFF2-40B4-BE49-F238E27FC236}">
                  <a16:creationId xmlns:a16="http://schemas.microsoft.com/office/drawing/2014/main" id="{F2F29988-2CB4-E652-6575-203B34587936}"/>
                </a:ext>
              </a:extLst>
            </p:cNvPr>
            <p:cNvGrpSpPr/>
            <p:nvPr/>
          </p:nvGrpSpPr>
          <p:grpSpPr>
            <a:xfrm>
              <a:off x="2751266" y="1777879"/>
              <a:ext cx="383625" cy="130132"/>
              <a:chOff x="1110235" y="3787805"/>
              <a:chExt cx="1324382" cy="494178"/>
            </a:xfrm>
          </p:grpSpPr>
          <p:sp>
            <p:nvSpPr>
              <p:cNvPr id="71" name="Rectangle 70">
                <a:extLst>
                  <a:ext uri="{FF2B5EF4-FFF2-40B4-BE49-F238E27FC236}">
                    <a16:creationId xmlns:a16="http://schemas.microsoft.com/office/drawing/2014/main" id="{F7EDFD61-0193-1FB1-317B-B236B11BFE0B}"/>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72" name="Straight Connector 71">
                <a:extLst>
                  <a:ext uri="{FF2B5EF4-FFF2-40B4-BE49-F238E27FC236}">
                    <a16:creationId xmlns:a16="http://schemas.microsoft.com/office/drawing/2014/main" id="{CDDD0C26-14D8-53E6-3B6C-7ADD83EEBA93}"/>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06E4C6B7-1210-BA9C-3517-926188168685}"/>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74" name="Group 73">
              <a:extLst>
                <a:ext uri="{FF2B5EF4-FFF2-40B4-BE49-F238E27FC236}">
                  <a16:creationId xmlns:a16="http://schemas.microsoft.com/office/drawing/2014/main" id="{DE50F782-2AC1-BF0A-96D0-01CDD270B403}"/>
                </a:ext>
              </a:extLst>
            </p:cNvPr>
            <p:cNvGrpSpPr/>
            <p:nvPr/>
          </p:nvGrpSpPr>
          <p:grpSpPr>
            <a:xfrm>
              <a:off x="3231119" y="1777879"/>
              <a:ext cx="383625" cy="130132"/>
              <a:chOff x="1110235" y="3787805"/>
              <a:chExt cx="1324382" cy="494178"/>
            </a:xfrm>
          </p:grpSpPr>
          <p:sp>
            <p:nvSpPr>
              <p:cNvPr id="75" name="Rectangle 74">
                <a:extLst>
                  <a:ext uri="{FF2B5EF4-FFF2-40B4-BE49-F238E27FC236}">
                    <a16:creationId xmlns:a16="http://schemas.microsoft.com/office/drawing/2014/main" id="{6FE1E9DD-E1E8-C8C1-B60E-5CF3D1F9F757}"/>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76" name="Straight Connector 75">
                <a:extLst>
                  <a:ext uri="{FF2B5EF4-FFF2-40B4-BE49-F238E27FC236}">
                    <a16:creationId xmlns:a16="http://schemas.microsoft.com/office/drawing/2014/main" id="{6F0C346F-07AE-7B45-2E86-F8EB70399763}"/>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77" name="Straight Connector 76">
                <a:extLst>
                  <a:ext uri="{FF2B5EF4-FFF2-40B4-BE49-F238E27FC236}">
                    <a16:creationId xmlns:a16="http://schemas.microsoft.com/office/drawing/2014/main" id="{E0641D3E-D4EC-0241-43C9-691F2E2EB1C5}"/>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cxnSp>
          <p:nvCxnSpPr>
            <p:cNvPr id="78" name="Straight Connector 77">
              <a:extLst>
                <a:ext uri="{FF2B5EF4-FFF2-40B4-BE49-F238E27FC236}">
                  <a16:creationId xmlns:a16="http://schemas.microsoft.com/office/drawing/2014/main" id="{77F42CA5-9949-095C-7A9E-6E530059871F}"/>
                </a:ext>
              </a:extLst>
            </p:cNvPr>
            <p:cNvCxnSpPr>
              <a:cxnSpLocks/>
            </p:cNvCxnSpPr>
            <p:nvPr/>
          </p:nvCxnSpPr>
          <p:spPr>
            <a:xfrm>
              <a:off x="382564" y="3571128"/>
              <a:ext cx="3395541" cy="0"/>
            </a:xfrm>
            <a:prstGeom prst="line">
              <a:avLst/>
            </a:prstGeom>
            <a:pattFill prst="pct5">
              <a:fgClr>
                <a:srgbClr val="FDFDFD"/>
              </a:fgClr>
              <a:bgClr>
                <a:schemeClr val="bg1"/>
              </a:bgClr>
            </a:pattFill>
            <a:ln w="3175" cap="rnd" cmpd="sng" algn="ctr">
              <a:solidFill>
                <a:schemeClr val="bg2">
                  <a:lumMod val="20000"/>
                  <a:lumOff val="8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79" name="TextBox 78">
              <a:extLst>
                <a:ext uri="{FF2B5EF4-FFF2-40B4-BE49-F238E27FC236}">
                  <a16:creationId xmlns:a16="http://schemas.microsoft.com/office/drawing/2014/main" id="{45078557-7359-ECFE-EBE8-AC9EFC13A8A3}"/>
                </a:ext>
              </a:extLst>
            </p:cNvPr>
            <p:cNvSpPr txBox="1"/>
            <p:nvPr/>
          </p:nvSpPr>
          <p:spPr>
            <a:xfrm>
              <a:off x="678919" y="3655649"/>
              <a:ext cx="121814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おすすめコンテンツ</a:t>
              </a:r>
              <a:endParaRPr lang="en-US" sz="800">
                <a:solidFill>
                  <a:srgbClr val="575757"/>
                </a:solidFill>
                <a:ea typeface="Meiryo UI" panose="020B0604030504040204" pitchFamily="50" charset="-128"/>
              </a:endParaRPr>
            </a:p>
          </p:txBody>
        </p:sp>
        <p:cxnSp>
          <p:nvCxnSpPr>
            <p:cNvPr id="80" name="Straight Connector 79">
              <a:extLst>
                <a:ext uri="{FF2B5EF4-FFF2-40B4-BE49-F238E27FC236}">
                  <a16:creationId xmlns:a16="http://schemas.microsoft.com/office/drawing/2014/main" id="{00FBEE97-3D83-C0DB-2E2E-2AEE52489E8A}"/>
                </a:ext>
              </a:extLst>
            </p:cNvPr>
            <p:cNvCxnSpPr>
              <a:cxnSpLocks/>
            </p:cNvCxnSpPr>
            <p:nvPr/>
          </p:nvCxnSpPr>
          <p:spPr>
            <a:xfrm>
              <a:off x="382564" y="5518332"/>
              <a:ext cx="3395541" cy="0"/>
            </a:xfrm>
            <a:prstGeom prst="line">
              <a:avLst/>
            </a:prstGeom>
            <a:pattFill prst="pct5">
              <a:fgClr>
                <a:srgbClr val="FDFDFD"/>
              </a:fgClr>
              <a:bgClr>
                <a:schemeClr val="bg1"/>
              </a:bgClr>
            </a:pattFill>
            <a:ln w="3175" cap="rnd" cmpd="sng" algn="ctr">
              <a:solidFill>
                <a:schemeClr val="bg2">
                  <a:lumMod val="20000"/>
                  <a:lumOff val="8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nvGrpSpPr>
            <p:cNvPr id="81" name="Group 80">
              <a:extLst>
                <a:ext uri="{FF2B5EF4-FFF2-40B4-BE49-F238E27FC236}">
                  <a16:creationId xmlns:a16="http://schemas.microsoft.com/office/drawing/2014/main" id="{345F278F-8678-474F-520A-322B99134BCD}"/>
                </a:ext>
              </a:extLst>
            </p:cNvPr>
            <p:cNvGrpSpPr/>
            <p:nvPr/>
          </p:nvGrpSpPr>
          <p:grpSpPr>
            <a:xfrm>
              <a:off x="812116" y="5869817"/>
              <a:ext cx="680954" cy="649577"/>
              <a:chOff x="4609800" y="5281312"/>
              <a:chExt cx="749053" cy="714535"/>
            </a:xfrm>
          </p:grpSpPr>
          <p:grpSp>
            <p:nvGrpSpPr>
              <p:cNvPr id="82" name="Group 81">
                <a:extLst>
                  <a:ext uri="{FF2B5EF4-FFF2-40B4-BE49-F238E27FC236}">
                    <a16:creationId xmlns:a16="http://schemas.microsoft.com/office/drawing/2014/main" id="{A4BC2267-7534-0D6C-CF61-93D83B91E7FE}"/>
                  </a:ext>
                </a:extLst>
              </p:cNvPr>
              <p:cNvGrpSpPr/>
              <p:nvPr/>
            </p:nvGrpSpPr>
            <p:grpSpPr>
              <a:xfrm>
                <a:off x="4609800" y="5299829"/>
                <a:ext cx="111766" cy="696012"/>
                <a:chOff x="4435982" y="5142602"/>
                <a:chExt cx="163636" cy="1019028"/>
              </a:xfrm>
            </p:grpSpPr>
            <p:sp>
              <p:nvSpPr>
                <p:cNvPr id="102" name="Oval 101">
                  <a:extLst>
                    <a:ext uri="{FF2B5EF4-FFF2-40B4-BE49-F238E27FC236}">
                      <a16:creationId xmlns:a16="http://schemas.microsoft.com/office/drawing/2014/main" id="{20AD5DEA-FEC2-2370-63F3-EA0AF2838A69}"/>
                    </a:ext>
                  </a:extLst>
                </p:cNvPr>
                <p:cNvSpPr/>
                <p:nvPr/>
              </p:nvSpPr>
              <p:spPr>
                <a:xfrm>
                  <a:off x="4435982" y="5142602"/>
                  <a:ext cx="163636" cy="163636"/>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96D1654E-E696-AAC4-344A-3B005FE4BBCC}"/>
                    </a:ext>
                  </a:extLst>
                </p:cNvPr>
                <p:cNvSpPr/>
                <p:nvPr/>
              </p:nvSpPr>
              <p:spPr>
                <a:xfrm>
                  <a:off x="4435982" y="5570298"/>
                  <a:ext cx="163636" cy="163636"/>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104" name="Oval 103">
                  <a:extLst>
                    <a:ext uri="{FF2B5EF4-FFF2-40B4-BE49-F238E27FC236}">
                      <a16:creationId xmlns:a16="http://schemas.microsoft.com/office/drawing/2014/main" id="{592446F9-5FC2-1BA6-064E-682DC6F40E53}"/>
                    </a:ext>
                  </a:extLst>
                </p:cNvPr>
                <p:cNvSpPr/>
                <p:nvPr/>
              </p:nvSpPr>
              <p:spPr>
                <a:xfrm>
                  <a:off x="4435982" y="5997994"/>
                  <a:ext cx="163636" cy="163636"/>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grpSp>
          <p:grpSp>
            <p:nvGrpSpPr>
              <p:cNvPr id="83" name="Group 82">
                <a:extLst>
                  <a:ext uri="{FF2B5EF4-FFF2-40B4-BE49-F238E27FC236}">
                    <a16:creationId xmlns:a16="http://schemas.microsoft.com/office/drawing/2014/main" id="{B7A85037-6807-AFF8-E42C-616AC9C8CAE8}"/>
                  </a:ext>
                </a:extLst>
              </p:cNvPr>
              <p:cNvGrpSpPr/>
              <p:nvPr/>
            </p:nvGrpSpPr>
            <p:grpSpPr>
              <a:xfrm>
                <a:off x="4859391" y="5288099"/>
                <a:ext cx="163636" cy="707748"/>
                <a:chOff x="4842762" y="5125420"/>
                <a:chExt cx="239580" cy="1036210"/>
              </a:xfrm>
            </p:grpSpPr>
            <p:sp>
              <p:nvSpPr>
                <p:cNvPr id="99" name="Oval 98">
                  <a:extLst>
                    <a:ext uri="{FF2B5EF4-FFF2-40B4-BE49-F238E27FC236}">
                      <a16:creationId xmlns:a16="http://schemas.microsoft.com/office/drawing/2014/main" id="{41F48AF2-DAFA-F791-8E8E-87C66C42075C}"/>
                    </a:ext>
                  </a:extLst>
                </p:cNvPr>
                <p:cNvSpPr/>
                <p:nvPr/>
              </p:nvSpPr>
              <p:spPr>
                <a:xfrm>
                  <a:off x="4863552" y="5125420"/>
                  <a:ext cx="198000" cy="198000"/>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100" name="Oval 99">
                  <a:extLst>
                    <a:ext uri="{FF2B5EF4-FFF2-40B4-BE49-F238E27FC236}">
                      <a16:creationId xmlns:a16="http://schemas.microsoft.com/office/drawing/2014/main" id="{F825F36A-ACFF-5583-B259-6A7A0E0EECE8}"/>
                    </a:ext>
                  </a:extLst>
                </p:cNvPr>
                <p:cNvSpPr/>
                <p:nvPr/>
              </p:nvSpPr>
              <p:spPr>
                <a:xfrm>
                  <a:off x="4842762" y="5532326"/>
                  <a:ext cx="239580" cy="239580"/>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101" name="Oval 100">
                  <a:extLst>
                    <a:ext uri="{FF2B5EF4-FFF2-40B4-BE49-F238E27FC236}">
                      <a16:creationId xmlns:a16="http://schemas.microsoft.com/office/drawing/2014/main" id="{6D420834-F418-0BDE-BACC-0C8164F3AB4D}"/>
                    </a:ext>
                  </a:extLst>
                </p:cNvPr>
                <p:cNvSpPr/>
                <p:nvPr/>
              </p:nvSpPr>
              <p:spPr>
                <a:xfrm>
                  <a:off x="4880734" y="5997994"/>
                  <a:ext cx="163636" cy="163636"/>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grpSp>
          <p:grpSp>
            <p:nvGrpSpPr>
              <p:cNvPr id="84" name="Group 83">
                <a:extLst>
                  <a:ext uri="{FF2B5EF4-FFF2-40B4-BE49-F238E27FC236}">
                    <a16:creationId xmlns:a16="http://schemas.microsoft.com/office/drawing/2014/main" id="{06EE31EE-15FC-0C04-09A9-ECF54E4598F9}"/>
                  </a:ext>
                </a:extLst>
              </p:cNvPr>
              <p:cNvGrpSpPr/>
              <p:nvPr/>
            </p:nvGrpSpPr>
            <p:grpSpPr>
              <a:xfrm>
                <a:off x="5160853" y="5281312"/>
                <a:ext cx="198000" cy="714505"/>
                <a:chOff x="5210120" y="5115520"/>
                <a:chExt cx="289892" cy="1046110"/>
              </a:xfrm>
            </p:grpSpPr>
            <p:sp>
              <p:nvSpPr>
                <p:cNvPr id="96" name="Oval 95">
                  <a:extLst>
                    <a:ext uri="{FF2B5EF4-FFF2-40B4-BE49-F238E27FC236}">
                      <a16:creationId xmlns:a16="http://schemas.microsoft.com/office/drawing/2014/main" id="{6C9B7A0C-82F4-9E67-A061-8F9D8222881E}"/>
                    </a:ext>
                  </a:extLst>
                </p:cNvPr>
                <p:cNvSpPr/>
                <p:nvPr/>
              </p:nvSpPr>
              <p:spPr>
                <a:xfrm>
                  <a:off x="5246166" y="5115520"/>
                  <a:ext cx="217800" cy="217800"/>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97" name="Oval 96">
                  <a:extLst>
                    <a:ext uri="{FF2B5EF4-FFF2-40B4-BE49-F238E27FC236}">
                      <a16:creationId xmlns:a16="http://schemas.microsoft.com/office/drawing/2014/main" id="{171E0FDF-F697-3083-91DB-107C650D4458}"/>
                    </a:ext>
                  </a:extLst>
                </p:cNvPr>
                <p:cNvSpPr/>
                <p:nvPr/>
              </p:nvSpPr>
              <p:spPr>
                <a:xfrm>
                  <a:off x="5210120" y="5507170"/>
                  <a:ext cx="289892" cy="289892"/>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98" name="Oval 97">
                  <a:extLst>
                    <a:ext uri="{FF2B5EF4-FFF2-40B4-BE49-F238E27FC236}">
                      <a16:creationId xmlns:a16="http://schemas.microsoft.com/office/drawing/2014/main" id="{2D36103F-1A94-A495-745E-1E69E3A87E0D}"/>
                    </a:ext>
                  </a:extLst>
                </p:cNvPr>
                <p:cNvSpPr/>
                <p:nvPr/>
              </p:nvSpPr>
              <p:spPr>
                <a:xfrm>
                  <a:off x="5273248" y="5997994"/>
                  <a:ext cx="163636" cy="163636"/>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grpSp>
          <p:cxnSp>
            <p:nvCxnSpPr>
              <p:cNvPr id="85" name="Connector: Curved 84">
                <a:extLst>
                  <a:ext uri="{FF2B5EF4-FFF2-40B4-BE49-F238E27FC236}">
                    <a16:creationId xmlns:a16="http://schemas.microsoft.com/office/drawing/2014/main" id="{BD7A8033-6DD3-B43E-EC3B-A296595B5B1D}"/>
                  </a:ext>
                </a:extLst>
              </p:cNvPr>
              <p:cNvCxnSpPr>
                <a:cxnSpLocks/>
                <a:stCxn id="103" idx="6"/>
                <a:endCxn id="100" idx="2"/>
              </p:cNvCxnSpPr>
              <p:nvPr/>
            </p:nvCxnSpPr>
            <p:spPr>
              <a:xfrm>
                <a:off x="4721566" y="5647824"/>
                <a:ext cx="137825" cy="12700"/>
              </a:xfrm>
              <a:prstGeom prst="curvedConnector3">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86" name="Connector: Curved 85">
                <a:extLst>
                  <a:ext uri="{FF2B5EF4-FFF2-40B4-BE49-F238E27FC236}">
                    <a16:creationId xmlns:a16="http://schemas.microsoft.com/office/drawing/2014/main" id="{1A598980-9D68-070E-EE51-B13CE7E1E604}"/>
                  </a:ext>
                </a:extLst>
              </p:cNvPr>
              <p:cNvCxnSpPr>
                <a:cxnSpLocks/>
                <a:stCxn id="102" idx="6"/>
                <a:endCxn id="100" idx="2"/>
              </p:cNvCxnSpPr>
              <p:nvPr/>
            </p:nvCxnSpPr>
            <p:spPr>
              <a:xfrm>
                <a:off x="4721566" y="5355702"/>
                <a:ext cx="137825" cy="292122"/>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87" name="Connector: Curved 86">
                <a:extLst>
                  <a:ext uri="{FF2B5EF4-FFF2-40B4-BE49-F238E27FC236}">
                    <a16:creationId xmlns:a16="http://schemas.microsoft.com/office/drawing/2014/main" id="{0BB416ED-A1B0-3A4D-FCD1-46D552B6725D}"/>
                  </a:ext>
                </a:extLst>
              </p:cNvPr>
              <p:cNvCxnSpPr>
                <a:cxnSpLocks/>
                <a:stCxn id="104" idx="6"/>
                <a:endCxn id="100" idx="2"/>
              </p:cNvCxnSpPr>
              <p:nvPr/>
            </p:nvCxnSpPr>
            <p:spPr>
              <a:xfrm flipV="1">
                <a:off x="4721566" y="5647824"/>
                <a:ext cx="137825" cy="292122"/>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88" name="Connector: Curved 87">
                <a:extLst>
                  <a:ext uri="{FF2B5EF4-FFF2-40B4-BE49-F238E27FC236}">
                    <a16:creationId xmlns:a16="http://schemas.microsoft.com/office/drawing/2014/main" id="{79B21644-FE05-74B1-42ED-4BC49BB39C47}"/>
                  </a:ext>
                </a:extLst>
              </p:cNvPr>
              <p:cNvCxnSpPr>
                <a:cxnSpLocks/>
                <a:stCxn id="100" idx="6"/>
                <a:endCxn id="97" idx="2"/>
              </p:cNvCxnSpPr>
              <p:nvPr/>
            </p:nvCxnSpPr>
            <p:spPr>
              <a:xfrm>
                <a:off x="5023027" y="5647824"/>
                <a:ext cx="137826" cy="12700"/>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89" name="Connector: Curved 88">
                <a:extLst>
                  <a:ext uri="{FF2B5EF4-FFF2-40B4-BE49-F238E27FC236}">
                    <a16:creationId xmlns:a16="http://schemas.microsoft.com/office/drawing/2014/main" id="{0CAF3B79-B514-864A-AF46-558AF2DAC627}"/>
                  </a:ext>
                </a:extLst>
              </p:cNvPr>
              <p:cNvCxnSpPr>
                <a:cxnSpLocks/>
                <a:stCxn id="99" idx="6"/>
                <a:endCxn id="97" idx="2"/>
              </p:cNvCxnSpPr>
              <p:nvPr/>
            </p:nvCxnSpPr>
            <p:spPr>
              <a:xfrm>
                <a:off x="5008827" y="5355703"/>
                <a:ext cx="152026" cy="292121"/>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90" name="Connector: Curved 89">
                <a:extLst>
                  <a:ext uri="{FF2B5EF4-FFF2-40B4-BE49-F238E27FC236}">
                    <a16:creationId xmlns:a16="http://schemas.microsoft.com/office/drawing/2014/main" id="{3B6A8551-46F9-43AA-BCC8-B3FDB975933F}"/>
                  </a:ext>
                </a:extLst>
              </p:cNvPr>
              <p:cNvCxnSpPr>
                <a:cxnSpLocks/>
                <a:stCxn id="102" idx="6"/>
                <a:endCxn id="99" idx="2"/>
              </p:cNvCxnSpPr>
              <p:nvPr/>
            </p:nvCxnSpPr>
            <p:spPr>
              <a:xfrm>
                <a:off x="4721566" y="5355702"/>
                <a:ext cx="152025" cy="1"/>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91" name="Connector: Curved 90">
                <a:extLst>
                  <a:ext uri="{FF2B5EF4-FFF2-40B4-BE49-F238E27FC236}">
                    <a16:creationId xmlns:a16="http://schemas.microsoft.com/office/drawing/2014/main" id="{9F22A2CF-D2B8-723D-86C0-CE058993EF63}"/>
                  </a:ext>
                </a:extLst>
              </p:cNvPr>
              <p:cNvCxnSpPr>
                <a:cxnSpLocks/>
                <a:stCxn id="104" idx="6"/>
                <a:endCxn id="101" idx="2"/>
              </p:cNvCxnSpPr>
              <p:nvPr/>
            </p:nvCxnSpPr>
            <p:spPr>
              <a:xfrm>
                <a:off x="4721566" y="5939946"/>
                <a:ext cx="163760" cy="12700"/>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92" name="Connector: Curved 91">
                <a:extLst>
                  <a:ext uri="{FF2B5EF4-FFF2-40B4-BE49-F238E27FC236}">
                    <a16:creationId xmlns:a16="http://schemas.microsoft.com/office/drawing/2014/main" id="{491FE81F-0CA2-4363-A2A3-56F6B17E8A3B}"/>
                  </a:ext>
                </a:extLst>
              </p:cNvPr>
              <p:cNvCxnSpPr>
                <a:cxnSpLocks/>
                <a:stCxn id="101" idx="6"/>
                <a:endCxn id="97" idx="2"/>
              </p:cNvCxnSpPr>
              <p:nvPr/>
            </p:nvCxnSpPr>
            <p:spPr>
              <a:xfrm flipV="1">
                <a:off x="4997091" y="5647824"/>
                <a:ext cx="163762" cy="292122"/>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93" name="Connector: Curved 92">
                <a:extLst>
                  <a:ext uri="{FF2B5EF4-FFF2-40B4-BE49-F238E27FC236}">
                    <a16:creationId xmlns:a16="http://schemas.microsoft.com/office/drawing/2014/main" id="{F0DFC9DF-E872-B3E7-82EC-86A9C2876EF6}"/>
                  </a:ext>
                </a:extLst>
              </p:cNvPr>
              <p:cNvCxnSpPr>
                <a:cxnSpLocks/>
                <a:stCxn id="99" idx="5"/>
                <a:endCxn id="100" idx="0"/>
              </p:cNvCxnSpPr>
              <p:nvPr/>
            </p:nvCxnSpPr>
            <p:spPr>
              <a:xfrm rot="5400000">
                <a:off x="4883871" y="5460855"/>
                <a:ext cx="162490" cy="47813"/>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94" name="Connector: Curved 93">
                <a:extLst>
                  <a:ext uri="{FF2B5EF4-FFF2-40B4-BE49-F238E27FC236}">
                    <a16:creationId xmlns:a16="http://schemas.microsoft.com/office/drawing/2014/main" id="{BFE43868-1614-9B3C-3CBE-FD0B1B117939}"/>
                  </a:ext>
                </a:extLst>
              </p:cNvPr>
              <p:cNvCxnSpPr>
                <a:cxnSpLocks/>
                <a:stCxn id="99" idx="6"/>
                <a:endCxn id="96" idx="2"/>
              </p:cNvCxnSpPr>
              <p:nvPr/>
            </p:nvCxnSpPr>
            <p:spPr>
              <a:xfrm flipV="1">
                <a:off x="5008827" y="5355702"/>
                <a:ext cx="176646" cy="1"/>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cxnSp>
            <p:nvCxnSpPr>
              <p:cNvPr id="95" name="Connector: Curved 94">
                <a:extLst>
                  <a:ext uri="{FF2B5EF4-FFF2-40B4-BE49-F238E27FC236}">
                    <a16:creationId xmlns:a16="http://schemas.microsoft.com/office/drawing/2014/main" id="{B1600AE6-9616-9E62-6C28-F6EFD0EF0820}"/>
                  </a:ext>
                </a:extLst>
              </p:cNvPr>
              <p:cNvCxnSpPr>
                <a:cxnSpLocks/>
                <a:stCxn id="101" idx="6"/>
                <a:endCxn id="98" idx="2"/>
              </p:cNvCxnSpPr>
              <p:nvPr/>
            </p:nvCxnSpPr>
            <p:spPr>
              <a:xfrm>
                <a:off x="4997091" y="5939946"/>
                <a:ext cx="206879" cy="12700"/>
              </a:xfrm>
              <a:prstGeom prst="curvedConnector3">
                <a:avLst>
                  <a:gd name="adj1" fmla="val 50000"/>
                </a:avLst>
              </a:prstGeom>
              <a:ln w="9525" cap="rnd">
                <a:solidFill>
                  <a:srgbClr val="9A9A9A"/>
                </a:solidFill>
                <a:prstDash val="solid"/>
                <a:round/>
                <a:tailEnd type="triangle" w="sm" len="sm"/>
              </a:ln>
            </p:spPr>
            <p:style>
              <a:lnRef idx="1">
                <a:schemeClr val="accent1"/>
              </a:lnRef>
              <a:fillRef idx="0">
                <a:schemeClr val="accent1"/>
              </a:fillRef>
              <a:effectRef idx="0">
                <a:schemeClr val="accent1"/>
              </a:effectRef>
              <a:fontRef idx="minor">
                <a:schemeClr val="tx1"/>
              </a:fontRef>
            </p:style>
          </p:cxnSp>
        </p:grpSp>
        <p:sp>
          <p:nvSpPr>
            <p:cNvPr id="105" name="TextBox 104">
              <a:extLst>
                <a:ext uri="{FF2B5EF4-FFF2-40B4-BE49-F238E27FC236}">
                  <a16:creationId xmlns:a16="http://schemas.microsoft.com/office/drawing/2014/main" id="{3F60831A-B5DE-FD45-C583-6EAB1C5E3802}"/>
                </a:ext>
              </a:extLst>
            </p:cNvPr>
            <p:cNvSpPr txBox="1"/>
            <p:nvPr/>
          </p:nvSpPr>
          <p:spPr>
            <a:xfrm>
              <a:off x="678919" y="5629901"/>
              <a:ext cx="121814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今後のキャリア予測</a:t>
              </a:r>
              <a:r>
                <a:rPr lang="en-US" altLang="ja-JP" sz="800">
                  <a:solidFill>
                    <a:srgbClr val="575757"/>
                  </a:solidFill>
                  <a:ea typeface="Meiryo UI" panose="020B0604030504040204" pitchFamily="50" charset="-128"/>
                </a:rPr>
                <a:t>(</a:t>
              </a:r>
              <a:r>
                <a:rPr lang="ja-JP" altLang="en-US" sz="800">
                  <a:solidFill>
                    <a:srgbClr val="575757"/>
                  </a:solidFill>
                  <a:ea typeface="Meiryo UI" panose="020B0604030504040204" pitchFamily="50" charset="-128"/>
                </a:rPr>
                <a:t>統計</a:t>
              </a:r>
              <a:r>
                <a:rPr lang="en-US" altLang="ja-JP" sz="800">
                  <a:solidFill>
                    <a:srgbClr val="575757"/>
                  </a:solidFill>
                  <a:ea typeface="Meiryo UI" panose="020B0604030504040204" pitchFamily="50" charset="-128"/>
                </a:rPr>
                <a:t>)</a:t>
              </a:r>
              <a:endParaRPr lang="en-US" sz="800">
                <a:solidFill>
                  <a:srgbClr val="575757"/>
                </a:solidFill>
                <a:ea typeface="Meiryo UI" panose="020B0604030504040204" pitchFamily="50" charset="-128"/>
              </a:endParaRPr>
            </a:p>
          </p:txBody>
        </p:sp>
        <p:sp>
          <p:nvSpPr>
            <p:cNvPr id="106" name="Rectangle: Rounded Corners 105">
              <a:extLst>
                <a:ext uri="{FF2B5EF4-FFF2-40B4-BE49-F238E27FC236}">
                  <a16:creationId xmlns:a16="http://schemas.microsoft.com/office/drawing/2014/main" id="{EE36BCAE-8E7D-E5C8-44AE-5B3DAFB6FB6A}"/>
                </a:ext>
              </a:extLst>
            </p:cNvPr>
            <p:cNvSpPr/>
            <p:nvPr/>
          </p:nvSpPr>
          <p:spPr>
            <a:xfrm>
              <a:off x="2090753" y="5757389"/>
              <a:ext cx="1241717" cy="861185"/>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700">
                  <a:solidFill>
                    <a:srgbClr val="575757"/>
                  </a:solidFill>
                  <a:ea typeface="Meiryo UI" panose="020B0604030504040204" pitchFamily="50" charset="-128"/>
                </a:rPr>
                <a:t>現在の職種に基づく、将来の職業・職種ランキング</a:t>
              </a:r>
              <a:r>
                <a:rPr lang="en-US" altLang="ja-JP" sz="700">
                  <a:solidFill>
                    <a:srgbClr val="575757"/>
                  </a:solidFill>
                  <a:ea typeface="Meiryo UI" panose="020B0604030504040204" pitchFamily="50" charset="-128"/>
                </a:rPr>
                <a:t>(</a:t>
              </a:r>
              <a:r>
                <a:rPr lang="ja-JP" altLang="en-US" sz="700">
                  <a:solidFill>
                    <a:srgbClr val="575757"/>
                  </a:solidFill>
                  <a:ea typeface="Meiryo UI" panose="020B0604030504040204" pitchFamily="50" charset="-128"/>
                </a:rPr>
                <a:t>傾向</a:t>
              </a:r>
              <a:r>
                <a:rPr lang="en-US" altLang="ja-JP" sz="700">
                  <a:solidFill>
                    <a:srgbClr val="575757"/>
                  </a:solidFill>
                  <a:ea typeface="Meiryo UI" panose="020B0604030504040204" pitchFamily="50" charset="-128"/>
                </a:rPr>
                <a:t>)</a:t>
              </a:r>
            </a:p>
            <a:p>
              <a:r>
                <a:rPr lang="en-US" altLang="ja-JP" sz="700">
                  <a:solidFill>
                    <a:schemeClr val="bg1">
                      <a:lumMod val="65000"/>
                    </a:schemeClr>
                  </a:solidFill>
                  <a:ea typeface="Meiryo UI" panose="020B0604030504040204" pitchFamily="50" charset="-128"/>
                </a:rPr>
                <a:t>1.</a:t>
              </a:r>
            </a:p>
            <a:p>
              <a:r>
                <a:rPr lang="en-US" altLang="ja-JP" sz="700">
                  <a:solidFill>
                    <a:schemeClr val="bg1">
                      <a:lumMod val="65000"/>
                    </a:schemeClr>
                  </a:solidFill>
                  <a:ea typeface="Meiryo UI" panose="020B0604030504040204" pitchFamily="50" charset="-128"/>
                </a:rPr>
                <a:t>2.</a:t>
              </a:r>
            </a:p>
            <a:p>
              <a:r>
                <a:rPr lang="en-US" altLang="ja-JP" sz="700">
                  <a:solidFill>
                    <a:schemeClr val="bg1">
                      <a:lumMod val="65000"/>
                    </a:schemeClr>
                  </a:solidFill>
                  <a:ea typeface="Meiryo UI" panose="020B0604030504040204" pitchFamily="50" charset="-128"/>
                </a:rPr>
                <a:t>3.</a:t>
              </a:r>
            </a:p>
            <a:p>
              <a:r>
                <a:rPr lang="en-US" altLang="ja-JP" sz="700">
                  <a:solidFill>
                    <a:schemeClr val="bg1">
                      <a:lumMod val="65000"/>
                    </a:schemeClr>
                  </a:solidFill>
                  <a:ea typeface="Meiryo UI" panose="020B0604030504040204" pitchFamily="50" charset="-128"/>
                </a:rPr>
                <a:t>4.</a:t>
              </a:r>
            </a:p>
            <a:p>
              <a:r>
                <a:rPr lang="en-US" altLang="ja-JP" sz="700">
                  <a:solidFill>
                    <a:schemeClr val="bg1">
                      <a:lumMod val="65000"/>
                    </a:schemeClr>
                  </a:solidFill>
                  <a:ea typeface="Meiryo UI" panose="020B0604030504040204" pitchFamily="50" charset="-128"/>
                </a:rPr>
                <a:t>5.</a:t>
              </a:r>
            </a:p>
          </p:txBody>
        </p:sp>
        <p:sp>
          <p:nvSpPr>
            <p:cNvPr id="107" name="Rectangle: Rounded Corners 106">
              <a:extLst>
                <a:ext uri="{FF2B5EF4-FFF2-40B4-BE49-F238E27FC236}">
                  <a16:creationId xmlns:a16="http://schemas.microsoft.com/office/drawing/2014/main" id="{C0B0FCFC-D15E-6D27-FEA1-02F6ADC5B8B6}"/>
                </a:ext>
              </a:extLst>
            </p:cNvPr>
            <p:cNvSpPr/>
            <p:nvPr/>
          </p:nvSpPr>
          <p:spPr>
            <a:xfrm>
              <a:off x="1432711" y="6187833"/>
              <a:ext cx="480997" cy="185815"/>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230" name="Group 229">
              <a:extLst>
                <a:ext uri="{FF2B5EF4-FFF2-40B4-BE49-F238E27FC236}">
                  <a16:creationId xmlns:a16="http://schemas.microsoft.com/office/drawing/2014/main" id="{85651A9F-BBDD-1396-2ECE-9120C302378C}"/>
                </a:ext>
              </a:extLst>
            </p:cNvPr>
            <p:cNvGrpSpPr/>
            <p:nvPr/>
          </p:nvGrpSpPr>
          <p:grpSpPr>
            <a:xfrm>
              <a:off x="729719" y="3928039"/>
              <a:ext cx="671884" cy="383602"/>
              <a:chOff x="1110235" y="3787805"/>
              <a:chExt cx="1324382" cy="494178"/>
            </a:xfrm>
          </p:grpSpPr>
          <p:sp>
            <p:nvSpPr>
              <p:cNvPr id="231" name="Rectangle 230">
                <a:extLst>
                  <a:ext uri="{FF2B5EF4-FFF2-40B4-BE49-F238E27FC236}">
                    <a16:creationId xmlns:a16="http://schemas.microsoft.com/office/drawing/2014/main" id="{3D1A009D-39F2-A2C1-4827-D8EA4C15A0CF}"/>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32" name="Straight Connector 231">
                <a:extLst>
                  <a:ext uri="{FF2B5EF4-FFF2-40B4-BE49-F238E27FC236}">
                    <a16:creationId xmlns:a16="http://schemas.microsoft.com/office/drawing/2014/main" id="{9465A7E0-FFDC-DF08-D4AF-F973942BC697}"/>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33" name="Straight Connector 232">
                <a:extLst>
                  <a:ext uri="{FF2B5EF4-FFF2-40B4-BE49-F238E27FC236}">
                    <a16:creationId xmlns:a16="http://schemas.microsoft.com/office/drawing/2014/main" id="{FEAE8DC3-5346-D656-3910-FE35D5550794}"/>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249" name="Rectangle: Rounded Corners 248">
              <a:extLst>
                <a:ext uri="{FF2B5EF4-FFF2-40B4-BE49-F238E27FC236}">
                  <a16:creationId xmlns:a16="http://schemas.microsoft.com/office/drawing/2014/main" id="{EABC0E34-8026-6573-7C15-15ED4736E55F}"/>
                </a:ext>
              </a:extLst>
            </p:cNvPr>
            <p:cNvSpPr/>
            <p:nvPr/>
          </p:nvSpPr>
          <p:spPr>
            <a:xfrm>
              <a:off x="729719" y="4966853"/>
              <a:ext cx="2586969" cy="402498"/>
            </a:xfrm>
            <a:prstGeom prst="roundRect">
              <a:avLst>
                <a:gd name="adj" fmla="val 5766"/>
              </a:avLst>
            </a:prstGeom>
            <a:solidFill>
              <a:srgbClr val="FFFFFF"/>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ja-JP" sz="1200">
                <a:solidFill>
                  <a:srgbClr val="FFFFFF"/>
                </a:solidFill>
                <a:ea typeface="Meiryo UI" panose="020B0604030504040204" pitchFamily="50" charset="-128"/>
              </a:endParaRPr>
            </a:p>
          </p:txBody>
        </p:sp>
        <p:grpSp>
          <p:nvGrpSpPr>
            <p:cNvPr id="250" name="Group 249">
              <a:extLst>
                <a:ext uri="{FF2B5EF4-FFF2-40B4-BE49-F238E27FC236}">
                  <a16:creationId xmlns:a16="http://schemas.microsoft.com/office/drawing/2014/main" id="{0488E9F2-7991-5BAD-26CC-B5DA82743E9D}"/>
                </a:ext>
              </a:extLst>
            </p:cNvPr>
            <p:cNvGrpSpPr/>
            <p:nvPr/>
          </p:nvGrpSpPr>
          <p:grpSpPr>
            <a:xfrm>
              <a:off x="875717" y="5108328"/>
              <a:ext cx="2311119" cy="206404"/>
              <a:chOff x="875717" y="3568070"/>
              <a:chExt cx="2311119" cy="206404"/>
            </a:xfrm>
          </p:grpSpPr>
          <p:cxnSp>
            <p:nvCxnSpPr>
              <p:cNvPr id="251" name="Straight Connector 250">
                <a:extLst>
                  <a:ext uri="{FF2B5EF4-FFF2-40B4-BE49-F238E27FC236}">
                    <a16:creationId xmlns:a16="http://schemas.microsoft.com/office/drawing/2014/main" id="{B2EA4886-CC0E-8A64-0F76-84F136368CAD}"/>
                  </a:ext>
                </a:extLst>
              </p:cNvPr>
              <p:cNvCxnSpPr>
                <a:cxnSpLocks/>
              </p:cNvCxnSpPr>
              <p:nvPr/>
            </p:nvCxnSpPr>
            <p:spPr>
              <a:xfrm>
                <a:off x="875717" y="3675474"/>
                <a:ext cx="2311119" cy="0"/>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sp>
            <p:nvSpPr>
              <p:cNvPr id="252" name="Oval 251">
                <a:extLst>
                  <a:ext uri="{FF2B5EF4-FFF2-40B4-BE49-F238E27FC236}">
                    <a16:creationId xmlns:a16="http://schemas.microsoft.com/office/drawing/2014/main" id="{3E5141C7-13F1-55B5-9A8F-E6C82405352D}"/>
                  </a:ext>
                </a:extLst>
              </p:cNvPr>
              <p:cNvSpPr/>
              <p:nvPr/>
            </p:nvSpPr>
            <p:spPr>
              <a:xfrm>
                <a:off x="938607"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3" name="Oval 252">
                <a:extLst>
                  <a:ext uri="{FF2B5EF4-FFF2-40B4-BE49-F238E27FC236}">
                    <a16:creationId xmlns:a16="http://schemas.microsoft.com/office/drawing/2014/main" id="{2DC8BAD3-F976-DCD1-5E80-649F9D9D3968}"/>
                  </a:ext>
                </a:extLst>
              </p:cNvPr>
              <p:cNvSpPr/>
              <p:nvPr/>
            </p:nvSpPr>
            <p:spPr>
              <a:xfrm>
                <a:off x="1775843" y="3568070"/>
                <a:ext cx="198000" cy="198000"/>
              </a:xfrm>
              <a:prstGeom prst="ellipse">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4" name="Oval 253">
                <a:extLst>
                  <a:ext uri="{FF2B5EF4-FFF2-40B4-BE49-F238E27FC236}">
                    <a16:creationId xmlns:a16="http://schemas.microsoft.com/office/drawing/2014/main" id="{C323D7F6-D0F3-7F60-E89A-482BDE577C44}"/>
                  </a:ext>
                </a:extLst>
              </p:cNvPr>
              <p:cNvSpPr/>
              <p:nvPr/>
            </p:nvSpPr>
            <p:spPr>
              <a:xfrm>
                <a:off x="1005104"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5" name="Oval 254">
                <a:extLst>
                  <a:ext uri="{FF2B5EF4-FFF2-40B4-BE49-F238E27FC236}">
                    <a16:creationId xmlns:a16="http://schemas.microsoft.com/office/drawing/2014/main" id="{726433FC-AC7B-2C7C-7CB1-A2FF1FAB0E21}"/>
                  </a:ext>
                </a:extLst>
              </p:cNvPr>
              <p:cNvSpPr/>
              <p:nvPr/>
            </p:nvSpPr>
            <p:spPr>
              <a:xfrm>
                <a:off x="1083301"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6" name="Oval 255">
                <a:extLst>
                  <a:ext uri="{FF2B5EF4-FFF2-40B4-BE49-F238E27FC236}">
                    <a16:creationId xmlns:a16="http://schemas.microsoft.com/office/drawing/2014/main" id="{A1313D59-7E81-D18E-B2EA-85188C183F4E}"/>
                  </a:ext>
                </a:extLst>
              </p:cNvPr>
              <p:cNvSpPr/>
              <p:nvPr/>
            </p:nvSpPr>
            <p:spPr>
              <a:xfrm>
                <a:off x="1390474"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7" name="Oval 256">
                <a:extLst>
                  <a:ext uri="{FF2B5EF4-FFF2-40B4-BE49-F238E27FC236}">
                    <a16:creationId xmlns:a16="http://schemas.microsoft.com/office/drawing/2014/main" id="{CA940885-4697-C47B-2093-F32E8318FA70}"/>
                  </a:ext>
                </a:extLst>
              </p:cNvPr>
              <p:cNvSpPr/>
              <p:nvPr/>
            </p:nvSpPr>
            <p:spPr>
              <a:xfrm>
                <a:off x="2243423"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8" name="Oval 257">
                <a:extLst>
                  <a:ext uri="{FF2B5EF4-FFF2-40B4-BE49-F238E27FC236}">
                    <a16:creationId xmlns:a16="http://schemas.microsoft.com/office/drawing/2014/main" id="{6061E813-1209-32FD-E7EC-5E81861D9A95}"/>
                  </a:ext>
                </a:extLst>
              </p:cNvPr>
              <p:cNvSpPr/>
              <p:nvPr/>
            </p:nvSpPr>
            <p:spPr>
              <a:xfrm>
                <a:off x="2314973"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59" name="Oval 258">
                <a:extLst>
                  <a:ext uri="{FF2B5EF4-FFF2-40B4-BE49-F238E27FC236}">
                    <a16:creationId xmlns:a16="http://schemas.microsoft.com/office/drawing/2014/main" id="{F2D560E5-3E43-B7E5-5769-BC92B826888C}"/>
                  </a:ext>
                </a:extLst>
              </p:cNvPr>
              <p:cNvSpPr/>
              <p:nvPr/>
            </p:nvSpPr>
            <p:spPr>
              <a:xfrm>
                <a:off x="2404475"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sp>
            <p:nvSpPr>
              <p:cNvPr id="260" name="Oval 259">
                <a:extLst>
                  <a:ext uri="{FF2B5EF4-FFF2-40B4-BE49-F238E27FC236}">
                    <a16:creationId xmlns:a16="http://schemas.microsoft.com/office/drawing/2014/main" id="{1525A5B2-59B1-AC50-F5BB-2CFDD6F3EA2F}"/>
                  </a:ext>
                </a:extLst>
              </p:cNvPr>
              <p:cNvSpPr/>
              <p:nvPr/>
            </p:nvSpPr>
            <p:spPr>
              <a:xfrm>
                <a:off x="2894779" y="3576474"/>
                <a:ext cx="198000" cy="198000"/>
              </a:xfrm>
              <a:prstGeom prst="ellipse">
                <a:avLst/>
              </a:prstGeom>
              <a:solidFill>
                <a:srgbClr val="E1E1E2">
                  <a:alpha val="54000"/>
                </a:srgbClr>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sz="1050">
                  <a:solidFill>
                    <a:srgbClr val="336699"/>
                  </a:solidFill>
                  <a:latin typeface="Meiryo UI" panose="020B0604030504040204" pitchFamily="50" charset="-128"/>
                  <a:ea typeface="Meiryo UI" panose="020B0604030504040204" pitchFamily="50" charset="-128"/>
                </a:endParaRPr>
              </a:p>
            </p:txBody>
          </p:sp>
        </p:grpSp>
        <p:sp>
          <p:nvSpPr>
            <p:cNvPr id="261" name="TextBox 260">
              <a:extLst>
                <a:ext uri="{FF2B5EF4-FFF2-40B4-BE49-F238E27FC236}">
                  <a16:creationId xmlns:a16="http://schemas.microsoft.com/office/drawing/2014/main" id="{AF20625B-2B49-C517-794C-0D89C7E51685}"/>
                </a:ext>
              </a:extLst>
            </p:cNvPr>
            <p:cNvSpPr txBox="1"/>
            <p:nvPr/>
          </p:nvSpPr>
          <p:spPr>
            <a:xfrm>
              <a:off x="1740760" y="4981141"/>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en-US" sz="500">
                  <a:solidFill>
                    <a:schemeClr val="bg1">
                      <a:lumMod val="65000"/>
                    </a:schemeClr>
                  </a:solidFill>
                  <a:ea typeface="Meiryo UI" panose="020B0604030504040204" pitchFamily="50" charset="-128"/>
                </a:rPr>
                <a:t>\XXXX</a:t>
              </a:r>
            </a:p>
          </p:txBody>
        </p:sp>
        <p:sp>
          <p:nvSpPr>
            <p:cNvPr id="262" name="TextBox 261">
              <a:extLst>
                <a:ext uri="{FF2B5EF4-FFF2-40B4-BE49-F238E27FC236}">
                  <a16:creationId xmlns:a16="http://schemas.microsoft.com/office/drawing/2014/main" id="{9576C2D6-11DD-39F0-D1A3-5DD68BF8807A}"/>
                </a:ext>
              </a:extLst>
            </p:cNvPr>
            <p:cNvSpPr txBox="1"/>
            <p:nvPr/>
          </p:nvSpPr>
          <p:spPr>
            <a:xfrm>
              <a:off x="2999122" y="4981141"/>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en-US" sz="500">
                  <a:solidFill>
                    <a:schemeClr val="bg1">
                      <a:lumMod val="65000"/>
                    </a:schemeClr>
                  </a:solidFill>
                  <a:ea typeface="Meiryo UI" panose="020B0604030504040204" pitchFamily="50" charset="-128"/>
                </a:rPr>
                <a:t>\XXXX</a:t>
              </a:r>
            </a:p>
          </p:txBody>
        </p:sp>
        <p:sp>
          <p:nvSpPr>
            <p:cNvPr id="263" name="TextBox 262">
              <a:extLst>
                <a:ext uri="{FF2B5EF4-FFF2-40B4-BE49-F238E27FC236}">
                  <a16:creationId xmlns:a16="http://schemas.microsoft.com/office/drawing/2014/main" id="{ECDE6DC1-D427-EE21-39F6-6F8BF407DCE9}"/>
                </a:ext>
              </a:extLst>
            </p:cNvPr>
            <p:cNvSpPr txBox="1"/>
            <p:nvPr/>
          </p:nvSpPr>
          <p:spPr>
            <a:xfrm>
              <a:off x="732872" y="4981141"/>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en-US" sz="500">
                  <a:solidFill>
                    <a:schemeClr val="bg1">
                      <a:lumMod val="65000"/>
                    </a:schemeClr>
                  </a:solidFill>
                  <a:ea typeface="Meiryo UI" panose="020B0604030504040204" pitchFamily="50" charset="-128"/>
                </a:rPr>
                <a:t>\XXXX</a:t>
              </a:r>
            </a:p>
          </p:txBody>
        </p:sp>
        <p:sp>
          <p:nvSpPr>
            <p:cNvPr id="264" name="TextBox 263">
              <a:extLst>
                <a:ext uri="{FF2B5EF4-FFF2-40B4-BE49-F238E27FC236}">
                  <a16:creationId xmlns:a16="http://schemas.microsoft.com/office/drawing/2014/main" id="{39FC3089-D61B-8742-F5D6-EFD0DBBC2C7C}"/>
                </a:ext>
              </a:extLst>
            </p:cNvPr>
            <p:cNvSpPr txBox="1"/>
            <p:nvPr/>
          </p:nvSpPr>
          <p:spPr>
            <a:xfrm>
              <a:off x="1740760" y="5294823"/>
              <a:ext cx="284186" cy="791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algn="ctr"/>
              <a:r>
                <a:rPr lang="ja-JP" altLang="en-US" sz="500">
                  <a:solidFill>
                    <a:schemeClr val="bg1">
                      <a:lumMod val="65000"/>
                    </a:schemeClr>
                  </a:solidFill>
                  <a:ea typeface="Meiryo UI" panose="020B0604030504040204" pitchFamily="50" charset="-128"/>
                </a:rPr>
                <a:t>ソフトウェアエンジニア</a:t>
              </a:r>
              <a:endParaRPr lang="en-US" sz="500">
                <a:solidFill>
                  <a:schemeClr val="bg1">
                    <a:lumMod val="65000"/>
                  </a:schemeClr>
                </a:solidFill>
                <a:ea typeface="Meiryo UI" panose="020B0604030504040204" pitchFamily="50" charset="-128"/>
              </a:endParaRPr>
            </a:p>
          </p:txBody>
        </p:sp>
        <p:sp>
          <p:nvSpPr>
            <p:cNvPr id="265" name="TextBox 264">
              <a:extLst>
                <a:ext uri="{FF2B5EF4-FFF2-40B4-BE49-F238E27FC236}">
                  <a16:creationId xmlns:a16="http://schemas.microsoft.com/office/drawing/2014/main" id="{A1FDE13D-D43E-CDCE-E970-90CF15315C9D}"/>
                </a:ext>
              </a:extLst>
            </p:cNvPr>
            <p:cNvSpPr txBox="1"/>
            <p:nvPr/>
          </p:nvSpPr>
          <p:spPr>
            <a:xfrm>
              <a:off x="678919" y="4799027"/>
              <a:ext cx="1218144" cy="127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r>
                <a:rPr lang="ja-JP" altLang="en-US" sz="800">
                  <a:solidFill>
                    <a:srgbClr val="575757"/>
                  </a:solidFill>
                  <a:ea typeface="Meiryo UI" panose="020B0604030504040204" pitchFamily="50" charset="-128"/>
                </a:rPr>
                <a:t>スキル別平均年収</a:t>
              </a:r>
              <a:endParaRPr lang="en-US" sz="800">
                <a:solidFill>
                  <a:srgbClr val="575757"/>
                </a:solidFill>
                <a:ea typeface="Meiryo UI" panose="020B0604030504040204" pitchFamily="50" charset="-128"/>
              </a:endParaRPr>
            </a:p>
          </p:txBody>
        </p:sp>
        <p:grpSp>
          <p:nvGrpSpPr>
            <p:cNvPr id="266" name="Group 265">
              <a:extLst>
                <a:ext uri="{FF2B5EF4-FFF2-40B4-BE49-F238E27FC236}">
                  <a16:creationId xmlns:a16="http://schemas.microsoft.com/office/drawing/2014/main" id="{D583C85A-6884-8FFD-2C80-BAC2ABB9FE36}"/>
                </a:ext>
              </a:extLst>
            </p:cNvPr>
            <p:cNvGrpSpPr/>
            <p:nvPr/>
          </p:nvGrpSpPr>
          <p:grpSpPr>
            <a:xfrm>
              <a:off x="1557152" y="3928039"/>
              <a:ext cx="671884" cy="383602"/>
              <a:chOff x="1110235" y="3787805"/>
              <a:chExt cx="1324382" cy="494178"/>
            </a:xfrm>
          </p:grpSpPr>
          <p:sp>
            <p:nvSpPr>
              <p:cNvPr id="267" name="Rectangle 266">
                <a:extLst>
                  <a:ext uri="{FF2B5EF4-FFF2-40B4-BE49-F238E27FC236}">
                    <a16:creationId xmlns:a16="http://schemas.microsoft.com/office/drawing/2014/main" id="{22FD16E0-32D1-1A44-BBEB-3C103F9CB435}"/>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68" name="Straight Connector 267">
                <a:extLst>
                  <a:ext uri="{FF2B5EF4-FFF2-40B4-BE49-F238E27FC236}">
                    <a16:creationId xmlns:a16="http://schemas.microsoft.com/office/drawing/2014/main" id="{E274A2D4-2EEA-0519-A2E7-BCBDAFE87FC9}"/>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69" name="Straight Connector 268">
                <a:extLst>
                  <a:ext uri="{FF2B5EF4-FFF2-40B4-BE49-F238E27FC236}">
                    <a16:creationId xmlns:a16="http://schemas.microsoft.com/office/drawing/2014/main" id="{CC9B4CB6-7058-D411-BF28-A77B37225FBC}"/>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grpSp>
          <p:nvGrpSpPr>
            <p:cNvPr id="270" name="Group 269">
              <a:extLst>
                <a:ext uri="{FF2B5EF4-FFF2-40B4-BE49-F238E27FC236}">
                  <a16:creationId xmlns:a16="http://schemas.microsoft.com/office/drawing/2014/main" id="{D14685EB-9E0A-51E2-BCF8-487573CEB4E3}"/>
                </a:ext>
              </a:extLst>
            </p:cNvPr>
            <p:cNvGrpSpPr/>
            <p:nvPr/>
          </p:nvGrpSpPr>
          <p:grpSpPr>
            <a:xfrm>
              <a:off x="2469331" y="3928039"/>
              <a:ext cx="671884" cy="383602"/>
              <a:chOff x="1110235" y="3787805"/>
              <a:chExt cx="1324382" cy="494178"/>
            </a:xfrm>
          </p:grpSpPr>
          <p:sp>
            <p:nvSpPr>
              <p:cNvPr id="271" name="Rectangle 270">
                <a:extLst>
                  <a:ext uri="{FF2B5EF4-FFF2-40B4-BE49-F238E27FC236}">
                    <a16:creationId xmlns:a16="http://schemas.microsoft.com/office/drawing/2014/main" id="{AFF5FC36-B064-FFB0-CF28-8E0EAEF5340B}"/>
                  </a:ext>
                </a:extLst>
              </p:cNvPr>
              <p:cNvSpPr/>
              <p:nvPr/>
            </p:nvSpPr>
            <p:spPr>
              <a:xfrm>
                <a:off x="1110235" y="3787805"/>
                <a:ext cx="1324382" cy="494178"/>
              </a:xfrm>
              <a:prstGeom prst="rect">
                <a:avLst/>
              </a:prstGeom>
              <a:solidFill>
                <a:srgbClr val="F2F2F2"/>
              </a:solid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cxnSp>
            <p:nvCxnSpPr>
              <p:cNvPr id="272" name="Straight Connector 271">
                <a:extLst>
                  <a:ext uri="{FF2B5EF4-FFF2-40B4-BE49-F238E27FC236}">
                    <a16:creationId xmlns:a16="http://schemas.microsoft.com/office/drawing/2014/main" id="{048CA3B3-3407-FF73-A793-B26A17EE081C}"/>
                  </a:ext>
                </a:extLst>
              </p:cNvPr>
              <p:cNvCxnSpPr>
                <a:cxnSpLocks/>
              </p:cNvCxnSpPr>
              <p:nvPr/>
            </p:nvCxnSpPr>
            <p:spPr>
              <a:xfrm flipV="1">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3" name="Straight Connector 272">
                <a:extLst>
                  <a:ext uri="{FF2B5EF4-FFF2-40B4-BE49-F238E27FC236}">
                    <a16:creationId xmlns:a16="http://schemas.microsoft.com/office/drawing/2014/main" id="{A77EC884-DFCA-8C4A-1F1F-C10238758EDC}"/>
                  </a:ext>
                </a:extLst>
              </p:cNvPr>
              <p:cNvCxnSpPr>
                <a:cxnSpLocks/>
              </p:cNvCxnSpPr>
              <p:nvPr/>
            </p:nvCxnSpPr>
            <p:spPr>
              <a:xfrm>
                <a:off x="1110235" y="3787805"/>
                <a:ext cx="1324382" cy="494178"/>
              </a:xfrm>
              <a:prstGeom prst="line">
                <a:avLst/>
              </a:prstGeom>
              <a:pattFill prst="pct5">
                <a:fgClr>
                  <a:srgbClr val="FDFDFD"/>
                </a:fgClr>
                <a:bgClr>
                  <a:schemeClr val="bg1"/>
                </a:bgClr>
              </a:pattFill>
              <a:ln w="3175" cap="rnd" cmpd="sng" algn="ctr">
                <a:solidFill>
                  <a:schemeClr val="bg2">
                    <a:lumMod val="40000"/>
                    <a:lumOff val="6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grpSp>
        <p:sp>
          <p:nvSpPr>
            <p:cNvPr id="274" name="Rectangle: Rounded Corners 273">
              <a:extLst>
                <a:ext uri="{FF2B5EF4-FFF2-40B4-BE49-F238E27FC236}">
                  <a16:creationId xmlns:a16="http://schemas.microsoft.com/office/drawing/2014/main" id="{ADACAF26-E60E-2155-DE8B-668B64F49B8B}"/>
                </a:ext>
              </a:extLst>
            </p:cNvPr>
            <p:cNvSpPr/>
            <p:nvPr/>
          </p:nvSpPr>
          <p:spPr>
            <a:xfrm>
              <a:off x="2991352" y="4397319"/>
              <a:ext cx="398320" cy="114748"/>
            </a:xfrm>
            <a:prstGeom prst="roundRect">
              <a:avLst>
                <a:gd name="adj" fmla="val 1042"/>
              </a:avLst>
            </a:prstGeom>
            <a:solidFill>
              <a:srgbClr val="E1E1E2"/>
            </a:solidFill>
            <a:ln w="19050">
              <a:no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pPr algn="ctr"/>
              <a:r>
                <a:rPr lang="ja-JP" altLang="en-US" sz="500">
                  <a:solidFill>
                    <a:srgbClr val="575757"/>
                  </a:solidFill>
                  <a:latin typeface="Meiryo UI" panose="020B0604030504040204" pitchFamily="50" charset="-128"/>
                  <a:ea typeface="Meiryo UI" panose="020B0604030504040204" pitchFamily="50" charset="-128"/>
                </a:rPr>
                <a:t>もっと見る</a:t>
              </a:r>
              <a:endParaRPr lang="en-US" altLang="ja-JP" sz="500">
                <a:solidFill>
                  <a:srgbClr val="575757"/>
                </a:solidFill>
                <a:latin typeface="Meiryo UI" panose="020B0604030504040204" pitchFamily="50" charset="-128"/>
                <a:ea typeface="Meiryo UI" panose="020B0604030504040204" pitchFamily="50" charset="-128"/>
              </a:endParaRPr>
            </a:p>
          </p:txBody>
        </p:sp>
        <p:cxnSp>
          <p:nvCxnSpPr>
            <p:cNvPr id="275" name="Straight Connector 274">
              <a:extLst>
                <a:ext uri="{FF2B5EF4-FFF2-40B4-BE49-F238E27FC236}">
                  <a16:creationId xmlns:a16="http://schemas.microsoft.com/office/drawing/2014/main" id="{A35BC3FD-0D7B-162E-562B-ABA691E449B5}"/>
                </a:ext>
              </a:extLst>
            </p:cNvPr>
            <p:cNvCxnSpPr>
              <a:cxnSpLocks/>
            </p:cNvCxnSpPr>
            <p:nvPr/>
          </p:nvCxnSpPr>
          <p:spPr>
            <a:xfrm>
              <a:off x="382564" y="4595688"/>
              <a:ext cx="3395541" cy="0"/>
            </a:xfrm>
            <a:prstGeom prst="line">
              <a:avLst/>
            </a:prstGeom>
            <a:pattFill prst="pct5">
              <a:fgClr>
                <a:srgbClr val="FDFDFD"/>
              </a:fgClr>
              <a:bgClr>
                <a:schemeClr val="bg1"/>
              </a:bgClr>
            </a:pattFill>
            <a:ln w="3175" cap="rnd" cmpd="sng" algn="ctr">
              <a:solidFill>
                <a:schemeClr val="bg2">
                  <a:lumMod val="20000"/>
                  <a:lumOff val="80000"/>
                </a:schemeClr>
              </a:solidFill>
              <a:prstDash val="lg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77" name="Straight Connector 276">
              <a:extLst>
                <a:ext uri="{FF2B5EF4-FFF2-40B4-BE49-F238E27FC236}">
                  <a16:creationId xmlns:a16="http://schemas.microsoft.com/office/drawing/2014/main" id="{414558E4-3596-E2C2-A3C0-E2D2B7D82CCD}"/>
                </a:ext>
              </a:extLst>
            </p:cNvPr>
            <p:cNvCxnSpPr>
              <a:stCxn id="276" idx="1"/>
            </p:cNvCxnSpPr>
            <p:nvPr/>
          </p:nvCxnSpPr>
          <p:spPr>
            <a:xfrm flipH="1" flipV="1">
              <a:off x="2915008" y="2237290"/>
              <a:ext cx="964892" cy="246222"/>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279" name="Straight Connector 278">
              <a:extLst>
                <a:ext uri="{FF2B5EF4-FFF2-40B4-BE49-F238E27FC236}">
                  <a16:creationId xmlns:a16="http://schemas.microsoft.com/office/drawing/2014/main" id="{CB201D6E-F56A-DC06-99C0-A62F2846F94E}"/>
                </a:ext>
              </a:extLst>
            </p:cNvPr>
            <p:cNvCxnSpPr>
              <a:cxnSpLocks/>
              <a:stCxn id="278" idx="1"/>
            </p:cNvCxnSpPr>
            <p:nvPr/>
          </p:nvCxnSpPr>
          <p:spPr>
            <a:xfrm flipH="1">
              <a:off x="3283308" y="3994903"/>
              <a:ext cx="596592" cy="93366"/>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283" name="Straight Connector 282">
              <a:extLst>
                <a:ext uri="{FF2B5EF4-FFF2-40B4-BE49-F238E27FC236}">
                  <a16:creationId xmlns:a16="http://schemas.microsoft.com/office/drawing/2014/main" id="{A63ADDAA-D458-7306-C481-E55819F8561E}"/>
                </a:ext>
              </a:extLst>
            </p:cNvPr>
            <p:cNvCxnSpPr>
              <a:cxnSpLocks/>
              <a:stCxn id="282" idx="1"/>
            </p:cNvCxnSpPr>
            <p:nvPr/>
          </p:nvCxnSpPr>
          <p:spPr>
            <a:xfrm flipH="1">
              <a:off x="3021372" y="5019947"/>
              <a:ext cx="858528" cy="64074"/>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289" name="Straight Connector 288">
              <a:extLst>
                <a:ext uri="{FF2B5EF4-FFF2-40B4-BE49-F238E27FC236}">
                  <a16:creationId xmlns:a16="http://schemas.microsoft.com/office/drawing/2014/main" id="{2E387861-35D7-0679-486D-496EFC9BBEE0}"/>
                </a:ext>
              </a:extLst>
            </p:cNvPr>
            <p:cNvCxnSpPr>
              <a:cxnSpLocks/>
              <a:stCxn id="288" idx="1"/>
            </p:cNvCxnSpPr>
            <p:nvPr/>
          </p:nvCxnSpPr>
          <p:spPr>
            <a:xfrm flipH="1">
              <a:off x="3464608" y="5899743"/>
              <a:ext cx="415292" cy="9867"/>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cxnSp>
          <p:nvCxnSpPr>
            <p:cNvPr id="291" name="Straight Connector 290">
              <a:extLst>
                <a:ext uri="{FF2B5EF4-FFF2-40B4-BE49-F238E27FC236}">
                  <a16:creationId xmlns:a16="http://schemas.microsoft.com/office/drawing/2014/main" id="{F578FF9A-3414-7073-A45B-19BF4F4C577A}"/>
                </a:ext>
              </a:extLst>
            </p:cNvPr>
            <p:cNvCxnSpPr>
              <a:cxnSpLocks/>
              <a:stCxn id="290" idx="1"/>
              <a:endCxn id="107" idx="3"/>
            </p:cNvCxnSpPr>
            <p:nvPr/>
          </p:nvCxnSpPr>
          <p:spPr>
            <a:xfrm flipH="1" flipV="1">
              <a:off x="1913708" y="6280741"/>
              <a:ext cx="1966192" cy="232035"/>
            </a:xfrm>
            <a:prstGeom prst="line">
              <a:avLst/>
            </a:prstGeom>
            <a:ln w="9525" cap="rnd">
              <a:solidFill>
                <a:srgbClr val="9A9A9A"/>
              </a:solidFill>
              <a:prstDash val="solid"/>
              <a:round/>
            </a:ln>
          </p:spPr>
          <p:style>
            <a:lnRef idx="1">
              <a:schemeClr val="accent1"/>
            </a:lnRef>
            <a:fillRef idx="0">
              <a:schemeClr val="accent1"/>
            </a:fillRef>
            <a:effectRef idx="0">
              <a:schemeClr val="accent1"/>
            </a:effectRef>
            <a:fontRef idx="minor">
              <a:schemeClr val="tx1"/>
            </a:fontRef>
          </p:style>
        </p:cxnSp>
      </p:grpSp>
      <p:sp>
        <p:nvSpPr>
          <p:cNvPr id="292" name="テキスト ボックス 15">
            <a:extLst>
              <a:ext uri="{FF2B5EF4-FFF2-40B4-BE49-F238E27FC236}">
                <a16:creationId xmlns:a16="http://schemas.microsoft.com/office/drawing/2014/main" id="{31062A7C-4EF3-9746-2774-BD5482009381}"/>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アナリティクス画面は、統計情報や分析結果の可視化を通じて、市場動向を踏まえた自己スキルや市場価値の客観的把握を促す。ログイン前の</a:t>
            </a:r>
            <a:r>
              <a:rPr lang="en-US" altLang="ja-JP">
                <a:solidFill>
                  <a:srgbClr val="000000"/>
                </a:solidFill>
                <a:latin typeface="+mj-lt"/>
                <a:ea typeface="Meiryo UI" panose="020B0604030504040204" pitchFamily="50" charset="-128"/>
              </a:rPr>
              <a:t>LP</a:t>
            </a:r>
            <a:r>
              <a:rPr lang="ja-JP" altLang="en-US">
                <a:solidFill>
                  <a:srgbClr val="000000"/>
                </a:solidFill>
                <a:latin typeface="+mj-lt"/>
                <a:ea typeface="Meiryo UI" panose="020B0604030504040204" pitchFamily="50" charset="-128"/>
              </a:rPr>
              <a:t>では、本画面の一部情報を簡易表示し、ログイン・サインインの動機付けにつなげる。</a:t>
            </a:r>
          </a:p>
        </p:txBody>
      </p:sp>
    </p:spTree>
    <p:extLst>
      <p:ext uri="{BB962C8B-B14F-4D97-AF65-F5344CB8AC3E}">
        <p14:creationId xmlns:p14="http://schemas.microsoft.com/office/powerpoint/2010/main" val="14472138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B07339-02B2-298B-70EC-AD6B1B0AC0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EB6427-E953-09FF-D51F-0A81449FDE46}"/>
              </a:ext>
            </a:extLst>
          </p:cNvPr>
          <p:cNvSpPr>
            <a:spLocks noGrp="1"/>
          </p:cNvSpPr>
          <p:nvPr>
            <p:ph type="title"/>
          </p:nvPr>
        </p:nvSpPr>
        <p:spPr/>
        <p:txBody>
          <a:bodyPr vert="horz"/>
          <a:lstStyle/>
          <a:p>
            <a:r>
              <a:rPr lang="ja-JP" altLang="en-US">
                <a:ea typeface="Meiryo UI" panose="020B0604030504040204" pitchFamily="50" charset="-128"/>
              </a:rPr>
              <a:t>企業向けサービス</a:t>
            </a:r>
            <a:endParaRPr lang="en-US">
              <a:ea typeface="Meiryo UI" panose="020B0604030504040204" pitchFamily="50" charset="-128"/>
            </a:endParaRPr>
          </a:p>
        </p:txBody>
      </p:sp>
    </p:spTree>
    <p:extLst>
      <p:ext uri="{BB962C8B-B14F-4D97-AF65-F5344CB8AC3E}">
        <p14:creationId xmlns:p14="http://schemas.microsoft.com/office/powerpoint/2010/main" val="25769931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AE6B38-03AD-7F48-BD1B-249A5E1408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BE9F81-FF86-CFBF-6D7A-0DC8C44FD63B}"/>
              </a:ext>
            </a:extLst>
          </p:cNvPr>
          <p:cNvSpPr>
            <a:spLocks noGrp="1"/>
          </p:cNvSpPr>
          <p:nvPr>
            <p:ph type="title"/>
          </p:nvPr>
        </p:nvSpPr>
        <p:spPr/>
        <p:txBody>
          <a:bodyPr vert="horz"/>
          <a:lstStyle/>
          <a:p>
            <a:r>
              <a:rPr lang="ja-JP" altLang="en-US">
                <a:ea typeface="Meiryo UI" panose="020B0604030504040204" pitchFamily="50" charset="-128"/>
              </a:rPr>
              <a:t>サービス概要</a:t>
            </a:r>
          </a:p>
        </p:txBody>
      </p:sp>
    </p:spTree>
    <p:extLst>
      <p:ext uri="{BB962C8B-B14F-4D97-AF65-F5344CB8AC3E}">
        <p14:creationId xmlns:p14="http://schemas.microsoft.com/office/powerpoint/2010/main" val="32827226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BC2FE-893B-7AF0-B193-73CA2D884776}"/>
            </a:ext>
          </a:extLst>
        </p:cNvPr>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5E6FD5F6-D0C5-735B-F2A2-7EFC51E6BA15}"/>
              </a:ext>
            </a:extLst>
          </p:cNvPr>
          <p:cNvSpPr/>
          <p:nvPr/>
        </p:nvSpPr>
        <p:spPr>
          <a:xfrm>
            <a:off x="3553991" y="2435338"/>
            <a:ext cx="4311542" cy="1935436"/>
          </a:xfrm>
          <a:prstGeom prst="roundRect">
            <a:avLst>
              <a:gd name="adj" fmla="val 58"/>
            </a:avLst>
          </a:prstGeom>
          <a:solidFill>
            <a:schemeClr val="bg1"/>
          </a:solidFill>
          <a:ln w="19050">
            <a:solidFill>
              <a:srgbClr val="1B72B8"/>
            </a:solidFill>
            <a:prstDash val="sysDash"/>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ctr"/>
          <a:lstStyle/>
          <a:p>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3" name="タイトル 140">
            <a:extLst>
              <a:ext uri="{FF2B5EF4-FFF2-40B4-BE49-F238E27FC236}">
                <a16:creationId xmlns:a16="http://schemas.microsoft.com/office/drawing/2014/main" id="{697E4617-EA53-0BB5-44D6-0F85926CB992}"/>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a:ea typeface="Meiryo UI" panose="020B0604030504040204" pitchFamily="50" charset="-128"/>
              </a:rPr>
            </a:br>
            <a:r>
              <a:rPr lang="ja-JP" altLang="en-US">
                <a:ea typeface="Meiryo UI" panose="020B0604030504040204" pitchFamily="50" charset="-128"/>
              </a:rPr>
              <a:t>企業向けサービス </a:t>
            </a:r>
            <a:r>
              <a:rPr lang="en-US" altLang="ja-JP">
                <a:ea typeface="Meiryo UI" panose="020B0604030504040204" pitchFamily="50" charset="-128"/>
              </a:rPr>
              <a:t>| </a:t>
            </a:r>
            <a:r>
              <a:rPr lang="ja-JP" altLang="en-US">
                <a:ea typeface="Meiryo UI" panose="020B0604030504040204" pitchFamily="50" charset="-128"/>
              </a:rPr>
              <a:t>人材・ジョブ動向情報提供</a:t>
            </a:r>
            <a:endParaRPr lang="en-US" altLang="ja-JP">
              <a:ea typeface="Meiryo UI" panose="020B0604030504040204" pitchFamily="50" charset="-128"/>
            </a:endParaRPr>
          </a:p>
          <a:p>
            <a:pPr>
              <a:buSzPts val="2400"/>
            </a:pPr>
            <a:endParaRPr lang="en-US" altLang="ja-JP">
              <a:ea typeface="Meiryo UI" panose="020B0604030504040204" pitchFamily="50" charset="-128"/>
            </a:endParaRPr>
          </a:p>
        </p:txBody>
      </p:sp>
      <p:sp>
        <p:nvSpPr>
          <p:cNvPr id="23" name="テキスト ボックス 22">
            <a:extLst>
              <a:ext uri="{FF2B5EF4-FFF2-40B4-BE49-F238E27FC236}">
                <a16:creationId xmlns:a16="http://schemas.microsoft.com/office/drawing/2014/main" id="{090E3279-0706-ED66-643C-08145EDCB3B3}"/>
              </a:ext>
            </a:extLst>
          </p:cNvPr>
          <p:cNvSpPr txBox="1"/>
          <p:nvPr/>
        </p:nvSpPr>
        <p:spPr>
          <a:xfrm>
            <a:off x="614472" y="1068653"/>
            <a:ext cx="10141045"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a:ea typeface="Meiryo UI" panose="020B0604030504040204" pitchFamily="50" charset="-128"/>
              </a:rPr>
              <a:t>本ソリューションの目的・体験価値</a:t>
            </a:r>
            <a:endParaRPr kumimoji="1" lang="en-US" altLang="ja-JP" sz="1600">
              <a:solidFill>
                <a:srgbClr val="295E7E"/>
              </a:solidFill>
              <a:latin typeface="Trebuchet MS"/>
              <a:ea typeface="Meiryo UI" panose="020B0604030504040204" pitchFamily="50" charset="-128"/>
            </a:endParaRPr>
          </a:p>
        </p:txBody>
      </p:sp>
      <p:cxnSp>
        <p:nvCxnSpPr>
          <p:cNvPr id="24" name="直線コネクタ 24">
            <a:extLst>
              <a:ext uri="{FF2B5EF4-FFF2-40B4-BE49-F238E27FC236}">
                <a16:creationId xmlns:a16="http://schemas.microsoft.com/office/drawing/2014/main" id="{43C4DCC3-4DAD-284A-D24D-1814A21E3E53}"/>
              </a:ext>
            </a:extLst>
          </p:cNvPr>
          <p:cNvCxnSpPr/>
          <p:nvPr/>
        </p:nvCxnSpPr>
        <p:spPr>
          <a:xfrm>
            <a:off x="676239" y="1347951"/>
            <a:ext cx="1004890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CBDA5FBB-7139-BFA8-476E-ACAEA027A2D8}"/>
              </a:ext>
            </a:extLst>
          </p:cNvPr>
          <p:cNvGrpSpPr/>
          <p:nvPr/>
        </p:nvGrpSpPr>
        <p:grpSpPr>
          <a:xfrm>
            <a:off x="614471" y="4793857"/>
            <a:ext cx="10141044" cy="1282477"/>
            <a:chOff x="614472" y="4793857"/>
            <a:chExt cx="6798358" cy="1282477"/>
          </a:xfrm>
        </p:grpSpPr>
        <p:grpSp>
          <p:nvGrpSpPr>
            <p:cNvPr id="26" name="Group 25">
              <a:extLst>
                <a:ext uri="{FF2B5EF4-FFF2-40B4-BE49-F238E27FC236}">
                  <a16:creationId xmlns:a16="http://schemas.microsoft.com/office/drawing/2014/main" id="{E5105A89-FAD8-A225-1361-99B3CC75F4F0}"/>
                </a:ext>
              </a:extLst>
            </p:cNvPr>
            <p:cNvGrpSpPr/>
            <p:nvPr/>
          </p:nvGrpSpPr>
          <p:grpSpPr>
            <a:xfrm>
              <a:off x="614472" y="4793857"/>
              <a:ext cx="3270976" cy="279298"/>
              <a:chOff x="766872" y="1432807"/>
              <a:chExt cx="6798357" cy="279298"/>
            </a:xfrm>
          </p:grpSpPr>
          <p:sp>
            <p:nvSpPr>
              <p:cNvPr id="32" name="テキスト ボックス 22">
                <a:extLst>
                  <a:ext uri="{FF2B5EF4-FFF2-40B4-BE49-F238E27FC236}">
                    <a16:creationId xmlns:a16="http://schemas.microsoft.com/office/drawing/2014/main" id="{35BD7C1E-235E-03D5-9D37-E36433253ADB}"/>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個人向けサービスへの活用方針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33" name="直線コネクタ 24">
                <a:extLst>
                  <a:ext uri="{FF2B5EF4-FFF2-40B4-BE49-F238E27FC236}">
                    <a16:creationId xmlns:a16="http://schemas.microsoft.com/office/drawing/2014/main" id="{7F3FA804-6987-8AB4-5FD4-FFF35B247B7E}"/>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DDDC9006-4E12-AD92-6322-26CCE8486E54}"/>
                </a:ext>
              </a:extLst>
            </p:cNvPr>
            <p:cNvGrpSpPr/>
            <p:nvPr/>
          </p:nvGrpSpPr>
          <p:grpSpPr>
            <a:xfrm>
              <a:off x="4141853" y="4793857"/>
              <a:ext cx="3270976" cy="279298"/>
              <a:chOff x="766872" y="1432807"/>
              <a:chExt cx="6798357" cy="279298"/>
            </a:xfrm>
          </p:grpSpPr>
          <p:sp>
            <p:nvSpPr>
              <p:cNvPr id="30" name="テキスト ボックス 22">
                <a:extLst>
                  <a:ext uri="{FF2B5EF4-FFF2-40B4-BE49-F238E27FC236}">
                    <a16:creationId xmlns:a16="http://schemas.microsoft.com/office/drawing/2014/main" id="{62D85707-91E9-88C3-528F-7F1854A05ADE}"/>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法人向けサービスへの活用方針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31" name="直線コネクタ 24">
                <a:extLst>
                  <a:ext uri="{FF2B5EF4-FFF2-40B4-BE49-F238E27FC236}">
                    <a16:creationId xmlns:a16="http://schemas.microsoft.com/office/drawing/2014/main" id="{701E8DBC-2380-332E-5DFB-ACEAF7351C2A}"/>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id="{6965C7FA-A454-A4E8-A9E1-6E7D6DDC4F9A}"/>
                </a:ext>
              </a:extLst>
            </p:cNvPr>
            <p:cNvSpPr txBox="1"/>
            <p:nvPr/>
          </p:nvSpPr>
          <p:spPr>
            <a:xfrm>
              <a:off x="620285"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詳細の分析・個人アセスメントとの比較を行うためには会員登録／ログインが必要、といった自己理解・自己改善のフックとして活用</a:t>
              </a:r>
              <a:endParaRPr lang="en-US" sz="1400">
                <a:solidFill>
                  <a:srgbClr val="575757"/>
                </a:solidFill>
                <a:ea typeface="Meiryo UI" panose="020B0604030504040204" pitchFamily="50" charset="-128"/>
              </a:endParaRPr>
            </a:p>
          </p:txBody>
        </p:sp>
        <p:sp>
          <p:nvSpPr>
            <p:cNvPr id="29" name="TextBox 28">
              <a:extLst>
                <a:ext uri="{FF2B5EF4-FFF2-40B4-BE49-F238E27FC236}">
                  <a16:creationId xmlns:a16="http://schemas.microsoft.com/office/drawing/2014/main" id="{FB8B2086-D1A2-D8F2-620C-41154363686F}"/>
                </a:ext>
              </a:extLst>
            </p:cNvPr>
            <p:cNvSpPr txBox="1"/>
            <p:nvPr/>
          </p:nvSpPr>
          <p:spPr>
            <a:xfrm>
              <a:off x="4171572"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業界傾向の把握、および自社ポジションを“ざっくり”把握するきっかけとして活用する</a:t>
              </a:r>
              <a:endParaRPr lang="en-US" altLang="ja-JP" sz="140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研修予算確保に向け、上申時の材料として使える客観的な情報として活用</a:t>
              </a:r>
              <a:endParaRPr lang="en-US" sz="1400">
                <a:solidFill>
                  <a:srgbClr val="575757"/>
                </a:solidFill>
                <a:ea typeface="Meiryo UI" panose="020B0604030504040204" pitchFamily="50" charset="-128"/>
              </a:endParaRPr>
            </a:p>
          </p:txBody>
        </p:sp>
      </p:grpSp>
      <p:sp>
        <p:nvSpPr>
          <p:cNvPr id="34" name="テキスト ボックス 118">
            <a:extLst>
              <a:ext uri="{FF2B5EF4-FFF2-40B4-BE49-F238E27FC236}">
                <a16:creationId xmlns:a16="http://schemas.microsoft.com/office/drawing/2014/main" id="{78A4D5D3-0596-3663-E3A8-55C8FFE900DF}"/>
              </a:ext>
            </a:extLst>
          </p:cNvPr>
          <p:cNvSpPr txBox="1"/>
          <p:nvPr/>
        </p:nvSpPr>
        <p:spPr>
          <a:xfrm>
            <a:off x="614472" y="1419479"/>
            <a:ext cx="10048908" cy="52322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ja-JP" altLang="en-US" sz="1400">
                <a:solidFill>
                  <a:srgbClr val="1B72B8"/>
                </a:solidFill>
                <a:latin typeface="Trebuchet MS" panose="020B0603020202020204" pitchFamily="34" charset="0"/>
                <a:ea typeface="Meiryo UI" panose="020B0604030504040204" pitchFamily="50" charset="-128"/>
              </a:rPr>
              <a:t>ログイン前に統計情報を表示することで、興味関心を喚起し定期訪問を促進する。デジタル人材データベースとしての信頼性や専門性を訴求し、ユーザー登録・利用のきっかけを創出する</a:t>
            </a:r>
            <a:endParaRPr kumimoji="1" lang="en-US" altLang="ja-JP" sz="1400">
              <a:solidFill>
                <a:srgbClr val="1B72B8"/>
              </a:solidFill>
              <a:latin typeface="Trebuchet MS" panose="020B0603020202020204" pitchFamily="34" charset="0"/>
              <a:ea typeface="Meiryo UI" panose="020B0604030504040204" pitchFamily="50" charset="-128"/>
            </a:endParaRPr>
          </a:p>
        </p:txBody>
      </p:sp>
      <p:sp>
        <p:nvSpPr>
          <p:cNvPr id="4" name="Rectangle: Rounded Corners 3">
            <a:extLst>
              <a:ext uri="{FF2B5EF4-FFF2-40B4-BE49-F238E27FC236}">
                <a16:creationId xmlns:a16="http://schemas.microsoft.com/office/drawing/2014/main" id="{D8A78257-EDAE-E433-1E4F-4B0FAA6B0E42}"/>
              </a:ext>
            </a:extLst>
          </p:cNvPr>
          <p:cNvSpPr/>
          <p:nvPr/>
        </p:nvSpPr>
        <p:spPr>
          <a:xfrm>
            <a:off x="8684625" y="2425813"/>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会員向けポータル</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5" name="Rectangle: Rounded Corners 4">
            <a:extLst>
              <a:ext uri="{FF2B5EF4-FFF2-40B4-BE49-F238E27FC236}">
                <a16:creationId xmlns:a16="http://schemas.microsoft.com/office/drawing/2014/main" id="{73935A8A-608D-007C-88B3-2A458CC58293}"/>
              </a:ext>
            </a:extLst>
          </p:cNvPr>
          <p:cNvSpPr/>
          <p:nvPr/>
        </p:nvSpPr>
        <p:spPr>
          <a:xfrm>
            <a:off x="2989749" y="2425813"/>
            <a:ext cx="504974" cy="1935436"/>
          </a:xfrm>
          <a:prstGeom prst="roundRect">
            <a:avLst>
              <a:gd name="adj" fmla="val 8807"/>
            </a:avLst>
          </a:prstGeom>
          <a:solidFill>
            <a:schemeClr val="bg1"/>
          </a:solidFill>
          <a:ln w="19050">
            <a:solidFill>
              <a:srgbClr val="1B72B8"/>
            </a:solidFill>
            <a:tailEnd type="oval"/>
          </a:ln>
          <a:effectLst/>
        </p:spPr>
        <p:style>
          <a:lnRef idx="1">
            <a:schemeClr val="accent1"/>
          </a:lnRef>
          <a:fillRef idx="3">
            <a:schemeClr val="accent1"/>
          </a:fillRef>
          <a:effectRef idx="2">
            <a:schemeClr val="accent1"/>
          </a:effectRef>
          <a:fontRef idx="minor">
            <a:schemeClr val="lt1"/>
          </a:fontRef>
        </p:style>
        <p:txBody>
          <a:bodyPr vert="eaVert" wrap="none" lIns="36000" tIns="36000" rIns="36000" bIns="36000" rtlCol="0" anchor="ctr"/>
          <a:lstStyle/>
          <a:p>
            <a:pPr algn="ctr"/>
            <a:r>
              <a:rPr lang="ja-JP" altLang="en-US" sz="1050">
                <a:solidFill>
                  <a:srgbClr val="336699"/>
                </a:solidFill>
                <a:latin typeface="Meiryo UI" panose="020B0604030504040204" pitchFamily="50" charset="-128"/>
                <a:ea typeface="Meiryo UI" panose="020B0604030504040204" pitchFamily="50" charset="-128"/>
              </a:rPr>
              <a:t>ランディングページ</a:t>
            </a:r>
            <a:endParaRPr lang="en-US" altLang="ja-JP" sz="1050">
              <a:solidFill>
                <a:srgbClr val="336699"/>
              </a:solidFill>
              <a:latin typeface="Meiryo UI" panose="020B0604030504040204" pitchFamily="50" charset="-128"/>
              <a:ea typeface="Meiryo UI" panose="020B0604030504040204" pitchFamily="50" charset="-128"/>
            </a:endParaRPr>
          </a:p>
        </p:txBody>
      </p:sp>
      <p:sp>
        <p:nvSpPr>
          <p:cNvPr id="6" name="Oval 5">
            <a:extLst>
              <a:ext uri="{FF2B5EF4-FFF2-40B4-BE49-F238E27FC236}">
                <a16:creationId xmlns:a16="http://schemas.microsoft.com/office/drawing/2014/main" id="{3E4CF2E8-1968-85D0-8704-606DDDD6CFE6}"/>
              </a:ext>
            </a:extLst>
          </p:cNvPr>
          <p:cNvSpPr/>
          <p:nvPr/>
        </p:nvSpPr>
        <p:spPr>
          <a:xfrm>
            <a:off x="8389916" y="2775809"/>
            <a:ext cx="327945" cy="1122975"/>
          </a:xfrm>
          <a:prstGeom prst="ellips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登録・申込</a:t>
            </a:r>
            <a:endParaRPr lang="en-US" sz="900">
              <a:solidFill>
                <a:srgbClr val="FFFFFF"/>
              </a:solidFill>
              <a:ea typeface="Meiryo UI" panose="020B0604030504040204" pitchFamily="50" charset="-128"/>
            </a:endParaRPr>
          </a:p>
        </p:txBody>
      </p:sp>
      <p:sp>
        <p:nvSpPr>
          <p:cNvPr id="8" name="TextBox 7">
            <a:extLst>
              <a:ext uri="{FF2B5EF4-FFF2-40B4-BE49-F238E27FC236}">
                <a16:creationId xmlns:a16="http://schemas.microsoft.com/office/drawing/2014/main" id="{8F431769-9615-A968-CE43-FA0B0C6FC7D7}"/>
              </a:ext>
            </a:extLst>
          </p:cNvPr>
          <p:cNvSpPr txBox="1"/>
          <p:nvPr/>
        </p:nvSpPr>
        <p:spPr>
          <a:xfrm>
            <a:off x="3848700" y="3281960"/>
            <a:ext cx="3822100" cy="95410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400" b="1">
                <a:solidFill>
                  <a:srgbClr val="295E7E"/>
                </a:solidFill>
                <a:ea typeface="Meiryo UI" panose="020B0604030504040204" pitchFamily="50" charset="-128"/>
              </a:rPr>
              <a:t>インフォグラフィック </a:t>
            </a:r>
            <a:r>
              <a:rPr lang="en-US" altLang="ja-JP" sz="1400" b="1">
                <a:solidFill>
                  <a:srgbClr val="295E7E"/>
                </a:solidFill>
                <a:ea typeface="Meiryo UI" panose="020B0604030504040204" pitchFamily="50" charset="-128"/>
              </a:rPr>
              <a:t>× </a:t>
            </a:r>
            <a:r>
              <a:rPr lang="ja-JP" altLang="en-US" sz="1400" b="1">
                <a:solidFill>
                  <a:srgbClr val="295E7E"/>
                </a:solidFill>
                <a:ea typeface="Meiryo UI" panose="020B0604030504040204" pitchFamily="50" charset="-128"/>
              </a:rPr>
              <a:t>インタラクション表現</a:t>
            </a:r>
            <a:endParaRPr lang="en-US" altLang="ja-JP" sz="1400" b="1">
              <a:solidFill>
                <a:srgbClr val="295E7E"/>
              </a:solidFill>
              <a:ea typeface="Meiryo UI" panose="020B0604030504040204" pitchFamily="50" charset="-128"/>
            </a:endParaRPr>
          </a:p>
          <a:p>
            <a:r>
              <a:rPr lang="ja-JP" altLang="en-US" sz="1400">
                <a:solidFill>
                  <a:srgbClr val="575757"/>
                </a:solidFill>
                <a:ea typeface="Meiryo UI" panose="020B0604030504040204" pitchFamily="50" charset="-128"/>
              </a:rPr>
              <a:t>・自分の業界・属性を選んで比較できる</a:t>
            </a:r>
          </a:p>
          <a:p>
            <a:r>
              <a:rPr lang="ja-JP" altLang="en-US" sz="1400">
                <a:solidFill>
                  <a:srgbClr val="575757"/>
                </a:solidFill>
                <a:ea typeface="Meiryo UI" panose="020B0604030504040204" pitchFamily="50" charset="-128"/>
              </a:rPr>
              <a:t>・数値が動くことで気づきを得られる</a:t>
            </a:r>
          </a:p>
          <a:p>
            <a:r>
              <a:rPr lang="ja-JP" altLang="en-US" sz="1400">
                <a:solidFill>
                  <a:srgbClr val="575757"/>
                </a:solidFill>
                <a:ea typeface="Meiryo UI" panose="020B0604030504040204" pitchFamily="50" charset="-128"/>
              </a:rPr>
              <a:t>・課題やポジションが視覚的に提示される　　　等</a:t>
            </a:r>
          </a:p>
        </p:txBody>
      </p:sp>
      <p:sp>
        <p:nvSpPr>
          <p:cNvPr id="9" name="Rectangle 8">
            <a:extLst>
              <a:ext uri="{FF2B5EF4-FFF2-40B4-BE49-F238E27FC236}">
                <a16:creationId xmlns:a16="http://schemas.microsoft.com/office/drawing/2014/main" id="{7BB6D83E-CEA8-E9FD-9141-24A405D4128F}"/>
              </a:ext>
            </a:extLst>
          </p:cNvPr>
          <p:cNvSpPr/>
          <p:nvPr/>
        </p:nvSpPr>
        <p:spPr>
          <a:xfrm>
            <a:off x="3848700" y="2537789"/>
            <a:ext cx="3822100" cy="523220"/>
          </a:xfrm>
          <a:prstGeom prst="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ja-JP" altLang="en-US" sz="1400">
                <a:solidFill>
                  <a:srgbClr val="FFFFFF"/>
                </a:solidFill>
                <a:ea typeface="Meiryo UI" panose="020B0604030504040204" pitchFamily="50" charset="-128"/>
              </a:rPr>
              <a:t>すでにサービスの一部を体験しているような感覚を</a:t>
            </a:r>
            <a:br>
              <a:rPr lang="en-US" altLang="ja-JP" sz="1400">
                <a:solidFill>
                  <a:srgbClr val="FFFFFF"/>
                </a:solidFill>
                <a:ea typeface="Meiryo UI" panose="020B0604030504040204" pitchFamily="50" charset="-128"/>
              </a:rPr>
            </a:br>
            <a:r>
              <a:rPr lang="ja-JP" altLang="en-US" sz="1400">
                <a:solidFill>
                  <a:srgbClr val="FFFFFF"/>
                </a:solidFill>
                <a:ea typeface="Meiryo UI" panose="020B0604030504040204" pitchFamily="50" charset="-128"/>
              </a:rPr>
              <a:t>提供し、</a:t>
            </a:r>
            <a:r>
              <a:rPr lang="en-US" altLang="ja-JP" sz="1400">
                <a:solidFill>
                  <a:srgbClr val="FFFFFF"/>
                </a:solidFill>
                <a:ea typeface="Meiryo UI" panose="020B0604030504040204" pitchFamily="50" charset="-128"/>
              </a:rPr>
              <a:t>"</a:t>
            </a:r>
            <a:r>
              <a:rPr lang="ja-JP" altLang="en-US" sz="1400">
                <a:solidFill>
                  <a:srgbClr val="FFFFFF"/>
                </a:solidFill>
                <a:ea typeface="Meiryo UI" panose="020B0604030504040204" pitchFamily="50" charset="-128"/>
              </a:rPr>
              <a:t>これは使える</a:t>
            </a:r>
            <a:r>
              <a:rPr lang="en-US" altLang="ja-JP" sz="1400">
                <a:solidFill>
                  <a:srgbClr val="FFFFFF"/>
                </a:solidFill>
                <a:ea typeface="Meiryo UI" panose="020B0604030504040204" pitchFamily="50" charset="-128"/>
              </a:rPr>
              <a:t>"</a:t>
            </a:r>
            <a:r>
              <a:rPr lang="ja-JP" altLang="en-US" sz="1400">
                <a:solidFill>
                  <a:srgbClr val="FFFFFF"/>
                </a:solidFill>
                <a:ea typeface="Meiryo UI" panose="020B0604030504040204" pitchFamily="50" charset="-128"/>
              </a:rPr>
              <a:t>と感じさせ、利用を促進</a:t>
            </a:r>
            <a:endParaRPr lang="en-US" altLang="ja-JP" sz="1400">
              <a:solidFill>
                <a:srgbClr val="FFFFFF"/>
              </a:solidFill>
              <a:ea typeface="Meiryo UI" panose="020B0604030504040204" pitchFamily="50" charset="-128"/>
            </a:endParaRPr>
          </a:p>
        </p:txBody>
      </p:sp>
      <p:sp>
        <p:nvSpPr>
          <p:cNvPr id="10" name="Arrow: Pentagon 9">
            <a:extLst>
              <a:ext uri="{FF2B5EF4-FFF2-40B4-BE49-F238E27FC236}">
                <a16:creationId xmlns:a16="http://schemas.microsoft.com/office/drawing/2014/main" id="{88F92569-A579-B4FA-ED5F-47FC9B44B1C6}"/>
              </a:ext>
            </a:extLst>
          </p:cNvPr>
          <p:cNvSpPr/>
          <p:nvPr/>
        </p:nvSpPr>
        <p:spPr>
          <a:xfrm>
            <a:off x="2989749" y="2054444"/>
            <a:ext cx="4875784" cy="288250"/>
          </a:xfrm>
          <a:prstGeom prst="homePlat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600">
                <a:solidFill>
                  <a:srgbClr val="FFFFFF"/>
                </a:solidFill>
                <a:ea typeface="Meiryo UI" panose="020B0604030504040204" pitchFamily="50" charset="-128"/>
              </a:rPr>
              <a:t>興味関心・簡易体験</a:t>
            </a:r>
            <a:endParaRPr lang="en-US" sz="1600">
              <a:solidFill>
                <a:srgbClr val="FFFFFF"/>
              </a:solidFill>
              <a:ea typeface="Meiryo UI" panose="020B0604030504040204" pitchFamily="50" charset="-128"/>
            </a:endParaRPr>
          </a:p>
        </p:txBody>
      </p:sp>
      <p:sp>
        <p:nvSpPr>
          <p:cNvPr id="12" name="Isosceles Triangle 11">
            <a:extLst>
              <a:ext uri="{FF2B5EF4-FFF2-40B4-BE49-F238E27FC236}">
                <a16:creationId xmlns:a16="http://schemas.microsoft.com/office/drawing/2014/main" id="{BA1DBACC-0C72-37C5-56B4-564F6B72466A}"/>
              </a:ext>
            </a:extLst>
          </p:cNvPr>
          <p:cNvSpPr/>
          <p:nvPr/>
        </p:nvSpPr>
        <p:spPr>
          <a:xfrm rot="5400000">
            <a:off x="7671568" y="3299124"/>
            <a:ext cx="873788" cy="134934"/>
          </a:xfrm>
          <a:prstGeom prst="triangl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3" name="Arrow: Pentagon 12">
            <a:extLst>
              <a:ext uri="{FF2B5EF4-FFF2-40B4-BE49-F238E27FC236}">
                <a16:creationId xmlns:a16="http://schemas.microsoft.com/office/drawing/2014/main" id="{4CBA0F59-6DF8-F470-A6A5-AA01B98263BF}"/>
              </a:ext>
            </a:extLst>
          </p:cNvPr>
          <p:cNvSpPr/>
          <p:nvPr/>
        </p:nvSpPr>
        <p:spPr>
          <a:xfrm>
            <a:off x="8040993" y="2054444"/>
            <a:ext cx="1148604" cy="288250"/>
          </a:xfrm>
          <a:prstGeom prst="homePlate">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600">
                <a:solidFill>
                  <a:srgbClr val="FFFFFF"/>
                </a:solidFill>
                <a:ea typeface="Meiryo UI" panose="020B0604030504040204" pitchFamily="50" charset="-128"/>
              </a:rPr>
              <a:t>利用</a:t>
            </a:r>
            <a:endParaRPr lang="en-US" sz="1600">
              <a:solidFill>
                <a:srgbClr val="FFFFFF"/>
              </a:solidFill>
              <a:ea typeface="Meiryo UI" panose="020B0604030504040204" pitchFamily="50" charset="-128"/>
            </a:endParaRPr>
          </a:p>
        </p:txBody>
      </p:sp>
    </p:spTree>
    <p:extLst>
      <p:ext uri="{BB962C8B-B14F-4D97-AF65-F5344CB8AC3E}">
        <p14:creationId xmlns:p14="http://schemas.microsoft.com/office/powerpoint/2010/main" val="1097921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84EBC-430D-F8D7-44D8-FE83DE3BDE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226C46-C86D-AF48-0C84-8002D931A304}"/>
              </a:ext>
            </a:extLst>
          </p:cNvPr>
          <p:cNvSpPr>
            <a:spLocks noGrp="1"/>
          </p:cNvSpPr>
          <p:nvPr>
            <p:ph type="title"/>
          </p:nvPr>
        </p:nvSpPr>
        <p:spPr/>
        <p:txBody>
          <a:bodyPr vert="horz"/>
          <a:lstStyle/>
          <a:p>
            <a:r>
              <a:rPr lang="en-US" altLang="ja-JP">
                <a:ea typeface="Meiryo UI" panose="020B0604030504040204" pitchFamily="50" charset="-128"/>
              </a:rPr>
              <a:t>ID</a:t>
            </a:r>
            <a:r>
              <a:rPr lang="ja-JP" altLang="en-US">
                <a:ea typeface="Meiryo UI" panose="020B0604030504040204" pitchFamily="50" charset="-128"/>
              </a:rPr>
              <a:t>基盤基盤</a:t>
            </a:r>
          </a:p>
        </p:txBody>
      </p:sp>
    </p:spTree>
    <p:extLst>
      <p:ext uri="{BB962C8B-B14F-4D97-AF65-F5344CB8AC3E}">
        <p14:creationId xmlns:p14="http://schemas.microsoft.com/office/powerpoint/2010/main" val="13143809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B76694-902F-0499-2D34-DC81C0210953}"/>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0DB55E9A-DE34-3B18-4027-8BB0E70BA5B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ライフサイクル</a:t>
            </a:r>
          </a:p>
        </p:txBody>
      </p:sp>
      <p:grpSp>
        <p:nvGrpSpPr>
          <p:cNvPr id="4" name="グループ化 36">
            <a:extLst>
              <a:ext uri="{FF2B5EF4-FFF2-40B4-BE49-F238E27FC236}">
                <a16:creationId xmlns:a16="http://schemas.microsoft.com/office/drawing/2014/main" id="{357CEA83-BCE8-0042-C163-8E43586CAB98}"/>
              </a:ext>
            </a:extLst>
          </p:cNvPr>
          <p:cNvGrpSpPr/>
          <p:nvPr/>
        </p:nvGrpSpPr>
        <p:grpSpPr>
          <a:xfrm>
            <a:off x="461246" y="1175135"/>
            <a:ext cx="1184856" cy="264400"/>
            <a:chOff x="628650" y="1429329"/>
            <a:chExt cx="1076325" cy="215444"/>
          </a:xfrm>
        </p:grpSpPr>
        <p:sp>
          <p:nvSpPr>
            <p:cNvPr id="5" name="正方形/長方形 3">
              <a:extLst>
                <a:ext uri="{FF2B5EF4-FFF2-40B4-BE49-F238E27FC236}">
                  <a16:creationId xmlns:a16="http://schemas.microsoft.com/office/drawing/2014/main" id="{DCD3AFB3-B357-AB19-B23C-9F382BC2E89F}"/>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属性</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6" name="直線コネクタ 5">
              <a:extLst>
                <a:ext uri="{FF2B5EF4-FFF2-40B4-BE49-F238E27FC236}">
                  <a16:creationId xmlns:a16="http://schemas.microsoft.com/office/drawing/2014/main" id="{ECD6C95E-2109-E8DD-9317-687ED184921E}"/>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7" name="グループ化 36">
            <a:extLst>
              <a:ext uri="{FF2B5EF4-FFF2-40B4-BE49-F238E27FC236}">
                <a16:creationId xmlns:a16="http://schemas.microsoft.com/office/drawing/2014/main" id="{A46564A1-581F-2920-41A8-12E789874A13}"/>
              </a:ext>
            </a:extLst>
          </p:cNvPr>
          <p:cNvGrpSpPr/>
          <p:nvPr/>
        </p:nvGrpSpPr>
        <p:grpSpPr>
          <a:xfrm>
            <a:off x="1843577" y="1175135"/>
            <a:ext cx="7424919" cy="264400"/>
            <a:chOff x="628650" y="1429329"/>
            <a:chExt cx="1076325" cy="215444"/>
          </a:xfrm>
        </p:grpSpPr>
        <p:sp>
          <p:nvSpPr>
            <p:cNvPr id="8" name="正方形/長方形 3">
              <a:extLst>
                <a:ext uri="{FF2B5EF4-FFF2-40B4-BE49-F238E27FC236}">
                  <a16:creationId xmlns:a16="http://schemas.microsoft.com/office/drawing/2014/main" id="{2C6F91DF-3610-2E0B-CA64-B9B8983EF3CA}"/>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ID</a:t>
              </a: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のライフサイクル</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9" name="直線コネクタ 8">
              <a:extLst>
                <a:ext uri="{FF2B5EF4-FFF2-40B4-BE49-F238E27FC236}">
                  <a16:creationId xmlns:a16="http://schemas.microsoft.com/office/drawing/2014/main" id="{8B0B12AE-6E7B-7925-8773-7AA1E0FECFE3}"/>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81863FF5-C120-1770-BA8B-D0A843851C8C}"/>
              </a:ext>
            </a:extLst>
          </p:cNvPr>
          <p:cNvGrpSpPr/>
          <p:nvPr/>
        </p:nvGrpSpPr>
        <p:grpSpPr>
          <a:xfrm>
            <a:off x="1843577" y="1557208"/>
            <a:ext cx="7424919" cy="264400"/>
            <a:chOff x="1646101" y="1557208"/>
            <a:chExt cx="5420109" cy="264400"/>
          </a:xfrm>
        </p:grpSpPr>
        <p:grpSp>
          <p:nvGrpSpPr>
            <p:cNvPr id="11" name="グループ化 36">
              <a:extLst>
                <a:ext uri="{FF2B5EF4-FFF2-40B4-BE49-F238E27FC236}">
                  <a16:creationId xmlns:a16="http://schemas.microsoft.com/office/drawing/2014/main" id="{A6BF0C35-57EF-EEBE-FCB8-0B9DC7E20F9A}"/>
                </a:ext>
              </a:extLst>
            </p:cNvPr>
            <p:cNvGrpSpPr/>
            <p:nvPr/>
          </p:nvGrpSpPr>
          <p:grpSpPr>
            <a:xfrm>
              <a:off x="1646101" y="1557208"/>
              <a:ext cx="1247353" cy="264400"/>
              <a:chOff x="628650" y="1429329"/>
              <a:chExt cx="1076325" cy="215444"/>
            </a:xfrm>
          </p:grpSpPr>
          <p:sp>
            <p:nvSpPr>
              <p:cNvPr id="21" name="正方形/長方形 3">
                <a:extLst>
                  <a:ext uri="{FF2B5EF4-FFF2-40B4-BE49-F238E27FC236}">
                    <a16:creationId xmlns:a16="http://schemas.microsoft.com/office/drawing/2014/main" id="{AC65582B-B147-3300-FC9E-49F6D6C11F6F}"/>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発行</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22" name="直線コネクタ 21">
                <a:extLst>
                  <a:ext uri="{FF2B5EF4-FFF2-40B4-BE49-F238E27FC236}">
                    <a16:creationId xmlns:a16="http://schemas.microsoft.com/office/drawing/2014/main" id="{264194E1-4F90-AC10-AB6B-1CE3A74C05F0}"/>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2" name="グループ化 36">
              <a:extLst>
                <a:ext uri="{FF2B5EF4-FFF2-40B4-BE49-F238E27FC236}">
                  <a16:creationId xmlns:a16="http://schemas.microsoft.com/office/drawing/2014/main" id="{6A91CB06-6094-992B-C259-EB9F681BF709}"/>
                </a:ext>
              </a:extLst>
            </p:cNvPr>
            <p:cNvGrpSpPr/>
            <p:nvPr/>
          </p:nvGrpSpPr>
          <p:grpSpPr>
            <a:xfrm>
              <a:off x="3024141" y="1557208"/>
              <a:ext cx="1247353" cy="264400"/>
              <a:chOff x="628650" y="1429329"/>
              <a:chExt cx="1076325" cy="215444"/>
            </a:xfrm>
          </p:grpSpPr>
          <p:sp>
            <p:nvSpPr>
              <p:cNvPr id="19" name="正方形/長方形 3">
                <a:extLst>
                  <a:ext uri="{FF2B5EF4-FFF2-40B4-BE49-F238E27FC236}">
                    <a16:creationId xmlns:a16="http://schemas.microsoft.com/office/drawing/2014/main" id="{97B2C343-A728-6F4E-1807-13574EB3D076}"/>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利用</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20" name="直線コネクタ 19">
                <a:extLst>
                  <a:ext uri="{FF2B5EF4-FFF2-40B4-BE49-F238E27FC236}">
                    <a16:creationId xmlns:a16="http://schemas.microsoft.com/office/drawing/2014/main" id="{669C31E0-97E7-4588-DE42-53D88F45EC89}"/>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3" name="グループ化 36">
              <a:extLst>
                <a:ext uri="{FF2B5EF4-FFF2-40B4-BE49-F238E27FC236}">
                  <a16:creationId xmlns:a16="http://schemas.microsoft.com/office/drawing/2014/main" id="{F0319E64-0CA9-47A6-5103-6AE2CC3FDB72}"/>
                </a:ext>
              </a:extLst>
            </p:cNvPr>
            <p:cNvGrpSpPr/>
            <p:nvPr/>
          </p:nvGrpSpPr>
          <p:grpSpPr>
            <a:xfrm>
              <a:off x="4427938" y="1557208"/>
              <a:ext cx="1247353" cy="264400"/>
              <a:chOff x="628650" y="1429329"/>
              <a:chExt cx="1076325" cy="215444"/>
            </a:xfrm>
          </p:grpSpPr>
          <p:sp>
            <p:nvSpPr>
              <p:cNvPr id="17" name="正方形/長方形 3">
                <a:extLst>
                  <a:ext uri="{FF2B5EF4-FFF2-40B4-BE49-F238E27FC236}">
                    <a16:creationId xmlns:a16="http://schemas.microsoft.com/office/drawing/2014/main" id="{555CCA07-1FBC-2453-4BA6-8A08D1E63CB6}"/>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変更</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18" name="直線コネクタ 17">
                <a:extLst>
                  <a:ext uri="{FF2B5EF4-FFF2-40B4-BE49-F238E27FC236}">
                    <a16:creationId xmlns:a16="http://schemas.microsoft.com/office/drawing/2014/main" id="{D2C474A6-76F9-F557-48F3-629EFF80E826}"/>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4" name="グループ化 36">
              <a:extLst>
                <a:ext uri="{FF2B5EF4-FFF2-40B4-BE49-F238E27FC236}">
                  <a16:creationId xmlns:a16="http://schemas.microsoft.com/office/drawing/2014/main" id="{8059218E-9420-8EB1-8DA7-613A7300FBD5}"/>
                </a:ext>
              </a:extLst>
            </p:cNvPr>
            <p:cNvGrpSpPr/>
            <p:nvPr/>
          </p:nvGrpSpPr>
          <p:grpSpPr>
            <a:xfrm>
              <a:off x="5818857" y="1557208"/>
              <a:ext cx="1247353" cy="264400"/>
              <a:chOff x="628650" y="1429329"/>
              <a:chExt cx="1076325" cy="215444"/>
            </a:xfrm>
          </p:grpSpPr>
          <p:sp>
            <p:nvSpPr>
              <p:cNvPr id="15" name="正方形/長方形 3">
                <a:extLst>
                  <a:ext uri="{FF2B5EF4-FFF2-40B4-BE49-F238E27FC236}">
                    <a16:creationId xmlns:a16="http://schemas.microsoft.com/office/drawing/2014/main" id="{31A7E764-28A1-C322-703A-431B454C150B}"/>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退会／無効化</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16" name="直線コネクタ 15">
                <a:extLst>
                  <a:ext uri="{FF2B5EF4-FFF2-40B4-BE49-F238E27FC236}">
                    <a16:creationId xmlns:a16="http://schemas.microsoft.com/office/drawing/2014/main" id="{17F14F3E-D67A-619A-6202-793F6F5C1EB9}"/>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3" name="Rectangle 15">
            <a:extLst>
              <a:ext uri="{FF2B5EF4-FFF2-40B4-BE49-F238E27FC236}">
                <a16:creationId xmlns:a16="http://schemas.microsoft.com/office/drawing/2014/main" id="{CD6EC70B-B324-C158-4700-EBB348960335}"/>
              </a:ext>
            </a:extLst>
          </p:cNvPr>
          <p:cNvSpPr/>
          <p:nvPr/>
        </p:nvSpPr>
        <p:spPr>
          <a:xfrm>
            <a:off x="461245" y="1953345"/>
            <a:ext cx="1184856" cy="2039562"/>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個人</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24" name="Rectangle 15">
            <a:extLst>
              <a:ext uri="{FF2B5EF4-FFF2-40B4-BE49-F238E27FC236}">
                <a16:creationId xmlns:a16="http://schemas.microsoft.com/office/drawing/2014/main" id="{E599A133-0315-FACA-AB87-103449CCD5C4}"/>
              </a:ext>
            </a:extLst>
          </p:cNvPr>
          <p:cNvSpPr/>
          <p:nvPr/>
        </p:nvSpPr>
        <p:spPr>
          <a:xfrm>
            <a:off x="461246" y="4140453"/>
            <a:ext cx="375882" cy="2122977"/>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法人</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25" name="Rectangle 15">
            <a:extLst>
              <a:ext uri="{FF2B5EF4-FFF2-40B4-BE49-F238E27FC236}">
                <a16:creationId xmlns:a16="http://schemas.microsoft.com/office/drawing/2014/main" id="{8B3FE991-AE57-B4D6-C4E6-DA0337EBB45D}"/>
              </a:ext>
            </a:extLst>
          </p:cNvPr>
          <p:cNvSpPr/>
          <p:nvPr/>
        </p:nvSpPr>
        <p:spPr>
          <a:xfrm>
            <a:off x="916299" y="4140454"/>
            <a:ext cx="729802" cy="1085204"/>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法人</a:t>
            </a:r>
            <a:r>
              <a:rPr kumimoji="1" lang="en-US" altLang="ja-JP" sz="1400">
                <a:solidFill>
                  <a:srgbClr val="000000"/>
                </a:solidFill>
                <a:latin typeface="Trebuchet MS" panose="020B0603020202020204" pitchFamily="34" charset="0"/>
                <a:ea typeface="Meiryo UI" panose="020B0604030504040204" pitchFamily="50" charset="-128"/>
              </a:rPr>
              <a:t>ID</a:t>
            </a:r>
          </a:p>
          <a:p>
            <a:r>
              <a:rPr kumimoji="1" lang="en-US" altLang="ja-JP" sz="1100">
                <a:solidFill>
                  <a:srgbClr val="000000"/>
                </a:solidFill>
                <a:latin typeface="Trebuchet MS" panose="020B0603020202020204" pitchFamily="34" charset="0"/>
                <a:ea typeface="Meiryo UI" panose="020B0604030504040204" pitchFamily="50" charset="-128"/>
              </a:rPr>
              <a:t>(</a:t>
            </a:r>
            <a:r>
              <a:rPr kumimoji="1" lang="ja-JP" altLang="en-US" sz="1100">
                <a:solidFill>
                  <a:srgbClr val="000000"/>
                </a:solidFill>
                <a:latin typeface="Trebuchet MS" panose="020B0603020202020204" pitchFamily="34" charset="0"/>
                <a:ea typeface="Meiryo UI" panose="020B0604030504040204" pitchFamily="50" charset="-128"/>
              </a:rPr>
              <a:t>管理者</a:t>
            </a:r>
            <a:r>
              <a:rPr kumimoji="1" lang="en-US" altLang="ja-JP" sz="1100">
                <a:solidFill>
                  <a:srgbClr val="000000"/>
                </a:solidFill>
                <a:latin typeface="Trebuchet MS" panose="020B0603020202020204" pitchFamily="34" charset="0"/>
                <a:ea typeface="Meiryo UI" panose="020B0604030504040204" pitchFamily="50" charset="-128"/>
              </a:rPr>
              <a:t>/</a:t>
            </a:r>
            <a:r>
              <a:rPr kumimoji="1" lang="ja-JP" altLang="en-US" sz="1100">
                <a:solidFill>
                  <a:srgbClr val="000000"/>
                </a:solidFill>
                <a:latin typeface="Trebuchet MS" panose="020B0603020202020204" pitchFamily="34" charset="0"/>
                <a:ea typeface="Meiryo UI" panose="020B0604030504040204" pitchFamily="50" charset="-128"/>
              </a:rPr>
              <a:t>メンバ</a:t>
            </a:r>
            <a:r>
              <a:rPr kumimoji="1" lang="en-US" altLang="ja-JP" sz="1100">
                <a:solidFill>
                  <a:srgbClr val="000000"/>
                </a:solidFill>
                <a:latin typeface="Trebuchet MS" panose="020B0603020202020204" pitchFamily="34" charset="0"/>
                <a:ea typeface="Meiryo UI" panose="020B0604030504040204" pitchFamily="50" charset="-128"/>
              </a:rPr>
              <a:t>)</a:t>
            </a:r>
            <a:endParaRPr kumimoji="1" lang="en-US" sz="1100">
              <a:solidFill>
                <a:srgbClr val="000000"/>
              </a:solidFill>
              <a:latin typeface="Trebuchet MS" panose="020B0603020202020204" pitchFamily="34" charset="0"/>
              <a:ea typeface="Meiryo UI" panose="020B0604030504040204" pitchFamily="50" charset="-128"/>
            </a:endParaRPr>
          </a:p>
        </p:txBody>
      </p:sp>
      <p:sp>
        <p:nvSpPr>
          <p:cNvPr id="26" name="Rectangle 15">
            <a:extLst>
              <a:ext uri="{FF2B5EF4-FFF2-40B4-BE49-F238E27FC236}">
                <a16:creationId xmlns:a16="http://schemas.microsoft.com/office/drawing/2014/main" id="{E4B66D52-969A-B8D6-9CB5-93883E9236B5}"/>
              </a:ext>
            </a:extLst>
          </p:cNvPr>
          <p:cNvSpPr/>
          <p:nvPr/>
        </p:nvSpPr>
        <p:spPr>
          <a:xfrm>
            <a:off x="916299" y="5353955"/>
            <a:ext cx="729802" cy="932089"/>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従業員ロール</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27" name="TextBox 22">
            <a:extLst>
              <a:ext uri="{FF2B5EF4-FFF2-40B4-BE49-F238E27FC236}">
                <a16:creationId xmlns:a16="http://schemas.microsoft.com/office/drawing/2014/main" id="{985B317E-3A74-F8B0-2B37-BD5489FA779A}"/>
              </a:ext>
            </a:extLst>
          </p:cNvPr>
          <p:cNvSpPr txBox="1"/>
          <p:nvPr/>
        </p:nvSpPr>
        <p:spPr>
          <a:xfrm>
            <a:off x="1843576" y="1953345"/>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発行時は、基本情報の登録＋</a:t>
            </a:r>
            <a:r>
              <a:rPr kumimoji="1" lang="en-US" altLang="ja-JP" sz="1100">
                <a:solidFill>
                  <a:srgbClr val="575757"/>
                </a:solidFill>
                <a:latin typeface="+mj-lt"/>
                <a:ea typeface="Meiryo UI" panose="020B0604030504040204" pitchFamily="50" charset="-128"/>
              </a:rPr>
              <a:t>OIDC</a:t>
            </a:r>
            <a:r>
              <a:rPr kumimoji="1" lang="ja-JP" altLang="en-US" sz="1100">
                <a:solidFill>
                  <a:srgbClr val="575757"/>
                </a:solidFill>
                <a:latin typeface="+mj-lt"/>
                <a:ea typeface="Meiryo UI" panose="020B0604030504040204" pitchFamily="50" charset="-128"/>
              </a:rPr>
              <a:t> </a:t>
            </a:r>
            <a:r>
              <a:rPr kumimoji="1" lang="en-US" altLang="ja-JP" sz="1100">
                <a:solidFill>
                  <a:srgbClr val="575757"/>
                </a:solidFill>
                <a:latin typeface="+mj-lt"/>
                <a:ea typeface="Meiryo UI" panose="020B0604030504040204" pitchFamily="50" charset="-128"/>
              </a:rPr>
              <a:t>or</a:t>
            </a:r>
            <a:r>
              <a:rPr kumimoji="1" lang="ja-JP" altLang="en-US" sz="1100">
                <a:solidFill>
                  <a:srgbClr val="575757"/>
                </a:solidFill>
                <a:latin typeface="+mj-lt"/>
                <a:ea typeface="Meiryo UI" panose="020B0604030504040204" pitchFamily="50" charset="-128"/>
              </a:rPr>
              <a:t> </a:t>
            </a:r>
            <a:r>
              <a:rPr kumimoji="1" lang="en-US" altLang="ja-JP" sz="1100" err="1">
                <a:solidFill>
                  <a:srgbClr val="575757"/>
                </a:solidFill>
                <a:latin typeface="+mj-lt"/>
                <a:ea typeface="Meiryo UI" panose="020B0604030504040204" pitchFamily="50" charset="-128"/>
              </a:rPr>
              <a:t>eKYC</a:t>
            </a:r>
            <a:br>
              <a:rPr kumimoji="1" lang="en-US" altLang="ja-JP" sz="1100">
                <a:solidFill>
                  <a:srgbClr val="575757"/>
                </a:solidFill>
                <a:latin typeface="+mj-lt"/>
                <a:ea typeface="Meiryo UI" panose="020B0604030504040204" pitchFamily="50" charset="-128"/>
              </a:rPr>
            </a:b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サービス属性に応じて使い分けが可能</a:t>
            </a:r>
            <a:r>
              <a:rPr kumimoji="1" lang="en-US" altLang="ja-JP" sz="1100">
                <a:solidFill>
                  <a:srgbClr val="575757"/>
                </a:solidFill>
                <a:latin typeface="+mj-lt"/>
                <a:ea typeface="Meiryo UI" panose="020B0604030504040204" pitchFamily="50" charset="-128"/>
              </a:rPr>
              <a:t>)</a:t>
            </a:r>
          </a:p>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MFA</a:t>
            </a:r>
            <a:r>
              <a:rPr kumimoji="1" lang="ja-JP" altLang="en-US" sz="1100">
                <a:solidFill>
                  <a:srgbClr val="575757"/>
                </a:solidFill>
                <a:latin typeface="+mj-lt"/>
                <a:ea typeface="Meiryo UI" panose="020B0604030504040204" pitchFamily="50" charset="-128"/>
              </a:rPr>
              <a:t>は必須</a:t>
            </a:r>
            <a:br>
              <a:rPr kumimoji="1" lang="en-US" altLang="ja-JP" sz="1100">
                <a:solidFill>
                  <a:srgbClr val="575757"/>
                </a:solidFill>
                <a:latin typeface="+mj-lt"/>
                <a:ea typeface="Meiryo UI" panose="020B0604030504040204" pitchFamily="50" charset="-128"/>
              </a:rPr>
            </a:br>
            <a:r>
              <a:rPr kumimoji="1" lang="en-US" altLang="ja-JP" sz="1100">
                <a:solidFill>
                  <a:srgbClr val="575757"/>
                </a:solidFill>
                <a:latin typeface="+mj-lt"/>
                <a:ea typeface="Meiryo UI" panose="020B0604030504040204" pitchFamily="50" charset="-128"/>
              </a:rPr>
              <a:t>(FIDO/</a:t>
            </a:r>
            <a:r>
              <a:rPr kumimoji="1" lang="ja-JP" altLang="en-US" sz="1100">
                <a:solidFill>
                  <a:srgbClr val="575757"/>
                </a:solidFill>
                <a:latin typeface="+mj-lt"/>
                <a:ea typeface="Meiryo UI" panose="020B0604030504040204" pitchFamily="50" charset="-128"/>
              </a:rPr>
              <a:t>パスキー対など</a:t>
            </a:r>
            <a:r>
              <a:rPr kumimoji="1" lang="en-US" altLang="ja-JP" sz="1100">
                <a:solidFill>
                  <a:srgbClr val="575757"/>
                </a:solidFill>
                <a:latin typeface="+mj-lt"/>
                <a:ea typeface="Meiryo UI" panose="020B0604030504040204" pitchFamily="50" charset="-128"/>
              </a:rPr>
              <a:t>UX</a:t>
            </a:r>
            <a:r>
              <a:rPr kumimoji="1" lang="ja-JP" altLang="en-US" sz="1100">
                <a:solidFill>
                  <a:srgbClr val="575757"/>
                </a:solidFill>
                <a:latin typeface="+mj-lt"/>
                <a:ea typeface="Meiryo UI" panose="020B0604030504040204" pitchFamily="50" charset="-128"/>
              </a:rPr>
              <a:t>向上施策は別途実施）</a:t>
            </a:r>
            <a:endParaRPr kumimoji="1" lang="en-US" sz="1100">
              <a:solidFill>
                <a:srgbClr val="575757"/>
              </a:solidFill>
              <a:latin typeface="+mj-lt"/>
              <a:ea typeface="Meiryo UI" panose="020B0604030504040204" pitchFamily="50" charset="-128"/>
            </a:endParaRPr>
          </a:p>
        </p:txBody>
      </p:sp>
      <p:sp>
        <p:nvSpPr>
          <p:cNvPr id="28" name="TextBox 22">
            <a:extLst>
              <a:ext uri="{FF2B5EF4-FFF2-40B4-BE49-F238E27FC236}">
                <a16:creationId xmlns:a16="http://schemas.microsoft.com/office/drawing/2014/main" id="{43A6E401-3F4B-A990-9782-C9BF66E86200}"/>
              </a:ext>
            </a:extLst>
          </p:cNvPr>
          <p:cNvSpPr txBox="1"/>
          <p:nvPr/>
        </p:nvSpPr>
        <p:spPr>
          <a:xfrm>
            <a:off x="1843576" y="4140454"/>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企業で法人</a:t>
            </a:r>
            <a:r>
              <a:rPr kumimoji="1" lang="en-US" altLang="ja-JP" sz="1100">
                <a:solidFill>
                  <a:srgbClr val="575757"/>
                </a:solidFill>
                <a:latin typeface="+mj-lt"/>
                <a:ea typeface="Meiryo UI" panose="020B0604030504040204" pitchFamily="50" charset="-128"/>
              </a:rPr>
              <a:t>ID</a:t>
            </a:r>
            <a:r>
              <a:rPr kumimoji="1" lang="ja-JP" altLang="en-US" sz="1100">
                <a:solidFill>
                  <a:srgbClr val="575757"/>
                </a:solidFill>
                <a:latin typeface="+mj-lt"/>
                <a:ea typeface="Meiryo UI" panose="020B0604030504040204" pitchFamily="50" charset="-128"/>
              </a:rPr>
              <a:t>発行</a:t>
            </a:r>
            <a:br>
              <a:rPr kumimoji="1" lang="en-US" altLang="ja-JP" sz="1100">
                <a:solidFill>
                  <a:srgbClr val="575757"/>
                </a:solidFill>
                <a:latin typeface="+mj-lt"/>
                <a:ea typeface="Meiryo UI" panose="020B0604030504040204" pitchFamily="50" charset="-128"/>
              </a:rPr>
            </a:br>
            <a:r>
              <a:rPr kumimoji="1" lang="ja-JP" altLang="en-US" sz="1100">
                <a:solidFill>
                  <a:srgbClr val="575757"/>
                </a:solidFill>
                <a:latin typeface="+mj-lt"/>
                <a:ea typeface="Meiryo UI" panose="020B0604030504040204" pitchFamily="50" charset="-128"/>
              </a:rPr>
              <a:t>（メンバとして部署向け</a:t>
            </a:r>
            <a:r>
              <a:rPr kumimoji="1" lang="en-US" altLang="ja-JP" sz="1100">
                <a:solidFill>
                  <a:srgbClr val="575757"/>
                </a:solidFill>
                <a:latin typeface="+mj-lt"/>
                <a:ea typeface="Meiryo UI" panose="020B0604030504040204" pitchFamily="50" charset="-128"/>
              </a:rPr>
              <a:t>ID</a:t>
            </a:r>
            <a:r>
              <a:rPr kumimoji="1" lang="ja-JP" altLang="en-US" sz="1100">
                <a:solidFill>
                  <a:srgbClr val="575757"/>
                </a:solidFill>
                <a:latin typeface="+mj-lt"/>
                <a:ea typeface="Meiryo UI" panose="020B0604030504040204" pitchFamily="50" charset="-128"/>
              </a:rPr>
              <a:t>を発行</a:t>
            </a:r>
            <a:r>
              <a:rPr kumimoji="1" lang="en-US" altLang="ja-JP" sz="1100">
                <a:solidFill>
                  <a:srgbClr val="575757"/>
                </a:solidFill>
                <a:latin typeface="+mj-lt"/>
                <a:ea typeface="Meiryo UI" panose="020B0604030504040204" pitchFamily="50" charset="-128"/>
              </a:rPr>
              <a:t>)</a:t>
            </a:r>
          </a:p>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法人格の認証実施</a:t>
            </a:r>
            <a:endParaRPr kumimoji="1" lang="en-US" altLang="ja-JP" sz="1100">
              <a:solidFill>
                <a:srgbClr val="575757"/>
              </a:solidFill>
              <a:latin typeface="+mj-lt"/>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
                <a:srgbClr val="006DAA"/>
              </a:buClr>
              <a:buSzTx/>
              <a:buFont typeface="Arial" panose="020B0604020202020204" pitchFamily="34" charset="0"/>
              <a:buChar char="•"/>
              <a:tabLst/>
              <a:defRPr/>
            </a:pPr>
            <a:r>
              <a:rPr kumimoji="1"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G</a:t>
            </a:r>
            <a:r>
              <a:rPr kumimoji="1" lang="ja-JP" altLang="en-US"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ビズ</a:t>
            </a:r>
            <a:r>
              <a:rPr kumimoji="1" lang="en-US" altLang="ja-JP"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ID</a:t>
            </a:r>
            <a:r>
              <a:rPr kumimoji="1" lang="ja-JP" altLang="en-US" sz="11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rPr>
              <a:t>と紐付け可</a:t>
            </a:r>
            <a:endParaRPr kumimoji="1" lang="en-US" altLang="ja-JP" sz="1100">
              <a:solidFill>
                <a:srgbClr val="575757"/>
              </a:solidFill>
              <a:latin typeface="+mj-lt"/>
              <a:ea typeface="Meiryo UI" panose="020B0604030504040204" pitchFamily="50" charset="-128"/>
            </a:endParaRPr>
          </a:p>
        </p:txBody>
      </p:sp>
      <p:sp>
        <p:nvSpPr>
          <p:cNvPr id="29" name="TextBox 22">
            <a:extLst>
              <a:ext uri="{FF2B5EF4-FFF2-40B4-BE49-F238E27FC236}">
                <a16:creationId xmlns:a16="http://schemas.microsoft.com/office/drawing/2014/main" id="{47F71F97-60EB-8DDD-D1AA-71637A165278}"/>
              </a:ext>
            </a:extLst>
          </p:cNvPr>
          <p:cNvSpPr txBox="1"/>
          <p:nvPr/>
        </p:nvSpPr>
        <p:spPr>
          <a:xfrm>
            <a:off x="7559767" y="4140454"/>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従業員が退職時は匿名加工</a:t>
            </a:r>
            <a:br>
              <a:rPr kumimoji="1" lang="en-US" altLang="ja-JP" sz="1100">
                <a:solidFill>
                  <a:srgbClr val="575757"/>
                </a:solidFill>
                <a:latin typeface="+mj-lt"/>
                <a:ea typeface="Meiryo UI" panose="020B0604030504040204" pitchFamily="50" charset="-128"/>
              </a:rPr>
            </a:b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業務履歴など含む</a:t>
            </a:r>
            <a:r>
              <a:rPr kumimoji="1" lang="en-US" altLang="ja-JP" sz="1100">
                <a:solidFill>
                  <a:srgbClr val="575757"/>
                </a:solidFill>
                <a:latin typeface="+mj-lt"/>
                <a:ea typeface="Meiryo UI" panose="020B0604030504040204" pitchFamily="50" charset="-128"/>
              </a:rPr>
              <a:t>)</a:t>
            </a:r>
          </a:p>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管理者が退職時は企業側で変更対応</a:t>
            </a:r>
            <a:endParaRPr kumimoji="1" lang="en-US" sz="1100">
              <a:solidFill>
                <a:srgbClr val="575757"/>
              </a:solidFill>
              <a:latin typeface="+mj-lt"/>
              <a:ea typeface="Meiryo UI" panose="020B0604030504040204" pitchFamily="50" charset="-128"/>
            </a:endParaRPr>
          </a:p>
        </p:txBody>
      </p:sp>
      <p:sp>
        <p:nvSpPr>
          <p:cNvPr id="30" name="TextBox 22">
            <a:extLst>
              <a:ext uri="{FF2B5EF4-FFF2-40B4-BE49-F238E27FC236}">
                <a16:creationId xmlns:a16="http://schemas.microsoft.com/office/drawing/2014/main" id="{67FF616A-89BB-2490-05C6-87FCA6EA2DA6}"/>
              </a:ext>
            </a:extLst>
          </p:cNvPr>
          <p:cNvSpPr txBox="1"/>
          <p:nvPr/>
        </p:nvSpPr>
        <p:spPr>
          <a:xfrm>
            <a:off x="7559767" y="5348533"/>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退職時には個人</a:t>
            </a:r>
            <a:r>
              <a:rPr kumimoji="1" lang="en-US" altLang="ja-JP" sz="1100">
                <a:solidFill>
                  <a:srgbClr val="575757"/>
                </a:solidFill>
                <a:latin typeface="+mj-lt"/>
                <a:ea typeface="Meiryo UI" panose="020B0604030504040204" pitchFamily="50" charset="-128"/>
              </a:rPr>
              <a:t>ID</a:t>
            </a:r>
            <a:r>
              <a:rPr kumimoji="1" lang="ja-JP" altLang="en-US" sz="1100">
                <a:solidFill>
                  <a:srgbClr val="575757"/>
                </a:solidFill>
                <a:latin typeface="+mj-lt"/>
                <a:ea typeface="Meiryo UI" panose="020B0604030504040204" pitchFamily="50" charset="-128"/>
              </a:rPr>
              <a:t>には紐づいた状態は継続</a:t>
            </a: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資格情報等</a:t>
            </a:r>
            <a:r>
              <a:rPr kumimoji="1" lang="en-US" altLang="ja-JP" sz="1100">
                <a:solidFill>
                  <a:srgbClr val="575757"/>
                </a:solidFill>
                <a:latin typeface="+mj-lt"/>
                <a:ea typeface="Meiryo UI" panose="020B0604030504040204" pitchFamily="50" charset="-128"/>
              </a:rPr>
              <a:t>)</a:t>
            </a:r>
          </a:p>
          <a:p>
            <a:pPr>
              <a:buClr>
                <a:schemeClr val="accent3"/>
              </a:buClr>
            </a:pPr>
            <a:endParaRPr kumimoji="1" lang="en-US" sz="1100">
              <a:solidFill>
                <a:srgbClr val="575757"/>
              </a:solidFill>
              <a:latin typeface="+mj-lt"/>
              <a:ea typeface="Meiryo UI" panose="020B0604030504040204" pitchFamily="50" charset="-128"/>
            </a:endParaRPr>
          </a:p>
        </p:txBody>
      </p:sp>
      <p:sp>
        <p:nvSpPr>
          <p:cNvPr id="31" name="TextBox 22">
            <a:extLst>
              <a:ext uri="{FF2B5EF4-FFF2-40B4-BE49-F238E27FC236}">
                <a16:creationId xmlns:a16="http://schemas.microsoft.com/office/drawing/2014/main" id="{6DFB8D9D-F1CC-D610-7A10-3DFD46235B02}"/>
              </a:ext>
            </a:extLst>
          </p:cNvPr>
          <p:cNvSpPr txBox="1"/>
          <p:nvPr/>
        </p:nvSpPr>
        <p:spPr>
          <a:xfrm>
            <a:off x="3731331" y="1953345"/>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一度本人確認した場合は一定期間</a:t>
            </a:r>
            <a:r>
              <a:rPr kumimoji="1" lang="en-US" altLang="ja-JP" sz="1100">
                <a:solidFill>
                  <a:srgbClr val="575757"/>
                </a:solidFill>
                <a:latin typeface="+mj-lt"/>
                <a:ea typeface="Meiryo UI" panose="020B0604030504040204" pitchFamily="50" charset="-128"/>
              </a:rPr>
              <a:t>(6</a:t>
            </a:r>
            <a:r>
              <a:rPr kumimoji="1" lang="ja-JP" altLang="en-US" sz="1100">
                <a:solidFill>
                  <a:srgbClr val="575757"/>
                </a:solidFill>
                <a:latin typeface="+mj-lt"/>
                <a:ea typeface="Meiryo UI" panose="020B0604030504040204" pitchFamily="50" charset="-128"/>
              </a:rPr>
              <a:t>か月等</a:t>
            </a: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本人確認しない</a:t>
            </a:r>
            <a:endParaRPr kumimoji="1" lang="en-US" altLang="ja-JP" sz="1100">
              <a:solidFill>
                <a:srgbClr val="575757"/>
              </a:solidFill>
              <a:latin typeface="+mj-lt"/>
              <a:ea typeface="Meiryo UI" panose="020B0604030504040204" pitchFamily="50" charset="-128"/>
            </a:endParaRPr>
          </a:p>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MFA</a:t>
            </a:r>
            <a:r>
              <a:rPr kumimoji="1" lang="ja-JP" altLang="en-US" sz="1100">
                <a:solidFill>
                  <a:srgbClr val="575757"/>
                </a:solidFill>
                <a:latin typeface="+mj-lt"/>
                <a:ea typeface="Meiryo UI" panose="020B0604030504040204" pitchFamily="50" charset="-128"/>
              </a:rPr>
              <a:t>はログイン時に必須</a:t>
            </a:r>
            <a:endParaRPr kumimoji="1" lang="en-US" altLang="ja-JP" sz="1100">
              <a:solidFill>
                <a:srgbClr val="575757"/>
              </a:solidFill>
              <a:latin typeface="+mj-lt"/>
              <a:ea typeface="Meiryo UI" panose="020B0604030504040204" pitchFamily="50" charset="-128"/>
            </a:endParaRPr>
          </a:p>
        </p:txBody>
      </p:sp>
      <p:sp>
        <p:nvSpPr>
          <p:cNvPr id="32" name="TextBox 22">
            <a:extLst>
              <a:ext uri="{FF2B5EF4-FFF2-40B4-BE49-F238E27FC236}">
                <a16:creationId xmlns:a16="http://schemas.microsoft.com/office/drawing/2014/main" id="{26DE446C-3A61-74FF-E09E-63A919D6FA53}"/>
              </a:ext>
            </a:extLst>
          </p:cNvPr>
          <p:cNvSpPr txBox="1"/>
          <p:nvPr/>
        </p:nvSpPr>
        <p:spPr>
          <a:xfrm>
            <a:off x="3731331" y="4140454"/>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部署の管理者は自部門従業員</a:t>
            </a: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自菅理のバウチャー情報を閲覧</a:t>
            </a:r>
            <a:endParaRPr kumimoji="1" lang="en-US" sz="1100">
              <a:solidFill>
                <a:srgbClr val="575757"/>
              </a:solidFill>
              <a:latin typeface="+mj-lt"/>
              <a:ea typeface="Meiryo UI" panose="020B0604030504040204" pitchFamily="50" charset="-128"/>
            </a:endParaRPr>
          </a:p>
        </p:txBody>
      </p:sp>
      <p:sp>
        <p:nvSpPr>
          <p:cNvPr id="33" name="TextBox 22">
            <a:extLst>
              <a:ext uri="{FF2B5EF4-FFF2-40B4-BE49-F238E27FC236}">
                <a16:creationId xmlns:a16="http://schemas.microsoft.com/office/drawing/2014/main" id="{5B50F51F-D561-3A8A-3EE7-38014977B072}"/>
              </a:ext>
            </a:extLst>
          </p:cNvPr>
          <p:cNvSpPr txBox="1"/>
          <p:nvPr/>
        </p:nvSpPr>
        <p:spPr>
          <a:xfrm>
            <a:off x="5672012" y="1953345"/>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本人確認のうえ変更</a:t>
            </a:r>
            <a:br>
              <a:rPr kumimoji="1" lang="en-US" altLang="ja-JP" sz="1100">
                <a:solidFill>
                  <a:srgbClr val="575757"/>
                </a:solidFill>
                <a:latin typeface="+mj-lt"/>
                <a:ea typeface="Meiryo UI" panose="020B0604030504040204" pitchFamily="50" charset="-128"/>
              </a:rPr>
            </a:b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失敗した場合は手オペで救済</a:t>
            </a:r>
            <a:r>
              <a:rPr kumimoji="1" lang="en-US" altLang="ja-JP" sz="1100">
                <a:solidFill>
                  <a:srgbClr val="575757"/>
                </a:solidFill>
                <a:latin typeface="+mj-lt"/>
                <a:ea typeface="Meiryo UI" panose="020B0604030504040204" pitchFamily="50" charset="-128"/>
              </a:rPr>
              <a:t>)</a:t>
            </a:r>
            <a:endParaRPr kumimoji="1" lang="en-US" sz="1100">
              <a:solidFill>
                <a:srgbClr val="575757"/>
              </a:solidFill>
              <a:latin typeface="+mj-lt"/>
              <a:ea typeface="Meiryo UI" panose="020B0604030504040204" pitchFamily="50" charset="-128"/>
            </a:endParaRPr>
          </a:p>
        </p:txBody>
      </p:sp>
      <p:sp>
        <p:nvSpPr>
          <p:cNvPr id="34" name="TextBox 22">
            <a:extLst>
              <a:ext uri="{FF2B5EF4-FFF2-40B4-BE49-F238E27FC236}">
                <a16:creationId xmlns:a16="http://schemas.microsoft.com/office/drawing/2014/main" id="{B9420CAE-BA23-81CE-27E6-4FA5DFE01C01}"/>
              </a:ext>
            </a:extLst>
          </p:cNvPr>
          <p:cNvSpPr txBox="1"/>
          <p:nvPr/>
        </p:nvSpPr>
        <p:spPr>
          <a:xfrm>
            <a:off x="5672012" y="4140454"/>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部署管理者は自部門外への変更時はアクセス権消滅</a:t>
            </a:r>
            <a:endParaRPr kumimoji="1" lang="en-US" sz="1100">
              <a:solidFill>
                <a:srgbClr val="575757"/>
              </a:solidFill>
              <a:latin typeface="+mj-lt"/>
              <a:ea typeface="Meiryo UI" panose="020B0604030504040204" pitchFamily="50" charset="-128"/>
            </a:endParaRPr>
          </a:p>
        </p:txBody>
      </p:sp>
      <p:sp>
        <p:nvSpPr>
          <p:cNvPr id="35" name="TextBox 22">
            <a:extLst>
              <a:ext uri="{FF2B5EF4-FFF2-40B4-BE49-F238E27FC236}">
                <a16:creationId xmlns:a16="http://schemas.microsoft.com/office/drawing/2014/main" id="{C145F01B-F85B-7F3A-ED82-0CA444688EFF}"/>
              </a:ext>
            </a:extLst>
          </p:cNvPr>
          <p:cNvSpPr txBox="1"/>
          <p:nvPr/>
        </p:nvSpPr>
        <p:spPr>
          <a:xfrm>
            <a:off x="7590347" y="1953345"/>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dirty="0">
                <a:solidFill>
                  <a:srgbClr val="575757"/>
                </a:solidFill>
                <a:latin typeface="+mj-lt"/>
                <a:ea typeface="Meiryo UI" panose="020B0604030504040204" pitchFamily="50" charset="-128"/>
              </a:rPr>
              <a:t>PF</a:t>
            </a:r>
            <a:r>
              <a:rPr kumimoji="1" lang="ja-JP" altLang="en-US" sz="1100" dirty="0">
                <a:solidFill>
                  <a:srgbClr val="575757"/>
                </a:solidFill>
                <a:latin typeface="+mj-lt"/>
                <a:ea typeface="Meiryo UI" panose="020B0604030504040204" pitchFamily="50" charset="-128"/>
              </a:rPr>
              <a:t>利用は永続、試験システムのみ利用は</a:t>
            </a:r>
            <a:r>
              <a:rPr kumimoji="1" lang="en-US" altLang="ja-JP" sz="1100" dirty="0">
                <a:solidFill>
                  <a:srgbClr val="575757"/>
                </a:solidFill>
                <a:latin typeface="+mj-lt"/>
                <a:ea typeface="Meiryo UI" panose="020B0604030504040204" pitchFamily="50" charset="-128"/>
              </a:rPr>
              <a:t>1</a:t>
            </a:r>
            <a:r>
              <a:rPr kumimoji="1" lang="ja-JP" altLang="en-US" sz="1100" dirty="0">
                <a:solidFill>
                  <a:srgbClr val="575757"/>
                </a:solidFill>
                <a:latin typeface="+mj-lt"/>
                <a:ea typeface="Meiryo UI" panose="020B0604030504040204" pitchFamily="50" charset="-128"/>
              </a:rPr>
              <a:t>年未利用で強制無効化</a:t>
            </a:r>
            <a:br>
              <a:rPr kumimoji="1" lang="en-US" altLang="ja-JP" sz="1100" dirty="0">
                <a:solidFill>
                  <a:srgbClr val="575757"/>
                </a:solidFill>
                <a:latin typeface="+mj-lt"/>
                <a:ea typeface="Meiryo UI" panose="020B0604030504040204" pitchFamily="50" charset="-128"/>
              </a:rPr>
            </a:br>
            <a:r>
              <a:rPr kumimoji="1" lang="en-US" altLang="ja-JP" sz="1100" dirty="0">
                <a:solidFill>
                  <a:srgbClr val="575757"/>
                </a:solidFill>
                <a:latin typeface="+mj-lt"/>
                <a:ea typeface="Meiryo UI" panose="020B0604030504040204" pitchFamily="50" charset="-128"/>
              </a:rPr>
              <a:t>(</a:t>
            </a:r>
            <a:r>
              <a:rPr kumimoji="1" lang="ja-JP" altLang="en-US" sz="1100" dirty="0">
                <a:solidFill>
                  <a:srgbClr val="575757"/>
                </a:solidFill>
                <a:latin typeface="+mj-lt"/>
                <a:ea typeface="Meiryo UI" panose="020B0604030504040204" pitchFamily="50" charset="-128"/>
              </a:rPr>
              <a:t>物理データとしては削除せず、非アクティブ化。データは継続。</a:t>
            </a:r>
            <a:r>
              <a:rPr kumimoji="1" lang="en-US" altLang="ja-JP" sz="1100" dirty="0">
                <a:solidFill>
                  <a:srgbClr val="575757"/>
                </a:solidFill>
                <a:latin typeface="+mj-lt"/>
                <a:ea typeface="Meiryo UI" panose="020B0604030504040204" pitchFamily="50" charset="-128"/>
              </a:rPr>
              <a:t>)</a:t>
            </a:r>
            <a:br>
              <a:rPr kumimoji="1" lang="en-US" altLang="ja-JP" sz="1100" dirty="0">
                <a:solidFill>
                  <a:srgbClr val="575757"/>
                </a:solidFill>
                <a:latin typeface="+mj-lt"/>
                <a:ea typeface="Meiryo UI" panose="020B0604030504040204" pitchFamily="50" charset="-128"/>
              </a:rPr>
            </a:br>
            <a:r>
              <a:rPr kumimoji="1" lang="en-US" altLang="ja-JP" sz="1100" dirty="0">
                <a:solidFill>
                  <a:srgbClr val="E71C57"/>
                </a:solidFill>
                <a:latin typeface="+mj-lt"/>
                <a:ea typeface="Meiryo UI" panose="020B0604030504040204" pitchFamily="50" charset="-128"/>
              </a:rPr>
              <a:t>※</a:t>
            </a:r>
            <a:r>
              <a:rPr kumimoji="1" lang="ja-JP" altLang="en-US" sz="1100" dirty="0">
                <a:solidFill>
                  <a:srgbClr val="E71C57"/>
                </a:solidFill>
                <a:latin typeface="+mj-lt"/>
                <a:ea typeface="Meiryo UI" panose="020B0604030504040204" pitchFamily="50" charset="-128"/>
              </a:rPr>
              <a:t>　現時点の想定。</a:t>
            </a:r>
            <a:endParaRPr kumimoji="1" lang="en-US" altLang="ja-JP" sz="1100" dirty="0">
              <a:solidFill>
                <a:srgbClr val="E71C57"/>
              </a:solidFill>
              <a:latin typeface="+mj-lt"/>
              <a:ea typeface="Meiryo UI" panose="020B0604030504040204" pitchFamily="50" charset="-128"/>
            </a:endParaRPr>
          </a:p>
          <a:p>
            <a:pPr>
              <a:buClr>
                <a:schemeClr val="accent3"/>
              </a:buClr>
            </a:pPr>
            <a:r>
              <a:rPr kumimoji="1" lang="ja-JP" altLang="en-US" sz="1100" dirty="0">
                <a:solidFill>
                  <a:srgbClr val="E71C57"/>
                </a:solidFill>
                <a:latin typeface="+mj-lt"/>
                <a:ea typeface="Meiryo UI" panose="020B0604030504040204" pitchFamily="50" charset="-128"/>
              </a:rPr>
              <a:t>基本設計までに要件確定。</a:t>
            </a:r>
            <a:br>
              <a:rPr kumimoji="1" lang="en-US" altLang="ja-JP" sz="1100" dirty="0">
                <a:solidFill>
                  <a:srgbClr val="E71C57"/>
                </a:solidFill>
                <a:latin typeface="+mj-lt"/>
                <a:ea typeface="Meiryo UI" panose="020B0604030504040204" pitchFamily="50" charset="-128"/>
              </a:rPr>
            </a:br>
            <a:endParaRPr kumimoji="1" lang="en-US" sz="1100" dirty="0">
              <a:solidFill>
                <a:srgbClr val="E71C57"/>
              </a:solidFill>
              <a:latin typeface="+mj-lt"/>
              <a:ea typeface="Meiryo UI" panose="020B0604030504040204" pitchFamily="50" charset="-128"/>
            </a:endParaRPr>
          </a:p>
        </p:txBody>
      </p:sp>
      <p:grpSp>
        <p:nvGrpSpPr>
          <p:cNvPr id="36" name="グループ化 36">
            <a:extLst>
              <a:ext uri="{FF2B5EF4-FFF2-40B4-BE49-F238E27FC236}">
                <a16:creationId xmlns:a16="http://schemas.microsoft.com/office/drawing/2014/main" id="{8C846771-3B9C-0640-05BB-6522798151F8}"/>
              </a:ext>
            </a:extLst>
          </p:cNvPr>
          <p:cNvGrpSpPr/>
          <p:nvPr/>
        </p:nvGrpSpPr>
        <p:grpSpPr>
          <a:xfrm>
            <a:off x="9480750" y="1175135"/>
            <a:ext cx="2250004" cy="264400"/>
            <a:chOff x="628650" y="1429329"/>
            <a:chExt cx="1076325" cy="215444"/>
          </a:xfrm>
        </p:grpSpPr>
        <p:sp>
          <p:nvSpPr>
            <p:cNvPr id="37" name="正方形/長方形 3">
              <a:extLst>
                <a:ext uri="{FF2B5EF4-FFF2-40B4-BE49-F238E27FC236}">
                  <a16:creationId xmlns:a16="http://schemas.microsoft.com/office/drawing/2014/main" id="{C2FA74FE-9CD6-EF87-DD1D-D8B37D7EDE95}"/>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その他共通要件</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8" name="直線コネクタ 37">
              <a:extLst>
                <a:ext uri="{FF2B5EF4-FFF2-40B4-BE49-F238E27FC236}">
                  <a16:creationId xmlns:a16="http://schemas.microsoft.com/office/drawing/2014/main" id="{392FAC8C-1541-FB0D-E93A-10EE1AF0A278}"/>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9" name="TextBox 22">
            <a:extLst>
              <a:ext uri="{FF2B5EF4-FFF2-40B4-BE49-F238E27FC236}">
                <a16:creationId xmlns:a16="http://schemas.microsoft.com/office/drawing/2014/main" id="{3E109390-AE15-2382-F61E-10706B9EEA08}"/>
              </a:ext>
            </a:extLst>
          </p:cNvPr>
          <p:cNvSpPr txBox="1"/>
          <p:nvPr/>
        </p:nvSpPr>
        <p:spPr>
          <a:xfrm>
            <a:off x="9480749" y="1953345"/>
            <a:ext cx="2250003"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規約は利用目的に応じて適用範囲を可変</a:t>
            </a:r>
            <a:endParaRPr kumimoji="1" lang="en-US" altLang="ja-JP" sz="1100">
              <a:solidFill>
                <a:srgbClr val="575757"/>
              </a:solidFill>
              <a:latin typeface="+mj-lt"/>
              <a:ea typeface="Meiryo UI" panose="020B0604030504040204" pitchFamily="50" charset="-128"/>
            </a:endParaRPr>
          </a:p>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すなわち、試験システムのみ利用と</a:t>
            </a:r>
            <a:r>
              <a:rPr kumimoji="1" lang="en-US" altLang="ja-JP" sz="1100">
                <a:solidFill>
                  <a:srgbClr val="575757"/>
                </a:solidFill>
                <a:latin typeface="+mj-lt"/>
                <a:ea typeface="Meiryo UI" panose="020B0604030504040204" pitchFamily="50" charset="-128"/>
              </a:rPr>
              <a:t>PF</a:t>
            </a:r>
            <a:r>
              <a:rPr kumimoji="1" lang="ja-JP" altLang="en-US" sz="1100">
                <a:solidFill>
                  <a:srgbClr val="575757"/>
                </a:solidFill>
                <a:latin typeface="+mj-lt"/>
                <a:ea typeface="Meiryo UI" panose="020B0604030504040204" pitchFamily="50" charset="-128"/>
              </a:rPr>
              <a:t>利用で規約適用はそれぞれの規約を適用</a:t>
            </a:r>
            <a:endParaRPr kumimoji="1" lang="en-US" altLang="ja-JP" sz="1100">
              <a:solidFill>
                <a:srgbClr val="575757"/>
              </a:solidFill>
              <a:latin typeface="+mj-lt"/>
              <a:ea typeface="Meiryo UI" panose="020B0604030504040204" pitchFamily="50" charset="-128"/>
            </a:endParaRPr>
          </a:p>
          <a:p>
            <a:pPr marL="171450" indent="-171450">
              <a:buClr>
                <a:schemeClr val="accent3"/>
              </a:buClr>
              <a:buFont typeface="Arial" panose="020B0604020202020204" pitchFamily="34" charset="0"/>
              <a:buChar char="•"/>
            </a:pPr>
            <a:endParaRPr kumimoji="1" lang="en-US" sz="1100">
              <a:solidFill>
                <a:srgbClr val="575757"/>
              </a:solidFill>
              <a:latin typeface="+mj-lt"/>
              <a:ea typeface="Meiryo UI" panose="020B0604030504040204" pitchFamily="50" charset="-128"/>
            </a:endParaRPr>
          </a:p>
        </p:txBody>
      </p:sp>
      <p:sp>
        <p:nvSpPr>
          <p:cNvPr id="40" name="TextBox 22">
            <a:extLst>
              <a:ext uri="{FF2B5EF4-FFF2-40B4-BE49-F238E27FC236}">
                <a16:creationId xmlns:a16="http://schemas.microsoft.com/office/drawing/2014/main" id="{09F3296F-2A72-5540-824E-71202EA0DEAD}"/>
              </a:ext>
            </a:extLst>
          </p:cNvPr>
          <p:cNvSpPr txBox="1"/>
          <p:nvPr/>
        </p:nvSpPr>
        <p:spPr>
          <a:xfrm>
            <a:off x="9480749" y="4143172"/>
            <a:ext cx="2250003"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従業員紐付けの際には、ドメイン認証によるアラート及び、</a:t>
            </a:r>
            <a:r>
              <a:rPr kumimoji="1" lang="en-US" altLang="ja-JP" sz="1100">
                <a:solidFill>
                  <a:srgbClr val="575757"/>
                </a:solidFill>
                <a:latin typeface="+mj-lt"/>
                <a:ea typeface="Meiryo UI" panose="020B0604030504040204" pitchFamily="50" charset="-128"/>
              </a:rPr>
              <a:t>MFA</a:t>
            </a:r>
            <a:r>
              <a:rPr kumimoji="1" lang="ja-JP" altLang="en-US" sz="1100">
                <a:solidFill>
                  <a:srgbClr val="575757"/>
                </a:solidFill>
                <a:latin typeface="+mj-lt"/>
                <a:ea typeface="Meiryo UI" panose="020B0604030504040204" pitchFamily="50" charset="-128"/>
              </a:rPr>
              <a:t>によるメール認証を実施</a:t>
            </a:r>
            <a:endParaRPr kumimoji="1" lang="en-US" altLang="ja-JP" sz="1100">
              <a:solidFill>
                <a:srgbClr val="575757"/>
              </a:solidFill>
              <a:latin typeface="+mj-lt"/>
              <a:ea typeface="Meiryo UI" panose="020B0604030504040204" pitchFamily="50" charset="-128"/>
            </a:endParaRPr>
          </a:p>
          <a:p>
            <a:pPr marL="171450" indent="-171450">
              <a:buClr>
                <a:schemeClr val="accent3"/>
              </a:buClr>
              <a:buFont typeface="Arial" panose="020B0604020202020204" pitchFamily="34" charset="0"/>
              <a:buChar char="•"/>
            </a:pPr>
            <a:r>
              <a:rPr kumimoji="1" lang="en-US" altLang="ja-JP" sz="1100" err="1">
                <a:solidFill>
                  <a:srgbClr val="575757"/>
                </a:solidFill>
                <a:latin typeface="+mj-lt"/>
                <a:ea typeface="Meiryo UI" panose="020B0604030504040204" pitchFamily="50" charset="-128"/>
              </a:rPr>
              <a:t>eKYC</a:t>
            </a:r>
            <a:r>
              <a:rPr kumimoji="1" lang="ja-JP" altLang="en-US" sz="1100">
                <a:solidFill>
                  <a:srgbClr val="575757"/>
                </a:solidFill>
                <a:latin typeface="+mj-lt"/>
                <a:ea typeface="Meiryo UI" panose="020B0604030504040204" pitchFamily="50" charset="-128"/>
              </a:rPr>
              <a:t>による法人企業の取引時確認を実施</a:t>
            </a:r>
            <a:endParaRPr kumimoji="1" lang="en-US" sz="1100">
              <a:solidFill>
                <a:srgbClr val="575757"/>
              </a:solidFill>
              <a:latin typeface="+mj-lt"/>
              <a:ea typeface="Meiryo UI" panose="020B0604030504040204" pitchFamily="50" charset="-128"/>
            </a:endParaRPr>
          </a:p>
        </p:txBody>
      </p:sp>
      <p:sp>
        <p:nvSpPr>
          <p:cNvPr id="41" name="TextBox 22">
            <a:extLst>
              <a:ext uri="{FF2B5EF4-FFF2-40B4-BE49-F238E27FC236}">
                <a16:creationId xmlns:a16="http://schemas.microsoft.com/office/drawing/2014/main" id="{9977968B-61EF-4316-7E04-D560BAA49724}"/>
              </a:ext>
            </a:extLst>
          </p:cNvPr>
          <p:cNvSpPr txBox="1"/>
          <p:nvPr/>
        </p:nvSpPr>
        <p:spPr>
          <a:xfrm>
            <a:off x="9480749" y="5348532"/>
            <a:ext cx="2250003"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個人</a:t>
            </a:r>
            <a:r>
              <a:rPr kumimoji="1" lang="en-US" altLang="ja-JP" sz="1100">
                <a:solidFill>
                  <a:srgbClr val="575757"/>
                </a:solidFill>
                <a:latin typeface="+mj-lt"/>
                <a:ea typeface="Meiryo UI" panose="020B0604030504040204" pitchFamily="50" charset="-128"/>
              </a:rPr>
              <a:t>ID</a:t>
            </a:r>
            <a:r>
              <a:rPr kumimoji="1" lang="ja-JP" altLang="en-US" sz="1100">
                <a:solidFill>
                  <a:srgbClr val="575757"/>
                </a:solidFill>
                <a:latin typeface="+mj-lt"/>
                <a:ea typeface="Meiryo UI" panose="020B0604030504040204" pitchFamily="50" charset="-128"/>
              </a:rPr>
              <a:t>に法人従業員ロールを紐付ける</a:t>
            </a: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メールによる</a:t>
            </a:r>
            <a:r>
              <a:rPr kumimoji="1" lang="en-US" altLang="ja-JP" sz="1100">
                <a:solidFill>
                  <a:srgbClr val="575757"/>
                </a:solidFill>
                <a:latin typeface="+mj-lt"/>
                <a:ea typeface="Meiryo UI" panose="020B0604030504040204" pitchFamily="50" charset="-128"/>
              </a:rPr>
              <a:t>MFA</a:t>
            </a:r>
            <a:r>
              <a:rPr kumimoji="1" lang="ja-JP" altLang="en-US" sz="1100">
                <a:solidFill>
                  <a:srgbClr val="575757"/>
                </a:solidFill>
                <a:latin typeface="+mj-lt"/>
                <a:ea typeface="Meiryo UI" panose="020B0604030504040204" pitchFamily="50" charset="-128"/>
              </a:rPr>
              <a:t>認証</a:t>
            </a:r>
            <a:r>
              <a:rPr kumimoji="1" lang="en-US" altLang="ja-JP" sz="1100">
                <a:solidFill>
                  <a:srgbClr val="575757"/>
                </a:solidFill>
                <a:latin typeface="+mj-lt"/>
                <a:ea typeface="Meiryo UI" panose="020B0604030504040204" pitchFamily="50" charset="-128"/>
              </a:rPr>
              <a:t>)</a:t>
            </a:r>
          </a:p>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情報のアクセス制限は個人で設定可能だが、バウチャーに関しては法人管理者への参照権限が優先</a:t>
            </a: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非公開にできない</a:t>
            </a:r>
            <a:r>
              <a:rPr kumimoji="1" lang="en-US" altLang="ja-JP" sz="1100">
                <a:solidFill>
                  <a:srgbClr val="575757"/>
                </a:solidFill>
                <a:latin typeface="+mj-lt"/>
                <a:ea typeface="Meiryo UI" panose="020B0604030504040204" pitchFamily="50" charset="-128"/>
              </a:rPr>
              <a:t>)</a:t>
            </a:r>
          </a:p>
        </p:txBody>
      </p:sp>
      <p:sp>
        <p:nvSpPr>
          <p:cNvPr id="42" name="TextBox 22">
            <a:extLst>
              <a:ext uri="{FF2B5EF4-FFF2-40B4-BE49-F238E27FC236}">
                <a16:creationId xmlns:a16="http://schemas.microsoft.com/office/drawing/2014/main" id="{CD80E9D8-E58C-25DA-FC1B-487699D1841B}"/>
              </a:ext>
            </a:extLst>
          </p:cNvPr>
          <p:cNvSpPr txBox="1"/>
          <p:nvPr/>
        </p:nvSpPr>
        <p:spPr>
          <a:xfrm>
            <a:off x="1843576" y="5348531"/>
            <a:ext cx="1708730"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管理者が従業員に対してロール設定、招待し、招待を受けた後に、従業員個人が個人</a:t>
            </a:r>
            <a:r>
              <a:rPr kumimoji="1" lang="en-US" altLang="ja-JP" sz="1100">
                <a:solidFill>
                  <a:srgbClr val="575757"/>
                </a:solidFill>
                <a:latin typeface="+mj-lt"/>
                <a:ea typeface="Meiryo UI" panose="020B0604030504040204" pitchFamily="50" charset="-128"/>
              </a:rPr>
              <a:t>ID</a:t>
            </a:r>
            <a:r>
              <a:rPr kumimoji="1" lang="ja-JP" altLang="en-US" sz="1100">
                <a:solidFill>
                  <a:srgbClr val="575757"/>
                </a:solidFill>
                <a:latin typeface="+mj-lt"/>
                <a:ea typeface="Meiryo UI" panose="020B0604030504040204" pitchFamily="50" charset="-128"/>
              </a:rPr>
              <a:t>に従業員ロール追加</a:t>
            </a:r>
            <a:endParaRPr kumimoji="1" lang="en-US" sz="1100">
              <a:solidFill>
                <a:srgbClr val="575757"/>
              </a:solidFill>
              <a:latin typeface="+mj-lt"/>
              <a:ea typeface="Meiryo UI" panose="020B0604030504040204" pitchFamily="50" charset="-128"/>
            </a:endParaRPr>
          </a:p>
        </p:txBody>
      </p:sp>
      <p:sp>
        <p:nvSpPr>
          <p:cNvPr id="43" name="TextBox 22">
            <a:extLst>
              <a:ext uri="{FF2B5EF4-FFF2-40B4-BE49-F238E27FC236}">
                <a16:creationId xmlns:a16="http://schemas.microsoft.com/office/drawing/2014/main" id="{88108B32-F760-6E6D-AD8B-D3E127C8BF19}"/>
              </a:ext>
            </a:extLst>
          </p:cNvPr>
          <p:cNvSpPr txBox="1"/>
          <p:nvPr/>
        </p:nvSpPr>
        <p:spPr>
          <a:xfrm>
            <a:off x="3731331" y="5348530"/>
            <a:ext cx="3649411" cy="760881"/>
          </a:xfrm>
          <a:prstGeom prst="rect">
            <a:avLst/>
          </a:prstGeom>
          <a:noFill/>
          <a:ln w="9525" cap="rnd" cmpd="sng" algn="ctr">
            <a:solidFill>
              <a:srgbClr val="9A9A9A"/>
            </a:solidFill>
            <a:prstDash val="dash"/>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100">
                <a:solidFill>
                  <a:srgbClr val="575757"/>
                </a:solidFill>
                <a:latin typeface="+mj-lt"/>
                <a:ea typeface="Meiryo UI" panose="020B0604030504040204" pitchFamily="50" charset="-128"/>
              </a:rPr>
              <a:t>部署が変更となっても、個人に紐づく業務情報は引継ぎ</a:t>
            </a:r>
            <a:endParaRPr kumimoji="1" lang="en-US" sz="1100">
              <a:solidFill>
                <a:srgbClr val="575757"/>
              </a:solidFill>
              <a:latin typeface="+mj-lt"/>
              <a:ea typeface="Meiryo UI" panose="020B0604030504040204" pitchFamily="50" charset="-128"/>
            </a:endParaRPr>
          </a:p>
        </p:txBody>
      </p:sp>
      <p:sp>
        <p:nvSpPr>
          <p:cNvPr id="44" name="Rectangle 7">
            <a:extLst>
              <a:ext uri="{FF2B5EF4-FFF2-40B4-BE49-F238E27FC236}">
                <a16:creationId xmlns:a16="http://schemas.microsoft.com/office/drawing/2014/main" id="{4A5A115F-EE73-C506-66A6-FF3BC8C9712C}"/>
              </a:ext>
            </a:extLst>
          </p:cNvPr>
          <p:cNvSpPr/>
          <p:nvPr/>
        </p:nvSpPr>
        <p:spPr>
          <a:xfrm>
            <a:off x="372825" y="742998"/>
            <a:ext cx="11276615" cy="34655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285750" indent="-285750">
              <a:buFont typeface="Arial" panose="020B0604020202020204" pitchFamily="34" charset="0"/>
              <a:buChar char="•"/>
              <a:defRPr/>
            </a:pPr>
            <a:r>
              <a:rPr kumimoji="1" lang="ja-JP" altLang="en-US" sz="1600" kern="0">
                <a:solidFill>
                  <a:srgbClr val="575757"/>
                </a:solidFill>
                <a:latin typeface="Trebuchet MS"/>
                <a:ea typeface="Meiryo UI" panose="020B0604030504040204" pitchFamily="50" charset="-128"/>
              </a:rPr>
              <a:t>個人／法人のライフサイクルにおける要件</a:t>
            </a:r>
            <a:endParaRPr kumimoji="1" lang="en-US" altLang="ja-JP" sz="1600" b="0" i="0" u="none" strike="noStrike" kern="0" cap="none" spc="0" normalizeH="0" baseline="0" noProof="0">
              <a:ln>
                <a:noFill/>
              </a:ln>
              <a:solidFill>
                <a:srgbClr val="575757"/>
              </a:solidFill>
              <a:effectLst/>
              <a:uLnTx/>
              <a:uFillTx/>
              <a:latin typeface="Trebuchet MS"/>
              <a:ea typeface="Meiryo UI" panose="020B0604030504040204" pitchFamily="50" charset="-128"/>
            </a:endParaRPr>
          </a:p>
        </p:txBody>
      </p:sp>
      <p:cxnSp>
        <p:nvCxnSpPr>
          <p:cNvPr id="45" name="直線コネクタ 22">
            <a:extLst>
              <a:ext uri="{FF2B5EF4-FFF2-40B4-BE49-F238E27FC236}">
                <a16:creationId xmlns:a16="http://schemas.microsoft.com/office/drawing/2014/main" id="{5BBBCBC5-EF47-7B1E-ACA9-928A20DCEBE6}"/>
              </a:ext>
            </a:extLst>
          </p:cNvPr>
          <p:cNvCxnSpPr>
            <a:cxnSpLocks/>
          </p:cNvCxnSpPr>
          <p:nvPr/>
        </p:nvCxnSpPr>
        <p:spPr>
          <a:xfrm>
            <a:off x="461245" y="4068039"/>
            <a:ext cx="11269507"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直線コネクタ 22">
            <a:extLst>
              <a:ext uri="{FF2B5EF4-FFF2-40B4-BE49-F238E27FC236}">
                <a16:creationId xmlns:a16="http://schemas.microsoft.com/office/drawing/2014/main" id="{96E7C2BB-4ABD-462B-0A92-E46A5489C701}"/>
              </a:ext>
            </a:extLst>
          </p:cNvPr>
          <p:cNvCxnSpPr>
            <a:cxnSpLocks/>
          </p:cNvCxnSpPr>
          <p:nvPr/>
        </p:nvCxnSpPr>
        <p:spPr>
          <a:xfrm>
            <a:off x="916299" y="5300792"/>
            <a:ext cx="10814453"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5006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D1565C-B90B-9340-4581-6C23F69B509A}"/>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569B0935-BE92-28AE-8CD7-63D31AC6F05E}"/>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構造・管理体系</a:t>
            </a:r>
          </a:p>
        </p:txBody>
      </p:sp>
      <p:sp>
        <p:nvSpPr>
          <p:cNvPr id="153" name="テキスト ボックス 15">
            <a:extLst>
              <a:ext uri="{FF2B5EF4-FFF2-40B4-BE49-F238E27FC236}">
                <a16:creationId xmlns:a16="http://schemas.microsoft.com/office/drawing/2014/main" id="{FC90C4BB-D4F3-626F-AC0F-1925C9A8C03C}"/>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en-US" altLang="ja-JP">
                <a:solidFill>
                  <a:srgbClr val="000000"/>
                </a:solidFill>
                <a:latin typeface="+mj-lt"/>
                <a:ea typeface="Meiryo UI" panose="020B0604030504040204" pitchFamily="50" charset="-128"/>
              </a:rPr>
              <a:t>ID</a:t>
            </a:r>
            <a:r>
              <a:rPr lang="ja-JP" altLang="en-US">
                <a:solidFill>
                  <a:srgbClr val="000000"/>
                </a:solidFill>
                <a:latin typeface="+mj-lt"/>
                <a:ea typeface="Meiryo UI" panose="020B0604030504040204" pitchFamily="50" charset="-128"/>
              </a:rPr>
              <a:t>種別として、大きく</a:t>
            </a:r>
            <a:r>
              <a:rPr lang="en-US" altLang="ja-JP">
                <a:solidFill>
                  <a:srgbClr val="000000"/>
                </a:solidFill>
                <a:latin typeface="+mj-lt"/>
                <a:ea typeface="Meiryo UI" panose="020B0604030504040204" pitchFamily="50" charset="-128"/>
              </a:rPr>
              <a:t>3</a:t>
            </a:r>
            <a:r>
              <a:rPr lang="ja-JP" altLang="en-US">
                <a:solidFill>
                  <a:srgbClr val="000000"/>
                </a:solidFill>
                <a:latin typeface="+mj-lt"/>
                <a:ea typeface="Meiryo UI" panose="020B0604030504040204" pitchFamily="50" charset="-128"/>
              </a:rPr>
              <a:t>つに分類</a:t>
            </a:r>
          </a:p>
        </p:txBody>
      </p:sp>
      <p:sp>
        <p:nvSpPr>
          <p:cNvPr id="4" name="Rectangle 59">
            <a:extLst>
              <a:ext uri="{FF2B5EF4-FFF2-40B4-BE49-F238E27FC236}">
                <a16:creationId xmlns:a16="http://schemas.microsoft.com/office/drawing/2014/main" id="{7CBA7B91-405F-A3C4-6B92-28A7C47937BD}"/>
              </a:ext>
            </a:extLst>
          </p:cNvPr>
          <p:cNvSpPr/>
          <p:nvPr/>
        </p:nvSpPr>
        <p:spPr>
          <a:xfrm>
            <a:off x="257017" y="4773452"/>
            <a:ext cx="5909708" cy="1524290"/>
          </a:xfrm>
          <a:prstGeom prst="rect">
            <a:avLst/>
          </a:prstGeom>
          <a:solidFill>
            <a:schemeClr val="tx1">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rgbClr val="575757"/>
                </a:solidFill>
                <a:ea typeface="Meiryo UI" panose="020B0604030504040204" pitchFamily="50" charset="-128"/>
              </a:rPr>
              <a:t>システム運営者アカウント</a:t>
            </a:r>
            <a:endParaRPr lang="en-US" sz="1200">
              <a:solidFill>
                <a:srgbClr val="575757"/>
              </a:solidFill>
              <a:ea typeface="Meiryo UI" panose="020B0604030504040204" pitchFamily="50" charset="-128"/>
            </a:endParaRPr>
          </a:p>
        </p:txBody>
      </p:sp>
      <p:sp>
        <p:nvSpPr>
          <p:cNvPr id="5" name="Rectangle 58">
            <a:extLst>
              <a:ext uri="{FF2B5EF4-FFF2-40B4-BE49-F238E27FC236}">
                <a16:creationId xmlns:a16="http://schemas.microsoft.com/office/drawing/2014/main" id="{AA58E144-FD4B-09FA-4EF8-03B48CEC4FEE}"/>
              </a:ext>
            </a:extLst>
          </p:cNvPr>
          <p:cNvSpPr/>
          <p:nvPr/>
        </p:nvSpPr>
        <p:spPr>
          <a:xfrm>
            <a:off x="257017" y="3055622"/>
            <a:ext cx="5909708" cy="1617043"/>
          </a:xfrm>
          <a:prstGeom prst="rect">
            <a:avLst/>
          </a:prstGeom>
          <a:solidFill>
            <a:srgbClr val="C9E7CA"/>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rgbClr val="575757"/>
                </a:solidFill>
                <a:ea typeface="Meiryo UI" panose="020B0604030504040204" pitchFamily="50" charset="-128"/>
              </a:rPr>
              <a:t>ユーザアカウント</a:t>
            </a:r>
            <a:endParaRPr lang="en-US" sz="1200">
              <a:solidFill>
                <a:srgbClr val="575757"/>
              </a:solidFill>
              <a:ea typeface="Meiryo UI" panose="020B0604030504040204" pitchFamily="50" charset="-128"/>
            </a:endParaRPr>
          </a:p>
        </p:txBody>
      </p:sp>
      <p:graphicFrame>
        <p:nvGraphicFramePr>
          <p:cNvPr id="9" name="Table 7">
            <a:extLst>
              <a:ext uri="{FF2B5EF4-FFF2-40B4-BE49-F238E27FC236}">
                <a16:creationId xmlns:a16="http://schemas.microsoft.com/office/drawing/2014/main" id="{F1606D3D-1C10-8BE3-8B03-0C0D8F57C2BF}"/>
              </a:ext>
            </a:extLst>
          </p:cNvPr>
          <p:cNvGraphicFramePr>
            <a:graphicFrameLocks noGrp="1"/>
          </p:cNvGraphicFramePr>
          <p:nvPr/>
        </p:nvGraphicFramePr>
        <p:xfrm>
          <a:off x="365365" y="3419510"/>
          <a:ext cx="4195840" cy="1117503"/>
        </p:xfrm>
        <a:graphic>
          <a:graphicData uri="http://schemas.openxmlformats.org/drawingml/2006/table">
            <a:tbl>
              <a:tblPr firstRow="1" bandRow="1">
                <a:tableStyleId>{5C22544A-7EE6-4342-B048-85BDC9FD1C3A}</a:tableStyleId>
              </a:tblPr>
              <a:tblGrid>
                <a:gridCol w="717550">
                  <a:extLst>
                    <a:ext uri="{9D8B030D-6E8A-4147-A177-3AD203B41FA5}">
                      <a16:colId xmlns:a16="http://schemas.microsoft.com/office/drawing/2014/main" val="3008783222"/>
                    </a:ext>
                  </a:extLst>
                </a:gridCol>
                <a:gridCol w="949083">
                  <a:extLst>
                    <a:ext uri="{9D8B030D-6E8A-4147-A177-3AD203B41FA5}">
                      <a16:colId xmlns:a16="http://schemas.microsoft.com/office/drawing/2014/main" val="274433652"/>
                    </a:ext>
                  </a:extLst>
                </a:gridCol>
                <a:gridCol w="1222773">
                  <a:extLst>
                    <a:ext uri="{9D8B030D-6E8A-4147-A177-3AD203B41FA5}">
                      <a16:colId xmlns:a16="http://schemas.microsoft.com/office/drawing/2014/main" val="4013490143"/>
                    </a:ext>
                  </a:extLst>
                </a:gridCol>
                <a:gridCol w="1306434">
                  <a:extLst>
                    <a:ext uri="{9D8B030D-6E8A-4147-A177-3AD203B41FA5}">
                      <a16:colId xmlns:a16="http://schemas.microsoft.com/office/drawing/2014/main" val="2233569446"/>
                    </a:ext>
                  </a:extLst>
                </a:gridCol>
              </a:tblGrid>
              <a:tr h="199907">
                <a:tc>
                  <a:txBody>
                    <a:bodyPr/>
                    <a:lstStyle/>
                    <a:p>
                      <a:r>
                        <a:rPr lang="en-US" altLang="ja-JP" sz="1100">
                          <a:ea typeface="Meiryo UI" panose="020B0604030504040204" pitchFamily="50" charset="-128"/>
                        </a:rPr>
                        <a:t>ID</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r>
                        <a:rPr lang="ja-JP" altLang="en-US" sz="1100">
                          <a:ea typeface="Meiryo UI" panose="020B0604030504040204" pitchFamily="50" charset="-128"/>
                        </a:rPr>
                        <a:t>第</a:t>
                      </a:r>
                      <a:r>
                        <a:rPr lang="en-US" altLang="ja-JP" sz="1100">
                          <a:ea typeface="Meiryo UI" panose="020B0604030504040204" pitchFamily="50" charset="-128"/>
                        </a:rPr>
                        <a:t>1</a:t>
                      </a:r>
                      <a:r>
                        <a:rPr lang="ja-JP" altLang="en-US" sz="1100">
                          <a:ea typeface="Meiryo UI" panose="020B0604030504040204" pitchFamily="50" charset="-128"/>
                        </a:rPr>
                        <a:t>メールアドレス</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r>
                        <a:rPr lang="ja-JP" altLang="en-US" sz="1100">
                          <a:ea typeface="Meiryo UI" panose="020B0604030504040204" pitchFamily="50" charset="-128"/>
                        </a:rPr>
                        <a:t>第</a:t>
                      </a:r>
                      <a:r>
                        <a:rPr lang="en-US" altLang="ja-JP" sz="1100">
                          <a:ea typeface="Meiryo UI" panose="020B0604030504040204" pitchFamily="50" charset="-128"/>
                        </a:rPr>
                        <a:t>2</a:t>
                      </a:r>
                      <a:r>
                        <a:rPr lang="ja-JP" altLang="en-US" sz="1100">
                          <a:ea typeface="Meiryo UI" panose="020B0604030504040204" pitchFamily="50" charset="-128"/>
                        </a:rPr>
                        <a:t>メールアドレス</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extLst>
                  <a:ext uri="{0D108BD9-81ED-4DB2-BD59-A6C34878D82A}">
                    <a16:rowId xmlns:a16="http://schemas.microsoft.com/office/drawing/2014/main" val="4085383835"/>
                  </a:ext>
                </a:extLst>
              </a:tr>
              <a:tr h="286141">
                <a:tc>
                  <a:txBody>
                    <a:bodyPr/>
                    <a:lstStyle/>
                    <a:p>
                      <a:r>
                        <a:rPr kumimoji="0" lang="en-US" altLang="ja-JP"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1</a:t>
                      </a:r>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001</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試験 太郎</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kern="1200">
                          <a:solidFill>
                            <a:srgbClr val="575757"/>
                          </a:solidFill>
                          <a:latin typeface="+mn-lt"/>
                          <a:ea typeface="Meiryo UI" panose="020B0604030504040204" pitchFamily="50" charset="-128"/>
                          <a:cs typeface="+mn-cs"/>
                          <a:hlinkClick r:id="rId3"/>
                        </a:rPr>
                        <a:t>aa@</a:t>
                      </a:r>
                      <a:r>
                        <a:rPr lang="en-US" altLang="ja-JP" sz="1100" kern="1200">
                          <a:solidFill>
                            <a:srgbClr val="575757"/>
                          </a:solidFill>
                          <a:latin typeface="+mn-lt"/>
                          <a:ea typeface="Meiryo UI" panose="020B0604030504040204" pitchFamily="50" charset="-128"/>
                          <a:cs typeface="+mn-cs"/>
                          <a:hlinkClick r:id="rId3"/>
                        </a:rPr>
                        <a:t>gmail</a:t>
                      </a:r>
                      <a:r>
                        <a:rPr lang="en-US" sz="1100" kern="1200">
                          <a:solidFill>
                            <a:srgbClr val="575757"/>
                          </a:solidFill>
                          <a:latin typeface="+mn-lt"/>
                          <a:ea typeface="Meiryo UI" panose="020B0604030504040204" pitchFamily="50" charset="-128"/>
                          <a:cs typeface="+mn-cs"/>
                          <a:hlinkClick r:id="rId3"/>
                        </a:rPr>
                        <a:t>.com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a:solidFill>
                            <a:srgbClr val="575757"/>
                          </a:solidFill>
                          <a:ea typeface="Meiryo UI" panose="020B0604030504040204" pitchFamily="50" charset="-128"/>
                          <a:hlinkClick r:id="rId4"/>
                        </a:rPr>
                        <a:t>aa@</a:t>
                      </a:r>
                      <a:r>
                        <a:rPr lang="en-US" altLang="ja-JP" sz="1100">
                          <a:solidFill>
                            <a:srgbClr val="575757"/>
                          </a:solidFill>
                          <a:ea typeface="Meiryo UI" panose="020B0604030504040204" pitchFamily="50" charset="-128"/>
                          <a:hlinkClick r:id="rId4"/>
                        </a:rPr>
                        <a:t>ipa.com</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69054548"/>
                  </a:ext>
                </a:extLst>
              </a:tr>
              <a:tr h="286141">
                <a:tc>
                  <a:txBody>
                    <a:bodyPr/>
                    <a:lstStyle/>
                    <a:p>
                      <a:r>
                        <a:rPr kumimoji="0" lang="en-US" altLang="ja-JP"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1</a:t>
                      </a:r>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002</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試験 花子</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kern="1200">
                          <a:solidFill>
                            <a:srgbClr val="575757"/>
                          </a:solidFill>
                          <a:latin typeface="+mn-lt"/>
                          <a:ea typeface="Meiryo UI" panose="020B0604030504040204" pitchFamily="50" charset="-128"/>
                          <a:cs typeface="+mn-cs"/>
                          <a:hlinkClick r:id="rId5"/>
                        </a:rPr>
                        <a:t>bb@</a:t>
                      </a:r>
                      <a:r>
                        <a:rPr lang="en-US" altLang="ja-JP" sz="1100" kern="1200">
                          <a:solidFill>
                            <a:srgbClr val="575757"/>
                          </a:solidFill>
                          <a:latin typeface="+mn-lt"/>
                          <a:ea typeface="Meiryo UI" panose="020B0604030504040204" pitchFamily="50" charset="-128"/>
                          <a:cs typeface="+mn-cs"/>
                          <a:hlinkClick r:id="rId5"/>
                        </a:rPr>
                        <a:t>gmail</a:t>
                      </a:r>
                      <a:r>
                        <a:rPr lang="en-US" sz="1100" kern="1200">
                          <a:solidFill>
                            <a:srgbClr val="575757"/>
                          </a:solidFill>
                          <a:latin typeface="+mn-lt"/>
                          <a:ea typeface="Meiryo UI" panose="020B0604030504040204" pitchFamily="50" charset="-128"/>
                          <a:cs typeface="+mn-cs"/>
                          <a:hlinkClick r:id="rId5"/>
                        </a:rPr>
                        <a:t>.com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a:solidFill>
                            <a:srgbClr val="575757"/>
                          </a:solidFill>
                          <a:ea typeface="Meiryo UI" panose="020B0604030504040204" pitchFamily="50" charset="-128"/>
                          <a:hlinkClick r:id="rId6"/>
                        </a:rPr>
                        <a:t>bb</a:t>
                      </a:r>
                      <a:r>
                        <a:rPr lang="en-US" sz="1100">
                          <a:solidFill>
                            <a:srgbClr val="575757"/>
                          </a:solidFill>
                          <a:ea typeface="Meiryo UI" panose="020B0604030504040204" pitchFamily="50" charset="-128"/>
                          <a:hlinkClick r:id="rId6"/>
                        </a:rPr>
                        <a:t>@</a:t>
                      </a:r>
                      <a:r>
                        <a:rPr lang="en-US" altLang="ja-JP" sz="1100">
                          <a:solidFill>
                            <a:srgbClr val="575757"/>
                          </a:solidFill>
                          <a:ea typeface="Meiryo UI" panose="020B0604030504040204" pitchFamily="50" charset="-128"/>
                          <a:hlinkClick r:id="rId6"/>
                        </a:rPr>
                        <a:t>ipa.com</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45175135"/>
                  </a:ext>
                </a:extLst>
              </a:tr>
              <a:tr h="286141">
                <a:tc>
                  <a:txBody>
                    <a:bodyPr/>
                    <a:lstStyle/>
                    <a:p>
                      <a:r>
                        <a:rPr kumimoji="0" lang="en-US" altLang="ja-JP"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1</a:t>
                      </a:r>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003</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試験 二郎</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kern="1200">
                          <a:solidFill>
                            <a:srgbClr val="575757"/>
                          </a:solidFill>
                          <a:latin typeface="+mn-lt"/>
                          <a:ea typeface="Meiryo UI" panose="020B0604030504040204" pitchFamily="50" charset="-128"/>
                          <a:cs typeface="+mn-cs"/>
                          <a:hlinkClick r:id="rId7"/>
                        </a:rPr>
                        <a:t>cc@</a:t>
                      </a:r>
                      <a:r>
                        <a:rPr lang="en-US" altLang="ja-JP" sz="1100" kern="1200">
                          <a:solidFill>
                            <a:srgbClr val="575757"/>
                          </a:solidFill>
                          <a:latin typeface="+mn-lt"/>
                          <a:ea typeface="Meiryo UI" panose="020B0604030504040204" pitchFamily="50" charset="-128"/>
                          <a:cs typeface="+mn-cs"/>
                          <a:hlinkClick r:id="rId7"/>
                        </a:rPr>
                        <a:t>gmail</a:t>
                      </a:r>
                      <a:r>
                        <a:rPr lang="en-US" sz="1100" kern="1200">
                          <a:solidFill>
                            <a:srgbClr val="575757"/>
                          </a:solidFill>
                          <a:latin typeface="+mn-lt"/>
                          <a:ea typeface="Meiryo UI" panose="020B0604030504040204" pitchFamily="50" charset="-128"/>
                          <a:cs typeface="+mn-cs"/>
                          <a:hlinkClick r:id="rId7"/>
                        </a:rPr>
                        <a:t>.com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err="1">
                          <a:solidFill>
                            <a:srgbClr val="575757"/>
                          </a:solidFill>
                          <a:ea typeface="Meiryo UI" panose="020B0604030504040204" pitchFamily="50" charset="-128"/>
                          <a:hlinkClick r:id="rId8"/>
                        </a:rPr>
                        <a:t>cc</a:t>
                      </a:r>
                      <a:r>
                        <a:rPr lang="en-US" sz="1100" dirty="0" err="1">
                          <a:solidFill>
                            <a:srgbClr val="575757"/>
                          </a:solidFill>
                          <a:ea typeface="Meiryo UI" panose="020B0604030504040204" pitchFamily="50" charset="-128"/>
                          <a:hlinkClick r:id="rId8"/>
                        </a:rPr>
                        <a:t>@</a:t>
                      </a:r>
                      <a:r>
                        <a:rPr lang="en-US" altLang="ja-JP" sz="1100" dirty="0" err="1">
                          <a:solidFill>
                            <a:srgbClr val="575757"/>
                          </a:solidFill>
                          <a:ea typeface="Meiryo UI" panose="020B0604030504040204" pitchFamily="50" charset="-128"/>
                          <a:hlinkClick r:id="rId8"/>
                        </a:rPr>
                        <a:t>ipa.com</a:t>
                      </a:r>
                      <a:endParaRPr lang="en-US" sz="1100" dirty="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52417950"/>
                  </a:ext>
                </a:extLst>
              </a:tr>
            </a:tbl>
          </a:graphicData>
        </a:graphic>
      </p:graphicFrame>
      <p:graphicFrame>
        <p:nvGraphicFramePr>
          <p:cNvPr id="10" name="Table 26">
            <a:extLst>
              <a:ext uri="{FF2B5EF4-FFF2-40B4-BE49-F238E27FC236}">
                <a16:creationId xmlns:a16="http://schemas.microsoft.com/office/drawing/2014/main" id="{B43F36FD-E40A-8A72-1D90-D36AFE00F56F}"/>
              </a:ext>
            </a:extLst>
          </p:cNvPr>
          <p:cNvGraphicFramePr>
            <a:graphicFrameLocks noGrp="1"/>
          </p:cNvGraphicFramePr>
          <p:nvPr/>
        </p:nvGraphicFramePr>
        <p:xfrm>
          <a:off x="409815" y="5079452"/>
          <a:ext cx="4143007" cy="1117503"/>
        </p:xfrm>
        <a:graphic>
          <a:graphicData uri="http://schemas.openxmlformats.org/drawingml/2006/table">
            <a:tbl>
              <a:tblPr firstRow="1" bandRow="1">
                <a:tableStyleId>{5C22544A-7EE6-4342-B048-85BDC9FD1C3A}</a:tableStyleId>
              </a:tblPr>
              <a:tblGrid>
                <a:gridCol w="679450">
                  <a:extLst>
                    <a:ext uri="{9D8B030D-6E8A-4147-A177-3AD203B41FA5}">
                      <a16:colId xmlns:a16="http://schemas.microsoft.com/office/drawing/2014/main" val="3008783222"/>
                    </a:ext>
                  </a:extLst>
                </a:gridCol>
                <a:gridCol w="942650">
                  <a:extLst>
                    <a:ext uri="{9D8B030D-6E8A-4147-A177-3AD203B41FA5}">
                      <a16:colId xmlns:a16="http://schemas.microsoft.com/office/drawing/2014/main" val="274433652"/>
                    </a:ext>
                  </a:extLst>
                </a:gridCol>
                <a:gridCol w="2520907">
                  <a:extLst>
                    <a:ext uri="{9D8B030D-6E8A-4147-A177-3AD203B41FA5}">
                      <a16:colId xmlns:a16="http://schemas.microsoft.com/office/drawing/2014/main" val="4013490143"/>
                    </a:ext>
                  </a:extLst>
                </a:gridCol>
              </a:tblGrid>
              <a:tr h="199907">
                <a:tc>
                  <a:txBody>
                    <a:bodyPr/>
                    <a:lstStyle/>
                    <a:p>
                      <a:r>
                        <a:rPr lang="en-US" altLang="ja-JP" sz="1100">
                          <a:ea typeface="Meiryo UI" panose="020B0604030504040204" pitchFamily="50" charset="-128"/>
                        </a:rPr>
                        <a:t>ID</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r>
                        <a:rPr lang="ja-JP" altLang="en-US" sz="1100">
                          <a:ea typeface="Meiryo UI" panose="020B0604030504040204" pitchFamily="50" charset="-128"/>
                        </a:rPr>
                        <a:t>メールアドレス</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extLst>
                  <a:ext uri="{0D108BD9-81ED-4DB2-BD59-A6C34878D82A}">
                    <a16:rowId xmlns:a16="http://schemas.microsoft.com/office/drawing/2014/main" val="4085383835"/>
                  </a:ext>
                </a:extLst>
              </a:tr>
              <a:tr h="286141">
                <a:tc>
                  <a:txBody>
                    <a:bodyPr/>
                    <a:lstStyle/>
                    <a:p>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9991</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システム管理</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kern="1200">
                          <a:solidFill>
                            <a:srgbClr val="575757"/>
                          </a:solidFill>
                          <a:latin typeface="+mn-lt"/>
                          <a:ea typeface="Meiryo UI" panose="020B0604030504040204" pitchFamily="50" charset="-128"/>
                          <a:cs typeface="+mn-cs"/>
                          <a:hlinkClick r:id="rId9">
                            <a:extLst>
                              <a:ext uri="{A12FA001-AC4F-418D-AE19-62706E023703}">
                                <ahyp:hlinkClr xmlns:ahyp="http://schemas.microsoft.com/office/drawing/2018/hyperlinkcolor" val="tx"/>
                              </a:ext>
                            </a:extLst>
                          </a:hlinkClick>
                        </a:rPr>
                        <a:t>superadmin@hoge.com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69054548"/>
                  </a:ext>
                </a:extLst>
              </a:tr>
              <a:tr h="286141">
                <a:tc>
                  <a:txBody>
                    <a:bodyPr/>
                    <a:lstStyle/>
                    <a:p>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9992</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運用チーム</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latinLnBrk="0" hangingPunct="1"/>
                      <a:r>
                        <a:rPr lang="en-US" sz="1100" kern="1200">
                          <a:solidFill>
                            <a:srgbClr val="575757"/>
                          </a:solidFill>
                          <a:latin typeface="+mn-lt"/>
                          <a:ea typeface="Meiryo UI" panose="020B0604030504040204" pitchFamily="50" charset="-128"/>
                          <a:cs typeface="+mn-cs"/>
                          <a:hlinkClick r:id="rId10">
                            <a:extLst>
                              <a:ext uri="{A12FA001-AC4F-418D-AE19-62706E023703}">
                                <ahyp:hlinkClr xmlns:ahyp="http://schemas.microsoft.com/office/drawing/2018/hyperlinkcolor" val="tx"/>
                              </a:ext>
                            </a:extLst>
                          </a:hlinkClick>
                        </a:rPr>
                        <a:t>ops@hoge.com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45175135"/>
                  </a:ext>
                </a:extLst>
              </a:tr>
              <a:tr h="286141">
                <a:tc>
                  <a:txBody>
                    <a:bodyPr/>
                    <a:lstStyle/>
                    <a:p>
                      <a:r>
                        <a:rPr lang="en-US" sz="1100">
                          <a:solidFill>
                            <a:srgbClr val="575757"/>
                          </a:solidFill>
                          <a:ea typeface="Meiryo UI" panose="020B0604030504040204" pitchFamily="50" charset="-128"/>
                        </a:rPr>
                        <a:t>9993</a:t>
                      </a: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ja-JP" altLang="en-US" sz="1100">
                          <a:solidFill>
                            <a:srgbClr val="575757"/>
                          </a:solidFill>
                          <a:ea typeface="Meiryo UI" panose="020B0604030504040204" pitchFamily="50" charset="-128"/>
                        </a:rPr>
                        <a:t>開発ベンダー</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latinLnBrk="0" hangingPunct="1"/>
                      <a:r>
                        <a:rPr lang="en-US" sz="1100" kern="1200" dirty="0" err="1">
                          <a:solidFill>
                            <a:srgbClr val="575757"/>
                          </a:solidFill>
                          <a:latin typeface="+mn-lt"/>
                          <a:ea typeface="Meiryo UI" panose="020B0604030504040204" pitchFamily="50" charset="-128"/>
                          <a:cs typeface="+mn-cs"/>
                          <a:hlinkClick r:id="rId11">
                            <a:extLst>
                              <a:ext uri="{A12FA001-AC4F-418D-AE19-62706E023703}">
                                <ahyp:hlinkClr xmlns:ahyp="http://schemas.microsoft.com/office/drawing/2018/hyperlinkcolor" val="tx"/>
                              </a:ext>
                            </a:extLst>
                          </a:hlinkClick>
                        </a:rPr>
                        <a:t>sysadmin@hoge.com</a:t>
                      </a:r>
                      <a:endParaRPr lang="en-US" sz="1100" kern="1200" dirty="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917508057"/>
                  </a:ext>
                </a:extLst>
              </a:tr>
            </a:tbl>
          </a:graphicData>
        </a:graphic>
      </p:graphicFrame>
      <p:graphicFrame>
        <p:nvGraphicFramePr>
          <p:cNvPr id="11" name="Table 28">
            <a:extLst>
              <a:ext uri="{FF2B5EF4-FFF2-40B4-BE49-F238E27FC236}">
                <a16:creationId xmlns:a16="http://schemas.microsoft.com/office/drawing/2014/main" id="{DC11F813-D28B-9C16-69C1-B26807257147}"/>
              </a:ext>
            </a:extLst>
          </p:cNvPr>
          <p:cNvGraphicFramePr>
            <a:graphicFrameLocks noGrp="1"/>
          </p:cNvGraphicFramePr>
          <p:nvPr/>
        </p:nvGraphicFramePr>
        <p:xfrm>
          <a:off x="4841950" y="3419510"/>
          <a:ext cx="1032539" cy="1117503"/>
        </p:xfrm>
        <a:graphic>
          <a:graphicData uri="http://schemas.openxmlformats.org/drawingml/2006/table">
            <a:tbl>
              <a:tblPr firstRow="1" bandRow="1">
                <a:tableStyleId>{5C22544A-7EE6-4342-B048-85BDC9FD1C3A}</a:tableStyleId>
              </a:tblPr>
              <a:tblGrid>
                <a:gridCol w="1032539">
                  <a:extLst>
                    <a:ext uri="{9D8B030D-6E8A-4147-A177-3AD203B41FA5}">
                      <a16:colId xmlns:a16="http://schemas.microsoft.com/office/drawing/2014/main" val="2802866591"/>
                    </a:ext>
                  </a:extLst>
                </a:gridCol>
              </a:tblGrid>
              <a:tr h="199907">
                <a:tc>
                  <a:txBody>
                    <a:bodyPr/>
                    <a:lstStyle/>
                    <a:p>
                      <a:r>
                        <a:rPr lang="ja-JP" altLang="en-US" sz="1100">
                          <a:ea typeface="Meiryo UI" panose="020B0604030504040204" pitchFamily="50" charset="-128"/>
                        </a:rPr>
                        <a:t>ロール</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extLst>
                  <a:ext uri="{0D108BD9-81ED-4DB2-BD59-A6C34878D82A}">
                    <a16:rowId xmlns:a16="http://schemas.microsoft.com/office/drawing/2014/main" val="4085383835"/>
                  </a:ext>
                </a:extLst>
              </a:tr>
              <a:tr h="286141">
                <a:tc>
                  <a:txBody>
                    <a:bodyPr/>
                    <a:lstStyle/>
                    <a:p>
                      <a:r>
                        <a:rPr lang="ja-JP" altLang="en-US" sz="1100">
                          <a:solidFill>
                            <a:srgbClr val="575757"/>
                          </a:solidFill>
                          <a:ea typeface="Meiryo UI" panose="020B0604030504040204" pitchFamily="50" charset="-128"/>
                        </a:rPr>
                        <a:t>従業員</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69054548"/>
                  </a:ext>
                </a:extLst>
              </a:tr>
              <a:tr h="286141">
                <a:tc>
                  <a:txBody>
                    <a:bodyPr/>
                    <a:lstStyle/>
                    <a:p>
                      <a:r>
                        <a:rPr lang="ja-JP" altLang="en-US" sz="1100">
                          <a:solidFill>
                            <a:srgbClr val="575757"/>
                          </a:solidFill>
                          <a:ea typeface="Meiryo UI" panose="020B0604030504040204" pitchFamily="50" charset="-128"/>
                        </a:rPr>
                        <a:t>従業員</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45175135"/>
                  </a:ext>
                </a:extLst>
              </a:tr>
              <a:tr h="286141">
                <a:tc>
                  <a:txBody>
                    <a:bodyPr/>
                    <a:lstStyle/>
                    <a:p>
                      <a:r>
                        <a:rPr lang="ja-JP" altLang="en-US" sz="1100" dirty="0">
                          <a:solidFill>
                            <a:srgbClr val="575757"/>
                          </a:solidFill>
                          <a:ea typeface="Meiryo UI" panose="020B0604030504040204" pitchFamily="50" charset="-128"/>
                        </a:rPr>
                        <a:t>従業員</a:t>
                      </a:r>
                      <a:endParaRPr lang="en-US" sz="1100" dirty="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52417950"/>
                  </a:ext>
                </a:extLst>
              </a:tr>
            </a:tbl>
          </a:graphicData>
        </a:graphic>
      </p:graphicFrame>
      <p:graphicFrame>
        <p:nvGraphicFramePr>
          <p:cNvPr id="12" name="Table 38">
            <a:extLst>
              <a:ext uri="{FF2B5EF4-FFF2-40B4-BE49-F238E27FC236}">
                <a16:creationId xmlns:a16="http://schemas.microsoft.com/office/drawing/2014/main" id="{59B81C55-9CC7-86F4-476A-308B167C9EC1}"/>
              </a:ext>
            </a:extLst>
          </p:cNvPr>
          <p:cNvGraphicFramePr>
            <a:graphicFrameLocks noGrp="1"/>
          </p:cNvGraphicFramePr>
          <p:nvPr/>
        </p:nvGraphicFramePr>
        <p:xfrm>
          <a:off x="4841950" y="5079452"/>
          <a:ext cx="1032539" cy="1117503"/>
        </p:xfrm>
        <a:graphic>
          <a:graphicData uri="http://schemas.openxmlformats.org/drawingml/2006/table">
            <a:tbl>
              <a:tblPr firstRow="1" bandRow="1">
                <a:tableStyleId>{5C22544A-7EE6-4342-B048-85BDC9FD1C3A}</a:tableStyleId>
              </a:tblPr>
              <a:tblGrid>
                <a:gridCol w="1032539">
                  <a:extLst>
                    <a:ext uri="{9D8B030D-6E8A-4147-A177-3AD203B41FA5}">
                      <a16:colId xmlns:a16="http://schemas.microsoft.com/office/drawing/2014/main" val="2802866591"/>
                    </a:ext>
                  </a:extLst>
                </a:gridCol>
              </a:tblGrid>
              <a:tr h="199907">
                <a:tc>
                  <a:txBody>
                    <a:bodyPr/>
                    <a:lstStyle/>
                    <a:p>
                      <a:r>
                        <a:rPr lang="ja-JP" altLang="en-US" sz="1100">
                          <a:ea typeface="Meiryo UI" panose="020B0604030504040204" pitchFamily="50" charset="-128"/>
                        </a:rPr>
                        <a:t>ロール</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extLst>
                  <a:ext uri="{0D108BD9-81ED-4DB2-BD59-A6C34878D82A}">
                    <a16:rowId xmlns:a16="http://schemas.microsoft.com/office/drawing/2014/main" val="4085383835"/>
                  </a:ext>
                </a:extLst>
              </a:tr>
              <a:tr h="286141">
                <a:tc>
                  <a:txBody>
                    <a:bodyPr/>
                    <a:lstStyle/>
                    <a:p>
                      <a:r>
                        <a:rPr lang="ja-JP" altLang="en-US" sz="1100">
                          <a:solidFill>
                            <a:srgbClr val="575757"/>
                          </a:solidFill>
                          <a:ea typeface="Meiryo UI" panose="020B0604030504040204" pitchFamily="50" charset="-128"/>
                        </a:rPr>
                        <a:t>スーパーアドミン</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69054548"/>
                  </a:ext>
                </a:extLst>
              </a:tr>
              <a:tr h="2861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rgbClr val="575757"/>
                          </a:solidFill>
                          <a:ea typeface="Meiryo UI" panose="020B0604030504040204" pitchFamily="50" charset="-128"/>
                        </a:rPr>
                        <a:t>参照用アドミン</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45175135"/>
                  </a:ext>
                </a:extLst>
              </a:tr>
              <a:tr h="2861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rgbClr val="575757"/>
                          </a:solidFill>
                          <a:ea typeface="Meiryo UI" panose="020B0604030504040204" pitchFamily="50" charset="-128"/>
                        </a:rPr>
                        <a:t>更新用アドミン</a:t>
                      </a:r>
                      <a:endParaRPr lang="en-US" sz="1100" dirty="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51467326"/>
                  </a:ext>
                </a:extLst>
              </a:tr>
            </a:tbl>
          </a:graphicData>
        </a:graphic>
      </p:graphicFrame>
      <p:sp>
        <p:nvSpPr>
          <p:cNvPr id="18" name="Rectangle 57">
            <a:extLst>
              <a:ext uri="{FF2B5EF4-FFF2-40B4-BE49-F238E27FC236}">
                <a16:creationId xmlns:a16="http://schemas.microsoft.com/office/drawing/2014/main" id="{A526D241-1E4C-439F-C9A8-6787D243A727}"/>
              </a:ext>
            </a:extLst>
          </p:cNvPr>
          <p:cNvSpPr/>
          <p:nvPr/>
        </p:nvSpPr>
        <p:spPr>
          <a:xfrm>
            <a:off x="257017" y="1428291"/>
            <a:ext cx="5909708" cy="1526544"/>
          </a:xfrm>
          <a:prstGeom prst="rect">
            <a:avLst/>
          </a:prstGeom>
          <a:solidFill>
            <a:schemeClr val="accent5">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rgbClr val="575757"/>
                </a:solidFill>
                <a:ea typeface="Meiryo UI" panose="020B0604030504040204" pitchFamily="50" charset="-128"/>
              </a:rPr>
              <a:t>法人アカウント</a:t>
            </a:r>
            <a:endParaRPr lang="en-US" sz="1200">
              <a:solidFill>
                <a:srgbClr val="575757"/>
              </a:solidFill>
              <a:ea typeface="Meiryo UI" panose="020B0604030504040204" pitchFamily="50" charset="-128"/>
            </a:endParaRPr>
          </a:p>
        </p:txBody>
      </p:sp>
      <p:graphicFrame>
        <p:nvGraphicFramePr>
          <p:cNvPr id="27" name="Table 7">
            <a:extLst>
              <a:ext uri="{FF2B5EF4-FFF2-40B4-BE49-F238E27FC236}">
                <a16:creationId xmlns:a16="http://schemas.microsoft.com/office/drawing/2014/main" id="{A25C51B4-37EB-394B-7CC8-7348E80BE892}"/>
              </a:ext>
            </a:extLst>
          </p:cNvPr>
          <p:cNvGraphicFramePr>
            <a:graphicFrameLocks noGrp="1"/>
          </p:cNvGraphicFramePr>
          <p:nvPr/>
        </p:nvGraphicFramePr>
        <p:xfrm>
          <a:off x="365365" y="1712890"/>
          <a:ext cx="4195840" cy="1117503"/>
        </p:xfrm>
        <a:graphic>
          <a:graphicData uri="http://schemas.openxmlformats.org/drawingml/2006/table">
            <a:tbl>
              <a:tblPr firstRow="1" bandRow="1">
                <a:tableStyleId>{5C22544A-7EE6-4342-B048-85BDC9FD1C3A}</a:tableStyleId>
              </a:tblPr>
              <a:tblGrid>
                <a:gridCol w="704231">
                  <a:extLst>
                    <a:ext uri="{9D8B030D-6E8A-4147-A177-3AD203B41FA5}">
                      <a16:colId xmlns:a16="http://schemas.microsoft.com/office/drawing/2014/main" val="3008783222"/>
                    </a:ext>
                  </a:extLst>
                </a:gridCol>
                <a:gridCol w="960540">
                  <a:extLst>
                    <a:ext uri="{9D8B030D-6E8A-4147-A177-3AD203B41FA5}">
                      <a16:colId xmlns:a16="http://schemas.microsoft.com/office/drawing/2014/main" val="274433652"/>
                    </a:ext>
                  </a:extLst>
                </a:gridCol>
                <a:gridCol w="2531069">
                  <a:extLst>
                    <a:ext uri="{9D8B030D-6E8A-4147-A177-3AD203B41FA5}">
                      <a16:colId xmlns:a16="http://schemas.microsoft.com/office/drawing/2014/main" val="4013490143"/>
                    </a:ext>
                  </a:extLst>
                </a:gridCol>
              </a:tblGrid>
              <a:tr h="199907">
                <a:tc>
                  <a:txBody>
                    <a:bodyPr/>
                    <a:lstStyle/>
                    <a:p>
                      <a:r>
                        <a:rPr lang="en-US" altLang="ja-JP" sz="1100">
                          <a:ea typeface="Meiryo UI" panose="020B0604030504040204" pitchFamily="50" charset="-128"/>
                        </a:rPr>
                        <a:t>ID</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tc>
                  <a:txBody>
                    <a:bodyPr/>
                    <a:lstStyle/>
                    <a:p>
                      <a:r>
                        <a:rPr lang="ja-JP" altLang="en-US" sz="1100">
                          <a:ea typeface="Meiryo UI" panose="020B0604030504040204" pitchFamily="50" charset="-128"/>
                        </a:rPr>
                        <a:t>第</a:t>
                      </a:r>
                      <a:r>
                        <a:rPr lang="en-US" altLang="ja-JP" sz="1100">
                          <a:ea typeface="Meiryo UI" panose="020B0604030504040204" pitchFamily="50" charset="-128"/>
                        </a:rPr>
                        <a:t>1</a:t>
                      </a:r>
                      <a:r>
                        <a:rPr lang="ja-JP" altLang="en-US" sz="1100">
                          <a:ea typeface="Meiryo UI" panose="020B0604030504040204" pitchFamily="50" charset="-128"/>
                        </a:rPr>
                        <a:t>メールアドレス</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extLst>
                  <a:ext uri="{0D108BD9-81ED-4DB2-BD59-A6C34878D82A}">
                    <a16:rowId xmlns:a16="http://schemas.microsoft.com/office/drawing/2014/main" val="4085383835"/>
                  </a:ext>
                </a:extLst>
              </a:tr>
              <a:tr h="286141">
                <a:tc>
                  <a:txBody>
                    <a:bodyPr/>
                    <a:lstStyle/>
                    <a:p>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0001</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企業管理者</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lang="en-US" sz="1100" kern="1200">
                          <a:solidFill>
                            <a:srgbClr val="575757"/>
                          </a:solidFill>
                          <a:latin typeface="+mn-lt"/>
                          <a:ea typeface="Meiryo UI" panose="020B0604030504040204" pitchFamily="50" charset="-128"/>
                          <a:cs typeface="+mn-cs"/>
                          <a:hlinkClick r:id="rId12">
                            <a:extLst>
                              <a:ext uri="{A12FA001-AC4F-418D-AE19-62706E023703}">
                                <ahyp:hlinkClr xmlns:ahyp="http://schemas.microsoft.com/office/drawing/2018/hyperlinkcolor" val="tx"/>
                              </a:ext>
                            </a:extLst>
                          </a:hlinkClick>
                        </a:rPr>
                        <a:t>superadmin@</a:t>
                      </a:r>
                      <a:r>
                        <a:rPr lang="en-US" altLang="ja-JP" sz="1100" kern="1200">
                          <a:solidFill>
                            <a:srgbClr val="575757"/>
                          </a:solidFill>
                          <a:latin typeface="+mn-lt"/>
                          <a:ea typeface="Meiryo UI" panose="020B0604030504040204" pitchFamily="50" charset="-128"/>
                          <a:cs typeface="+mn-cs"/>
                          <a:hlinkClick r:id="rId12">
                            <a:extLst>
                              <a:ext uri="{A12FA001-AC4F-418D-AE19-62706E023703}">
                                <ahyp:hlinkClr xmlns:ahyp="http://schemas.microsoft.com/office/drawing/2018/hyperlinkcolor" val="tx"/>
                              </a:ext>
                            </a:extLst>
                          </a:hlinkClick>
                        </a:rPr>
                        <a:t>ipa</a:t>
                      </a:r>
                      <a:r>
                        <a:rPr lang="en-US" sz="1100" kern="1200">
                          <a:solidFill>
                            <a:srgbClr val="575757"/>
                          </a:solidFill>
                          <a:latin typeface="+mn-lt"/>
                          <a:ea typeface="Meiryo UI" panose="020B0604030504040204" pitchFamily="50" charset="-128"/>
                          <a:cs typeface="+mn-cs"/>
                          <a:hlinkClick r:id="rId12">
                            <a:extLst>
                              <a:ext uri="{A12FA001-AC4F-418D-AE19-62706E023703}">
                                <ahyp:hlinkClr xmlns:ahyp="http://schemas.microsoft.com/office/drawing/2018/hyperlinkcolor" val="tx"/>
                              </a:ext>
                            </a:extLst>
                          </a:hlinkClick>
                        </a:rPr>
                        <a:t>.com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69054548"/>
                  </a:ext>
                </a:extLst>
              </a:tr>
              <a:tr h="286141">
                <a:tc>
                  <a:txBody>
                    <a:bodyPr/>
                    <a:lstStyle/>
                    <a:p>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0002</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人事管理者</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latinLnBrk="0" hangingPunct="1"/>
                      <a:r>
                        <a:rPr lang="en-US" altLang="ja-JP" sz="1100" kern="1200">
                          <a:solidFill>
                            <a:srgbClr val="575757"/>
                          </a:solidFill>
                          <a:latin typeface="+mn-lt"/>
                          <a:ea typeface="Meiryo UI" panose="020B0604030504040204" pitchFamily="50" charset="-128"/>
                          <a:cs typeface="+mn-cs"/>
                          <a:hlinkClick r:id="rId13">
                            <a:extLst>
                              <a:ext uri="{A12FA001-AC4F-418D-AE19-62706E023703}">
                                <ahyp:hlinkClr xmlns:ahyp="http://schemas.microsoft.com/office/drawing/2018/hyperlinkcolor" val="tx"/>
                              </a:ext>
                            </a:extLst>
                          </a:hlinkClick>
                        </a:rPr>
                        <a:t>jinji</a:t>
                      </a:r>
                      <a:r>
                        <a:rPr lang="en-US" sz="1100" kern="1200">
                          <a:solidFill>
                            <a:srgbClr val="575757"/>
                          </a:solidFill>
                          <a:latin typeface="+mn-lt"/>
                          <a:ea typeface="Meiryo UI" panose="020B0604030504040204" pitchFamily="50" charset="-128"/>
                          <a:cs typeface="+mn-cs"/>
                          <a:hlinkClick r:id="rId13">
                            <a:extLst>
                              <a:ext uri="{A12FA001-AC4F-418D-AE19-62706E023703}">
                                <ahyp:hlinkClr xmlns:ahyp="http://schemas.microsoft.com/office/drawing/2018/hyperlinkcolor" val="tx"/>
                              </a:ext>
                            </a:extLst>
                          </a:hlinkClick>
                        </a:rPr>
                        <a:t>@</a:t>
                      </a:r>
                      <a:r>
                        <a:rPr lang="en-US" altLang="ja-JP" sz="1100" kern="1200">
                          <a:solidFill>
                            <a:srgbClr val="575757"/>
                          </a:solidFill>
                          <a:latin typeface="+mn-lt"/>
                          <a:ea typeface="Meiryo UI" panose="020B0604030504040204" pitchFamily="50" charset="-128"/>
                          <a:cs typeface="+mn-cs"/>
                          <a:hlinkClick r:id="rId13">
                            <a:extLst>
                              <a:ext uri="{A12FA001-AC4F-418D-AE19-62706E023703}">
                                <ahyp:hlinkClr xmlns:ahyp="http://schemas.microsoft.com/office/drawing/2018/hyperlinkcolor" val="tx"/>
                              </a:ext>
                            </a:extLst>
                          </a:hlinkClick>
                        </a:rPr>
                        <a:t>ipa</a:t>
                      </a:r>
                      <a:r>
                        <a:rPr lang="en-US" sz="1100" kern="1200">
                          <a:solidFill>
                            <a:srgbClr val="575757"/>
                          </a:solidFill>
                          <a:latin typeface="+mn-lt"/>
                          <a:ea typeface="Meiryo UI" panose="020B0604030504040204" pitchFamily="50" charset="-128"/>
                          <a:cs typeface="+mn-cs"/>
                          <a:hlinkClick r:id="rId13">
                            <a:extLst>
                              <a:ext uri="{A12FA001-AC4F-418D-AE19-62706E023703}">
                                <ahyp:hlinkClr xmlns:ahyp="http://schemas.microsoft.com/office/drawing/2018/hyperlinkcolor" val="tx"/>
                              </a:ext>
                            </a:extLst>
                          </a:hlinkClick>
                        </a:rPr>
                        <a:t>.com</a:t>
                      </a:r>
                      <a:endParaRPr lang="en-US" sz="1100" kern="120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45175135"/>
                  </a:ext>
                </a:extLst>
              </a:tr>
              <a:tr h="286141">
                <a:tc>
                  <a:txBody>
                    <a:bodyPr/>
                    <a:lstStyle/>
                    <a:p>
                      <a:r>
                        <a:rPr kumimoji="0" 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0003</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r>
                        <a:rPr kumimoji="0" lang="ja-JP" altLang="en-US" sz="1100" b="0" i="0" u="none" strike="noStrike" kern="1200" cap="none" spc="0" normalizeH="0" baseline="0" noProof="0">
                          <a:ln>
                            <a:noFill/>
                          </a:ln>
                          <a:solidFill>
                            <a:srgbClr val="575757"/>
                          </a:solidFill>
                          <a:effectLst/>
                          <a:uLnTx/>
                          <a:uFillTx/>
                          <a:latin typeface="Meiryo UI"/>
                          <a:ea typeface="Meiryo UI" panose="020B0604030504040204" pitchFamily="50" charset="-128"/>
                          <a:cs typeface="+mn-cs"/>
                        </a:rPr>
                        <a:t>総務管理者</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marL="0" algn="l" defTabSz="914400" rtl="0" eaLnBrk="1" latinLnBrk="0" hangingPunct="1"/>
                      <a:r>
                        <a:rPr lang="en-US" sz="1100" kern="1200" dirty="0" err="1">
                          <a:solidFill>
                            <a:srgbClr val="575757"/>
                          </a:solidFill>
                          <a:latin typeface="+mn-lt"/>
                          <a:ea typeface="Meiryo UI" panose="020B0604030504040204" pitchFamily="50" charset="-128"/>
                          <a:cs typeface="+mn-cs"/>
                          <a:hlinkClick r:id="rId14">
                            <a:extLst>
                              <a:ext uri="{A12FA001-AC4F-418D-AE19-62706E023703}">
                                <ahyp:hlinkClr xmlns:ahyp="http://schemas.microsoft.com/office/drawing/2018/hyperlinkcolor" val="tx"/>
                              </a:ext>
                            </a:extLst>
                          </a:hlinkClick>
                        </a:rPr>
                        <a:t>s</a:t>
                      </a:r>
                      <a:r>
                        <a:rPr lang="en-US" altLang="ja-JP" sz="1100" kern="1200" dirty="0" err="1">
                          <a:solidFill>
                            <a:srgbClr val="575757"/>
                          </a:solidFill>
                          <a:latin typeface="+mn-lt"/>
                          <a:ea typeface="Meiryo UI" panose="020B0604030504040204" pitchFamily="50" charset="-128"/>
                          <a:cs typeface="+mn-cs"/>
                          <a:hlinkClick r:id="rId14">
                            <a:extLst>
                              <a:ext uri="{A12FA001-AC4F-418D-AE19-62706E023703}">
                                <ahyp:hlinkClr xmlns:ahyp="http://schemas.microsoft.com/office/drawing/2018/hyperlinkcolor" val="tx"/>
                              </a:ext>
                            </a:extLst>
                          </a:hlinkClick>
                        </a:rPr>
                        <a:t>oumu</a:t>
                      </a:r>
                      <a:r>
                        <a:rPr lang="en-US" sz="1100" kern="1200" dirty="0" err="1">
                          <a:solidFill>
                            <a:srgbClr val="575757"/>
                          </a:solidFill>
                          <a:latin typeface="+mn-lt"/>
                          <a:ea typeface="Meiryo UI" panose="020B0604030504040204" pitchFamily="50" charset="-128"/>
                          <a:cs typeface="+mn-cs"/>
                          <a:hlinkClick r:id="rId14">
                            <a:extLst>
                              <a:ext uri="{A12FA001-AC4F-418D-AE19-62706E023703}">
                                <ahyp:hlinkClr xmlns:ahyp="http://schemas.microsoft.com/office/drawing/2018/hyperlinkcolor" val="tx"/>
                              </a:ext>
                            </a:extLst>
                          </a:hlinkClick>
                        </a:rPr>
                        <a:t>@</a:t>
                      </a:r>
                      <a:r>
                        <a:rPr lang="en-US" altLang="ja-JP" sz="1100" kern="1200" dirty="0" err="1">
                          <a:solidFill>
                            <a:srgbClr val="575757"/>
                          </a:solidFill>
                          <a:latin typeface="+mn-lt"/>
                          <a:ea typeface="Meiryo UI" panose="020B0604030504040204" pitchFamily="50" charset="-128"/>
                          <a:cs typeface="+mn-cs"/>
                          <a:hlinkClick r:id="rId14">
                            <a:extLst>
                              <a:ext uri="{A12FA001-AC4F-418D-AE19-62706E023703}">
                                <ahyp:hlinkClr xmlns:ahyp="http://schemas.microsoft.com/office/drawing/2018/hyperlinkcolor" val="tx"/>
                              </a:ext>
                            </a:extLst>
                          </a:hlinkClick>
                        </a:rPr>
                        <a:t>ipa</a:t>
                      </a:r>
                      <a:r>
                        <a:rPr lang="en-US" sz="1100" kern="1200" dirty="0" err="1">
                          <a:solidFill>
                            <a:srgbClr val="575757"/>
                          </a:solidFill>
                          <a:latin typeface="+mn-lt"/>
                          <a:ea typeface="Meiryo UI" panose="020B0604030504040204" pitchFamily="50" charset="-128"/>
                          <a:cs typeface="+mn-cs"/>
                          <a:hlinkClick r:id="rId14">
                            <a:extLst>
                              <a:ext uri="{A12FA001-AC4F-418D-AE19-62706E023703}">
                                <ahyp:hlinkClr xmlns:ahyp="http://schemas.microsoft.com/office/drawing/2018/hyperlinkcolor" val="tx"/>
                              </a:ext>
                            </a:extLst>
                          </a:hlinkClick>
                        </a:rPr>
                        <a:t>.com</a:t>
                      </a:r>
                      <a:endParaRPr lang="en-US" sz="1100" kern="1200" dirty="0">
                        <a:solidFill>
                          <a:srgbClr val="575757"/>
                        </a:solidFill>
                        <a:latin typeface="+mn-lt"/>
                        <a:ea typeface="Meiryo UI" panose="020B0604030504040204" pitchFamily="50" charset="-128"/>
                        <a:cs typeface="+mn-cs"/>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52417950"/>
                  </a:ext>
                </a:extLst>
              </a:tr>
            </a:tbl>
          </a:graphicData>
        </a:graphic>
      </p:graphicFrame>
      <p:graphicFrame>
        <p:nvGraphicFramePr>
          <p:cNvPr id="28" name="Table 28">
            <a:extLst>
              <a:ext uri="{FF2B5EF4-FFF2-40B4-BE49-F238E27FC236}">
                <a16:creationId xmlns:a16="http://schemas.microsoft.com/office/drawing/2014/main" id="{F7B4F605-EB54-CE4F-3B5F-89FBFCDF9F65}"/>
              </a:ext>
            </a:extLst>
          </p:cNvPr>
          <p:cNvGraphicFramePr>
            <a:graphicFrameLocks noGrp="1"/>
          </p:cNvGraphicFramePr>
          <p:nvPr/>
        </p:nvGraphicFramePr>
        <p:xfrm>
          <a:off x="4841950" y="1712890"/>
          <a:ext cx="1032539" cy="1117503"/>
        </p:xfrm>
        <a:graphic>
          <a:graphicData uri="http://schemas.openxmlformats.org/drawingml/2006/table">
            <a:tbl>
              <a:tblPr firstRow="1" bandRow="1">
                <a:tableStyleId>{5C22544A-7EE6-4342-B048-85BDC9FD1C3A}</a:tableStyleId>
              </a:tblPr>
              <a:tblGrid>
                <a:gridCol w="1032539">
                  <a:extLst>
                    <a:ext uri="{9D8B030D-6E8A-4147-A177-3AD203B41FA5}">
                      <a16:colId xmlns:a16="http://schemas.microsoft.com/office/drawing/2014/main" val="2802866591"/>
                    </a:ext>
                  </a:extLst>
                </a:gridCol>
              </a:tblGrid>
              <a:tr h="199907">
                <a:tc>
                  <a:txBody>
                    <a:bodyPr/>
                    <a:lstStyle/>
                    <a:p>
                      <a:r>
                        <a:rPr lang="ja-JP" altLang="en-US" sz="1100">
                          <a:ea typeface="Meiryo UI" panose="020B0604030504040204" pitchFamily="50" charset="-128"/>
                        </a:rPr>
                        <a:t>ロール</a:t>
                      </a:r>
                      <a:endParaRPr lang="en-US" sz="1100">
                        <a:ea typeface="Meiryo UI" panose="020B0604030504040204" pitchFamily="50" charset="-128"/>
                      </a:endParaRPr>
                    </a:p>
                  </a:txBody>
                  <a:tcPr marL="89639" marR="8963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A9A9A"/>
                    </a:solidFill>
                  </a:tcPr>
                </a:tc>
                <a:extLst>
                  <a:ext uri="{0D108BD9-81ED-4DB2-BD59-A6C34878D82A}">
                    <a16:rowId xmlns:a16="http://schemas.microsoft.com/office/drawing/2014/main" val="4085383835"/>
                  </a:ext>
                </a:extLst>
              </a:tr>
              <a:tr h="286141">
                <a:tc>
                  <a:txBody>
                    <a:bodyPr/>
                    <a:lstStyle/>
                    <a:p>
                      <a:r>
                        <a:rPr lang="ja-JP" altLang="en-US" sz="1100">
                          <a:solidFill>
                            <a:srgbClr val="575757"/>
                          </a:solidFill>
                          <a:ea typeface="Meiryo UI" panose="020B0604030504040204" pitchFamily="50" charset="-128"/>
                        </a:rPr>
                        <a:t>管理者</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569054548"/>
                  </a:ext>
                </a:extLst>
              </a:tr>
              <a:tr h="286141">
                <a:tc>
                  <a:txBody>
                    <a:bodyPr/>
                    <a:lstStyle/>
                    <a:p>
                      <a:r>
                        <a:rPr lang="ja-JP" altLang="en-US" sz="1100">
                          <a:solidFill>
                            <a:srgbClr val="575757"/>
                          </a:solidFill>
                          <a:ea typeface="Meiryo UI" panose="020B0604030504040204" pitchFamily="50" charset="-128"/>
                        </a:rPr>
                        <a:t>管理メンバー</a:t>
                      </a:r>
                      <a:endParaRPr lang="en-US" sz="110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45175135"/>
                  </a:ext>
                </a:extLst>
              </a:tr>
              <a:tr h="286141">
                <a:tc>
                  <a:txBody>
                    <a:bodyPr/>
                    <a:lstStyle/>
                    <a:p>
                      <a:r>
                        <a:rPr lang="ja-JP" altLang="en-US" sz="1100" dirty="0">
                          <a:solidFill>
                            <a:srgbClr val="575757"/>
                          </a:solidFill>
                          <a:ea typeface="Meiryo UI" panose="020B0604030504040204" pitchFamily="50" charset="-128"/>
                        </a:rPr>
                        <a:t>管理メンバー</a:t>
                      </a:r>
                      <a:endParaRPr lang="en-US" sz="1100" dirty="0">
                        <a:solidFill>
                          <a:srgbClr val="575757"/>
                        </a:solidFill>
                        <a:ea typeface="Meiryo UI" panose="020B0604030504040204" pitchFamily="50" charset="-128"/>
                      </a:endParaRPr>
                    </a:p>
                  </a:txBody>
                  <a:tcPr marL="89639" marR="896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652417950"/>
                  </a:ext>
                </a:extLst>
              </a:tr>
            </a:tbl>
          </a:graphicData>
        </a:graphic>
      </p:graphicFrame>
      <p:grpSp>
        <p:nvGrpSpPr>
          <p:cNvPr id="29" name="グループ化 36">
            <a:extLst>
              <a:ext uri="{FF2B5EF4-FFF2-40B4-BE49-F238E27FC236}">
                <a16:creationId xmlns:a16="http://schemas.microsoft.com/office/drawing/2014/main" id="{019C51A1-6775-1191-209D-86B122936323}"/>
              </a:ext>
            </a:extLst>
          </p:cNvPr>
          <p:cNvGrpSpPr/>
          <p:nvPr/>
        </p:nvGrpSpPr>
        <p:grpSpPr>
          <a:xfrm>
            <a:off x="6343267" y="1089884"/>
            <a:ext cx="4365279" cy="264400"/>
            <a:chOff x="628650" y="1429329"/>
            <a:chExt cx="1076325" cy="215444"/>
          </a:xfrm>
        </p:grpSpPr>
        <p:sp>
          <p:nvSpPr>
            <p:cNvPr id="30" name="正方形/長方形 3">
              <a:extLst>
                <a:ext uri="{FF2B5EF4-FFF2-40B4-BE49-F238E27FC236}">
                  <a16:creationId xmlns:a16="http://schemas.microsoft.com/office/drawing/2014/main" id="{087B0273-06C7-6F89-5493-D40A26295603}"/>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要件概要</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1" name="直線コネクタ 30">
              <a:extLst>
                <a:ext uri="{FF2B5EF4-FFF2-40B4-BE49-F238E27FC236}">
                  <a16:creationId xmlns:a16="http://schemas.microsoft.com/office/drawing/2014/main" id="{AB6A9C85-E4A8-AC31-BB60-92016725D0FD}"/>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2" name="TextBox 22">
            <a:extLst>
              <a:ext uri="{FF2B5EF4-FFF2-40B4-BE49-F238E27FC236}">
                <a16:creationId xmlns:a16="http://schemas.microsoft.com/office/drawing/2014/main" id="{5D926794-20CC-6915-BDEE-7DC60D40A971}"/>
              </a:ext>
            </a:extLst>
          </p:cNvPr>
          <p:cNvSpPr txBox="1"/>
          <p:nvPr/>
        </p:nvSpPr>
        <p:spPr>
          <a:xfrm>
            <a:off x="6343267" y="1474512"/>
            <a:ext cx="4365279"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200">
                <a:solidFill>
                  <a:srgbClr val="575757"/>
                </a:solidFill>
                <a:latin typeface="+mj-lt"/>
                <a:ea typeface="Meiryo UI" panose="020B0604030504040204" pitchFamily="50" charset="-128"/>
              </a:rPr>
              <a:t>法人アカウントについては、企業単位または部署単位で利用</a:t>
            </a:r>
            <a:endParaRPr kumimoji="1" lang="en-US" altLang="ja-JP" sz="1200">
              <a:solidFill>
                <a:srgbClr val="575757"/>
              </a:solidFill>
              <a:latin typeface="+mj-lt"/>
              <a:ea typeface="Meiryo UI" panose="020B0604030504040204" pitchFamily="50" charset="-128"/>
            </a:endParaRPr>
          </a:p>
          <a:p>
            <a:pPr marL="171450" indent="-171450">
              <a:buClr>
                <a:schemeClr val="accent3"/>
              </a:buClr>
              <a:buFont typeface="Arial" panose="020B0604020202020204" pitchFamily="34" charset="0"/>
              <a:buChar char="•"/>
            </a:pPr>
            <a:r>
              <a:rPr kumimoji="1" lang="ja-JP" altLang="en-US" sz="1200">
                <a:solidFill>
                  <a:srgbClr val="575757"/>
                </a:solidFill>
                <a:latin typeface="+mj-lt"/>
                <a:ea typeface="Meiryo UI" panose="020B0604030504040204" pitchFamily="50" charset="-128"/>
              </a:rPr>
              <a:t>企業に対して企業管理者は</a:t>
            </a:r>
            <a:r>
              <a:rPr kumimoji="1" lang="en-US" altLang="ja-JP" sz="1200">
                <a:solidFill>
                  <a:srgbClr val="575757"/>
                </a:solidFill>
                <a:latin typeface="+mj-lt"/>
                <a:ea typeface="Meiryo UI" panose="020B0604030504040204" pitchFamily="50" charset="-128"/>
              </a:rPr>
              <a:t>1</a:t>
            </a:r>
            <a:r>
              <a:rPr kumimoji="1" lang="ja-JP" altLang="en-US" sz="1200">
                <a:solidFill>
                  <a:srgbClr val="575757"/>
                </a:solidFill>
                <a:latin typeface="+mj-lt"/>
                <a:ea typeface="Meiryo UI" panose="020B0604030504040204" pitchFamily="50" charset="-128"/>
              </a:rPr>
              <a:t>アカウントであり、部署単位などメンバーとなる管理者を発行</a:t>
            </a:r>
            <a:endParaRPr kumimoji="1" lang="en-US" altLang="ja-JP" sz="1200">
              <a:solidFill>
                <a:srgbClr val="575757"/>
              </a:solidFill>
              <a:latin typeface="+mj-lt"/>
              <a:ea typeface="Meiryo UI" panose="020B0604030504040204" pitchFamily="50" charset="-128"/>
            </a:endParaRPr>
          </a:p>
          <a:p>
            <a:pPr marL="171450" indent="-171450">
              <a:buClr>
                <a:schemeClr val="accent3"/>
              </a:buClr>
              <a:buFont typeface="Arial" panose="020B0604020202020204" pitchFamily="34" charset="0"/>
              <a:buChar char="•"/>
            </a:pPr>
            <a:r>
              <a:rPr kumimoji="1" lang="ja-JP" altLang="en-US" sz="1200">
                <a:solidFill>
                  <a:srgbClr val="575757"/>
                </a:solidFill>
                <a:latin typeface="+mj-lt"/>
                <a:ea typeface="Meiryo UI" panose="020B0604030504040204" pitchFamily="50" charset="-128"/>
              </a:rPr>
              <a:t>管理者退職時は、企業の責任にてアカウントの変更削除を実行</a:t>
            </a:r>
            <a:endParaRPr kumimoji="1" lang="en-US" sz="1200">
              <a:solidFill>
                <a:srgbClr val="575757"/>
              </a:solidFill>
              <a:latin typeface="+mj-lt"/>
              <a:ea typeface="Meiryo UI" panose="020B0604030504040204" pitchFamily="50" charset="-128"/>
            </a:endParaRPr>
          </a:p>
        </p:txBody>
      </p:sp>
      <p:sp>
        <p:nvSpPr>
          <p:cNvPr id="33" name="TextBox 22">
            <a:extLst>
              <a:ext uri="{FF2B5EF4-FFF2-40B4-BE49-F238E27FC236}">
                <a16:creationId xmlns:a16="http://schemas.microsoft.com/office/drawing/2014/main" id="{04A79D65-B67C-9528-8156-ABFE70421EF3}"/>
              </a:ext>
            </a:extLst>
          </p:cNvPr>
          <p:cNvSpPr txBox="1"/>
          <p:nvPr/>
        </p:nvSpPr>
        <p:spPr>
          <a:xfrm>
            <a:off x="6343267" y="3059818"/>
            <a:ext cx="4365279"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200">
                <a:solidFill>
                  <a:srgbClr val="575757"/>
                </a:solidFill>
                <a:latin typeface="+mj-lt"/>
                <a:ea typeface="Meiryo UI" panose="020B0604030504040204" pitchFamily="50" charset="-128"/>
              </a:rPr>
              <a:t>個人ユーザは個人としての利用する</a:t>
            </a:r>
            <a:r>
              <a:rPr kumimoji="1" lang="en-US" altLang="ja-JP" sz="1200">
                <a:solidFill>
                  <a:srgbClr val="575757"/>
                </a:solidFill>
                <a:latin typeface="+mj-lt"/>
                <a:ea typeface="Meiryo UI" panose="020B0604030504040204" pitchFamily="50" charset="-128"/>
              </a:rPr>
              <a:t>ID</a:t>
            </a:r>
            <a:r>
              <a:rPr kumimoji="1" lang="ja-JP" altLang="en-US" sz="1200">
                <a:solidFill>
                  <a:srgbClr val="575757"/>
                </a:solidFill>
                <a:latin typeface="+mj-lt"/>
                <a:ea typeface="Meiryo UI" panose="020B0604030504040204" pitchFamily="50" charset="-128"/>
              </a:rPr>
              <a:t>に対して、従業員のロールを追加</a:t>
            </a:r>
            <a:br>
              <a:rPr kumimoji="1" lang="en-US" altLang="ja-JP" sz="1200">
                <a:solidFill>
                  <a:srgbClr val="575757"/>
                </a:solidFill>
                <a:latin typeface="+mj-lt"/>
                <a:ea typeface="Meiryo UI" panose="020B0604030504040204" pitchFamily="50" charset="-128"/>
              </a:rPr>
            </a:br>
            <a:r>
              <a:rPr kumimoji="1" lang="en-US" altLang="ja-JP" sz="1200">
                <a:solidFill>
                  <a:srgbClr val="575757"/>
                </a:solidFill>
                <a:latin typeface="+mj-lt"/>
                <a:ea typeface="Meiryo UI" panose="020B0604030504040204" pitchFamily="50" charset="-128"/>
              </a:rPr>
              <a:t>(</a:t>
            </a:r>
            <a:r>
              <a:rPr kumimoji="1" lang="ja-JP" altLang="en-US" sz="1200">
                <a:solidFill>
                  <a:srgbClr val="575757"/>
                </a:solidFill>
                <a:latin typeface="+mj-lt"/>
                <a:ea typeface="Meiryo UI" panose="020B0604030504040204" pitchFamily="50" charset="-128"/>
              </a:rPr>
              <a:t>法人アカウントの管理者からロールへの招待を受領</a:t>
            </a:r>
            <a:r>
              <a:rPr kumimoji="1" lang="en-US" altLang="ja-JP" sz="1200">
                <a:solidFill>
                  <a:srgbClr val="575757"/>
                </a:solidFill>
                <a:latin typeface="+mj-lt"/>
                <a:ea typeface="Meiryo UI" panose="020B0604030504040204" pitchFamily="50" charset="-128"/>
              </a:rPr>
              <a:t>)</a:t>
            </a:r>
          </a:p>
          <a:p>
            <a:pPr marL="171450" indent="-171450">
              <a:buClr>
                <a:schemeClr val="accent3"/>
              </a:buClr>
              <a:buFont typeface="Arial" panose="020B0604020202020204" pitchFamily="34" charset="0"/>
              <a:buChar char="•"/>
            </a:pPr>
            <a:r>
              <a:rPr kumimoji="1" lang="ja-JP" altLang="en-US" sz="1200">
                <a:solidFill>
                  <a:srgbClr val="575757"/>
                </a:solidFill>
                <a:latin typeface="+mj-lt"/>
                <a:ea typeface="Meiryo UI" panose="020B0604030504040204" pitchFamily="50" charset="-128"/>
              </a:rPr>
              <a:t>ロールとして紐づくメールアドレスについては、ドメイン認証及びメールによる</a:t>
            </a:r>
            <a:r>
              <a:rPr kumimoji="1" lang="en-US" altLang="ja-JP" sz="1200">
                <a:solidFill>
                  <a:srgbClr val="575757"/>
                </a:solidFill>
                <a:latin typeface="+mj-lt"/>
                <a:ea typeface="Meiryo UI" panose="020B0604030504040204" pitchFamily="50" charset="-128"/>
              </a:rPr>
              <a:t>MFA</a:t>
            </a:r>
            <a:r>
              <a:rPr kumimoji="1" lang="ja-JP" altLang="en-US" sz="1200">
                <a:solidFill>
                  <a:srgbClr val="575757"/>
                </a:solidFill>
                <a:latin typeface="+mj-lt"/>
                <a:ea typeface="Meiryo UI" panose="020B0604030504040204" pitchFamily="50" charset="-128"/>
              </a:rPr>
              <a:t>を実施</a:t>
            </a:r>
            <a:endParaRPr kumimoji="1" lang="en-US" sz="1200">
              <a:solidFill>
                <a:srgbClr val="575757"/>
              </a:solidFill>
              <a:latin typeface="+mj-lt"/>
              <a:ea typeface="Meiryo UI" panose="020B0604030504040204" pitchFamily="50" charset="-128"/>
            </a:endParaRPr>
          </a:p>
        </p:txBody>
      </p:sp>
      <p:sp>
        <p:nvSpPr>
          <p:cNvPr id="34" name="TextBox 22">
            <a:extLst>
              <a:ext uri="{FF2B5EF4-FFF2-40B4-BE49-F238E27FC236}">
                <a16:creationId xmlns:a16="http://schemas.microsoft.com/office/drawing/2014/main" id="{4BA5E23A-1AE5-0EE4-131E-BF368CD26AF3}"/>
              </a:ext>
            </a:extLst>
          </p:cNvPr>
          <p:cNvSpPr txBox="1"/>
          <p:nvPr/>
        </p:nvSpPr>
        <p:spPr>
          <a:xfrm>
            <a:off x="6343267" y="4789137"/>
            <a:ext cx="4365279"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ja-JP" altLang="en-US" sz="1200">
                <a:solidFill>
                  <a:srgbClr val="575757"/>
                </a:solidFill>
                <a:latin typeface="+mj-lt"/>
                <a:ea typeface="Meiryo UI" panose="020B0604030504040204" pitchFamily="50" charset="-128"/>
              </a:rPr>
              <a:t>システム管理向けのアカウントであり、運営者のみが利用するアカウント</a:t>
            </a:r>
            <a:endParaRPr kumimoji="1" lang="en-US" sz="1200">
              <a:solidFill>
                <a:srgbClr val="575757"/>
              </a:solidFill>
              <a:latin typeface="+mj-lt"/>
              <a:ea typeface="Meiryo UI" panose="020B0604030504040204" pitchFamily="50" charset="-128"/>
            </a:endParaRPr>
          </a:p>
        </p:txBody>
      </p:sp>
    </p:spTree>
    <p:extLst>
      <p:ext uri="{BB962C8B-B14F-4D97-AF65-F5344CB8AC3E}">
        <p14:creationId xmlns:p14="http://schemas.microsoft.com/office/powerpoint/2010/main" val="3044174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82D37-5280-6FBE-95B9-DC9A3D03A748}"/>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7FC24362-0ABC-0AEC-CC76-FEF03406476F}"/>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構造・管理体系</a:t>
            </a:r>
            <a:r>
              <a:rPr lang="en-US" altLang="ja-JP">
                <a:ea typeface="Meiryo UI" panose="020B0604030504040204" pitchFamily="50" charset="-128"/>
              </a:rPr>
              <a:t>(</a:t>
            </a:r>
            <a:r>
              <a:rPr lang="ja-JP" altLang="en-US">
                <a:ea typeface="Meiryo UI" panose="020B0604030504040204" pitchFamily="50" charset="-128"/>
              </a:rPr>
              <a:t>ウォレット</a:t>
            </a:r>
            <a:r>
              <a:rPr lang="en-US" altLang="ja-JP">
                <a:ea typeface="Meiryo UI" panose="020B0604030504040204" pitchFamily="50" charset="-128"/>
              </a:rPr>
              <a:t>)</a:t>
            </a:r>
            <a:endParaRPr lang="ja-JP" altLang="en-US">
              <a:ea typeface="Meiryo UI" panose="020B0604030504040204" pitchFamily="50" charset="-128"/>
            </a:endParaRPr>
          </a:p>
        </p:txBody>
      </p:sp>
      <p:sp>
        <p:nvSpPr>
          <p:cNvPr id="153" name="テキスト ボックス 15">
            <a:extLst>
              <a:ext uri="{FF2B5EF4-FFF2-40B4-BE49-F238E27FC236}">
                <a16:creationId xmlns:a16="http://schemas.microsoft.com/office/drawing/2014/main" id="{275B8491-2140-9515-39C4-2DFC1AAA6A6E}"/>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アカウントとウォレットを論理的に分離することで、アカウントの統合・削除があってもウォレットは独立して保持される。ウォレットへのアクセス権限</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認証手段</a:t>
            </a:r>
            <a:r>
              <a:rPr lang="en-US" altLang="ja-JP">
                <a:solidFill>
                  <a:srgbClr val="000000"/>
                </a:solidFill>
                <a:latin typeface="+mj-lt"/>
                <a:ea typeface="Meiryo UI" panose="020B0604030504040204" pitchFamily="50" charset="-128"/>
              </a:rPr>
              <a:t>)</a:t>
            </a:r>
            <a:r>
              <a:rPr lang="ja-JP" altLang="en-US">
                <a:solidFill>
                  <a:srgbClr val="000000"/>
                </a:solidFill>
                <a:latin typeface="+mj-lt"/>
                <a:ea typeface="Meiryo UI" panose="020B0604030504040204" pitchFamily="50" charset="-128"/>
              </a:rPr>
              <a:t>と、ウォレット内に蓄積されたクレデンシャル等の情報を、新たなアカウントに引き継ぐことが可能。</a:t>
            </a:r>
          </a:p>
        </p:txBody>
      </p:sp>
      <p:grpSp>
        <p:nvGrpSpPr>
          <p:cNvPr id="179" name="Group 178">
            <a:extLst>
              <a:ext uri="{FF2B5EF4-FFF2-40B4-BE49-F238E27FC236}">
                <a16:creationId xmlns:a16="http://schemas.microsoft.com/office/drawing/2014/main" id="{E773F9E9-A340-6468-344B-90CCC591E3FA}"/>
              </a:ext>
            </a:extLst>
          </p:cNvPr>
          <p:cNvGrpSpPr/>
          <p:nvPr/>
        </p:nvGrpSpPr>
        <p:grpSpPr>
          <a:xfrm>
            <a:off x="6745512" y="1686325"/>
            <a:ext cx="4532088" cy="261318"/>
            <a:chOff x="6745512" y="1524400"/>
            <a:chExt cx="4532088" cy="261318"/>
          </a:xfrm>
        </p:grpSpPr>
        <p:sp>
          <p:nvSpPr>
            <p:cNvPr id="30" name="Rectangle 6">
              <a:extLst>
                <a:ext uri="{FF2B5EF4-FFF2-40B4-BE49-F238E27FC236}">
                  <a16:creationId xmlns:a16="http://schemas.microsoft.com/office/drawing/2014/main" id="{2A87F466-E77D-D5E7-53CD-543B0567A906}"/>
                </a:ext>
              </a:extLst>
            </p:cNvPr>
            <p:cNvSpPr/>
            <p:nvPr/>
          </p:nvSpPr>
          <p:spPr>
            <a:xfrm>
              <a:off x="6745512" y="1524400"/>
              <a:ext cx="4532088" cy="26131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ロールの追加・削除時</a:t>
              </a:r>
            </a:p>
          </p:txBody>
        </p:sp>
        <p:cxnSp>
          <p:nvCxnSpPr>
            <p:cNvPr id="31" name="Straight Connector 256">
              <a:extLst>
                <a:ext uri="{FF2B5EF4-FFF2-40B4-BE49-F238E27FC236}">
                  <a16:creationId xmlns:a16="http://schemas.microsoft.com/office/drawing/2014/main" id="{427287A5-A029-8101-3992-5FC322945FB9}"/>
                </a:ext>
              </a:extLst>
            </p:cNvPr>
            <p:cNvCxnSpPr>
              <a:cxnSpLocks/>
            </p:cNvCxnSpPr>
            <p:nvPr/>
          </p:nvCxnSpPr>
          <p:spPr>
            <a:xfrm flipV="1">
              <a:off x="6745512" y="1785717"/>
              <a:ext cx="4532088" cy="1"/>
            </a:xfrm>
            <a:prstGeom prst="line">
              <a:avLst/>
            </a:prstGeom>
            <a:noFill/>
            <a:ln w="12700" cap="rnd" cmpd="sng" algn="ctr">
              <a:solidFill>
                <a:srgbClr val="295E7E"/>
              </a:solidFill>
              <a:prstDash val="solid"/>
              <a:round/>
              <a:headEnd type="none" w="med" len="med"/>
              <a:tailEnd type="none" w="med" len="med"/>
            </a:ln>
            <a:effectLst/>
          </p:spPr>
        </p:cxnSp>
      </p:grpSp>
      <p:sp>
        <p:nvSpPr>
          <p:cNvPr id="36" name="テキスト ボックス 118">
            <a:extLst>
              <a:ext uri="{FF2B5EF4-FFF2-40B4-BE49-F238E27FC236}">
                <a16:creationId xmlns:a16="http://schemas.microsoft.com/office/drawing/2014/main" id="{CC74ED94-78BA-6B2E-92DD-AF75CD6DC004}"/>
              </a:ext>
            </a:extLst>
          </p:cNvPr>
          <p:cNvSpPr txBox="1"/>
          <p:nvPr/>
        </p:nvSpPr>
        <p:spPr>
          <a:xfrm>
            <a:off x="6745512" y="2009493"/>
            <a:ext cx="4532088"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ロール追加時：</a:t>
            </a:r>
            <a:r>
              <a:rPr kumimoji="1" lang="ja-JP" altLang="en-US" sz="1200">
                <a:solidFill>
                  <a:srgbClr val="575757"/>
                </a:solidFill>
                <a:latin typeface="Trebuchet MS" panose="020B0603020202020204" pitchFamily="34" charset="0"/>
                <a:ea typeface="Meiryo UI" panose="020B0604030504040204" pitchFamily="50" charset="-128"/>
              </a:rPr>
              <a:t>ウォレットの追加はなく、共通利用</a:t>
            </a: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ロール削除時：</a:t>
            </a:r>
            <a:r>
              <a:rPr kumimoji="1" lang="ja-JP" altLang="en-US" sz="1200">
                <a:solidFill>
                  <a:srgbClr val="575757"/>
                </a:solidFill>
                <a:latin typeface="Trebuchet MS" panose="020B0603020202020204" pitchFamily="34" charset="0"/>
                <a:ea typeface="Meiryo UI" panose="020B0604030504040204" pitchFamily="50" charset="-128"/>
              </a:rPr>
              <a:t>ウォレットの削除はない。</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ただし、ウォレット内のバウチャーチケットのみ、</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バウチャー登録済み法人のウォレットへ権利移転</a:t>
            </a:r>
            <a:endParaRPr kumimoji="1" lang="en-US" altLang="ja-JP" sz="1200">
              <a:solidFill>
                <a:srgbClr val="575757"/>
              </a:solidFill>
              <a:latin typeface="Trebuchet MS" panose="020B0603020202020204" pitchFamily="34" charset="0"/>
              <a:ea typeface="Meiryo UI" panose="020B0604030504040204" pitchFamily="50" charset="-128"/>
            </a:endParaRPr>
          </a:p>
        </p:txBody>
      </p:sp>
      <p:grpSp>
        <p:nvGrpSpPr>
          <p:cNvPr id="143" name="Group 142">
            <a:extLst>
              <a:ext uri="{FF2B5EF4-FFF2-40B4-BE49-F238E27FC236}">
                <a16:creationId xmlns:a16="http://schemas.microsoft.com/office/drawing/2014/main" id="{238C22C4-D2F9-A3F8-5339-4EE64EC9222E}"/>
              </a:ext>
            </a:extLst>
          </p:cNvPr>
          <p:cNvGrpSpPr/>
          <p:nvPr/>
        </p:nvGrpSpPr>
        <p:grpSpPr>
          <a:xfrm>
            <a:off x="372825" y="1439401"/>
            <a:ext cx="5976496" cy="5256674"/>
            <a:chOff x="4048055" y="1187829"/>
            <a:chExt cx="5976496" cy="5256674"/>
          </a:xfrm>
        </p:grpSpPr>
        <p:sp>
          <p:nvSpPr>
            <p:cNvPr id="144" name="Rectangle: Rounded Corners 143">
              <a:extLst>
                <a:ext uri="{FF2B5EF4-FFF2-40B4-BE49-F238E27FC236}">
                  <a16:creationId xmlns:a16="http://schemas.microsoft.com/office/drawing/2014/main" id="{6BAF6365-3598-5BE6-2659-4D3256FA65C0}"/>
                </a:ext>
              </a:extLst>
            </p:cNvPr>
            <p:cNvSpPr/>
            <p:nvPr/>
          </p:nvSpPr>
          <p:spPr>
            <a:xfrm>
              <a:off x="4048055" y="1187829"/>
              <a:ext cx="5976496" cy="3043512"/>
            </a:xfrm>
            <a:prstGeom prst="roundRect">
              <a:avLst>
                <a:gd name="adj" fmla="val 0"/>
              </a:avLst>
            </a:prstGeom>
            <a:solidFill>
              <a:srgbClr val="FCFCF9"/>
            </a:solidFill>
            <a:ln w="19050">
              <a:no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t"/>
            <a:lstStyle/>
            <a:p>
              <a:r>
                <a:rPr lang="en-US" altLang="ja-JP" sz="1100" b="1">
                  <a:solidFill>
                    <a:srgbClr val="575757"/>
                  </a:solidFill>
                  <a:latin typeface="Meiryo UI" panose="020B0604030504040204" pitchFamily="50" charset="-128"/>
                  <a:ea typeface="Meiryo UI" panose="020B0604030504040204" pitchFamily="50" charset="-128"/>
                </a:rPr>
                <a:t>ACCOUNT LAYER</a:t>
              </a:r>
            </a:p>
          </p:txBody>
        </p:sp>
        <p:sp>
          <p:nvSpPr>
            <p:cNvPr id="145" name="Rectangle: Rounded Corners 144">
              <a:extLst>
                <a:ext uri="{FF2B5EF4-FFF2-40B4-BE49-F238E27FC236}">
                  <a16:creationId xmlns:a16="http://schemas.microsoft.com/office/drawing/2014/main" id="{29A53990-6D48-F879-8568-254BBD199A71}"/>
                </a:ext>
              </a:extLst>
            </p:cNvPr>
            <p:cNvSpPr/>
            <p:nvPr/>
          </p:nvSpPr>
          <p:spPr>
            <a:xfrm>
              <a:off x="4048055" y="4231342"/>
              <a:ext cx="5976496" cy="2213161"/>
            </a:xfrm>
            <a:prstGeom prst="roundRect">
              <a:avLst>
                <a:gd name="adj" fmla="val 0"/>
              </a:avLst>
            </a:prstGeom>
            <a:solidFill>
              <a:srgbClr val="F0F9F1"/>
            </a:solidFill>
            <a:ln w="19050">
              <a:no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t"/>
            <a:lstStyle/>
            <a:p>
              <a:r>
                <a:rPr lang="en-US" altLang="ja-JP" sz="1100" b="1">
                  <a:solidFill>
                    <a:srgbClr val="575757"/>
                  </a:solidFill>
                  <a:latin typeface="Meiryo UI" panose="020B0604030504040204" pitchFamily="50" charset="-128"/>
                  <a:ea typeface="Meiryo UI" panose="020B0604030504040204" pitchFamily="50" charset="-128"/>
                </a:rPr>
                <a:t>WALLET LAYER</a:t>
              </a:r>
            </a:p>
          </p:txBody>
        </p:sp>
        <p:cxnSp>
          <p:nvCxnSpPr>
            <p:cNvPr id="146" name="Straight Connector 145">
              <a:extLst>
                <a:ext uri="{FF2B5EF4-FFF2-40B4-BE49-F238E27FC236}">
                  <a16:creationId xmlns:a16="http://schemas.microsoft.com/office/drawing/2014/main" id="{F0C7D85D-53FB-2E7C-C0B8-76477E4247A3}"/>
                </a:ext>
              </a:extLst>
            </p:cNvPr>
            <p:cNvCxnSpPr>
              <a:cxnSpLocks/>
            </p:cNvCxnSpPr>
            <p:nvPr/>
          </p:nvCxnSpPr>
          <p:spPr>
            <a:xfrm>
              <a:off x="4048055" y="4235774"/>
              <a:ext cx="5976496" cy="0"/>
            </a:xfrm>
            <a:prstGeom prst="line">
              <a:avLst/>
            </a:prstGeom>
            <a:solidFill>
              <a:schemeClr val="bg1"/>
            </a:solidFill>
            <a:ln w="19050">
              <a:solidFill>
                <a:srgbClr val="EBE0CA"/>
              </a:solidFill>
              <a:prstDash val="solid"/>
              <a:tailEnd type="none"/>
            </a:ln>
            <a:effectLst/>
          </p:spPr>
          <p:style>
            <a:lnRef idx="1">
              <a:schemeClr val="accent1"/>
            </a:lnRef>
            <a:fillRef idx="3">
              <a:schemeClr val="accent1"/>
            </a:fillRef>
            <a:effectRef idx="2">
              <a:schemeClr val="accent1"/>
            </a:effectRef>
            <a:fontRef idx="minor">
              <a:schemeClr val="lt1"/>
            </a:fontRef>
          </p:style>
        </p:cxnSp>
      </p:grpSp>
      <p:sp>
        <p:nvSpPr>
          <p:cNvPr id="147" name="Rectangle: Rounded Corners 146">
            <a:extLst>
              <a:ext uri="{FF2B5EF4-FFF2-40B4-BE49-F238E27FC236}">
                <a16:creationId xmlns:a16="http://schemas.microsoft.com/office/drawing/2014/main" id="{E6112F87-27B2-CAAE-04DB-8FA1B5CB3B71}"/>
              </a:ext>
            </a:extLst>
          </p:cNvPr>
          <p:cNvSpPr/>
          <p:nvPr/>
        </p:nvSpPr>
        <p:spPr>
          <a:xfrm>
            <a:off x="1924620" y="1619366"/>
            <a:ext cx="2641173" cy="713138"/>
          </a:xfrm>
          <a:prstGeom prst="roundRect">
            <a:avLst>
              <a:gd name="adj" fmla="val 5456"/>
            </a:avLst>
          </a:prstGeom>
          <a:solidFill>
            <a:srgbClr val="DDF2F9"/>
          </a:solidFill>
          <a:ln w="19050">
            <a:solidFill>
              <a:srgbClr val="698C94"/>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t"/>
          <a:lstStyle/>
          <a:p>
            <a:pPr algn="ctr"/>
            <a:r>
              <a:rPr lang="ja-JP" altLang="en-US" sz="1050" b="1">
                <a:solidFill>
                  <a:srgbClr val="575757"/>
                </a:solidFill>
                <a:latin typeface="Meiryo UI" panose="020B0604030504040204" pitchFamily="50" charset="-128"/>
                <a:ea typeface="Meiryo UI" panose="020B0604030504040204" pitchFamily="50" charset="-128"/>
              </a:rPr>
              <a:t>アカウント</a:t>
            </a:r>
            <a:endParaRPr lang="en-US" altLang="ja-JP" sz="1050" b="1">
              <a:solidFill>
                <a:srgbClr val="575757"/>
              </a:solidFill>
              <a:latin typeface="Meiryo UI" panose="020B0604030504040204" pitchFamily="50" charset="-128"/>
              <a:ea typeface="Meiryo UI" panose="020B0604030504040204" pitchFamily="50" charset="-128"/>
            </a:endParaRPr>
          </a:p>
        </p:txBody>
      </p:sp>
      <p:sp>
        <p:nvSpPr>
          <p:cNvPr id="148" name="Rectangle: Rounded Corners 147">
            <a:extLst>
              <a:ext uri="{FF2B5EF4-FFF2-40B4-BE49-F238E27FC236}">
                <a16:creationId xmlns:a16="http://schemas.microsoft.com/office/drawing/2014/main" id="{87AC93ED-A6AD-C136-70AB-BD955C9342D8}"/>
              </a:ext>
            </a:extLst>
          </p:cNvPr>
          <p:cNvSpPr/>
          <p:nvPr/>
        </p:nvSpPr>
        <p:spPr>
          <a:xfrm>
            <a:off x="623030" y="1938057"/>
            <a:ext cx="5244353" cy="2214283"/>
          </a:xfrm>
          <a:prstGeom prst="roundRect">
            <a:avLst>
              <a:gd name="adj" fmla="val 5456"/>
            </a:avLst>
          </a:prstGeom>
          <a:solidFill>
            <a:srgbClr val="FFFFFF"/>
          </a:solidFill>
          <a:ln w="19050">
            <a:solidFill>
              <a:srgbClr val="698C94"/>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t"/>
          <a:lstStyle/>
          <a:p>
            <a:pPr algn="ctr"/>
            <a:endParaRPr lang="en-US" altLang="ja-JP" sz="1050" b="1">
              <a:solidFill>
                <a:srgbClr val="575757"/>
              </a:solidFill>
              <a:latin typeface="Meiryo UI" panose="020B0604030504040204" pitchFamily="50" charset="-128"/>
              <a:ea typeface="Meiryo UI" panose="020B0604030504040204" pitchFamily="50" charset="-128"/>
            </a:endParaRPr>
          </a:p>
        </p:txBody>
      </p:sp>
      <p:cxnSp>
        <p:nvCxnSpPr>
          <p:cNvPr id="149" name="Straight Connector 148">
            <a:extLst>
              <a:ext uri="{FF2B5EF4-FFF2-40B4-BE49-F238E27FC236}">
                <a16:creationId xmlns:a16="http://schemas.microsoft.com/office/drawing/2014/main" id="{044D19C9-F46A-FC00-CCE1-942B63A050B5}"/>
              </a:ext>
            </a:extLst>
          </p:cNvPr>
          <p:cNvCxnSpPr>
            <a:cxnSpLocks/>
          </p:cNvCxnSpPr>
          <p:nvPr/>
        </p:nvCxnSpPr>
        <p:spPr>
          <a:xfrm>
            <a:off x="623031" y="3085488"/>
            <a:ext cx="5244353" cy="0"/>
          </a:xfrm>
          <a:prstGeom prst="line">
            <a:avLst/>
          </a:prstGeom>
          <a:solidFill>
            <a:srgbClr val="FFFFFF"/>
          </a:solidFill>
          <a:ln w="19050">
            <a:solidFill>
              <a:srgbClr val="698C94"/>
            </a:solidFill>
            <a:tailEnd type="none"/>
          </a:ln>
          <a:effectLst/>
        </p:spPr>
        <p:style>
          <a:lnRef idx="1">
            <a:schemeClr val="accent1"/>
          </a:lnRef>
          <a:fillRef idx="3">
            <a:schemeClr val="accent1"/>
          </a:fillRef>
          <a:effectRef idx="2">
            <a:schemeClr val="accent1"/>
          </a:effectRef>
          <a:fontRef idx="minor">
            <a:schemeClr val="lt1"/>
          </a:fontRef>
        </p:style>
      </p:cxnSp>
      <p:sp>
        <p:nvSpPr>
          <p:cNvPr id="150" name="テキスト ボックス 118">
            <a:extLst>
              <a:ext uri="{FF2B5EF4-FFF2-40B4-BE49-F238E27FC236}">
                <a16:creationId xmlns:a16="http://schemas.microsoft.com/office/drawing/2014/main" id="{CB2D7F8E-59DD-8011-8204-0DD66FDF92E3}"/>
              </a:ext>
            </a:extLst>
          </p:cNvPr>
          <p:cNvSpPr txBox="1"/>
          <p:nvPr/>
        </p:nvSpPr>
        <p:spPr>
          <a:xfrm>
            <a:off x="623029" y="2015972"/>
            <a:ext cx="2505653"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100" b="1">
                <a:solidFill>
                  <a:srgbClr val="575757"/>
                </a:solidFill>
                <a:latin typeface="Trebuchet MS" panose="020B0603020202020204" pitchFamily="34" charset="0"/>
                <a:ea typeface="Meiryo UI" panose="020B0604030504040204" pitchFamily="50" charset="-128"/>
              </a:rPr>
              <a:t>ロール</a:t>
            </a:r>
            <a:r>
              <a:rPr kumimoji="1" lang="en-US" altLang="ja-JP" sz="1100" b="1">
                <a:solidFill>
                  <a:srgbClr val="575757"/>
                </a:solidFill>
                <a:latin typeface="Trebuchet MS" panose="020B0603020202020204" pitchFamily="34" charset="0"/>
                <a:ea typeface="Meiryo UI" panose="020B0604030504040204" pitchFamily="50" charset="-128"/>
              </a:rPr>
              <a:t>(</a:t>
            </a:r>
            <a:r>
              <a:rPr kumimoji="1" lang="ja-JP" altLang="en-US" sz="1100" b="1">
                <a:solidFill>
                  <a:srgbClr val="575757"/>
                </a:solidFill>
                <a:latin typeface="Trebuchet MS" panose="020B0603020202020204" pitchFamily="34" charset="0"/>
                <a:ea typeface="Meiryo UI" panose="020B0604030504040204" pitchFamily="50" charset="-128"/>
              </a:rPr>
              <a:t>個人</a:t>
            </a:r>
            <a:r>
              <a:rPr kumimoji="1" lang="en-US" altLang="ja-JP" sz="1100" b="1">
                <a:solidFill>
                  <a:srgbClr val="575757"/>
                </a:solidFill>
                <a:latin typeface="Trebuchet MS" panose="020B0603020202020204" pitchFamily="34" charset="0"/>
                <a:ea typeface="Meiryo UI" panose="020B0604030504040204" pitchFamily="50" charset="-128"/>
              </a:rPr>
              <a:t>)</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プラン</a:t>
            </a:r>
            <a:r>
              <a:rPr kumimoji="1" lang="en-US" altLang="ja-JP" sz="1000">
                <a:solidFill>
                  <a:srgbClr val="575757"/>
                </a:solidFill>
                <a:latin typeface="Trebuchet MS" panose="020B0603020202020204" pitchFamily="34" charset="0"/>
                <a:ea typeface="Meiryo UI" panose="020B0604030504040204" pitchFamily="50" charset="-128"/>
              </a:rPr>
              <a:t>(</a:t>
            </a:r>
            <a:r>
              <a:rPr kumimoji="1" lang="ja-JP" altLang="en-US" sz="1000">
                <a:solidFill>
                  <a:srgbClr val="575757"/>
                </a:solidFill>
                <a:latin typeface="Trebuchet MS" panose="020B0603020202020204" pitchFamily="34" charset="0"/>
                <a:ea typeface="Meiryo UI" panose="020B0604030504040204" pitchFamily="50" charset="-128"/>
              </a:rPr>
              <a:t>ベーシック</a:t>
            </a:r>
            <a:r>
              <a:rPr kumimoji="1" lang="en-US" altLang="ja-JP" sz="1000">
                <a:solidFill>
                  <a:srgbClr val="575757"/>
                </a:solidFill>
                <a:latin typeface="Trebuchet MS" panose="020B0603020202020204" pitchFamily="34" charset="0"/>
                <a:ea typeface="Meiryo UI" panose="020B0604030504040204" pitchFamily="50" charset="-128"/>
              </a:rPr>
              <a:t>/</a:t>
            </a:r>
            <a:r>
              <a:rPr kumimoji="1" lang="ja-JP" altLang="en-US" sz="1000">
                <a:solidFill>
                  <a:srgbClr val="575757"/>
                </a:solidFill>
                <a:latin typeface="Trebuchet MS" panose="020B0603020202020204" pitchFamily="34" charset="0"/>
                <a:ea typeface="Meiryo UI" panose="020B0604030504040204" pitchFamily="50" charset="-128"/>
              </a:rPr>
              <a:t>プレミアム</a:t>
            </a:r>
            <a:r>
              <a:rPr kumimoji="1" lang="en-US" altLang="ja-JP" sz="1000">
                <a:solidFill>
                  <a:srgbClr val="575757"/>
                </a:solidFill>
                <a:latin typeface="Trebuchet MS" panose="020B0603020202020204" pitchFamily="34" charset="0"/>
                <a:ea typeface="Meiryo UI" panose="020B0604030504040204" pitchFamily="50" charset="-128"/>
              </a:rPr>
              <a:t>)</a:t>
            </a:r>
            <a:endParaRPr kumimoji="1" lang="ja-JP" altLang="en-US" sz="10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学習履歴</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クレデンシャル申請</a:t>
            </a:r>
            <a:endParaRPr kumimoji="1" lang="en-US" altLang="ja-JP" sz="10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ロールモデル</a:t>
            </a:r>
            <a:endParaRPr kumimoji="1" lang="en-US" altLang="ja-JP" sz="1000">
              <a:solidFill>
                <a:srgbClr val="575757"/>
              </a:solidFill>
              <a:latin typeface="Trebuchet MS" panose="020B0603020202020204" pitchFamily="34" charset="0"/>
              <a:ea typeface="Meiryo UI" panose="020B0604030504040204" pitchFamily="50" charset="-128"/>
            </a:endParaRPr>
          </a:p>
        </p:txBody>
      </p:sp>
      <p:cxnSp>
        <p:nvCxnSpPr>
          <p:cNvPr id="151" name="Straight Connector 150">
            <a:extLst>
              <a:ext uri="{FF2B5EF4-FFF2-40B4-BE49-F238E27FC236}">
                <a16:creationId xmlns:a16="http://schemas.microsoft.com/office/drawing/2014/main" id="{1D131D12-6521-E4DB-199D-598678AC86E0}"/>
              </a:ext>
            </a:extLst>
          </p:cNvPr>
          <p:cNvCxnSpPr>
            <a:cxnSpLocks/>
            <a:stCxn id="148" idx="0"/>
          </p:cNvCxnSpPr>
          <p:nvPr/>
        </p:nvCxnSpPr>
        <p:spPr>
          <a:xfrm flipH="1">
            <a:off x="3245206" y="1938057"/>
            <a:ext cx="1" cy="1157100"/>
          </a:xfrm>
          <a:prstGeom prst="line">
            <a:avLst/>
          </a:prstGeom>
          <a:solidFill>
            <a:srgbClr val="FFFFFF"/>
          </a:solidFill>
          <a:ln w="19050">
            <a:solidFill>
              <a:srgbClr val="698C94"/>
            </a:solidFill>
            <a:tailEnd type="none"/>
          </a:ln>
          <a:effectLst/>
        </p:spPr>
        <p:style>
          <a:lnRef idx="1">
            <a:schemeClr val="accent1"/>
          </a:lnRef>
          <a:fillRef idx="3">
            <a:schemeClr val="accent1"/>
          </a:fillRef>
          <a:effectRef idx="2">
            <a:schemeClr val="accent1"/>
          </a:effectRef>
          <a:fontRef idx="minor">
            <a:schemeClr val="lt1"/>
          </a:fontRef>
        </p:style>
      </p:cxnSp>
      <p:sp>
        <p:nvSpPr>
          <p:cNvPr id="152" name="テキスト ボックス 118">
            <a:extLst>
              <a:ext uri="{FF2B5EF4-FFF2-40B4-BE49-F238E27FC236}">
                <a16:creationId xmlns:a16="http://schemas.microsoft.com/office/drawing/2014/main" id="{8114BEAE-45AF-ADF9-CF7C-B641A6C7A26F}"/>
              </a:ext>
            </a:extLst>
          </p:cNvPr>
          <p:cNvSpPr txBox="1"/>
          <p:nvPr/>
        </p:nvSpPr>
        <p:spPr>
          <a:xfrm>
            <a:off x="3266866" y="2015972"/>
            <a:ext cx="2505653"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100" b="1">
                <a:solidFill>
                  <a:srgbClr val="575757"/>
                </a:solidFill>
                <a:latin typeface="Trebuchet MS" panose="020B0603020202020204" pitchFamily="34" charset="0"/>
                <a:ea typeface="Meiryo UI" panose="020B0604030504040204" pitchFamily="50" charset="-128"/>
              </a:rPr>
              <a:t>ロール</a:t>
            </a:r>
            <a:r>
              <a:rPr kumimoji="1" lang="en-US" altLang="ja-JP" sz="1100" b="1">
                <a:solidFill>
                  <a:srgbClr val="575757"/>
                </a:solidFill>
                <a:latin typeface="Trebuchet MS" panose="020B0603020202020204" pitchFamily="34" charset="0"/>
                <a:ea typeface="Meiryo UI" panose="020B0604030504040204" pitchFamily="50" charset="-128"/>
              </a:rPr>
              <a:t>(</a:t>
            </a:r>
            <a:r>
              <a:rPr kumimoji="1" lang="ja-JP" altLang="en-US" sz="1100" b="1">
                <a:solidFill>
                  <a:srgbClr val="575757"/>
                </a:solidFill>
                <a:latin typeface="Trebuchet MS" panose="020B0603020202020204" pitchFamily="34" charset="0"/>
                <a:ea typeface="Meiryo UI" panose="020B0604030504040204" pitchFamily="50" charset="-128"/>
              </a:rPr>
              <a:t>従業員</a:t>
            </a:r>
            <a:r>
              <a:rPr kumimoji="1" lang="en-US" altLang="ja-JP" sz="1100" b="1">
                <a:solidFill>
                  <a:srgbClr val="575757"/>
                </a:solidFill>
                <a:latin typeface="Trebuchet MS" panose="020B0603020202020204" pitchFamily="34" charset="0"/>
                <a:ea typeface="Meiryo UI" panose="020B0604030504040204" pitchFamily="50" charset="-128"/>
              </a:rPr>
              <a:t>)</a:t>
            </a:r>
          </a:p>
          <a:p>
            <a:pPr marL="324000" lvl="1" indent="-216000">
              <a:buClr>
                <a:schemeClr val="tx2"/>
              </a:buClr>
              <a:buFont typeface="Trebuchet MS" panose="020B0603020202020204" pitchFamily="34" charset="0"/>
              <a:buChar char="•"/>
            </a:pPr>
            <a:r>
              <a:rPr kumimoji="1" lang="ja-JP" altLang="en-US" sz="1000">
                <a:solidFill>
                  <a:srgbClr val="C8C8C8"/>
                </a:solidFill>
                <a:latin typeface="Trebuchet MS" panose="020B0603020202020204" pitchFamily="34" charset="0"/>
                <a:ea typeface="Meiryo UI" panose="020B0604030504040204" pitchFamily="50" charset="-128"/>
              </a:rPr>
              <a:t>プラン</a:t>
            </a:r>
            <a:r>
              <a:rPr kumimoji="1" lang="en-US" altLang="ja-JP" sz="1000">
                <a:solidFill>
                  <a:srgbClr val="C8C8C8"/>
                </a:solidFill>
                <a:latin typeface="Trebuchet MS" panose="020B0603020202020204" pitchFamily="34" charset="0"/>
                <a:ea typeface="Meiryo UI" panose="020B0604030504040204" pitchFamily="50" charset="-128"/>
              </a:rPr>
              <a:t>(</a:t>
            </a:r>
            <a:r>
              <a:rPr kumimoji="1" lang="ja-JP" altLang="en-US" sz="1000">
                <a:solidFill>
                  <a:srgbClr val="C8C8C8"/>
                </a:solidFill>
                <a:latin typeface="Trebuchet MS" panose="020B0603020202020204" pitchFamily="34" charset="0"/>
                <a:ea typeface="Meiryo UI" panose="020B0604030504040204" pitchFamily="50" charset="-128"/>
              </a:rPr>
              <a:t>法人契約</a:t>
            </a:r>
            <a:r>
              <a:rPr kumimoji="1" lang="en-US" altLang="ja-JP" sz="1000">
                <a:solidFill>
                  <a:srgbClr val="C8C8C8"/>
                </a:solidFill>
                <a:latin typeface="Trebuchet MS" panose="020B0603020202020204" pitchFamily="34" charset="0"/>
                <a:ea typeface="Meiryo UI" panose="020B0604030504040204" pitchFamily="50" charset="-128"/>
              </a:rPr>
              <a:t>)</a:t>
            </a:r>
            <a:endParaRPr kumimoji="1" lang="ja-JP" altLang="en-US" sz="1000">
              <a:solidFill>
                <a:srgbClr val="C8C8C8"/>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学習履歴</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クレデンシャル申請</a:t>
            </a:r>
            <a:endParaRPr kumimoji="1" lang="en-US" altLang="ja-JP" sz="10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en-US" altLang="ja-JP" sz="1000">
                <a:solidFill>
                  <a:srgbClr val="C8C8C8"/>
                </a:solidFill>
                <a:latin typeface="Trebuchet MS" panose="020B0603020202020204" pitchFamily="34" charset="0"/>
                <a:ea typeface="Meiryo UI" panose="020B0604030504040204" pitchFamily="50" charset="-128"/>
              </a:rPr>
              <a:t>Todo</a:t>
            </a:r>
            <a:r>
              <a:rPr kumimoji="1" lang="ja-JP" altLang="en-US" sz="1000">
                <a:solidFill>
                  <a:srgbClr val="C8C8C8"/>
                </a:solidFill>
                <a:latin typeface="Trebuchet MS" panose="020B0603020202020204" pitchFamily="34" charset="0"/>
                <a:ea typeface="Meiryo UI" panose="020B0604030504040204" pitchFamily="50" charset="-128"/>
              </a:rPr>
              <a:t>コンテンツ</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公開設定</a:t>
            </a:r>
          </a:p>
        </p:txBody>
      </p:sp>
      <p:sp>
        <p:nvSpPr>
          <p:cNvPr id="154" name="テキスト ボックス 118">
            <a:extLst>
              <a:ext uri="{FF2B5EF4-FFF2-40B4-BE49-F238E27FC236}">
                <a16:creationId xmlns:a16="http://schemas.microsoft.com/office/drawing/2014/main" id="{A37C731D-F198-1A33-449D-5EAC84EBC1AB}"/>
              </a:ext>
            </a:extLst>
          </p:cNvPr>
          <p:cNvSpPr txBox="1"/>
          <p:nvPr/>
        </p:nvSpPr>
        <p:spPr>
          <a:xfrm>
            <a:off x="4694597" y="2145641"/>
            <a:ext cx="1101086" cy="26543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100">
                <a:solidFill>
                  <a:srgbClr val="C8C8C8"/>
                </a:solidFill>
                <a:latin typeface="Trebuchet MS" panose="020B0603020202020204" pitchFamily="34" charset="0"/>
                <a:ea typeface="Meiryo UI" panose="020B0604030504040204" pitchFamily="50" charset="-128"/>
              </a:rPr>
              <a:t>ロールモデル</a:t>
            </a:r>
          </a:p>
        </p:txBody>
      </p:sp>
      <p:sp>
        <p:nvSpPr>
          <p:cNvPr id="155" name="テキスト ボックス 118">
            <a:extLst>
              <a:ext uri="{FF2B5EF4-FFF2-40B4-BE49-F238E27FC236}">
                <a16:creationId xmlns:a16="http://schemas.microsoft.com/office/drawing/2014/main" id="{E2A81652-5C21-3EBC-902B-05850831393D}"/>
              </a:ext>
            </a:extLst>
          </p:cNvPr>
          <p:cNvSpPr txBox="1"/>
          <p:nvPr/>
        </p:nvSpPr>
        <p:spPr>
          <a:xfrm>
            <a:off x="623029" y="3135333"/>
            <a:ext cx="2791542" cy="97626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108000" lvl="1">
              <a:buClr>
                <a:schemeClr val="tx2"/>
              </a:buClr>
            </a:pPr>
            <a:r>
              <a:rPr kumimoji="1" lang="ja-JP" altLang="en-US" sz="1100" b="1">
                <a:solidFill>
                  <a:srgbClr val="575757"/>
                </a:solidFill>
                <a:latin typeface="Trebuchet MS" panose="020B0603020202020204" pitchFamily="34" charset="0"/>
                <a:ea typeface="Meiryo UI" panose="020B0604030504040204" pitchFamily="50" charset="-128"/>
              </a:rPr>
              <a:t>アカウントに紐づく設定・情報</a:t>
            </a:r>
            <a:endParaRPr kumimoji="1" lang="en-US" altLang="ja-JP" sz="1000" b="1">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パーミッション</a:t>
            </a:r>
            <a:r>
              <a:rPr kumimoji="1" lang="en-US" altLang="ja-JP" sz="1000">
                <a:solidFill>
                  <a:srgbClr val="575757"/>
                </a:solidFill>
                <a:latin typeface="Trebuchet MS" panose="020B0603020202020204" pitchFamily="34" charset="0"/>
                <a:ea typeface="Meiryo UI" panose="020B0604030504040204" pitchFamily="50" charset="-128"/>
              </a:rPr>
              <a:t>(</a:t>
            </a:r>
            <a:r>
              <a:rPr kumimoji="1" lang="ja-JP" altLang="en-US" sz="1000">
                <a:solidFill>
                  <a:srgbClr val="575757"/>
                </a:solidFill>
                <a:latin typeface="Trebuchet MS" panose="020B0603020202020204" pitchFamily="34" charset="0"/>
                <a:ea typeface="Meiryo UI" panose="020B0604030504040204" pitchFamily="50" charset="-128"/>
              </a:rPr>
              <a:t>プラットフォーム</a:t>
            </a:r>
            <a:r>
              <a:rPr kumimoji="1" lang="en-US" altLang="ja-JP" sz="1000">
                <a:solidFill>
                  <a:srgbClr val="575757"/>
                </a:solidFill>
                <a:latin typeface="Trebuchet MS" panose="020B0603020202020204" pitchFamily="34" charset="0"/>
                <a:ea typeface="Meiryo UI" panose="020B0604030504040204" pitchFamily="50" charset="-128"/>
              </a:rPr>
              <a:t>/</a:t>
            </a:r>
            <a:r>
              <a:rPr kumimoji="1" lang="ja-JP" altLang="en-US" sz="1000">
                <a:solidFill>
                  <a:srgbClr val="575757"/>
                </a:solidFill>
                <a:latin typeface="Trebuchet MS" panose="020B0603020202020204" pitchFamily="34" charset="0"/>
                <a:ea typeface="Meiryo UI" panose="020B0604030504040204" pitchFamily="50" charset="-128"/>
              </a:rPr>
              <a:t>試験のみ</a:t>
            </a:r>
            <a:r>
              <a:rPr kumimoji="1" lang="en-US" altLang="ja-JP" sz="1000">
                <a:solidFill>
                  <a:srgbClr val="575757"/>
                </a:solidFill>
                <a:latin typeface="Trebuchet MS" panose="020B0603020202020204" pitchFamily="34" charset="0"/>
                <a:ea typeface="Meiryo UI" panose="020B0604030504040204" pitchFamily="50" charset="-128"/>
              </a:rPr>
              <a:t>)</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ゴール設定</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現在のスキル情報</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キャリアマップ</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コンテンツレコメンド履歴</a:t>
            </a:r>
          </a:p>
        </p:txBody>
      </p:sp>
      <p:sp>
        <p:nvSpPr>
          <p:cNvPr id="156" name="テキスト ボックス 118">
            <a:extLst>
              <a:ext uri="{FF2B5EF4-FFF2-40B4-BE49-F238E27FC236}">
                <a16:creationId xmlns:a16="http://schemas.microsoft.com/office/drawing/2014/main" id="{A900B783-D3DE-521B-CCD2-FEAB8FA44D73}"/>
              </a:ext>
            </a:extLst>
          </p:cNvPr>
          <p:cNvSpPr txBox="1"/>
          <p:nvPr/>
        </p:nvSpPr>
        <p:spPr>
          <a:xfrm>
            <a:off x="3266866" y="3135333"/>
            <a:ext cx="2486705" cy="97626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お気に入りコンテンツ</a:t>
            </a:r>
          </a:p>
          <a:p>
            <a:pPr marL="324000" lvl="1" indent="-216000">
              <a:buClr>
                <a:schemeClr val="tx2"/>
              </a:buClr>
              <a:buFont typeface="Trebuchet MS" panose="020B0603020202020204" pitchFamily="34" charset="0"/>
              <a:buChar char="•"/>
            </a:pPr>
            <a:r>
              <a:rPr kumimoji="1" lang="zh-TW" altLang="en-US" sz="1000">
                <a:solidFill>
                  <a:srgbClr val="575757"/>
                </a:solidFill>
                <a:latin typeface="Trebuchet MS" panose="020B0603020202020204" pitchFamily="34" charset="0"/>
                <a:ea typeface="Meiryo UI" panose="020B0604030504040204" pitchFamily="50" charset="-128"/>
              </a:rPr>
              <a:t>本人確認情報</a:t>
            </a:r>
          </a:p>
          <a:p>
            <a:pPr marL="324000" lvl="1" indent="-216000">
              <a:buClr>
                <a:schemeClr val="tx2"/>
              </a:buClr>
              <a:buFont typeface="Trebuchet MS" panose="020B0603020202020204" pitchFamily="34" charset="0"/>
              <a:buChar char="•"/>
            </a:pPr>
            <a:r>
              <a:rPr kumimoji="1" lang="en-US" altLang="ja-JP" sz="1000" err="1">
                <a:solidFill>
                  <a:srgbClr val="575757"/>
                </a:solidFill>
                <a:latin typeface="Trebuchet MS" panose="020B0603020202020204" pitchFamily="34" charset="0"/>
                <a:ea typeface="Meiryo UI" panose="020B0604030504040204" pitchFamily="50" charset="-128"/>
              </a:rPr>
              <a:t>OIDC</a:t>
            </a:r>
            <a:r>
              <a:rPr kumimoji="1" lang="ja-JP" altLang="en-US" sz="1000">
                <a:solidFill>
                  <a:srgbClr val="575757"/>
                </a:solidFill>
                <a:latin typeface="Trebuchet MS" panose="020B0603020202020204" pitchFamily="34" charset="0"/>
                <a:ea typeface="Meiryo UI" panose="020B0604030504040204" pitchFamily="50" charset="-128"/>
              </a:rPr>
              <a:t>連携設定</a:t>
            </a:r>
          </a:p>
          <a:p>
            <a:pPr marL="324000" lvl="1" indent="-216000">
              <a:buClr>
                <a:schemeClr val="tx2"/>
              </a:buClr>
              <a:buFont typeface="Trebuchet MS" panose="020B0603020202020204" pitchFamily="34" charset="0"/>
              <a:buChar char="•"/>
            </a:pPr>
            <a:r>
              <a:rPr kumimoji="1" lang="en-US" altLang="ja-JP" sz="1000">
                <a:solidFill>
                  <a:srgbClr val="575757"/>
                </a:solidFill>
                <a:latin typeface="Trebuchet MS" panose="020B0603020202020204" pitchFamily="34" charset="0"/>
                <a:ea typeface="Meiryo UI" panose="020B0604030504040204" pitchFamily="50" charset="-128"/>
              </a:rPr>
              <a:t>MFA</a:t>
            </a:r>
            <a:r>
              <a:rPr kumimoji="1" lang="ja-JP" altLang="en-US" sz="1000">
                <a:solidFill>
                  <a:srgbClr val="575757"/>
                </a:solidFill>
                <a:latin typeface="Trebuchet MS" panose="020B0603020202020204" pitchFamily="34" charset="0"/>
                <a:ea typeface="Meiryo UI" panose="020B0604030504040204" pitchFamily="50" charset="-128"/>
              </a:rPr>
              <a:t>設定</a:t>
            </a: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オプトイン設定</a:t>
            </a:r>
            <a:endParaRPr kumimoji="1" lang="en-US" altLang="ja-JP" sz="10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お知らせ情報</a:t>
            </a:r>
          </a:p>
        </p:txBody>
      </p:sp>
      <p:grpSp>
        <p:nvGrpSpPr>
          <p:cNvPr id="157" name="Group 156">
            <a:extLst>
              <a:ext uri="{FF2B5EF4-FFF2-40B4-BE49-F238E27FC236}">
                <a16:creationId xmlns:a16="http://schemas.microsoft.com/office/drawing/2014/main" id="{7DE39DE9-5901-8580-D9F9-DB4C43439518}"/>
              </a:ext>
            </a:extLst>
          </p:cNvPr>
          <p:cNvGrpSpPr/>
          <p:nvPr/>
        </p:nvGrpSpPr>
        <p:grpSpPr>
          <a:xfrm>
            <a:off x="623030" y="4770853"/>
            <a:ext cx="5244353" cy="1281792"/>
            <a:chOff x="623030" y="4780378"/>
            <a:chExt cx="5244353" cy="1281792"/>
          </a:xfrm>
        </p:grpSpPr>
        <p:sp>
          <p:nvSpPr>
            <p:cNvPr id="158" name="Rectangle: Rounded Corners 157">
              <a:extLst>
                <a:ext uri="{FF2B5EF4-FFF2-40B4-BE49-F238E27FC236}">
                  <a16:creationId xmlns:a16="http://schemas.microsoft.com/office/drawing/2014/main" id="{F5B1A297-64B1-4616-C068-9C0057A7287F}"/>
                </a:ext>
              </a:extLst>
            </p:cNvPr>
            <p:cNvSpPr/>
            <p:nvPr/>
          </p:nvSpPr>
          <p:spPr>
            <a:xfrm>
              <a:off x="623030" y="4780378"/>
              <a:ext cx="5244353" cy="1281792"/>
            </a:xfrm>
            <a:prstGeom prst="roundRect">
              <a:avLst>
                <a:gd name="adj" fmla="val 5456"/>
              </a:avLst>
            </a:prstGeom>
            <a:solidFill>
              <a:srgbClr val="FFFFFF"/>
            </a:solidFill>
            <a:ln w="19050">
              <a:solidFill>
                <a:srgbClr val="698C94"/>
              </a:solidFill>
              <a:tailEnd type="oval"/>
            </a:ln>
            <a:effectLst/>
          </p:spPr>
          <p:style>
            <a:lnRef idx="1">
              <a:schemeClr val="accent1"/>
            </a:lnRef>
            <a:fillRef idx="3">
              <a:schemeClr val="accent1"/>
            </a:fillRef>
            <a:effectRef idx="2">
              <a:schemeClr val="accent1"/>
            </a:effectRef>
            <a:fontRef idx="minor">
              <a:schemeClr val="lt1"/>
            </a:fontRef>
          </p:style>
          <p:txBody>
            <a:bodyPr vert="horz" wrap="none" lIns="36000" tIns="36000" rIns="36000" bIns="36000" rtlCol="0" anchor="t"/>
            <a:lstStyle/>
            <a:p>
              <a:pPr algn="ctr"/>
              <a:endParaRPr lang="en-US" altLang="ja-JP" sz="1050" b="1">
                <a:solidFill>
                  <a:srgbClr val="575757"/>
                </a:solidFill>
                <a:latin typeface="Meiryo UI" panose="020B0604030504040204" pitchFamily="50" charset="-128"/>
                <a:ea typeface="Meiryo UI" panose="020B0604030504040204" pitchFamily="50" charset="-128"/>
              </a:endParaRPr>
            </a:p>
          </p:txBody>
        </p:sp>
        <p:grpSp>
          <p:nvGrpSpPr>
            <p:cNvPr id="159" name="Group 158">
              <a:extLst>
                <a:ext uri="{FF2B5EF4-FFF2-40B4-BE49-F238E27FC236}">
                  <a16:creationId xmlns:a16="http://schemas.microsoft.com/office/drawing/2014/main" id="{4501E9E9-E7E1-2B2E-7D70-33FE000D363D}"/>
                </a:ext>
              </a:extLst>
            </p:cNvPr>
            <p:cNvGrpSpPr/>
            <p:nvPr/>
          </p:nvGrpSpPr>
          <p:grpSpPr>
            <a:xfrm>
              <a:off x="887219" y="4889948"/>
              <a:ext cx="4543886" cy="652476"/>
              <a:chOff x="887219" y="4975673"/>
              <a:chExt cx="4543886" cy="652476"/>
            </a:xfrm>
          </p:grpSpPr>
          <p:pic>
            <p:nvPicPr>
              <p:cNvPr id="164" name="Picture 2" descr="Generated image">
                <a:extLst>
                  <a:ext uri="{FF2B5EF4-FFF2-40B4-BE49-F238E27FC236}">
                    <a16:creationId xmlns:a16="http://schemas.microsoft.com/office/drawing/2014/main" id="{1A0E22CC-17A8-6B29-1DEF-FB88400FD4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7024" t="69904" r="14776" b="19445"/>
              <a:stretch/>
            </p:blipFill>
            <p:spPr bwMode="auto">
              <a:xfrm>
                <a:off x="4762210" y="5023113"/>
                <a:ext cx="668895" cy="587189"/>
              </a:xfrm>
              <a:prstGeom prst="rect">
                <a:avLst/>
              </a:prstGeom>
              <a:noFill/>
              <a:extLst>
                <a:ext uri="{909E8E84-426E-40DD-AFC4-6F175D3DCCD1}">
                  <a14:hiddenFill xmlns:a14="http://schemas.microsoft.com/office/drawing/2010/main">
                    <a:solidFill>
                      <a:srgbClr val="FFFFFF"/>
                    </a:solidFill>
                  </a14:hiddenFill>
                </a:ext>
              </a:extLst>
            </p:spPr>
          </p:pic>
          <p:pic>
            <p:nvPicPr>
              <p:cNvPr id="165" name="Picture 2" descr="Generated image">
                <a:extLst>
                  <a:ext uri="{FF2B5EF4-FFF2-40B4-BE49-F238E27FC236}">
                    <a16:creationId xmlns:a16="http://schemas.microsoft.com/office/drawing/2014/main" id="{44A8CC86-B9CC-EAB6-ADD6-80C0F897AE9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767" t="69429" r="49994" b="19527"/>
              <a:stretch/>
            </p:blipFill>
            <p:spPr bwMode="auto">
              <a:xfrm>
                <a:off x="2196579" y="5000328"/>
                <a:ext cx="633584" cy="608847"/>
              </a:xfrm>
              <a:prstGeom prst="rect">
                <a:avLst/>
              </a:prstGeom>
              <a:noFill/>
              <a:extLst>
                <a:ext uri="{909E8E84-426E-40DD-AFC4-6F175D3DCCD1}">
                  <a14:hiddenFill xmlns:a14="http://schemas.microsoft.com/office/drawing/2010/main">
                    <a:solidFill>
                      <a:srgbClr val="FFFFFF"/>
                    </a:solidFill>
                  </a14:hiddenFill>
                </a:ext>
              </a:extLst>
            </p:spPr>
          </p:pic>
          <p:pic>
            <p:nvPicPr>
              <p:cNvPr id="166" name="Picture 2" descr="Generated image">
                <a:extLst>
                  <a:ext uri="{FF2B5EF4-FFF2-40B4-BE49-F238E27FC236}">
                    <a16:creationId xmlns:a16="http://schemas.microsoft.com/office/drawing/2014/main" id="{71437B71-66D1-6B1B-E3D9-72628BF927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509" t="69313" r="67897" b="19184"/>
              <a:stretch/>
            </p:blipFill>
            <p:spPr bwMode="auto">
              <a:xfrm>
                <a:off x="887219" y="4993978"/>
                <a:ext cx="683360" cy="634171"/>
              </a:xfrm>
              <a:prstGeom prst="rect">
                <a:avLst/>
              </a:prstGeom>
              <a:noFill/>
              <a:extLst>
                <a:ext uri="{909E8E84-426E-40DD-AFC4-6F175D3DCCD1}">
                  <a14:hiddenFill xmlns:a14="http://schemas.microsoft.com/office/drawing/2010/main">
                    <a:solidFill>
                      <a:srgbClr val="FFFFFF"/>
                    </a:solidFill>
                  </a14:hiddenFill>
                </a:ext>
              </a:extLst>
            </p:spPr>
          </p:pic>
          <p:pic>
            <p:nvPicPr>
              <p:cNvPr id="167" name="Picture 2" descr="Generated image">
                <a:extLst>
                  <a:ext uri="{FF2B5EF4-FFF2-40B4-BE49-F238E27FC236}">
                    <a16:creationId xmlns:a16="http://schemas.microsoft.com/office/drawing/2014/main" id="{52BC6A35-74FC-A698-FABA-F119D42393D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157" t="68996" r="32339" b="19521"/>
              <a:stretch/>
            </p:blipFill>
            <p:spPr bwMode="auto">
              <a:xfrm>
                <a:off x="3456163" y="4975673"/>
                <a:ext cx="680046" cy="633063"/>
              </a:xfrm>
              <a:prstGeom prst="rect">
                <a:avLst/>
              </a:prstGeom>
              <a:noFill/>
              <a:extLst>
                <a:ext uri="{909E8E84-426E-40DD-AFC4-6F175D3DCCD1}">
                  <a14:hiddenFill xmlns:a14="http://schemas.microsoft.com/office/drawing/2010/main">
                    <a:solidFill>
                      <a:srgbClr val="FFFFFF"/>
                    </a:solidFill>
                  </a14:hiddenFill>
                </a:ext>
              </a:extLst>
            </p:spPr>
          </p:pic>
        </p:grpSp>
        <p:sp>
          <p:nvSpPr>
            <p:cNvPr id="160" name="TextBox 159">
              <a:extLst>
                <a:ext uri="{FF2B5EF4-FFF2-40B4-BE49-F238E27FC236}">
                  <a16:creationId xmlns:a16="http://schemas.microsoft.com/office/drawing/2014/main" id="{EE4B2ED6-7B03-081A-AC86-B80793EE23AD}"/>
                </a:ext>
              </a:extLst>
            </p:cNvPr>
            <p:cNvSpPr txBox="1"/>
            <p:nvPr/>
          </p:nvSpPr>
          <p:spPr>
            <a:xfrm>
              <a:off x="796124" y="5567022"/>
              <a:ext cx="865550"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ja-JP" altLang="en-US" sz="1050">
                  <a:solidFill>
                    <a:srgbClr val="575757"/>
                  </a:solidFill>
                  <a:latin typeface="Meiryo UI" panose="020B0604030504040204" pitchFamily="50" charset="-128"/>
                  <a:ea typeface="Meiryo UI" panose="020B0604030504040204" pitchFamily="50" charset="-128"/>
                </a:rPr>
                <a:t>アセスメント</a:t>
              </a:r>
              <a:endParaRPr lang="en-US" altLang="ja-JP" sz="1050">
                <a:solidFill>
                  <a:srgbClr val="575757"/>
                </a:solidFill>
                <a:latin typeface="Meiryo UI" panose="020B0604030504040204" pitchFamily="50" charset="-128"/>
                <a:ea typeface="Meiryo UI" panose="020B0604030504040204" pitchFamily="50" charset="-128"/>
              </a:endParaRPr>
            </a:p>
          </p:txBody>
        </p:sp>
        <p:sp>
          <p:nvSpPr>
            <p:cNvPr id="161" name="TextBox 160">
              <a:extLst>
                <a:ext uri="{FF2B5EF4-FFF2-40B4-BE49-F238E27FC236}">
                  <a16:creationId xmlns:a16="http://schemas.microsoft.com/office/drawing/2014/main" id="{FED01EF0-C158-520C-74D8-191115F1C912}"/>
                </a:ext>
              </a:extLst>
            </p:cNvPr>
            <p:cNvSpPr txBox="1"/>
            <p:nvPr/>
          </p:nvSpPr>
          <p:spPr>
            <a:xfrm>
              <a:off x="1989713" y="5567022"/>
              <a:ext cx="1047316" cy="41549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ja-JP" altLang="en-US" sz="1050">
                  <a:solidFill>
                    <a:srgbClr val="575757"/>
                  </a:solidFill>
                  <a:latin typeface="Meiryo UI" panose="020B0604030504040204" pitchFamily="50" charset="-128"/>
                  <a:ea typeface="Meiryo UI" panose="020B0604030504040204" pitchFamily="50" charset="-128"/>
                </a:rPr>
                <a:t>ジョブ標準履歴フォーマット</a:t>
              </a:r>
              <a:endParaRPr lang="en-US" altLang="ja-JP" sz="1050">
                <a:solidFill>
                  <a:srgbClr val="575757"/>
                </a:solidFill>
                <a:latin typeface="Meiryo UI" panose="020B0604030504040204" pitchFamily="50" charset="-128"/>
                <a:ea typeface="Meiryo UI" panose="020B0604030504040204" pitchFamily="50" charset="-128"/>
              </a:endParaRPr>
            </a:p>
          </p:txBody>
        </p:sp>
        <p:sp>
          <p:nvSpPr>
            <p:cNvPr id="162" name="TextBox 161">
              <a:extLst>
                <a:ext uri="{FF2B5EF4-FFF2-40B4-BE49-F238E27FC236}">
                  <a16:creationId xmlns:a16="http://schemas.microsoft.com/office/drawing/2014/main" id="{1AA235CC-C64B-1D18-7A60-FBB55B4A4993}"/>
                </a:ext>
              </a:extLst>
            </p:cNvPr>
            <p:cNvSpPr txBox="1"/>
            <p:nvPr/>
          </p:nvSpPr>
          <p:spPr>
            <a:xfrm>
              <a:off x="3317796" y="5567022"/>
              <a:ext cx="952105" cy="41549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ja-JP" altLang="en-US" sz="1050">
                  <a:solidFill>
                    <a:srgbClr val="575757"/>
                  </a:solidFill>
                  <a:latin typeface="Meiryo UI" panose="020B0604030504040204" pitchFamily="50" charset="-128"/>
                  <a:ea typeface="Meiryo UI" panose="020B0604030504040204" pitchFamily="50" charset="-128"/>
                </a:rPr>
                <a:t>クレデンシャル</a:t>
              </a:r>
              <a:br>
                <a:rPr lang="en-US" altLang="ja-JP" sz="1050">
                  <a:solidFill>
                    <a:srgbClr val="575757"/>
                  </a:solidFill>
                  <a:latin typeface="Meiryo UI" panose="020B0604030504040204" pitchFamily="50" charset="-128"/>
                  <a:ea typeface="Meiryo UI" panose="020B0604030504040204" pitchFamily="50" charset="-128"/>
                </a:rPr>
              </a:br>
              <a:r>
                <a:rPr lang="en-US" altLang="ja-JP" sz="1050">
                  <a:solidFill>
                    <a:srgbClr val="575757"/>
                  </a:solidFill>
                  <a:latin typeface="Meiryo UI" panose="020B0604030504040204" pitchFamily="50" charset="-128"/>
                  <a:ea typeface="Meiryo UI" panose="020B0604030504040204" pitchFamily="50" charset="-128"/>
                </a:rPr>
                <a:t>(Lv.1)</a:t>
              </a:r>
            </a:p>
          </p:txBody>
        </p:sp>
        <p:sp>
          <p:nvSpPr>
            <p:cNvPr id="163" name="TextBox 162">
              <a:extLst>
                <a:ext uri="{FF2B5EF4-FFF2-40B4-BE49-F238E27FC236}">
                  <a16:creationId xmlns:a16="http://schemas.microsoft.com/office/drawing/2014/main" id="{9F921937-2EF4-D87D-DA6C-1937C0370BAF}"/>
                </a:ext>
              </a:extLst>
            </p:cNvPr>
            <p:cNvSpPr txBox="1"/>
            <p:nvPr/>
          </p:nvSpPr>
          <p:spPr>
            <a:xfrm>
              <a:off x="4694597" y="5567022"/>
              <a:ext cx="865550" cy="415498"/>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ja-JP" altLang="en-US" sz="1050">
                  <a:solidFill>
                    <a:srgbClr val="C8C8C8"/>
                  </a:solidFill>
                  <a:latin typeface="Meiryo UI" panose="020B0604030504040204" pitchFamily="50" charset="-128"/>
                  <a:ea typeface="Meiryo UI" panose="020B0604030504040204" pitchFamily="50" charset="-128"/>
                </a:rPr>
                <a:t>バウチャー</a:t>
              </a:r>
              <a:br>
                <a:rPr lang="en-US" altLang="ja-JP" sz="1050">
                  <a:solidFill>
                    <a:srgbClr val="C8C8C8"/>
                  </a:solidFill>
                  <a:latin typeface="Meiryo UI" panose="020B0604030504040204" pitchFamily="50" charset="-128"/>
                  <a:ea typeface="Meiryo UI" panose="020B0604030504040204" pitchFamily="50" charset="-128"/>
                </a:rPr>
              </a:br>
              <a:r>
                <a:rPr lang="ja-JP" altLang="en-US" sz="1050">
                  <a:solidFill>
                    <a:srgbClr val="C8C8C8"/>
                  </a:solidFill>
                  <a:latin typeface="Meiryo UI" panose="020B0604030504040204" pitchFamily="50" charset="-128"/>
                  <a:ea typeface="Meiryo UI" panose="020B0604030504040204" pitchFamily="50" charset="-128"/>
                </a:rPr>
                <a:t>チケット</a:t>
              </a:r>
              <a:endParaRPr lang="en-US" altLang="ja-JP" sz="1050">
                <a:solidFill>
                  <a:srgbClr val="C8C8C8"/>
                </a:solidFill>
                <a:latin typeface="Meiryo UI" panose="020B0604030504040204" pitchFamily="50" charset="-128"/>
                <a:ea typeface="Meiryo UI" panose="020B0604030504040204" pitchFamily="50" charset="-128"/>
              </a:endParaRPr>
            </a:p>
          </p:txBody>
        </p:sp>
      </p:grpSp>
      <p:sp>
        <p:nvSpPr>
          <p:cNvPr id="168" name="テキスト ボックス 118">
            <a:extLst>
              <a:ext uri="{FF2B5EF4-FFF2-40B4-BE49-F238E27FC236}">
                <a16:creationId xmlns:a16="http://schemas.microsoft.com/office/drawing/2014/main" id="{543FE152-2F49-BE50-27E9-AF8B97CA5FC5}"/>
              </a:ext>
            </a:extLst>
          </p:cNvPr>
          <p:cNvSpPr txBox="1"/>
          <p:nvPr/>
        </p:nvSpPr>
        <p:spPr>
          <a:xfrm>
            <a:off x="623030" y="6163152"/>
            <a:ext cx="5244353" cy="37302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ウォレットはアカウントが削除されても、独立して存続。</a:t>
            </a:r>
            <a:endParaRPr kumimoji="1" lang="en-US" altLang="ja-JP" sz="10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000">
                <a:solidFill>
                  <a:srgbClr val="575757"/>
                </a:solidFill>
                <a:latin typeface="Trebuchet MS" panose="020B0603020202020204" pitchFamily="34" charset="0"/>
                <a:ea typeface="Meiryo UI" panose="020B0604030504040204" pitchFamily="50" charset="-128"/>
              </a:rPr>
              <a:t>削除</a:t>
            </a:r>
            <a:r>
              <a:rPr kumimoji="1" lang="en-US" altLang="ja-JP" sz="1000">
                <a:solidFill>
                  <a:srgbClr val="575757"/>
                </a:solidFill>
                <a:latin typeface="Trebuchet MS" panose="020B0603020202020204" pitchFamily="34" charset="0"/>
                <a:ea typeface="Meiryo UI" panose="020B0604030504040204" pitchFamily="50" charset="-128"/>
              </a:rPr>
              <a:t>(</a:t>
            </a:r>
            <a:r>
              <a:rPr kumimoji="1" lang="ja-JP" altLang="en-US" sz="1000">
                <a:solidFill>
                  <a:srgbClr val="575757"/>
                </a:solidFill>
                <a:latin typeface="Trebuchet MS" panose="020B0603020202020204" pitchFamily="34" charset="0"/>
                <a:ea typeface="Meiryo UI" panose="020B0604030504040204" pitchFamily="50" charset="-128"/>
              </a:rPr>
              <a:t>論理</a:t>
            </a:r>
            <a:r>
              <a:rPr kumimoji="1" lang="en-US" altLang="ja-JP" sz="1000">
                <a:solidFill>
                  <a:srgbClr val="575757"/>
                </a:solidFill>
                <a:latin typeface="Trebuchet MS" panose="020B0603020202020204" pitchFamily="34" charset="0"/>
                <a:ea typeface="Meiryo UI" panose="020B0604030504040204" pitchFamily="50" charset="-128"/>
              </a:rPr>
              <a:t>)</a:t>
            </a:r>
            <a:r>
              <a:rPr kumimoji="1" lang="ja-JP" altLang="en-US" sz="1000">
                <a:solidFill>
                  <a:srgbClr val="575757"/>
                </a:solidFill>
                <a:latin typeface="Trebuchet MS" panose="020B0603020202020204" pitchFamily="34" charset="0"/>
                <a:ea typeface="Meiryo UI" panose="020B0604030504040204" pitchFamily="50" charset="-128"/>
              </a:rPr>
              <a:t>済みアカウントに紐づくウォレットの移行・復旧は可能</a:t>
            </a:r>
            <a:endParaRPr kumimoji="1" lang="en-US" altLang="ja-JP" sz="10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en-US" altLang="ja-JP" sz="1000">
                <a:solidFill>
                  <a:srgbClr val="575757"/>
                </a:solidFill>
                <a:latin typeface="Trebuchet MS" panose="020B0603020202020204" pitchFamily="34" charset="0"/>
                <a:ea typeface="Meiryo UI" panose="020B0604030504040204" pitchFamily="50" charset="-128"/>
              </a:rPr>
              <a:t>1</a:t>
            </a:r>
            <a:r>
              <a:rPr kumimoji="1" lang="ja-JP" altLang="en-US" sz="1000">
                <a:solidFill>
                  <a:srgbClr val="575757"/>
                </a:solidFill>
                <a:latin typeface="Trebuchet MS" panose="020B0603020202020204" pitchFamily="34" charset="0"/>
                <a:ea typeface="Meiryo UI" panose="020B0604030504040204" pitchFamily="50" charset="-128"/>
              </a:rPr>
              <a:t>アカウントにつき紐づけ可能なウォレットは</a:t>
            </a:r>
            <a:r>
              <a:rPr kumimoji="1" lang="en-US" altLang="ja-JP" sz="1000">
                <a:solidFill>
                  <a:srgbClr val="575757"/>
                </a:solidFill>
                <a:latin typeface="Trebuchet MS" panose="020B0603020202020204" pitchFamily="34" charset="0"/>
                <a:ea typeface="Meiryo UI" panose="020B0604030504040204" pitchFamily="50" charset="-128"/>
              </a:rPr>
              <a:t>1</a:t>
            </a:r>
            <a:r>
              <a:rPr kumimoji="1" lang="ja-JP" altLang="en-US" sz="1000">
                <a:solidFill>
                  <a:srgbClr val="575757"/>
                </a:solidFill>
                <a:latin typeface="Trebuchet MS" panose="020B0603020202020204" pitchFamily="34" charset="0"/>
                <a:ea typeface="Meiryo UI" panose="020B0604030504040204" pitchFamily="50" charset="-128"/>
              </a:rPr>
              <a:t>つ</a:t>
            </a:r>
          </a:p>
        </p:txBody>
      </p:sp>
      <p:cxnSp>
        <p:nvCxnSpPr>
          <p:cNvPr id="169" name="Straight Arrow Connector 168">
            <a:extLst>
              <a:ext uri="{FF2B5EF4-FFF2-40B4-BE49-F238E27FC236}">
                <a16:creationId xmlns:a16="http://schemas.microsoft.com/office/drawing/2014/main" id="{6E6C0305-E9B5-8D8C-F281-E300DA596B16}"/>
              </a:ext>
            </a:extLst>
          </p:cNvPr>
          <p:cNvCxnSpPr>
            <a:cxnSpLocks/>
            <a:stCxn id="148" idx="2"/>
          </p:cNvCxnSpPr>
          <p:nvPr/>
        </p:nvCxnSpPr>
        <p:spPr>
          <a:xfrm>
            <a:off x="3245207" y="4152340"/>
            <a:ext cx="0" cy="618513"/>
          </a:xfrm>
          <a:prstGeom prst="straightConnector1">
            <a:avLst/>
          </a:prstGeom>
          <a:solidFill>
            <a:srgbClr val="FFFFFF"/>
          </a:solidFill>
          <a:ln w="19050">
            <a:solidFill>
              <a:srgbClr val="698C94"/>
            </a:solidFill>
            <a:tailEnd type="arrow" w="lg" len="lg"/>
          </a:ln>
          <a:effectLst/>
        </p:spPr>
        <p:style>
          <a:lnRef idx="1">
            <a:schemeClr val="accent1"/>
          </a:lnRef>
          <a:fillRef idx="3">
            <a:schemeClr val="accent1"/>
          </a:fillRef>
          <a:effectRef idx="2">
            <a:schemeClr val="accent1"/>
          </a:effectRef>
          <a:fontRef idx="minor">
            <a:schemeClr val="lt1"/>
          </a:fontRef>
        </p:style>
      </p:cxnSp>
      <p:pic>
        <p:nvPicPr>
          <p:cNvPr id="175" name="Picture 174" descr="A blue circle with a key in it&#10;&#10;AI-generated content may be incorrect.">
            <a:extLst>
              <a:ext uri="{FF2B5EF4-FFF2-40B4-BE49-F238E27FC236}">
                <a16:creationId xmlns:a16="http://schemas.microsoft.com/office/drawing/2014/main" id="{23B60D42-D514-E865-41C8-F390DCB667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66866" y="4161585"/>
            <a:ext cx="334794" cy="334794"/>
          </a:xfrm>
          <a:prstGeom prst="rect">
            <a:avLst/>
          </a:prstGeom>
        </p:spPr>
      </p:pic>
      <p:grpSp>
        <p:nvGrpSpPr>
          <p:cNvPr id="180" name="Group 179">
            <a:extLst>
              <a:ext uri="{FF2B5EF4-FFF2-40B4-BE49-F238E27FC236}">
                <a16:creationId xmlns:a16="http://schemas.microsoft.com/office/drawing/2014/main" id="{1FFFD8B5-7B99-FA4F-B8A9-24177190E07E}"/>
              </a:ext>
            </a:extLst>
          </p:cNvPr>
          <p:cNvGrpSpPr/>
          <p:nvPr/>
        </p:nvGrpSpPr>
        <p:grpSpPr>
          <a:xfrm>
            <a:off x="6745512" y="3604369"/>
            <a:ext cx="4532088" cy="268799"/>
            <a:chOff x="6745512" y="2432027"/>
            <a:chExt cx="4532088" cy="268799"/>
          </a:xfrm>
        </p:grpSpPr>
        <p:sp>
          <p:nvSpPr>
            <p:cNvPr id="34" name="Rectangle 6">
              <a:extLst>
                <a:ext uri="{FF2B5EF4-FFF2-40B4-BE49-F238E27FC236}">
                  <a16:creationId xmlns:a16="http://schemas.microsoft.com/office/drawing/2014/main" id="{5E42C589-AA61-4A12-4736-C0A5520B0FC8}"/>
                </a:ext>
              </a:extLst>
            </p:cNvPr>
            <p:cNvSpPr/>
            <p:nvPr/>
          </p:nvSpPr>
          <p:spPr>
            <a:xfrm>
              <a:off x="6745512" y="2432027"/>
              <a:ext cx="4532088" cy="268799"/>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アカウントの統合・削除・再登録時</a:t>
              </a:r>
            </a:p>
          </p:txBody>
        </p:sp>
        <p:cxnSp>
          <p:nvCxnSpPr>
            <p:cNvPr id="178" name="Straight Connector 256">
              <a:extLst>
                <a:ext uri="{FF2B5EF4-FFF2-40B4-BE49-F238E27FC236}">
                  <a16:creationId xmlns:a16="http://schemas.microsoft.com/office/drawing/2014/main" id="{CAA44669-4832-9C0D-A406-155285658470}"/>
                </a:ext>
              </a:extLst>
            </p:cNvPr>
            <p:cNvCxnSpPr>
              <a:cxnSpLocks/>
            </p:cNvCxnSpPr>
            <p:nvPr/>
          </p:nvCxnSpPr>
          <p:spPr>
            <a:xfrm flipV="1">
              <a:off x="6745512" y="2700824"/>
              <a:ext cx="4532088" cy="1"/>
            </a:xfrm>
            <a:prstGeom prst="line">
              <a:avLst/>
            </a:prstGeom>
            <a:noFill/>
            <a:ln w="12700" cap="rnd" cmpd="sng" algn="ctr">
              <a:solidFill>
                <a:srgbClr val="295E7E"/>
              </a:solidFill>
              <a:prstDash val="solid"/>
              <a:round/>
              <a:headEnd type="none" w="med" len="med"/>
              <a:tailEnd type="none" w="med" len="med"/>
            </a:ln>
            <a:effectLst/>
          </p:spPr>
        </p:cxnSp>
      </p:grpSp>
      <p:sp>
        <p:nvSpPr>
          <p:cNvPr id="183" name="テキスト ボックス 118">
            <a:extLst>
              <a:ext uri="{FF2B5EF4-FFF2-40B4-BE49-F238E27FC236}">
                <a16:creationId xmlns:a16="http://schemas.microsoft.com/office/drawing/2014/main" id="{2CDDCCDD-FD7E-DD9C-A03B-BB33B6C04A29}"/>
              </a:ext>
            </a:extLst>
          </p:cNvPr>
          <p:cNvSpPr txBox="1"/>
          <p:nvPr/>
        </p:nvSpPr>
        <p:spPr>
          <a:xfrm>
            <a:off x="6745512" y="3920115"/>
            <a:ext cx="4532088" cy="633063"/>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アカウント統合時：</a:t>
            </a:r>
            <a:r>
              <a:rPr kumimoji="1" lang="ja-JP" altLang="en-US" sz="1200">
                <a:solidFill>
                  <a:srgbClr val="575757"/>
                </a:solidFill>
                <a:latin typeface="Trebuchet MS" panose="020B0603020202020204" pitchFamily="34" charset="0"/>
                <a:ea typeface="Meiryo UI" panose="020B0604030504040204" pitchFamily="50" charset="-128"/>
              </a:rPr>
              <a:t>ウォレット内の情報を、統合先ウォレットへ移行。</a:t>
            </a:r>
            <a:br>
              <a:rPr kumimoji="1" lang="en-US" altLang="ja-JP" sz="1200">
                <a:solidFill>
                  <a:srgbClr val="575757"/>
                </a:solidFill>
                <a:latin typeface="Trebuchet MS" panose="020B0603020202020204" pitchFamily="34" charset="0"/>
                <a:ea typeface="Meiryo UI" panose="020B0604030504040204" pitchFamily="50" charset="-128"/>
              </a:rPr>
            </a:b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原則</a:t>
            </a:r>
            <a:r>
              <a:rPr kumimoji="1" lang="en-US" altLang="ja-JP" sz="1200">
                <a:solidFill>
                  <a:srgbClr val="575757"/>
                </a:solidFill>
                <a:latin typeface="Trebuchet MS" panose="020B0603020202020204" pitchFamily="34" charset="0"/>
                <a:ea typeface="Meiryo UI" panose="020B0604030504040204" pitchFamily="50" charset="-128"/>
              </a:rPr>
              <a:t>1</a:t>
            </a:r>
            <a:r>
              <a:rPr kumimoji="1" lang="ja-JP" altLang="en-US" sz="1200">
                <a:solidFill>
                  <a:srgbClr val="575757"/>
                </a:solidFill>
                <a:latin typeface="Trebuchet MS" panose="020B0603020202020204" pitchFamily="34" charset="0"/>
                <a:ea typeface="Meiryo UI" panose="020B0604030504040204" pitchFamily="50" charset="-128"/>
              </a:rPr>
              <a:t>人</a:t>
            </a:r>
            <a:r>
              <a:rPr kumimoji="1" lang="en-US" altLang="ja-JP" sz="1200">
                <a:solidFill>
                  <a:srgbClr val="575757"/>
                </a:solidFill>
                <a:latin typeface="Trebuchet MS" panose="020B0603020202020204" pitchFamily="34" charset="0"/>
                <a:ea typeface="Meiryo UI" panose="020B0604030504040204" pitchFamily="50" charset="-128"/>
              </a:rPr>
              <a:t>1</a:t>
            </a:r>
            <a:r>
              <a:rPr kumimoji="1" lang="ja-JP" altLang="en-US" sz="1200">
                <a:solidFill>
                  <a:srgbClr val="575757"/>
                </a:solidFill>
                <a:latin typeface="Trebuchet MS" panose="020B0603020202020204" pitchFamily="34" charset="0"/>
                <a:ea typeface="Meiryo UI" panose="020B0604030504040204" pitchFamily="50" charset="-128"/>
              </a:rPr>
              <a:t>アカウントであるが、</a:t>
            </a: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アカウント保持していた場合は、本人確認時に</a:t>
            </a:r>
            <a:r>
              <a:rPr kumimoji="1" lang="en-US" altLang="ja-JP" sz="1200">
                <a:solidFill>
                  <a:srgbClr val="575757"/>
                </a:solidFill>
                <a:latin typeface="Trebuchet MS" panose="020B0603020202020204" pitchFamily="34" charset="0"/>
                <a:ea typeface="Meiryo UI" panose="020B0604030504040204" pitchFamily="50" charset="-128"/>
              </a:rPr>
              <a:t>1</a:t>
            </a:r>
            <a:r>
              <a:rPr kumimoji="1" lang="ja-JP" altLang="en-US" sz="1200">
                <a:solidFill>
                  <a:srgbClr val="575757"/>
                </a:solidFill>
                <a:latin typeface="Trebuchet MS" panose="020B0603020202020204" pitchFamily="34" charset="0"/>
                <a:ea typeface="Meiryo UI" panose="020B0604030504040204" pitchFamily="50" charset="-128"/>
              </a:rPr>
              <a:t>つに統合するように促す。</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同一人物が</a:t>
            </a:r>
            <a:r>
              <a:rPr kumimoji="1" lang="en-US" altLang="ja-JP" sz="1200">
                <a:solidFill>
                  <a:srgbClr val="575757"/>
                </a:solidFill>
                <a:latin typeface="Trebuchet MS" panose="020B0603020202020204" pitchFamily="34" charset="0"/>
                <a:ea typeface="Meiryo UI" panose="020B0604030504040204" pitchFamily="50" charset="-128"/>
              </a:rPr>
              <a:t>2</a:t>
            </a:r>
            <a:r>
              <a:rPr kumimoji="1" lang="ja-JP" altLang="en-US" sz="1200">
                <a:solidFill>
                  <a:srgbClr val="575757"/>
                </a:solidFill>
                <a:latin typeface="Trebuchet MS" panose="020B0603020202020204" pitchFamily="34" charset="0"/>
                <a:ea typeface="Meiryo UI" panose="020B0604030504040204" pitchFamily="50" charset="-128"/>
              </a:rPr>
              <a:t>アカウントで本人確認済み状態とすることは禁止。</a:t>
            </a: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アカウント削除時：</a:t>
            </a:r>
            <a:r>
              <a:rPr kumimoji="1" lang="ja-JP" altLang="en-US" sz="1200">
                <a:solidFill>
                  <a:srgbClr val="29BA74"/>
                </a:solidFill>
                <a:latin typeface="Trebuchet MS" panose="020B0603020202020204" pitchFamily="34" charset="0"/>
                <a:ea typeface="Meiryo UI" panose="020B0604030504040204" pitchFamily="50" charset="-128"/>
              </a:rPr>
              <a:t>ウォレットの削除は行わない。</a:t>
            </a:r>
            <a:br>
              <a:rPr kumimoji="1" lang="en-US" altLang="ja-JP" sz="1200">
                <a:solidFill>
                  <a:srgbClr val="295E7E"/>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後日別途アカウントを作成した際にウォレットの統合</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アクセス復旧</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が可能。</a:t>
            </a:r>
            <a:br>
              <a:rPr kumimoji="1" lang="en-US" altLang="ja-JP" sz="1200">
                <a:solidFill>
                  <a:srgbClr val="575757"/>
                </a:solidFill>
                <a:latin typeface="Trebuchet MS" panose="020B0603020202020204" pitchFamily="34" charset="0"/>
                <a:ea typeface="Meiryo UI" panose="020B0604030504040204" pitchFamily="50" charset="-128"/>
              </a:rPr>
            </a:b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b="1">
                <a:solidFill>
                  <a:srgbClr val="575757"/>
                </a:solidFill>
                <a:latin typeface="Trebuchet MS" panose="020B0603020202020204" pitchFamily="34" charset="0"/>
                <a:ea typeface="Meiryo UI" panose="020B0604030504040204" pitchFamily="50" charset="-128"/>
              </a:rPr>
              <a:t>アカウント再登録</a:t>
            </a:r>
            <a:r>
              <a:rPr kumimoji="1" lang="ja-JP" altLang="en-US" sz="1200">
                <a:solidFill>
                  <a:srgbClr val="575757"/>
                </a:solidFill>
                <a:latin typeface="Trebuchet MS" panose="020B0603020202020204" pitchFamily="34" charset="0"/>
                <a:ea typeface="Meiryo UI" panose="020B0604030504040204" pitchFamily="50" charset="-128"/>
              </a:rPr>
              <a:t>：新規アカウントで新たにウォレットが作成される。</a:t>
            </a:r>
            <a:br>
              <a:rPr kumimoji="1" lang="en-US" altLang="ja-JP" sz="1200">
                <a:solidFill>
                  <a:srgbClr val="575757"/>
                </a:solidFill>
                <a:latin typeface="Trebuchet MS" panose="020B0603020202020204" pitchFamily="34" charset="0"/>
                <a:ea typeface="Meiryo UI" panose="020B0604030504040204" pitchFamily="50" charset="-128"/>
              </a:rPr>
            </a:br>
            <a:r>
              <a:rPr kumimoji="1" lang="ja-JP" altLang="en-US" sz="1200">
                <a:solidFill>
                  <a:srgbClr val="575757"/>
                </a:solidFill>
                <a:latin typeface="Trebuchet MS" panose="020B0603020202020204" pitchFamily="34" charset="0"/>
                <a:ea typeface="Meiryo UI" panose="020B0604030504040204" pitchFamily="50" charset="-128"/>
              </a:rPr>
              <a:t>ただし、旧ウォレットの情報を統合先ウォレットへ移行可能。</a:t>
            </a:r>
            <a:endParaRPr kumimoji="1" lang="en-US" altLang="ja-JP" sz="1200">
              <a:solidFill>
                <a:srgbClr val="575757"/>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536036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15">
            <a:extLst>
              <a:ext uri="{FF2B5EF4-FFF2-40B4-BE49-F238E27FC236}">
                <a16:creationId xmlns:a16="http://schemas.microsoft.com/office/drawing/2014/main" id="{DE307358-6422-A2E9-C65F-47B7FC242B2D}"/>
              </a:ext>
            </a:extLst>
          </p:cNvPr>
          <p:cNvSpPr/>
          <p:nvPr/>
        </p:nvSpPr>
        <p:spPr>
          <a:xfrm>
            <a:off x="283730" y="1508082"/>
            <a:ext cx="787108" cy="871051"/>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目的</a:t>
            </a:r>
            <a:endParaRPr kumimoji="1" lang="en-US" sz="1600">
              <a:solidFill>
                <a:srgbClr val="000000"/>
              </a:solidFill>
              <a:latin typeface="Trebuchet MS" panose="020B0603020202020204" pitchFamily="34" charset="0"/>
              <a:ea typeface="Meiryo UI" panose="020B0604030504040204" pitchFamily="50" charset="-128"/>
            </a:endParaRPr>
          </a:p>
        </p:txBody>
      </p:sp>
      <p:grpSp>
        <p:nvGrpSpPr>
          <p:cNvPr id="5" name="Group 48">
            <a:extLst>
              <a:ext uri="{FF2B5EF4-FFF2-40B4-BE49-F238E27FC236}">
                <a16:creationId xmlns:a16="http://schemas.microsoft.com/office/drawing/2014/main" id="{2B7439A8-06D6-0824-B8CE-EF7AC7538E35}"/>
              </a:ext>
            </a:extLst>
          </p:cNvPr>
          <p:cNvGrpSpPr/>
          <p:nvPr/>
        </p:nvGrpSpPr>
        <p:grpSpPr>
          <a:xfrm>
            <a:off x="1138574" y="1141339"/>
            <a:ext cx="2022400" cy="296878"/>
            <a:chOff x="629997" y="1516515"/>
            <a:chExt cx="2278302" cy="313888"/>
          </a:xfrm>
        </p:grpSpPr>
        <p:sp>
          <p:nvSpPr>
            <p:cNvPr id="6" name="ee4pHeader2">
              <a:extLst>
                <a:ext uri="{FF2B5EF4-FFF2-40B4-BE49-F238E27FC236}">
                  <a16:creationId xmlns:a16="http://schemas.microsoft.com/office/drawing/2014/main" id="{6A0E9CFD-653F-752C-B693-8C99305161E0}"/>
                </a:ext>
              </a:extLst>
            </p:cNvPr>
            <p:cNvSpPr txBox="1"/>
            <p:nvPr/>
          </p:nvSpPr>
          <p:spPr>
            <a:xfrm>
              <a:off x="629997" y="1516515"/>
              <a:ext cx="2278301" cy="313888"/>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作成</a:t>
              </a:r>
              <a:endParaRPr kumimoji="0" lang="en-US" altLang="ja-JP" sz="14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 name="Straight Connector 6">
              <a:extLst>
                <a:ext uri="{FF2B5EF4-FFF2-40B4-BE49-F238E27FC236}">
                  <a16:creationId xmlns:a16="http://schemas.microsoft.com/office/drawing/2014/main" id="{8C8F8EE0-FB78-1E1F-B52A-831234B853C1}"/>
                </a:ext>
              </a:extLst>
            </p:cNvPr>
            <p:cNvCxnSpPr/>
            <p:nvPr/>
          </p:nvCxnSpPr>
          <p:spPr>
            <a:xfrm flipV="1">
              <a:off x="629998" y="1830403"/>
              <a:ext cx="2278301"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2" name="TextBox 20">
            <a:extLst>
              <a:ext uri="{FF2B5EF4-FFF2-40B4-BE49-F238E27FC236}">
                <a16:creationId xmlns:a16="http://schemas.microsoft.com/office/drawing/2014/main" id="{5A059D4E-8985-9BD8-C204-32026C0F603E}"/>
              </a:ext>
            </a:extLst>
          </p:cNvPr>
          <p:cNvSpPr txBox="1"/>
          <p:nvPr/>
        </p:nvSpPr>
        <p:spPr>
          <a:xfrm>
            <a:off x="1138575" y="1508083"/>
            <a:ext cx="2022399" cy="87105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本システム内で利用する本人を識別する</a:t>
            </a:r>
            <a:r>
              <a:rPr kumimoji="1" lang="en-US" altLang="ja-JP" sz="1200">
                <a:solidFill>
                  <a:srgbClr val="000000"/>
                </a:solidFill>
                <a:latin typeface="+mj-lt"/>
                <a:ea typeface="Meiryo UI" panose="020B0604030504040204" pitchFamily="50" charset="-128"/>
              </a:rPr>
              <a:t>ID</a:t>
            </a:r>
            <a:r>
              <a:rPr kumimoji="1" lang="ja-JP" altLang="en-US" sz="1200">
                <a:solidFill>
                  <a:srgbClr val="000000"/>
                </a:solidFill>
                <a:latin typeface="+mj-lt"/>
                <a:ea typeface="Meiryo UI" panose="020B0604030504040204" pitchFamily="50" charset="-128"/>
              </a:rPr>
              <a:t>の取得</a:t>
            </a:r>
            <a:endParaRPr kumimoji="1" lang="en-US" altLang="ja-JP" sz="1200">
              <a:solidFill>
                <a:srgbClr val="000000"/>
              </a:solidFill>
              <a:latin typeface="+mj-lt"/>
              <a:ea typeface="Meiryo UI" panose="020B0604030504040204" pitchFamily="50" charset="-128"/>
            </a:endParaRPr>
          </a:p>
        </p:txBody>
      </p:sp>
      <p:cxnSp>
        <p:nvCxnSpPr>
          <p:cNvPr id="23" name="直線コネクタ 65">
            <a:extLst>
              <a:ext uri="{FF2B5EF4-FFF2-40B4-BE49-F238E27FC236}">
                <a16:creationId xmlns:a16="http://schemas.microsoft.com/office/drawing/2014/main" id="{76BCD95E-C273-718E-E5FD-CF6ED67754A1}"/>
              </a:ext>
            </a:extLst>
          </p:cNvPr>
          <p:cNvCxnSpPr>
            <a:cxnSpLocks/>
          </p:cNvCxnSpPr>
          <p:nvPr/>
        </p:nvCxnSpPr>
        <p:spPr>
          <a:xfrm>
            <a:off x="283730" y="2509960"/>
            <a:ext cx="10863424"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90DB394-C9BB-5A9A-4AE1-758D0355DCBD}"/>
              </a:ext>
            </a:extLst>
          </p:cNvPr>
          <p:cNvGrpSpPr/>
          <p:nvPr/>
        </p:nvGrpSpPr>
        <p:grpSpPr>
          <a:xfrm>
            <a:off x="3435610" y="1141339"/>
            <a:ext cx="2593704" cy="1237795"/>
            <a:chOff x="8114539" y="1141339"/>
            <a:chExt cx="3032615" cy="1237795"/>
          </a:xfrm>
        </p:grpSpPr>
        <p:grpSp>
          <p:nvGrpSpPr>
            <p:cNvPr id="14" name="Group 48">
              <a:extLst>
                <a:ext uri="{FF2B5EF4-FFF2-40B4-BE49-F238E27FC236}">
                  <a16:creationId xmlns:a16="http://schemas.microsoft.com/office/drawing/2014/main" id="{D6CE7082-5502-0DE2-BF1F-BC2FE2C33996}"/>
                </a:ext>
              </a:extLst>
            </p:cNvPr>
            <p:cNvGrpSpPr/>
            <p:nvPr/>
          </p:nvGrpSpPr>
          <p:grpSpPr>
            <a:xfrm>
              <a:off x="8114539" y="1141339"/>
              <a:ext cx="3032615" cy="296878"/>
              <a:chOff x="629997" y="1516515"/>
              <a:chExt cx="2278302" cy="313888"/>
            </a:xfrm>
          </p:grpSpPr>
          <p:sp>
            <p:nvSpPr>
              <p:cNvPr id="15" name="ee4pHeader2">
                <a:extLst>
                  <a:ext uri="{FF2B5EF4-FFF2-40B4-BE49-F238E27FC236}">
                    <a16:creationId xmlns:a16="http://schemas.microsoft.com/office/drawing/2014/main" id="{81C20362-E88C-2C79-78B5-266F873ED8F4}"/>
                  </a:ext>
                </a:extLst>
              </p:cNvPr>
              <p:cNvSpPr txBox="1"/>
              <p:nvPr/>
            </p:nvSpPr>
            <p:spPr>
              <a:xfrm>
                <a:off x="629997" y="1516515"/>
                <a:ext cx="2278301" cy="313888"/>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認証</a:t>
                </a:r>
                <a:r>
                  <a:rPr kumimoji="0" lang="ja-JP" altLang="en-US" sz="14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endParaRPr kumimoji="0" lang="en-US" altLang="ja-JP" sz="14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6" name="Straight Connector 15">
                <a:extLst>
                  <a:ext uri="{FF2B5EF4-FFF2-40B4-BE49-F238E27FC236}">
                    <a16:creationId xmlns:a16="http://schemas.microsoft.com/office/drawing/2014/main" id="{F54A26E2-3850-343D-BD8E-1BA864AC4E6D}"/>
                  </a:ext>
                </a:extLst>
              </p:cNvPr>
              <p:cNvCxnSpPr/>
              <p:nvPr/>
            </p:nvCxnSpPr>
            <p:spPr>
              <a:xfrm flipV="1">
                <a:off x="629998" y="1830403"/>
                <a:ext cx="2278301"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5" name="TextBox 20">
              <a:extLst>
                <a:ext uri="{FF2B5EF4-FFF2-40B4-BE49-F238E27FC236}">
                  <a16:creationId xmlns:a16="http://schemas.microsoft.com/office/drawing/2014/main" id="{14A69D78-BC48-BCA2-026E-AA7B750F1EA6}"/>
                </a:ext>
              </a:extLst>
            </p:cNvPr>
            <p:cNvSpPr txBox="1"/>
            <p:nvPr/>
          </p:nvSpPr>
          <p:spPr>
            <a:xfrm>
              <a:off x="8114539" y="1508083"/>
              <a:ext cx="3032615" cy="87105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本人の当人性の確認</a:t>
              </a:r>
              <a:endParaRPr kumimoji="1" lang="en-US" altLang="ja-JP" sz="12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取得されたパスワードや生体情報を、あらかじめ登録されているものと照合し、同一人物であることの確認</a:t>
              </a:r>
              <a:endParaRPr kumimoji="1" lang="en-US" altLang="ja-JP" sz="1200">
                <a:solidFill>
                  <a:srgbClr val="000000"/>
                </a:solidFill>
                <a:latin typeface="+mj-lt"/>
                <a:ea typeface="Meiryo UI" panose="020B0604030504040204" pitchFamily="50" charset="-128"/>
              </a:endParaRPr>
            </a:p>
          </p:txBody>
        </p:sp>
      </p:grpSp>
      <p:sp>
        <p:nvSpPr>
          <p:cNvPr id="26" name="Rectangle 15">
            <a:extLst>
              <a:ext uri="{FF2B5EF4-FFF2-40B4-BE49-F238E27FC236}">
                <a16:creationId xmlns:a16="http://schemas.microsoft.com/office/drawing/2014/main" id="{D2804DBB-EC1E-7B8B-FE83-0E584A2C7DE1}"/>
              </a:ext>
            </a:extLst>
          </p:cNvPr>
          <p:cNvSpPr/>
          <p:nvPr/>
        </p:nvSpPr>
        <p:spPr>
          <a:xfrm>
            <a:off x="283730" y="2640787"/>
            <a:ext cx="787108" cy="3673386"/>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実施内容</a:t>
            </a:r>
            <a:endParaRPr kumimoji="1" lang="en-US" sz="1600">
              <a:solidFill>
                <a:srgbClr val="000000"/>
              </a:solidFill>
              <a:latin typeface="Trebuchet MS" panose="020B0603020202020204" pitchFamily="34" charset="0"/>
              <a:ea typeface="Meiryo UI" panose="020B0604030504040204" pitchFamily="50" charset="-128"/>
            </a:endParaRPr>
          </a:p>
        </p:txBody>
      </p:sp>
      <p:grpSp>
        <p:nvGrpSpPr>
          <p:cNvPr id="44" name="Group 43">
            <a:extLst>
              <a:ext uri="{FF2B5EF4-FFF2-40B4-BE49-F238E27FC236}">
                <a16:creationId xmlns:a16="http://schemas.microsoft.com/office/drawing/2014/main" id="{0FCA3CF2-8CE1-B10A-083D-91AE45A28880}"/>
              </a:ext>
            </a:extLst>
          </p:cNvPr>
          <p:cNvGrpSpPr/>
          <p:nvPr/>
        </p:nvGrpSpPr>
        <p:grpSpPr>
          <a:xfrm>
            <a:off x="1138574" y="2640786"/>
            <a:ext cx="2022399" cy="3673386"/>
            <a:chOff x="1756902" y="2640787"/>
            <a:chExt cx="2022399" cy="3673385"/>
          </a:xfrm>
        </p:grpSpPr>
        <p:sp>
          <p:nvSpPr>
            <p:cNvPr id="27" name="Rectangle: Rounded Corners 26">
              <a:extLst>
                <a:ext uri="{FF2B5EF4-FFF2-40B4-BE49-F238E27FC236}">
                  <a16:creationId xmlns:a16="http://schemas.microsoft.com/office/drawing/2014/main" id="{9B93A541-B11E-0CDA-ACAE-354D5DE12193}"/>
                </a:ext>
              </a:extLst>
            </p:cNvPr>
            <p:cNvSpPr/>
            <p:nvPr/>
          </p:nvSpPr>
          <p:spPr>
            <a:xfrm>
              <a:off x="3246463" y="2640787"/>
              <a:ext cx="532838" cy="3673385"/>
            </a:xfrm>
            <a:prstGeom prst="roundRect">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200">
                  <a:solidFill>
                    <a:schemeClr val="tx2"/>
                  </a:solidFill>
                  <a:ea typeface="Meiryo UI" panose="020B0604030504040204" pitchFamily="50" charset="-128"/>
                </a:rPr>
                <a:t>ID</a:t>
              </a:r>
              <a:r>
                <a:rPr lang="ja-JP" altLang="en-US" sz="1200">
                  <a:solidFill>
                    <a:schemeClr val="tx2"/>
                  </a:solidFill>
                  <a:ea typeface="Meiryo UI" panose="020B0604030504040204" pitchFamily="50" charset="-128"/>
                </a:rPr>
                <a:t>作成完了</a:t>
              </a:r>
              <a:endParaRPr lang="en-US" sz="1200">
                <a:solidFill>
                  <a:schemeClr val="tx2"/>
                </a:solidFill>
                <a:ea typeface="Meiryo UI" panose="020B0604030504040204" pitchFamily="50" charset="-128"/>
              </a:endParaRPr>
            </a:p>
          </p:txBody>
        </p:sp>
        <p:sp>
          <p:nvSpPr>
            <p:cNvPr id="28" name="Rectangle: Rounded Corners 27">
              <a:extLst>
                <a:ext uri="{FF2B5EF4-FFF2-40B4-BE49-F238E27FC236}">
                  <a16:creationId xmlns:a16="http://schemas.microsoft.com/office/drawing/2014/main" id="{35BBD01F-3664-5742-D653-055DFFB2226C}"/>
                </a:ext>
              </a:extLst>
            </p:cNvPr>
            <p:cNvSpPr/>
            <p:nvPr/>
          </p:nvSpPr>
          <p:spPr>
            <a:xfrm>
              <a:off x="1756902" y="2640787"/>
              <a:ext cx="1220053" cy="3673385"/>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2"/>
                  </a:solidFill>
                  <a:ea typeface="Meiryo UI" panose="020B0604030504040204" pitchFamily="50" charset="-128"/>
                </a:rPr>
                <a:t>メールアドレスなどの基本情報を登録</a:t>
              </a:r>
              <a:endParaRPr lang="en-US" altLang="ja-JP" sz="1200">
                <a:solidFill>
                  <a:schemeClr val="tx2"/>
                </a:solidFill>
                <a:ea typeface="Meiryo UI" panose="020B0604030504040204" pitchFamily="50" charset="-128"/>
              </a:endParaRPr>
            </a:p>
            <a:p>
              <a:br>
                <a:rPr lang="en-US" altLang="ja-JP" sz="1200">
                  <a:solidFill>
                    <a:schemeClr val="tx2"/>
                  </a:solidFill>
                  <a:ea typeface="Meiryo UI" panose="020B0604030504040204" pitchFamily="50" charset="-128"/>
                </a:rPr>
              </a:br>
              <a:r>
                <a:rPr lang="en-US" altLang="ja-JP" sz="1200">
                  <a:solidFill>
                    <a:schemeClr val="tx2"/>
                  </a:solidFill>
                  <a:ea typeface="Meiryo UI" panose="020B0604030504040204" pitchFamily="50" charset="-128"/>
                </a:rPr>
                <a:t>※OIDC</a:t>
              </a:r>
              <a:r>
                <a:rPr lang="ja-JP" altLang="en-US" sz="1200">
                  <a:solidFill>
                    <a:schemeClr val="tx2"/>
                  </a:solidFill>
                  <a:ea typeface="Meiryo UI" panose="020B0604030504040204" pitchFamily="50" charset="-128"/>
                </a:rPr>
                <a:t>のメールアドレス情報による補完も可</a:t>
              </a:r>
              <a:endParaRPr lang="en-US" sz="1200">
                <a:solidFill>
                  <a:schemeClr val="tx2"/>
                </a:solidFill>
                <a:ea typeface="Meiryo UI" panose="020B0604030504040204" pitchFamily="50" charset="-128"/>
              </a:endParaRPr>
            </a:p>
          </p:txBody>
        </p:sp>
        <p:cxnSp>
          <p:nvCxnSpPr>
            <p:cNvPr id="30" name="Straight Arrow Connector 29">
              <a:extLst>
                <a:ext uri="{FF2B5EF4-FFF2-40B4-BE49-F238E27FC236}">
                  <a16:creationId xmlns:a16="http://schemas.microsoft.com/office/drawing/2014/main" id="{A4B7D211-5423-C285-53E4-E7708AAC2F20}"/>
                </a:ext>
              </a:extLst>
            </p:cNvPr>
            <p:cNvCxnSpPr>
              <a:cxnSpLocks/>
              <a:stCxn id="28" idx="3"/>
              <a:endCxn id="27" idx="1"/>
            </p:cNvCxnSpPr>
            <p:nvPr/>
          </p:nvCxnSpPr>
          <p:spPr>
            <a:xfrm>
              <a:off x="2976955" y="4477480"/>
              <a:ext cx="269508"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62" name="Rectangle: Rounded Corners 61">
            <a:extLst>
              <a:ext uri="{FF2B5EF4-FFF2-40B4-BE49-F238E27FC236}">
                <a16:creationId xmlns:a16="http://schemas.microsoft.com/office/drawing/2014/main" id="{05FDCE16-32B7-4D8E-75B8-F73B0E438ABB}"/>
              </a:ext>
            </a:extLst>
          </p:cNvPr>
          <p:cNvSpPr/>
          <p:nvPr/>
        </p:nvSpPr>
        <p:spPr>
          <a:xfrm>
            <a:off x="5509371" y="2640786"/>
            <a:ext cx="532838" cy="3673386"/>
          </a:xfrm>
          <a:prstGeom prst="roundRect">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ログイン認証完了</a:t>
            </a:r>
            <a:endParaRPr lang="en-US" sz="1200">
              <a:solidFill>
                <a:schemeClr val="tx2"/>
              </a:solidFill>
              <a:ea typeface="Meiryo UI" panose="020B0604030504040204" pitchFamily="50" charset="-128"/>
            </a:endParaRPr>
          </a:p>
        </p:txBody>
      </p:sp>
      <p:cxnSp>
        <p:nvCxnSpPr>
          <p:cNvPr id="128" name="Straight Arrow Connector 127">
            <a:extLst>
              <a:ext uri="{FF2B5EF4-FFF2-40B4-BE49-F238E27FC236}">
                <a16:creationId xmlns:a16="http://schemas.microsoft.com/office/drawing/2014/main" id="{A6D81868-768E-2CF1-2D5F-4EE6D2B84C0F}"/>
              </a:ext>
            </a:extLst>
          </p:cNvPr>
          <p:cNvCxnSpPr>
            <a:cxnSpLocks/>
            <a:stCxn id="132" idx="3"/>
          </p:cNvCxnSpPr>
          <p:nvPr/>
        </p:nvCxnSpPr>
        <p:spPr>
          <a:xfrm>
            <a:off x="5149835" y="3835786"/>
            <a:ext cx="359536"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30" name="Rectangle: Rounded Corners 129">
            <a:extLst>
              <a:ext uri="{FF2B5EF4-FFF2-40B4-BE49-F238E27FC236}">
                <a16:creationId xmlns:a16="http://schemas.microsoft.com/office/drawing/2014/main" id="{21D7FB3A-B6B7-AEF6-2C8A-1BE566074824}"/>
              </a:ext>
            </a:extLst>
          </p:cNvPr>
          <p:cNvSpPr/>
          <p:nvPr/>
        </p:nvSpPr>
        <p:spPr>
          <a:xfrm>
            <a:off x="3435609" y="2640788"/>
            <a:ext cx="656667" cy="631161"/>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200">
                <a:solidFill>
                  <a:schemeClr val="tx2"/>
                </a:solidFill>
                <a:ea typeface="Meiryo UI" panose="020B0604030504040204" pitchFamily="50" charset="-128"/>
              </a:rPr>
              <a:t>ID</a:t>
            </a:r>
          </a:p>
        </p:txBody>
      </p:sp>
      <p:sp>
        <p:nvSpPr>
          <p:cNvPr id="131" name="Rectangle: Rounded Corners 130">
            <a:extLst>
              <a:ext uri="{FF2B5EF4-FFF2-40B4-BE49-F238E27FC236}">
                <a16:creationId xmlns:a16="http://schemas.microsoft.com/office/drawing/2014/main" id="{F0E415C0-3E49-1158-D415-A6131A200147}"/>
              </a:ext>
            </a:extLst>
          </p:cNvPr>
          <p:cNvSpPr/>
          <p:nvPr/>
        </p:nvSpPr>
        <p:spPr>
          <a:xfrm>
            <a:off x="3435609" y="3528663"/>
            <a:ext cx="656667" cy="614246"/>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200">
                <a:solidFill>
                  <a:schemeClr val="tx2"/>
                </a:solidFill>
                <a:ea typeface="Meiryo UI" panose="020B0604030504040204" pitchFamily="50" charset="-128"/>
              </a:rPr>
              <a:t>ID</a:t>
            </a:r>
          </a:p>
        </p:txBody>
      </p:sp>
      <p:sp>
        <p:nvSpPr>
          <p:cNvPr id="132" name="Rectangle: Rounded Corners 131">
            <a:extLst>
              <a:ext uri="{FF2B5EF4-FFF2-40B4-BE49-F238E27FC236}">
                <a16:creationId xmlns:a16="http://schemas.microsoft.com/office/drawing/2014/main" id="{4D173075-1635-1559-FCB9-7DE06B7702AE}"/>
              </a:ext>
            </a:extLst>
          </p:cNvPr>
          <p:cNvSpPr/>
          <p:nvPr/>
        </p:nvSpPr>
        <p:spPr>
          <a:xfrm>
            <a:off x="4426414" y="3528663"/>
            <a:ext cx="723421" cy="614246"/>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0" bIns="45720" numCol="1" spcCol="0" rtlCol="0" fromWordArt="0" anchor="ctr" anchorCtr="0" forceAA="0" compatLnSpc="1">
            <a:prstTxWarp prst="textNoShape">
              <a:avLst/>
            </a:prstTxWarp>
            <a:noAutofit/>
          </a:bodyPr>
          <a:lstStyle/>
          <a:p>
            <a:r>
              <a:rPr lang="en-US" sz="1200" err="1">
                <a:solidFill>
                  <a:schemeClr val="tx2"/>
                </a:solidFill>
                <a:ea typeface="Meiryo UI" panose="020B0604030504040204" pitchFamily="50" charset="-128"/>
              </a:rPr>
              <a:t>OIDC</a:t>
            </a:r>
            <a:br>
              <a:rPr lang="en-US" sz="1200">
                <a:solidFill>
                  <a:schemeClr val="tx2"/>
                </a:solidFill>
                <a:ea typeface="Meiryo UI" panose="020B0604030504040204" pitchFamily="50" charset="-128"/>
              </a:rPr>
            </a:br>
            <a:r>
              <a:rPr lang="en-US" sz="800">
                <a:solidFill>
                  <a:schemeClr val="tx2"/>
                </a:solidFill>
                <a:ea typeface="Meiryo UI" panose="020B0604030504040204" pitchFamily="50" charset="-128"/>
              </a:rPr>
              <a:t>MFA</a:t>
            </a:r>
            <a:r>
              <a:rPr lang="ja-JP" altLang="en-US" sz="800">
                <a:solidFill>
                  <a:schemeClr val="tx2"/>
                </a:solidFill>
                <a:ea typeface="Meiryo UI" panose="020B0604030504040204" pitchFamily="50" charset="-128"/>
              </a:rPr>
              <a:t>を兼ねる</a:t>
            </a:r>
            <a:endParaRPr lang="en-US" sz="1200">
              <a:solidFill>
                <a:schemeClr val="tx2"/>
              </a:solidFill>
              <a:ea typeface="Meiryo UI" panose="020B0604030504040204" pitchFamily="50" charset="-128"/>
            </a:endParaRPr>
          </a:p>
        </p:txBody>
      </p:sp>
      <p:sp>
        <p:nvSpPr>
          <p:cNvPr id="133" name="Plus Sign 132">
            <a:extLst>
              <a:ext uri="{FF2B5EF4-FFF2-40B4-BE49-F238E27FC236}">
                <a16:creationId xmlns:a16="http://schemas.microsoft.com/office/drawing/2014/main" id="{5D4F1803-36EC-B3CF-59EE-8C08657D4156}"/>
              </a:ext>
            </a:extLst>
          </p:cNvPr>
          <p:cNvSpPr/>
          <p:nvPr/>
        </p:nvSpPr>
        <p:spPr>
          <a:xfrm>
            <a:off x="4150221" y="3708694"/>
            <a:ext cx="234000" cy="233385"/>
          </a:xfrm>
          <a:prstGeom prst="mathPlus">
            <a:avLst>
              <a:gd name="adj1" fmla="val 5099"/>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endParaRPr lang="en-US" sz="1200">
              <a:solidFill>
                <a:schemeClr val="tx2"/>
              </a:solidFill>
              <a:ea typeface="Meiryo UI" panose="020B0604030504040204" pitchFamily="50" charset="-128"/>
            </a:endParaRPr>
          </a:p>
        </p:txBody>
      </p:sp>
      <p:sp>
        <p:nvSpPr>
          <p:cNvPr id="134" name="Rectangle: Rounded Corners 133">
            <a:extLst>
              <a:ext uri="{FF2B5EF4-FFF2-40B4-BE49-F238E27FC236}">
                <a16:creationId xmlns:a16="http://schemas.microsoft.com/office/drawing/2014/main" id="{9F3974E7-5C4D-EB66-F642-F8BFBAD1D600}"/>
              </a:ext>
            </a:extLst>
          </p:cNvPr>
          <p:cNvSpPr/>
          <p:nvPr/>
        </p:nvSpPr>
        <p:spPr>
          <a:xfrm>
            <a:off x="3435609" y="4553753"/>
            <a:ext cx="1714225" cy="1760421"/>
          </a:xfrm>
          <a:prstGeom prst="roundRect">
            <a:avLst>
              <a:gd name="adj" fmla="val 3010"/>
            </a:avLst>
          </a:prstGeom>
          <a:solidFill>
            <a:schemeClr val="bg2">
              <a:lumMod val="20000"/>
              <a:lumOff val="80000"/>
            </a:schemeClr>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2"/>
                </a:solidFill>
                <a:ea typeface="Meiryo UI" panose="020B0604030504040204" pitchFamily="50" charset="-128"/>
              </a:rPr>
              <a:t>OIDC</a:t>
            </a:r>
            <a:r>
              <a:rPr lang="ja-JP" altLang="en-US" sz="1200" dirty="0">
                <a:solidFill>
                  <a:schemeClr val="tx2"/>
                </a:solidFill>
                <a:ea typeface="Meiryo UI" panose="020B0604030504040204" pitchFamily="50" charset="-128"/>
              </a:rPr>
              <a:t>のみ</a:t>
            </a:r>
            <a:br>
              <a:rPr lang="en-US" altLang="ja-JP" sz="1200" dirty="0">
                <a:solidFill>
                  <a:schemeClr val="tx2"/>
                </a:solidFill>
                <a:ea typeface="Meiryo UI" panose="020B0604030504040204" pitchFamily="50" charset="-128"/>
              </a:rPr>
            </a:br>
            <a:r>
              <a:rPr lang="en-US" altLang="ja-JP" sz="1200" dirty="0">
                <a:solidFill>
                  <a:schemeClr val="tx2"/>
                </a:solidFill>
                <a:ea typeface="Meiryo UI" panose="020B0604030504040204" pitchFamily="50" charset="-128"/>
              </a:rPr>
              <a:t>※</a:t>
            </a:r>
            <a:r>
              <a:rPr lang="ja-JP" altLang="en-US" sz="1200" dirty="0">
                <a:solidFill>
                  <a:schemeClr val="tx2"/>
                </a:solidFill>
                <a:ea typeface="Meiryo UI" panose="020B0604030504040204" pitchFamily="50" charset="-128"/>
              </a:rPr>
              <a:t>外部</a:t>
            </a:r>
            <a:r>
              <a:rPr lang="en-US" altLang="ja-JP" sz="1200" dirty="0">
                <a:solidFill>
                  <a:schemeClr val="tx2"/>
                </a:solidFill>
                <a:ea typeface="Meiryo UI" panose="020B0604030504040204" pitchFamily="50" charset="-128"/>
              </a:rPr>
              <a:t>ID</a:t>
            </a:r>
            <a:r>
              <a:rPr lang="ja-JP" altLang="en-US" sz="1200" dirty="0">
                <a:solidFill>
                  <a:schemeClr val="tx2"/>
                </a:solidFill>
                <a:ea typeface="Meiryo UI" panose="020B0604030504040204" pitchFamily="50" charset="-128"/>
              </a:rPr>
              <a:t>を用いた</a:t>
            </a:r>
            <a:r>
              <a:rPr lang="en-US" altLang="ja-JP" sz="1200" dirty="0">
                <a:solidFill>
                  <a:srgbClr val="0070C0"/>
                </a:solidFill>
                <a:ea typeface="Meiryo UI" panose="020B0604030504040204" pitchFamily="50" charset="-128"/>
              </a:rPr>
              <a:t>OIDC</a:t>
            </a:r>
            <a:r>
              <a:rPr lang="ja-JP" altLang="en-US" sz="1200" dirty="0">
                <a:solidFill>
                  <a:srgbClr val="0070C0"/>
                </a:solidFill>
                <a:ea typeface="Meiryo UI" panose="020B0604030504040204" pitchFamily="50" charset="-128"/>
              </a:rPr>
              <a:t>による認証を利用する場合でも</a:t>
            </a:r>
            <a:r>
              <a:rPr lang="en-US" altLang="ja-JP" sz="1200" dirty="0">
                <a:solidFill>
                  <a:srgbClr val="0070C0"/>
                </a:solidFill>
                <a:ea typeface="Meiryo UI" panose="020B0604030504040204" pitchFamily="50" charset="-128"/>
              </a:rPr>
              <a:t>ID</a:t>
            </a:r>
            <a:r>
              <a:rPr lang="ja-JP" altLang="en-US" sz="1200" dirty="0">
                <a:solidFill>
                  <a:srgbClr val="0070C0"/>
                </a:solidFill>
                <a:ea typeface="Meiryo UI" panose="020B0604030504040204" pitchFamily="50" charset="-128"/>
              </a:rPr>
              <a:t>は別途登録する方針とする。</a:t>
            </a:r>
            <a:br>
              <a:rPr lang="en-US" altLang="ja-JP" sz="1200" dirty="0">
                <a:solidFill>
                  <a:schemeClr val="tx2"/>
                </a:solidFill>
                <a:ea typeface="Meiryo UI" panose="020B0604030504040204" pitchFamily="50" charset="-128"/>
              </a:rPr>
            </a:br>
            <a:r>
              <a:rPr lang="en-US" altLang="ja-JP" sz="1200" dirty="0">
                <a:solidFill>
                  <a:schemeClr val="tx2"/>
                </a:solidFill>
                <a:ea typeface="Meiryo UI" panose="020B0604030504040204" pitchFamily="50" charset="-128"/>
              </a:rPr>
              <a:t>UX</a:t>
            </a:r>
            <a:r>
              <a:rPr lang="ja-JP" altLang="en-US" sz="1200" dirty="0">
                <a:solidFill>
                  <a:schemeClr val="tx2"/>
                </a:solidFill>
                <a:ea typeface="Meiryo UI" panose="020B0604030504040204" pitchFamily="50" charset="-128"/>
              </a:rPr>
              <a:t>上はシームレスに実施できるような作りとする。</a:t>
            </a:r>
            <a:endParaRPr lang="en-US" sz="1200" dirty="0">
              <a:solidFill>
                <a:schemeClr val="tx2"/>
              </a:solidFill>
              <a:ea typeface="Meiryo UI" panose="020B0604030504040204" pitchFamily="50" charset="-128"/>
            </a:endParaRPr>
          </a:p>
        </p:txBody>
      </p:sp>
      <p:cxnSp>
        <p:nvCxnSpPr>
          <p:cNvPr id="135" name="Straight Arrow Connector 134">
            <a:extLst>
              <a:ext uri="{FF2B5EF4-FFF2-40B4-BE49-F238E27FC236}">
                <a16:creationId xmlns:a16="http://schemas.microsoft.com/office/drawing/2014/main" id="{713ECC5A-6E3C-AD3A-F972-25D1FB6E9AD8}"/>
              </a:ext>
            </a:extLst>
          </p:cNvPr>
          <p:cNvCxnSpPr>
            <a:cxnSpLocks/>
          </p:cNvCxnSpPr>
          <p:nvPr/>
        </p:nvCxnSpPr>
        <p:spPr>
          <a:xfrm flipV="1">
            <a:off x="5149834" y="2929564"/>
            <a:ext cx="359537"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1" name="Group 48">
            <a:extLst>
              <a:ext uri="{FF2B5EF4-FFF2-40B4-BE49-F238E27FC236}">
                <a16:creationId xmlns:a16="http://schemas.microsoft.com/office/drawing/2014/main" id="{9D4055D5-5050-92B5-6928-83AA91D871EC}"/>
              </a:ext>
            </a:extLst>
          </p:cNvPr>
          <p:cNvGrpSpPr/>
          <p:nvPr/>
        </p:nvGrpSpPr>
        <p:grpSpPr>
          <a:xfrm>
            <a:off x="6232792" y="829829"/>
            <a:ext cx="4820633" cy="296878"/>
            <a:chOff x="629997" y="1516515"/>
            <a:chExt cx="2278302" cy="313888"/>
          </a:xfrm>
        </p:grpSpPr>
        <p:sp>
          <p:nvSpPr>
            <p:cNvPr id="12" name="ee4pHeader2">
              <a:extLst>
                <a:ext uri="{FF2B5EF4-FFF2-40B4-BE49-F238E27FC236}">
                  <a16:creationId xmlns:a16="http://schemas.microsoft.com/office/drawing/2014/main" id="{0C8704CE-69B9-E93F-7214-9099B312BA6B}"/>
                </a:ext>
              </a:extLst>
            </p:cNvPr>
            <p:cNvSpPr txBox="1"/>
            <p:nvPr/>
          </p:nvSpPr>
          <p:spPr>
            <a:xfrm>
              <a:off x="629997" y="1516515"/>
              <a:ext cx="2278301" cy="313888"/>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本人確認</a:t>
              </a:r>
              <a:r>
                <a:rPr kumimoji="0" lang="en-US" altLang="ja-JP"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身元確認</a:t>
              </a:r>
              <a:r>
                <a:rPr kumimoji="0" lang="en-US" altLang="ja-JP"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endParaRPr kumimoji="0" lang="en-US" altLang="ja-JP" sz="14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3" name="Straight Connector 12">
              <a:extLst>
                <a:ext uri="{FF2B5EF4-FFF2-40B4-BE49-F238E27FC236}">
                  <a16:creationId xmlns:a16="http://schemas.microsoft.com/office/drawing/2014/main" id="{E88311BC-5A15-7655-1204-A8ADD381E8CA}"/>
                </a:ext>
              </a:extLst>
            </p:cNvPr>
            <p:cNvCxnSpPr/>
            <p:nvPr/>
          </p:nvCxnSpPr>
          <p:spPr>
            <a:xfrm flipV="1">
              <a:off x="629998" y="1830403"/>
              <a:ext cx="2278301"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4" name="TextBox 20">
            <a:extLst>
              <a:ext uri="{FF2B5EF4-FFF2-40B4-BE49-F238E27FC236}">
                <a16:creationId xmlns:a16="http://schemas.microsoft.com/office/drawing/2014/main" id="{039F29D7-25CC-3429-AFB4-EB66A348233B}"/>
              </a:ext>
            </a:extLst>
          </p:cNvPr>
          <p:cNvSpPr txBox="1"/>
          <p:nvPr/>
        </p:nvSpPr>
        <p:spPr>
          <a:xfrm>
            <a:off x="6232792" y="1508082"/>
            <a:ext cx="4820633" cy="87105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本人の実在性の確認</a:t>
            </a:r>
            <a:endParaRPr kumimoji="1" lang="en-US" altLang="ja-JP" sz="12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本人確認書類が本物であること、申請内容と一致することの確認を行う</a:t>
            </a:r>
            <a:endParaRPr kumimoji="1" lang="en-US" altLang="ja-JP" sz="1200">
              <a:solidFill>
                <a:srgbClr val="000000"/>
              </a:solidFill>
              <a:latin typeface="+mj-lt"/>
              <a:ea typeface="Meiryo UI" panose="020B0604030504040204" pitchFamily="50" charset="-128"/>
            </a:endParaRPr>
          </a:p>
        </p:txBody>
      </p:sp>
      <p:sp>
        <p:nvSpPr>
          <p:cNvPr id="31" name="Rectangle: Rounded Corners 30">
            <a:extLst>
              <a:ext uri="{FF2B5EF4-FFF2-40B4-BE49-F238E27FC236}">
                <a16:creationId xmlns:a16="http://schemas.microsoft.com/office/drawing/2014/main" id="{C7EA877A-AFE6-F058-62D6-111256BB0B66}"/>
              </a:ext>
            </a:extLst>
          </p:cNvPr>
          <p:cNvSpPr/>
          <p:nvPr/>
        </p:nvSpPr>
        <p:spPr>
          <a:xfrm>
            <a:off x="10520587" y="2640785"/>
            <a:ext cx="532838" cy="3673386"/>
          </a:xfrm>
          <a:prstGeom prst="roundRect">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本人確認完了</a:t>
            </a:r>
            <a:endParaRPr lang="en-US" sz="1200">
              <a:solidFill>
                <a:schemeClr val="tx2"/>
              </a:solidFill>
              <a:ea typeface="Meiryo UI" panose="020B0604030504040204" pitchFamily="50" charset="-128"/>
            </a:endParaRPr>
          </a:p>
        </p:txBody>
      </p:sp>
      <p:cxnSp>
        <p:nvCxnSpPr>
          <p:cNvPr id="33" name="Straight Arrow Connector 32">
            <a:extLst>
              <a:ext uri="{FF2B5EF4-FFF2-40B4-BE49-F238E27FC236}">
                <a16:creationId xmlns:a16="http://schemas.microsoft.com/office/drawing/2014/main" id="{669563CF-D44F-257A-2D6A-906A72A63EA1}"/>
              </a:ext>
            </a:extLst>
          </p:cNvPr>
          <p:cNvCxnSpPr>
            <a:cxnSpLocks/>
            <a:stCxn id="49" idx="3"/>
          </p:cNvCxnSpPr>
          <p:nvPr/>
        </p:nvCxnSpPr>
        <p:spPr>
          <a:xfrm>
            <a:off x="10244053" y="3727608"/>
            <a:ext cx="276534"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1F612D79-0F26-6E9E-3C3B-3C700C4440FA}"/>
              </a:ext>
            </a:extLst>
          </p:cNvPr>
          <p:cNvSpPr/>
          <p:nvPr/>
        </p:nvSpPr>
        <p:spPr>
          <a:xfrm>
            <a:off x="6757328" y="2687313"/>
            <a:ext cx="2118387" cy="584635"/>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21600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公的証明書の原本や写しの送付　</a:t>
            </a:r>
            <a:r>
              <a:rPr lang="en-US" altLang="ja-JP" sz="1000">
                <a:solidFill>
                  <a:schemeClr val="tx2"/>
                </a:solidFill>
                <a:ea typeface="Meiryo UI" panose="020B0604030504040204" pitchFamily="50" charset="-128"/>
              </a:rPr>
              <a:t>※</a:t>
            </a:r>
            <a:r>
              <a:rPr lang="ja-JP" altLang="en-US" sz="1000">
                <a:solidFill>
                  <a:schemeClr val="tx2"/>
                </a:solidFill>
                <a:ea typeface="Meiryo UI" panose="020B0604030504040204" pitchFamily="50" charset="-128"/>
              </a:rPr>
              <a:t>実施有無・スマホ非保持者向けの対応を要確認</a:t>
            </a:r>
            <a:endParaRPr lang="en-US" sz="1200">
              <a:solidFill>
                <a:schemeClr val="tx2"/>
              </a:solidFill>
              <a:ea typeface="Meiryo UI" panose="020B0604030504040204" pitchFamily="50" charset="-128"/>
            </a:endParaRPr>
          </a:p>
        </p:txBody>
      </p:sp>
      <p:sp>
        <p:nvSpPr>
          <p:cNvPr id="34" name="Rectangle: Rounded Corners 33">
            <a:extLst>
              <a:ext uri="{FF2B5EF4-FFF2-40B4-BE49-F238E27FC236}">
                <a16:creationId xmlns:a16="http://schemas.microsoft.com/office/drawing/2014/main" id="{5D1F4CC2-7F21-B467-8807-68D8DAED0095}"/>
              </a:ext>
            </a:extLst>
          </p:cNvPr>
          <p:cNvSpPr/>
          <p:nvPr/>
        </p:nvSpPr>
        <p:spPr>
          <a:xfrm>
            <a:off x="6256814" y="2687313"/>
            <a:ext cx="420733" cy="584635"/>
          </a:xfrm>
          <a:prstGeom prst="roundRect">
            <a:avLst>
              <a:gd name="adj" fmla="val 5425"/>
            </a:avLst>
          </a:prstGeom>
          <a:solidFill>
            <a:schemeClr val="accent4">
              <a:lumMod val="20000"/>
              <a:lumOff val="80000"/>
            </a:schemeClr>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郵送</a:t>
            </a:r>
            <a:endParaRPr lang="en-US" sz="1200">
              <a:solidFill>
                <a:schemeClr val="tx2"/>
              </a:solidFill>
              <a:ea typeface="Meiryo UI" panose="020B0604030504040204" pitchFamily="50" charset="-128"/>
            </a:endParaRPr>
          </a:p>
        </p:txBody>
      </p:sp>
      <p:sp>
        <p:nvSpPr>
          <p:cNvPr id="35" name="Rectangle: Rounded Corners 34">
            <a:extLst>
              <a:ext uri="{FF2B5EF4-FFF2-40B4-BE49-F238E27FC236}">
                <a16:creationId xmlns:a16="http://schemas.microsoft.com/office/drawing/2014/main" id="{0A5FFDD7-3556-C0FD-74E4-B56EDC43FE22}"/>
              </a:ext>
            </a:extLst>
          </p:cNvPr>
          <p:cNvSpPr/>
          <p:nvPr/>
        </p:nvSpPr>
        <p:spPr>
          <a:xfrm>
            <a:off x="6757328" y="3347365"/>
            <a:ext cx="2118387" cy="760485"/>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写真付き本人確認書類の画像送付</a:t>
            </a:r>
            <a:endParaRPr lang="en-US" sz="1200">
              <a:solidFill>
                <a:schemeClr val="tx2"/>
              </a:solidFill>
              <a:ea typeface="Meiryo UI" panose="020B0604030504040204" pitchFamily="50" charset="-128"/>
            </a:endParaRPr>
          </a:p>
        </p:txBody>
      </p:sp>
      <p:sp>
        <p:nvSpPr>
          <p:cNvPr id="36" name="Rectangle: Rounded Corners 35">
            <a:extLst>
              <a:ext uri="{FF2B5EF4-FFF2-40B4-BE49-F238E27FC236}">
                <a16:creationId xmlns:a16="http://schemas.microsoft.com/office/drawing/2014/main" id="{20BD3886-7E76-C3F5-20E2-517ED786FC4B}"/>
              </a:ext>
            </a:extLst>
          </p:cNvPr>
          <p:cNvSpPr/>
          <p:nvPr/>
        </p:nvSpPr>
        <p:spPr>
          <a:xfrm>
            <a:off x="6256814" y="3347365"/>
            <a:ext cx="420733" cy="2966808"/>
          </a:xfrm>
          <a:prstGeom prst="roundRect">
            <a:avLst>
              <a:gd name="adj" fmla="val 5425"/>
            </a:avLst>
          </a:prstGeom>
          <a:solidFill>
            <a:schemeClr val="accent4">
              <a:lumMod val="20000"/>
              <a:lumOff val="80000"/>
            </a:schemeClr>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オンライン完結</a:t>
            </a:r>
            <a:endParaRPr lang="en-US" sz="1200">
              <a:solidFill>
                <a:schemeClr val="tx2"/>
              </a:solidFill>
              <a:ea typeface="Meiryo UI" panose="020B0604030504040204" pitchFamily="50" charset="-128"/>
            </a:endParaRPr>
          </a:p>
        </p:txBody>
      </p:sp>
      <p:sp>
        <p:nvSpPr>
          <p:cNvPr id="37" name="Rectangle: Rounded Corners 36">
            <a:extLst>
              <a:ext uri="{FF2B5EF4-FFF2-40B4-BE49-F238E27FC236}">
                <a16:creationId xmlns:a16="http://schemas.microsoft.com/office/drawing/2014/main" id="{447E1F36-4223-A860-1FFA-B5B618F4F260}"/>
              </a:ext>
            </a:extLst>
          </p:cNvPr>
          <p:cNvSpPr/>
          <p:nvPr/>
        </p:nvSpPr>
        <p:spPr>
          <a:xfrm>
            <a:off x="6757328" y="4142908"/>
            <a:ext cx="2118387" cy="1189247"/>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写真付き本人確認書類の</a:t>
            </a:r>
            <a:r>
              <a:rPr lang="en-US" altLang="ja-JP" sz="1200">
                <a:solidFill>
                  <a:schemeClr val="tx2"/>
                </a:solidFill>
                <a:ea typeface="Meiryo UI" panose="020B0604030504040204" pitchFamily="50" charset="-128"/>
              </a:rPr>
              <a:t>IC</a:t>
            </a:r>
            <a:r>
              <a:rPr lang="ja-JP" altLang="en-US" sz="1200">
                <a:solidFill>
                  <a:schemeClr val="tx2"/>
                </a:solidFill>
                <a:ea typeface="Meiryo UI" panose="020B0604030504040204" pitchFamily="50" charset="-128"/>
              </a:rPr>
              <a:t>チップに記録された本人特定情報の送信</a:t>
            </a:r>
            <a:endParaRPr lang="en-US" sz="1200">
              <a:solidFill>
                <a:schemeClr val="tx2"/>
              </a:solidFill>
              <a:ea typeface="Meiryo UI" panose="020B0604030504040204" pitchFamily="50" charset="-128"/>
            </a:endParaRPr>
          </a:p>
        </p:txBody>
      </p:sp>
      <p:sp>
        <p:nvSpPr>
          <p:cNvPr id="39" name="Rectangle: Rounded Corners 38">
            <a:extLst>
              <a:ext uri="{FF2B5EF4-FFF2-40B4-BE49-F238E27FC236}">
                <a16:creationId xmlns:a16="http://schemas.microsoft.com/office/drawing/2014/main" id="{6E894BF0-84ED-C59A-1FE0-2CCFB4153081}"/>
              </a:ext>
            </a:extLst>
          </p:cNvPr>
          <p:cNvSpPr/>
          <p:nvPr/>
        </p:nvSpPr>
        <p:spPr>
          <a:xfrm>
            <a:off x="6757328" y="5377474"/>
            <a:ext cx="2118387" cy="936699"/>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電子署名・電子証明書を付した本人特定事項の送信</a:t>
            </a:r>
            <a:endParaRPr lang="en-US" sz="1200">
              <a:solidFill>
                <a:schemeClr val="tx2"/>
              </a:solidFill>
              <a:ea typeface="Meiryo UI" panose="020B0604030504040204" pitchFamily="50" charset="-128"/>
            </a:endParaRPr>
          </a:p>
        </p:txBody>
      </p:sp>
      <p:sp>
        <p:nvSpPr>
          <p:cNvPr id="49" name="Rectangle: Rounded Corners 48">
            <a:extLst>
              <a:ext uri="{FF2B5EF4-FFF2-40B4-BE49-F238E27FC236}">
                <a16:creationId xmlns:a16="http://schemas.microsoft.com/office/drawing/2014/main" id="{A8D63C24-6BFC-F83F-B658-51E088F34114}"/>
              </a:ext>
            </a:extLst>
          </p:cNvPr>
          <p:cNvSpPr/>
          <p:nvPr/>
        </p:nvSpPr>
        <p:spPr>
          <a:xfrm>
            <a:off x="9263124" y="3347365"/>
            <a:ext cx="980929" cy="760485"/>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21600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容姿</a:t>
            </a:r>
            <a:endParaRPr lang="en-US" altLang="ja-JP" sz="1200">
              <a:solidFill>
                <a:schemeClr val="tx2"/>
              </a:solidFill>
              <a:ea typeface="Meiryo UI" panose="020B0604030504040204" pitchFamily="50" charset="-128"/>
            </a:endParaRPr>
          </a:p>
          <a:p>
            <a:r>
              <a:rPr lang="ja-JP" altLang="en-US" sz="1200">
                <a:solidFill>
                  <a:schemeClr val="tx2"/>
                </a:solidFill>
                <a:ea typeface="Meiryo UI" panose="020B0604030504040204" pitchFamily="50" charset="-128"/>
              </a:rPr>
              <a:t>画像</a:t>
            </a:r>
            <a:endParaRPr lang="en-US" sz="1200">
              <a:solidFill>
                <a:schemeClr val="tx2"/>
              </a:solidFill>
              <a:ea typeface="Meiryo UI" panose="020B0604030504040204" pitchFamily="50" charset="-128"/>
            </a:endParaRPr>
          </a:p>
        </p:txBody>
      </p:sp>
      <p:sp>
        <p:nvSpPr>
          <p:cNvPr id="50" name="Rectangle: Rounded Corners 49">
            <a:extLst>
              <a:ext uri="{FF2B5EF4-FFF2-40B4-BE49-F238E27FC236}">
                <a16:creationId xmlns:a16="http://schemas.microsoft.com/office/drawing/2014/main" id="{1F2AEF63-2F26-0C44-18E2-FF487A848F4B}"/>
              </a:ext>
            </a:extLst>
          </p:cNvPr>
          <p:cNvSpPr/>
          <p:nvPr/>
        </p:nvSpPr>
        <p:spPr>
          <a:xfrm>
            <a:off x="9263124" y="4142908"/>
            <a:ext cx="980929" cy="1189247"/>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216000" bIns="45720" numCol="1" spcCol="0" rtlCol="0" fromWordArt="0" anchor="t" anchorCtr="0" forceAA="0" compatLnSpc="1">
            <a:prstTxWarp prst="textNoShape">
              <a:avLst/>
            </a:prstTxWarp>
            <a:noAutofit/>
          </a:bodyPr>
          <a:lstStyle/>
          <a:p>
            <a:r>
              <a:rPr lang="ja-JP" altLang="en-US" sz="1200">
                <a:solidFill>
                  <a:schemeClr val="tx2"/>
                </a:solidFill>
                <a:ea typeface="Meiryo UI" panose="020B0604030504040204" pitchFamily="50" charset="-128"/>
              </a:rPr>
              <a:t>容姿画像</a:t>
            </a:r>
            <a:endParaRPr lang="en-US" sz="1200">
              <a:solidFill>
                <a:schemeClr val="tx2"/>
              </a:solidFill>
              <a:ea typeface="Meiryo UI" panose="020B0604030504040204" pitchFamily="50" charset="-128"/>
            </a:endParaRPr>
          </a:p>
        </p:txBody>
      </p:sp>
      <p:cxnSp>
        <p:nvCxnSpPr>
          <p:cNvPr id="55" name="Straight Arrow Connector 54">
            <a:extLst>
              <a:ext uri="{FF2B5EF4-FFF2-40B4-BE49-F238E27FC236}">
                <a16:creationId xmlns:a16="http://schemas.microsoft.com/office/drawing/2014/main" id="{F2298CD0-A7D7-2EEB-F8CF-DC722E9D4A7C}"/>
              </a:ext>
            </a:extLst>
          </p:cNvPr>
          <p:cNvCxnSpPr>
            <a:cxnSpLocks/>
          </p:cNvCxnSpPr>
          <p:nvPr/>
        </p:nvCxnSpPr>
        <p:spPr>
          <a:xfrm>
            <a:off x="10242970" y="4924470"/>
            <a:ext cx="279784"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C83D9B2A-390E-4DD9-C509-7C443DE2D2FB}"/>
              </a:ext>
            </a:extLst>
          </p:cNvPr>
          <p:cNvCxnSpPr>
            <a:cxnSpLocks/>
          </p:cNvCxnSpPr>
          <p:nvPr/>
        </p:nvCxnSpPr>
        <p:spPr>
          <a:xfrm flipV="1">
            <a:off x="8875715" y="5896020"/>
            <a:ext cx="1647039"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ADC11390-6C05-48C9-6A33-D17C4D4CF12F}"/>
              </a:ext>
            </a:extLst>
          </p:cNvPr>
          <p:cNvCxnSpPr>
            <a:cxnSpLocks/>
          </p:cNvCxnSpPr>
          <p:nvPr/>
        </p:nvCxnSpPr>
        <p:spPr>
          <a:xfrm flipV="1">
            <a:off x="8875715" y="2975024"/>
            <a:ext cx="1647039"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41" name="Rectangle 140">
            <a:extLst>
              <a:ext uri="{FF2B5EF4-FFF2-40B4-BE49-F238E27FC236}">
                <a16:creationId xmlns:a16="http://schemas.microsoft.com/office/drawing/2014/main" id="{B9DBC139-404C-287A-D47C-E94E413FEFEE}"/>
              </a:ext>
            </a:extLst>
          </p:cNvPr>
          <p:cNvSpPr/>
          <p:nvPr/>
        </p:nvSpPr>
        <p:spPr>
          <a:xfrm>
            <a:off x="7242576" y="6096385"/>
            <a:ext cx="964887" cy="187943"/>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犯収法</a:t>
            </a:r>
            <a:r>
              <a:rPr lang="en-US" altLang="ja-JP" sz="1100">
                <a:solidFill>
                  <a:srgbClr val="FFFFFF"/>
                </a:solidFill>
                <a:ea typeface="Meiryo UI" panose="020B0604030504040204" pitchFamily="50" charset="-128"/>
              </a:rPr>
              <a:t>:</a:t>
            </a:r>
            <a:r>
              <a:rPr lang="ja-JP" altLang="en-US" sz="1100">
                <a:solidFill>
                  <a:srgbClr val="FFFFFF"/>
                </a:solidFill>
                <a:ea typeface="Meiryo UI" panose="020B0604030504040204" pitchFamily="50" charset="-128"/>
              </a:rPr>
              <a:t>ワ方式</a:t>
            </a:r>
            <a:endParaRPr lang="en-US" sz="1100">
              <a:solidFill>
                <a:srgbClr val="FFFFFF"/>
              </a:solidFill>
              <a:ea typeface="Meiryo UI" panose="020B0604030504040204" pitchFamily="50" charset="-128"/>
            </a:endParaRPr>
          </a:p>
        </p:txBody>
      </p:sp>
      <p:sp>
        <p:nvSpPr>
          <p:cNvPr id="142" name="Rectangle 141">
            <a:extLst>
              <a:ext uri="{FF2B5EF4-FFF2-40B4-BE49-F238E27FC236}">
                <a16:creationId xmlns:a16="http://schemas.microsoft.com/office/drawing/2014/main" id="{87EFE75D-B9CD-5017-33F6-C66AA16204DD}"/>
              </a:ext>
            </a:extLst>
          </p:cNvPr>
          <p:cNvSpPr/>
          <p:nvPr/>
        </p:nvSpPr>
        <p:spPr>
          <a:xfrm>
            <a:off x="7242576" y="5118308"/>
            <a:ext cx="964887" cy="187943"/>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犯収法</a:t>
            </a:r>
            <a:r>
              <a:rPr lang="en-US" altLang="ja-JP" sz="1100">
                <a:solidFill>
                  <a:srgbClr val="FFFFFF"/>
                </a:solidFill>
                <a:ea typeface="Meiryo UI" panose="020B0604030504040204" pitchFamily="50" charset="-128"/>
              </a:rPr>
              <a:t>:</a:t>
            </a:r>
            <a:r>
              <a:rPr lang="ja-JP" altLang="en-US" sz="1100">
                <a:solidFill>
                  <a:srgbClr val="FFFFFF"/>
                </a:solidFill>
                <a:ea typeface="Meiryo UI" panose="020B0604030504040204" pitchFamily="50" charset="-128"/>
              </a:rPr>
              <a:t>へ方式</a:t>
            </a:r>
            <a:endParaRPr lang="en-US" sz="1100">
              <a:solidFill>
                <a:srgbClr val="FFFFFF"/>
              </a:solidFill>
              <a:ea typeface="Meiryo UI" panose="020B0604030504040204" pitchFamily="50" charset="-128"/>
            </a:endParaRPr>
          </a:p>
        </p:txBody>
      </p:sp>
      <p:sp>
        <p:nvSpPr>
          <p:cNvPr id="143" name="Rectangle 142">
            <a:extLst>
              <a:ext uri="{FF2B5EF4-FFF2-40B4-BE49-F238E27FC236}">
                <a16:creationId xmlns:a16="http://schemas.microsoft.com/office/drawing/2014/main" id="{7D5B0B78-0578-35DD-3758-BC7880C24A8F}"/>
              </a:ext>
            </a:extLst>
          </p:cNvPr>
          <p:cNvSpPr/>
          <p:nvPr/>
        </p:nvSpPr>
        <p:spPr>
          <a:xfrm>
            <a:off x="7242576" y="3890600"/>
            <a:ext cx="964887" cy="187943"/>
          </a:xfrm>
          <a:prstGeom prst="rect">
            <a:avLst/>
          </a:prstGeom>
          <a:solidFill>
            <a:srgbClr val="00206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1100">
                <a:solidFill>
                  <a:srgbClr val="FFFFFF"/>
                </a:solidFill>
                <a:ea typeface="Meiryo UI" panose="020B0604030504040204" pitchFamily="50" charset="-128"/>
              </a:rPr>
              <a:t>犯収法</a:t>
            </a:r>
            <a:r>
              <a:rPr lang="en-US" altLang="ja-JP" sz="1100">
                <a:solidFill>
                  <a:srgbClr val="FFFFFF"/>
                </a:solidFill>
                <a:ea typeface="Meiryo UI" panose="020B0604030504040204" pitchFamily="50" charset="-128"/>
              </a:rPr>
              <a:t>:</a:t>
            </a:r>
            <a:r>
              <a:rPr lang="ja-JP" altLang="en-US" sz="1100">
                <a:solidFill>
                  <a:srgbClr val="FFFFFF"/>
                </a:solidFill>
                <a:ea typeface="Meiryo UI" panose="020B0604030504040204" pitchFamily="50" charset="-128"/>
              </a:rPr>
              <a:t>ホ方式</a:t>
            </a:r>
            <a:endParaRPr lang="en-US" sz="1100">
              <a:solidFill>
                <a:srgbClr val="FFFFFF"/>
              </a:solidFill>
              <a:ea typeface="Meiryo UI" panose="020B0604030504040204" pitchFamily="50" charset="-128"/>
            </a:endParaRPr>
          </a:p>
        </p:txBody>
      </p:sp>
      <p:pic>
        <p:nvPicPr>
          <p:cNvPr id="148" name="Picture 147">
            <a:extLst>
              <a:ext uri="{FF2B5EF4-FFF2-40B4-BE49-F238E27FC236}">
                <a16:creationId xmlns:a16="http://schemas.microsoft.com/office/drawing/2014/main" id="{D5D151FA-F0B9-3947-66D9-A0D2A5AE55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04959" y="4214041"/>
            <a:ext cx="450857" cy="755982"/>
          </a:xfrm>
          <a:prstGeom prst="rect">
            <a:avLst/>
          </a:prstGeom>
        </p:spPr>
      </p:pic>
      <p:pic>
        <p:nvPicPr>
          <p:cNvPr id="149" name="Picture 148">
            <a:extLst>
              <a:ext uri="{FF2B5EF4-FFF2-40B4-BE49-F238E27FC236}">
                <a16:creationId xmlns:a16="http://schemas.microsoft.com/office/drawing/2014/main" id="{17BB9B7A-A0C8-7689-2ADD-D1BA172940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4555" y="5544420"/>
            <a:ext cx="456364" cy="744473"/>
          </a:xfrm>
          <a:prstGeom prst="rect">
            <a:avLst/>
          </a:prstGeom>
        </p:spPr>
      </p:pic>
      <p:pic>
        <p:nvPicPr>
          <p:cNvPr id="150" name="Picture 149">
            <a:extLst>
              <a:ext uri="{FF2B5EF4-FFF2-40B4-BE49-F238E27FC236}">
                <a16:creationId xmlns:a16="http://schemas.microsoft.com/office/drawing/2014/main" id="{E9F6C0F3-2FC5-697D-2820-45BEA86E137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76717" y="3390589"/>
            <a:ext cx="526212" cy="691165"/>
          </a:xfrm>
          <a:prstGeom prst="rect">
            <a:avLst/>
          </a:prstGeom>
        </p:spPr>
      </p:pic>
      <p:pic>
        <p:nvPicPr>
          <p:cNvPr id="151" name="Picture 150">
            <a:extLst>
              <a:ext uri="{FF2B5EF4-FFF2-40B4-BE49-F238E27FC236}">
                <a16:creationId xmlns:a16="http://schemas.microsoft.com/office/drawing/2014/main" id="{7B4F700D-7788-6BD4-E850-7469EA68763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21623" y="3818647"/>
            <a:ext cx="236399" cy="233388"/>
          </a:xfrm>
          <a:prstGeom prst="rect">
            <a:avLst/>
          </a:prstGeom>
        </p:spPr>
      </p:pic>
      <p:sp>
        <p:nvSpPr>
          <p:cNvPr id="152" name="Plus Sign 151">
            <a:extLst>
              <a:ext uri="{FF2B5EF4-FFF2-40B4-BE49-F238E27FC236}">
                <a16:creationId xmlns:a16="http://schemas.microsoft.com/office/drawing/2014/main" id="{C9CDC2E9-CCEA-EE2E-47E0-19CDD2F84D42}"/>
              </a:ext>
            </a:extLst>
          </p:cNvPr>
          <p:cNvSpPr/>
          <p:nvPr/>
        </p:nvSpPr>
        <p:spPr>
          <a:xfrm>
            <a:off x="8980208" y="3638659"/>
            <a:ext cx="234000" cy="233385"/>
          </a:xfrm>
          <a:prstGeom prst="mathPlus">
            <a:avLst>
              <a:gd name="adj1" fmla="val 5099"/>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endParaRPr lang="en-US" sz="1200">
              <a:solidFill>
                <a:schemeClr val="tx2"/>
              </a:solidFill>
              <a:ea typeface="Meiryo UI" panose="020B0604030504040204" pitchFamily="50" charset="-128"/>
            </a:endParaRPr>
          </a:p>
        </p:txBody>
      </p:sp>
      <p:sp>
        <p:nvSpPr>
          <p:cNvPr id="153" name="Plus Sign 152">
            <a:extLst>
              <a:ext uri="{FF2B5EF4-FFF2-40B4-BE49-F238E27FC236}">
                <a16:creationId xmlns:a16="http://schemas.microsoft.com/office/drawing/2014/main" id="{5D2378B9-89C4-6AB2-A933-7B2B96A8D43B}"/>
              </a:ext>
            </a:extLst>
          </p:cNvPr>
          <p:cNvSpPr/>
          <p:nvPr/>
        </p:nvSpPr>
        <p:spPr>
          <a:xfrm>
            <a:off x="8980208" y="4561808"/>
            <a:ext cx="234000" cy="233385"/>
          </a:xfrm>
          <a:prstGeom prst="mathPlus">
            <a:avLst>
              <a:gd name="adj1" fmla="val 5099"/>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endParaRPr lang="en-US" sz="1200">
              <a:solidFill>
                <a:schemeClr val="tx2"/>
              </a:solidFill>
              <a:ea typeface="Meiryo UI" panose="020B0604030504040204" pitchFamily="50" charset="-128"/>
            </a:endParaRPr>
          </a:p>
        </p:txBody>
      </p:sp>
      <p:pic>
        <p:nvPicPr>
          <p:cNvPr id="154" name="Picture 153">
            <a:extLst>
              <a:ext uri="{FF2B5EF4-FFF2-40B4-BE49-F238E27FC236}">
                <a16:creationId xmlns:a16="http://schemas.microsoft.com/office/drawing/2014/main" id="{4904C49A-6D23-5B11-E7EA-A1BEA071CDB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96154" y="3425770"/>
            <a:ext cx="447899" cy="613033"/>
          </a:xfrm>
          <a:prstGeom prst="rect">
            <a:avLst/>
          </a:prstGeom>
        </p:spPr>
      </p:pic>
      <p:pic>
        <p:nvPicPr>
          <p:cNvPr id="164" name="Picture 163">
            <a:extLst>
              <a:ext uri="{FF2B5EF4-FFF2-40B4-BE49-F238E27FC236}">
                <a16:creationId xmlns:a16="http://schemas.microsoft.com/office/drawing/2014/main" id="{A51E8CC5-ADEC-2D9C-5F71-5B584A661FF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96154" y="4454354"/>
            <a:ext cx="447899" cy="613033"/>
          </a:xfrm>
          <a:prstGeom prst="rect">
            <a:avLst/>
          </a:prstGeom>
        </p:spPr>
      </p:pic>
      <p:grpSp>
        <p:nvGrpSpPr>
          <p:cNvPr id="169" name="Group 168">
            <a:extLst>
              <a:ext uri="{FF2B5EF4-FFF2-40B4-BE49-F238E27FC236}">
                <a16:creationId xmlns:a16="http://schemas.microsoft.com/office/drawing/2014/main" id="{30E56BBF-705C-00CC-FBC3-0E65892ACA25}"/>
              </a:ext>
            </a:extLst>
          </p:cNvPr>
          <p:cNvGrpSpPr/>
          <p:nvPr/>
        </p:nvGrpSpPr>
        <p:grpSpPr>
          <a:xfrm>
            <a:off x="7182444" y="4799735"/>
            <a:ext cx="1207279" cy="297609"/>
            <a:chOff x="4254189" y="4739151"/>
            <a:chExt cx="1328008" cy="327371"/>
          </a:xfrm>
        </p:grpSpPr>
        <p:sp>
          <p:nvSpPr>
            <p:cNvPr id="165" name="Rectangle: Rounded Corners 164">
              <a:extLst>
                <a:ext uri="{FF2B5EF4-FFF2-40B4-BE49-F238E27FC236}">
                  <a16:creationId xmlns:a16="http://schemas.microsoft.com/office/drawing/2014/main" id="{891536E0-BC36-89DC-6233-26C312EB4368}"/>
                </a:ext>
              </a:extLst>
            </p:cNvPr>
            <p:cNvSpPr/>
            <p:nvPr/>
          </p:nvSpPr>
          <p:spPr>
            <a:xfrm>
              <a:off x="4927492" y="4924471"/>
              <a:ext cx="536324" cy="142051"/>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在留カード</a:t>
              </a:r>
            </a:p>
          </p:txBody>
        </p:sp>
        <p:sp>
          <p:nvSpPr>
            <p:cNvPr id="166" name="Rectangle: Rounded Corners 165">
              <a:extLst>
                <a:ext uri="{FF2B5EF4-FFF2-40B4-BE49-F238E27FC236}">
                  <a16:creationId xmlns:a16="http://schemas.microsoft.com/office/drawing/2014/main" id="{C3BADCBD-EC13-9EEB-EB82-A97A71C45A1B}"/>
                </a:ext>
              </a:extLst>
            </p:cNvPr>
            <p:cNvSpPr/>
            <p:nvPr/>
          </p:nvSpPr>
          <p:spPr>
            <a:xfrm>
              <a:off x="4641472" y="4739151"/>
              <a:ext cx="940725" cy="142051"/>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特別永住者証明書</a:t>
              </a:r>
            </a:p>
          </p:txBody>
        </p:sp>
        <p:sp>
          <p:nvSpPr>
            <p:cNvPr id="167" name="Rectangle: Rounded Corners 166">
              <a:extLst>
                <a:ext uri="{FF2B5EF4-FFF2-40B4-BE49-F238E27FC236}">
                  <a16:creationId xmlns:a16="http://schemas.microsoft.com/office/drawing/2014/main" id="{DF91DE91-42CF-398E-081F-4B9678FD6607}"/>
                </a:ext>
              </a:extLst>
            </p:cNvPr>
            <p:cNvSpPr/>
            <p:nvPr/>
          </p:nvSpPr>
          <p:spPr>
            <a:xfrm>
              <a:off x="4254189" y="4739151"/>
              <a:ext cx="336345" cy="142051"/>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マイナ</a:t>
              </a:r>
            </a:p>
          </p:txBody>
        </p:sp>
        <p:sp>
          <p:nvSpPr>
            <p:cNvPr id="168" name="Rectangle: Rounded Corners 167">
              <a:extLst>
                <a:ext uri="{FF2B5EF4-FFF2-40B4-BE49-F238E27FC236}">
                  <a16:creationId xmlns:a16="http://schemas.microsoft.com/office/drawing/2014/main" id="{E7530663-8962-BDB3-9FA4-05300142C49E}"/>
                </a:ext>
              </a:extLst>
            </p:cNvPr>
            <p:cNvSpPr/>
            <p:nvPr/>
          </p:nvSpPr>
          <p:spPr>
            <a:xfrm>
              <a:off x="4254189" y="4924470"/>
              <a:ext cx="595856" cy="142051"/>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800">
                  <a:solidFill>
                    <a:srgbClr val="575757"/>
                  </a:solidFill>
                  <a:ea typeface="Meiryo UI" panose="020B0604030504040204" pitchFamily="50" charset="-128"/>
                </a:rPr>
                <a:t>運転免許証</a:t>
              </a:r>
            </a:p>
          </p:txBody>
        </p:sp>
      </p:grpSp>
      <p:sp>
        <p:nvSpPr>
          <p:cNvPr id="170" name="Rectangle: Rounded Corners 169">
            <a:extLst>
              <a:ext uri="{FF2B5EF4-FFF2-40B4-BE49-F238E27FC236}">
                <a16:creationId xmlns:a16="http://schemas.microsoft.com/office/drawing/2014/main" id="{20B8E6DC-65D7-5749-5EA3-755B210B6B11}"/>
              </a:ext>
            </a:extLst>
          </p:cNvPr>
          <p:cNvSpPr/>
          <p:nvPr/>
        </p:nvSpPr>
        <p:spPr>
          <a:xfrm>
            <a:off x="7712276" y="5918885"/>
            <a:ext cx="487567" cy="129137"/>
          </a:xfrm>
          <a:prstGeom prst="round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800">
                <a:solidFill>
                  <a:srgbClr val="575757"/>
                </a:solidFill>
                <a:ea typeface="Meiryo UI" panose="020B0604030504040204" pitchFamily="50" charset="-128"/>
              </a:rPr>
              <a:t>PII</a:t>
            </a:r>
            <a:r>
              <a:rPr lang="ja-JP" altLang="en-US" sz="800">
                <a:solidFill>
                  <a:srgbClr val="575757"/>
                </a:solidFill>
                <a:ea typeface="Meiryo UI" panose="020B0604030504040204" pitchFamily="50" charset="-128"/>
              </a:rPr>
              <a:t>＋</a:t>
            </a:r>
            <a:r>
              <a:rPr lang="en-US" altLang="ja-JP" sz="800" err="1">
                <a:solidFill>
                  <a:srgbClr val="575757"/>
                </a:solidFill>
                <a:ea typeface="Meiryo UI" panose="020B0604030504040204" pitchFamily="50" charset="-128"/>
              </a:rPr>
              <a:t>JPKI</a:t>
            </a:r>
            <a:endParaRPr lang="en-US" sz="800">
              <a:solidFill>
                <a:srgbClr val="575757"/>
              </a:solidFill>
              <a:ea typeface="Meiryo UI" panose="020B0604030504040204" pitchFamily="50" charset="-128"/>
            </a:endParaRPr>
          </a:p>
        </p:txBody>
      </p:sp>
      <p:sp>
        <p:nvSpPr>
          <p:cNvPr id="172" name="Rectangle: Rounded Corners 171">
            <a:extLst>
              <a:ext uri="{FF2B5EF4-FFF2-40B4-BE49-F238E27FC236}">
                <a16:creationId xmlns:a16="http://schemas.microsoft.com/office/drawing/2014/main" id="{EFC3FDD1-C131-59CA-B250-85170CCA4CC4}"/>
              </a:ext>
            </a:extLst>
          </p:cNvPr>
          <p:cNvSpPr/>
          <p:nvPr/>
        </p:nvSpPr>
        <p:spPr>
          <a:xfrm>
            <a:off x="4426414" y="2640788"/>
            <a:ext cx="723421" cy="631161"/>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sz="1200">
                <a:solidFill>
                  <a:schemeClr val="tx2"/>
                </a:solidFill>
                <a:ea typeface="Meiryo UI" panose="020B0604030504040204" pitchFamily="50" charset="-128"/>
              </a:rPr>
              <a:t>MFA</a:t>
            </a:r>
          </a:p>
        </p:txBody>
      </p:sp>
      <p:sp>
        <p:nvSpPr>
          <p:cNvPr id="173" name="Plus Sign 172">
            <a:extLst>
              <a:ext uri="{FF2B5EF4-FFF2-40B4-BE49-F238E27FC236}">
                <a16:creationId xmlns:a16="http://schemas.microsoft.com/office/drawing/2014/main" id="{AAF98236-3F92-BD8B-AB97-DF9D0DBA49BC}"/>
              </a:ext>
            </a:extLst>
          </p:cNvPr>
          <p:cNvSpPr/>
          <p:nvPr/>
        </p:nvSpPr>
        <p:spPr>
          <a:xfrm>
            <a:off x="4150221" y="2837217"/>
            <a:ext cx="234000" cy="233385"/>
          </a:xfrm>
          <a:prstGeom prst="mathPlus">
            <a:avLst>
              <a:gd name="adj1" fmla="val 5099"/>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612000" bIns="45720" numCol="1" spcCol="0" rtlCol="0" fromWordArt="0" anchor="t" anchorCtr="0" forceAA="0" compatLnSpc="1">
            <a:prstTxWarp prst="textNoShape">
              <a:avLst/>
            </a:prstTxWarp>
            <a:noAutofit/>
          </a:bodyPr>
          <a:lstStyle/>
          <a:p>
            <a:endParaRPr lang="en-US" sz="1200">
              <a:solidFill>
                <a:schemeClr val="tx2"/>
              </a:solidFill>
              <a:ea typeface="Meiryo UI" panose="020B0604030504040204" pitchFamily="50" charset="-128"/>
            </a:endParaRPr>
          </a:p>
        </p:txBody>
      </p:sp>
      <p:sp>
        <p:nvSpPr>
          <p:cNvPr id="10" name="テキスト ボックス 9">
            <a:extLst>
              <a:ext uri="{FF2B5EF4-FFF2-40B4-BE49-F238E27FC236}">
                <a16:creationId xmlns:a16="http://schemas.microsoft.com/office/drawing/2014/main" id="{041FDDE2-140D-E083-EF65-87E215933891}"/>
              </a:ext>
            </a:extLst>
          </p:cNvPr>
          <p:cNvSpPr txBox="1"/>
          <p:nvPr/>
        </p:nvSpPr>
        <p:spPr>
          <a:xfrm>
            <a:off x="4001599" y="3265619"/>
            <a:ext cx="1027624"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1100">
                <a:solidFill>
                  <a:schemeClr val="tx2"/>
                </a:solidFill>
                <a:ea typeface="Meiryo UI" panose="020B0604030504040204" pitchFamily="50" charset="-128"/>
              </a:rPr>
              <a:t>and/or</a:t>
            </a:r>
            <a:endParaRPr lang="en-US" sz="1100">
              <a:solidFill>
                <a:schemeClr val="tx2"/>
              </a:solidFill>
              <a:ea typeface="Meiryo UI" panose="020B0604030504040204" pitchFamily="50" charset="-128"/>
            </a:endParaRPr>
          </a:p>
        </p:txBody>
      </p:sp>
      <p:grpSp>
        <p:nvGrpSpPr>
          <p:cNvPr id="4" name="Group 48">
            <a:extLst>
              <a:ext uri="{FF2B5EF4-FFF2-40B4-BE49-F238E27FC236}">
                <a16:creationId xmlns:a16="http://schemas.microsoft.com/office/drawing/2014/main" id="{B2C12FD0-204C-C413-0FCD-F5E27AD65456}"/>
              </a:ext>
            </a:extLst>
          </p:cNvPr>
          <p:cNvGrpSpPr/>
          <p:nvPr/>
        </p:nvGrpSpPr>
        <p:grpSpPr>
          <a:xfrm>
            <a:off x="1138573" y="851321"/>
            <a:ext cx="4903635" cy="296878"/>
            <a:chOff x="629997" y="1516515"/>
            <a:chExt cx="2278302" cy="313888"/>
          </a:xfrm>
        </p:grpSpPr>
        <p:sp>
          <p:nvSpPr>
            <p:cNvPr id="8" name="ee4pHeader2">
              <a:extLst>
                <a:ext uri="{FF2B5EF4-FFF2-40B4-BE49-F238E27FC236}">
                  <a16:creationId xmlns:a16="http://schemas.microsoft.com/office/drawing/2014/main" id="{DB09CB4B-0282-792D-0A8C-EA4AFED72BF1}"/>
                </a:ext>
              </a:extLst>
            </p:cNvPr>
            <p:cNvSpPr txBox="1"/>
            <p:nvPr/>
          </p:nvSpPr>
          <p:spPr>
            <a:xfrm>
              <a:off x="629997" y="1516515"/>
              <a:ext cx="2278301" cy="313888"/>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en-US" altLang="ja-JP" sz="1400" b="1"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ID</a:t>
              </a:r>
              <a:endParaRPr kumimoji="0" lang="en-US" altLang="ja-JP" sz="14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9" name="Straight Connector 6">
              <a:extLst>
                <a:ext uri="{FF2B5EF4-FFF2-40B4-BE49-F238E27FC236}">
                  <a16:creationId xmlns:a16="http://schemas.microsoft.com/office/drawing/2014/main" id="{0850D057-F061-5522-D56B-226996112E92}"/>
                </a:ext>
              </a:extLst>
            </p:cNvPr>
            <p:cNvCxnSpPr/>
            <p:nvPr/>
          </p:nvCxnSpPr>
          <p:spPr>
            <a:xfrm flipV="1">
              <a:off x="629998" y="1830403"/>
              <a:ext cx="2278301"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7" name="正方形/長方形 16">
            <a:extLst>
              <a:ext uri="{FF2B5EF4-FFF2-40B4-BE49-F238E27FC236}">
                <a16:creationId xmlns:a16="http://schemas.microsoft.com/office/drawing/2014/main" id="{07AA589E-D4DD-1A74-7247-680AA1414941}"/>
              </a:ext>
            </a:extLst>
          </p:cNvPr>
          <p:cNvSpPr/>
          <p:nvPr/>
        </p:nvSpPr>
        <p:spPr>
          <a:xfrm>
            <a:off x="6757328" y="3347365"/>
            <a:ext cx="3763259" cy="760485"/>
          </a:xfrm>
          <a:prstGeom prst="rect">
            <a:avLst/>
          </a:prstGeom>
          <a:solidFill>
            <a:srgbClr val="006DAA">
              <a:alpha val="70000"/>
            </a:srgbClr>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200">
                <a:solidFill>
                  <a:srgbClr val="FFFFFF"/>
                </a:solidFill>
                <a:ea typeface="Meiryo UI" panose="020B0604030504040204" pitchFamily="50" charset="-128"/>
              </a:rPr>
              <a:t>2027</a:t>
            </a:r>
            <a:r>
              <a:rPr lang="ja-JP" altLang="en-US" sz="1200">
                <a:solidFill>
                  <a:srgbClr val="FFFFFF"/>
                </a:solidFill>
                <a:ea typeface="Meiryo UI" panose="020B0604030504040204" pitchFamily="50" charset="-128"/>
              </a:rPr>
              <a:t>年</a:t>
            </a:r>
            <a:r>
              <a:rPr lang="en-US" altLang="ja-JP" sz="1200">
                <a:solidFill>
                  <a:srgbClr val="FFFFFF"/>
                </a:solidFill>
                <a:ea typeface="Meiryo UI" panose="020B0604030504040204" pitchFamily="50" charset="-128"/>
              </a:rPr>
              <a:t>4</a:t>
            </a:r>
            <a:r>
              <a:rPr lang="ja-JP" altLang="en-US" sz="1200">
                <a:solidFill>
                  <a:srgbClr val="FFFFFF"/>
                </a:solidFill>
                <a:ea typeface="Meiryo UI" panose="020B0604030504040204" pitchFamily="50" charset="-128"/>
              </a:rPr>
              <a:t>月廃止</a:t>
            </a:r>
            <a:endParaRPr lang="en-US" sz="1200">
              <a:solidFill>
                <a:srgbClr val="FFFFFF"/>
              </a:solidFill>
              <a:ea typeface="Meiryo UI" panose="020B0604030504040204" pitchFamily="50" charset="-128"/>
            </a:endParaRPr>
          </a:p>
        </p:txBody>
      </p:sp>
      <p:sp>
        <p:nvSpPr>
          <p:cNvPr id="29" name="タイトル 140">
            <a:extLst>
              <a:ext uri="{FF2B5EF4-FFF2-40B4-BE49-F238E27FC236}">
                <a16:creationId xmlns:a16="http://schemas.microsoft.com/office/drawing/2014/main" id="{2136393E-8282-BF96-D419-5A9CA604943F}"/>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管理機能（</a:t>
            </a:r>
            <a:r>
              <a:rPr lang="en-US" altLang="ja-JP">
                <a:ea typeface="Meiryo UI" panose="020B0604030504040204" pitchFamily="50" charset="-128"/>
              </a:rPr>
              <a:t>ID</a:t>
            </a:r>
            <a:r>
              <a:rPr lang="ja-JP" altLang="en-US">
                <a:ea typeface="Meiryo UI" panose="020B0604030504040204" pitchFamily="50" charset="-128"/>
              </a:rPr>
              <a:t>作成フロー）</a:t>
            </a:r>
          </a:p>
        </p:txBody>
      </p:sp>
      <p:sp>
        <p:nvSpPr>
          <p:cNvPr id="3" name="正方形/長方形 16">
            <a:extLst>
              <a:ext uri="{FF2B5EF4-FFF2-40B4-BE49-F238E27FC236}">
                <a16:creationId xmlns:a16="http://schemas.microsoft.com/office/drawing/2014/main" id="{30AA8334-F7A4-B857-DF43-05A1D1935EC8}"/>
              </a:ext>
            </a:extLst>
          </p:cNvPr>
          <p:cNvSpPr/>
          <p:nvPr/>
        </p:nvSpPr>
        <p:spPr>
          <a:xfrm>
            <a:off x="6757328" y="4148405"/>
            <a:ext cx="3763259" cy="1199224"/>
          </a:xfrm>
          <a:prstGeom prst="rect">
            <a:avLst/>
          </a:prstGeom>
          <a:solidFill>
            <a:srgbClr val="006DAA">
              <a:alpha val="70000"/>
            </a:srgbClr>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rgbClr val="FFFFFF"/>
                </a:solidFill>
                <a:ea typeface="Meiryo UI" panose="020B0604030504040204" pitchFamily="50" charset="-128"/>
              </a:rPr>
              <a:t>不採用とし、該当本人確認書類を用いる場合は</a:t>
            </a:r>
            <a:br>
              <a:rPr lang="en-US" altLang="ja-JP" sz="1200">
                <a:solidFill>
                  <a:srgbClr val="FFFFFF"/>
                </a:solidFill>
                <a:ea typeface="Meiryo UI" panose="020B0604030504040204" pitchFamily="50" charset="-128"/>
              </a:rPr>
            </a:br>
            <a:r>
              <a:rPr lang="ja-JP" altLang="en-US" sz="1200">
                <a:solidFill>
                  <a:srgbClr val="FFFFFF"/>
                </a:solidFill>
                <a:ea typeface="Meiryo UI" panose="020B0604030504040204" pitchFamily="50" charset="-128"/>
              </a:rPr>
              <a:t>郵送にて対応するものとする</a:t>
            </a:r>
            <a:endParaRPr lang="en-US" sz="1200">
              <a:solidFill>
                <a:srgbClr val="FFFFFF"/>
              </a:solidFill>
              <a:ea typeface="Meiryo UI" panose="020B0604030504040204" pitchFamily="50" charset="-128"/>
            </a:endParaRPr>
          </a:p>
        </p:txBody>
      </p:sp>
      <p:sp>
        <p:nvSpPr>
          <p:cNvPr id="18" name="テキスト ボックス 9">
            <a:extLst>
              <a:ext uri="{FF2B5EF4-FFF2-40B4-BE49-F238E27FC236}">
                <a16:creationId xmlns:a16="http://schemas.microsoft.com/office/drawing/2014/main" id="{461D703F-3CC0-0281-09CC-7ED8CBEDB308}"/>
              </a:ext>
            </a:extLst>
          </p:cNvPr>
          <p:cNvSpPr txBox="1"/>
          <p:nvPr/>
        </p:nvSpPr>
        <p:spPr>
          <a:xfrm>
            <a:off x="6836544" y="6352700"/>
            <a:ext cx="4098155"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1100">
                <a:solidFill>
                  <a:schemeClr val="tx2"/>
                </a:solidFill>
                <a:ea typeface="Meiryo UI" panose="020B0604030504040204" pitchFamily="50" charset="-128"/>
              </a:rPr>
              <a:t>※</a:t>
            </a:r>
            <a:r>
              <a:rPr lang="ja-JP" altLang="en-US" sz="1100">
                <a:solidFill>
                  <a:schemeClr val="tx2"/>
                </a:solidFill>
                <a:ea typeface="Meiryo UI" panose="020B0604030504040204" pitchFamily="50" charset="-128"/>
              </a:rPr>
              <a:t>郵送による本人確認は、</a:t>
            </a:r>
            <a:r>
              <a:rPr lang="en-US" altLang="ja-JP" sz="1100" err="1">
                <a:solidFill>
                  <a:schemeClr val="tx2"/>
                </a:solidFill>
                <a:ea typeface="Meiryo UI" panose="020B0604030504040204" pitchFamily="50" charset="-128"/>
              </a:rPr>
              <a:t>eKYC</a:t>
            </a:r>
            <a:r>
              <a:rPr lang="ja-JP" altLang="en-US" sz="1100">
                <a:solidFill>
                  <a:schemeClr val="tx2"/>
                </a:solidFill>
                <a:ea typeface="Meiryo UI" panose="020B0604030504040204" pitchFamily="50" charset="-128"/>
              </a:rPr>
              <a:t>ベンダーによる実施を想定する</a:t>
            </a:r>
            <a:endParaRPr lang="en-US" sz="1100">
              <a:solidFill>
                <a:schemeClr val="tx2"/>
              </a:solidFill>
              <a:ea typeface="Meiryo UI" panose="020B0604030504040204" pitchFamily="50" charset="-128"/>
            </a:endParaRPr>
          </a:p>
        </p:txBody>
      </p:sp>
    </p:spTree>
    <p:extLst>
      <p:ext uri="{BB962C8B-B14F-4D97-AF65-F5344CB8AC3E}">
        <p14:creationId xmlns:p14="http://schemas.microsoft.com/office/powerpoint/2010/main" val="4534566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15">
            <a:extLst>
              <a:ext uri="{FF2B5EF4-FFF2-40B4-BE49-F238E27FC236}">
                <a16:creationId xmlns:a16="http://schemas.microsoft.com/office/drawing/2014/main" id="{519FA068-6599-4717-5146-E8B58193EC05}"/>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プラットフォーム</a:t>
            </a:r>
            <a:r>
              <a:rPr lang="en-US" altLang="ja-JP">
                <a:solidFill>
                  <a:srgbClr val="000000"/>
                </a:solidFill>
                <a:latin typeface="+mj-lt"/>
                <a:ea typeface="Meiryo UI" panose="020B0604030504040204" pitchFamily="50" charset="-128"/>
              </a:rPr>
              <a:t>ID</a:t>
            </a:r>
            <a:r>
              <a:rPr lang="ja-JP" altLang="en-US">
                <a:solidFill>
                  <a:srgbClr val="000000"/>
                </a:solidFill>
                <a:latin typeface="+mj-lt"/>
                <a:ea typeface="Meiryo UI" panose="020B0604030504040204" pitchFamily="50" charset="-128"/>
              </a:rPr>
              <a:t>利用者が試験システムを利用する場合は、プラットフォームを</a:t>
            </a:r>
            <a:r>
              <a:rPr lang="en-US" altLang="ja-JP">
                <a:solidFill>
                  <a:srgbClr val="000000"/>
                </a:solidFill>
                <a:latin typeface="+mj-lt"/>
                <a:ea typeface="Meiryo UI" panose="020B0604030504040204" pitchFamily="50" charset="-128"/>
              </a:rPr>
              <a:t>IdP</a:t>
            </a:r>
            <a:r>
              <a:rPr lang="ja-JP" altLang="en-US">
                <a:solidFill>
                  <a:srgbClr val="000000"/>
                </a:solidFill>
                <a:latin typeface="+mj-lt"/>
                <a:ea typeface="Meiryo UI" panose="020B0604030504040204" pitchFamily="50" charset="-128"/>
              </a:rPr>
              <a:t>として</a:t>
            </a:r>
            <a:r>
              <a:rPr lang="en-US" altLang="ja-JP">
                <a:solidFill>
                  <a:srgbClr val="000000"/>
                </a:solidFill>
                <a:latin typeface="+mj-lt"/>
                <a:ea typeface="Meiryo UI" panose="020B0604030504040204" pitchFamily="50" charset="-128"/>
              </a:rPr>
              <a:t>API</a:t>
            </a:r>
            <a:r>
              <a:rPr lang="ja-JP" altLang="en-US">
                <a:solidFill>
                  <a:srgbClr val="000000"/>
                </a:solidFill>
                <a:latin typeface="+mj-lt"/>
                <a:ea typeface="Meiryo UI" panose="020B0604030504040204" pitchFamily="50" charset="-128"/>
              </a:rPr>
              <a:t>経由でユーザを認証</a:t>
            </a:r>
          </a:p>
        </p:txBody>
      </p:sp>
      <p:sp>
        <p:nvSpPr>
          <p:cNvPr id="2" name="タイトル 1">
            <a:extLst>
              <a:ext uri="{FF2B5EF4-FFF2-40B4-BE49-F238E27FC236}">
                <a16:creationId xmlns:a16="http://schemas.microsoft.com/office/drawing/2014/main" id="{5524C87B-F36B-5667-3A26-08AEB5AE6BC4}"/>
              </a:ext>
            </a:extLst>
          </p:cNvPr>
          <p:cNvSpPr>
            <a:spLocks noGrp="1"/>
          </p:cNvSpPr>
          <p:nvPr>
            <p:ph type="title"/>
          </p:nvPr>
        </p:nvSpPr>
        <p:spPr/>
        <p:txBody>
          <a:bodyPr vert="horz"/>
          <a:lstStyle/>
          <a:p>
            <a:r>
              <a:rPr lang="zh-TW" altLang="en-US" sz="1800">
                <a:solidFill>
                  <a:srgbClr val="FFFFFF"/>
                </a:solidFill>
                <a:ea typeface="Meiryo UI" panose="020B0604030504040204" pitchFamily="50" charset="-128"/>
              </a:rPr>
              <a:t>共通機能概要</a:t>
            </a:r>
            <a:br>
              <a:rPr lang="en-US" altLang="ja-JP" sz="18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管理機能 </a:t>
            </a:r>
            <a:r>
              <a:rPr lang="en-US" altLang="ja-JP">
                <a:ea typeface="Meiryo UI" panose="020B0604030504040204" pitchFamily="50" charset="-128"/>
              </a:rPr>
              <a:t>(ID</a:t>
            </a:r>
            <a:r>
              <a:rPr lang="ja-JP" altLang="en-US">
                <a:ea typeface="Meiryo UI" panose="020B0604030504040204" pitchFamily="50" charset="-128"/>
              </a:rPr>
              <a:t>連携</a:t>
            </a:r>
            <a:r>
              <a:rPr lang="en-US" altLang="ja-JP">
                <a:ea typeface="Meiryo UI" panose="020B0604030504040204" pitchFamily="50" charset="-128"/>
              </a:rPr>
              <a:t>)</a:t>
            </a:r>
            <a:endParaRPr lang="ja-JP" altLang="en-US">
              <a:ea typeface="Meiryo UI" panose="020B0604030504040204" pitchFamily="50" charset="-128"/>
            </a:endParaRPr>
          </a:p>
        </p:txBody>
      </p:sp>
      <p:pic>
        <p:nvPicPr>
          <p:cNvPr id="4" name="図 293">
            <a:extLst>
              <a:ext uri="{FF2B5EF4-FFF2-40B4-BE49-F238E27FC236}">
                <a16:creationId xmlns:a16="http://schemas.microsoft.com/office/drawing/2014/main" id="{AA8386C7-FA3F-9481-8C11-4C45E959D526}"/>
              </a:ext>
            </a:extLst>
          </p:cNvPr>
          <p:cNvPicPr>
            <a:picLocks noChangeAspect="1"/>
          </p:cNvPicPr>
          <p:nvPr/>
        </p:nvPicPr>
        <p:blipFill>
          <a:blip r:embed="rId3"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a:off x="1239377" y="1511869"/>
            <a:ext cx="595665" cy="555742"/>
          </a:xfrm>
          <a:prstGeom prst="rect">
            <a:avLst/>
          </a:prstGeom>
        </p:spPr>
      </p:pic>
      <p:sp>
        <p:nvSpPr>
          <p:cNvPr id="6" name="Rectangle: Rounded Corners 171">
            <a:extLst>
              <a:ext uri="{FF2B5EF4-FFF2-40B4-BE49-F238E27FC236}">
                <a16:creationId xmlns:a16="http://schemas.microsoft.com/office/drawing/2014/main" id="{B8FD0663-2C19-E3FE-C5D7-F6909D4EE533}"/>
              </a:ext>
            </a:extLst>
          </p:cNvPr>
          <p:cNvSpPr/>
          <p:nvPr/>
        </p:nvSpPr>
        <p:spPr>
          <a:xfrm>
            <a:off x="4236077" y="1511869"/>
            <a:ext cx="1414915" cy="555743"/>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2"/>
                </a:solidFill>
                <a:ea typeface="Meiryo UI" panose="020B0604030504040204" pitchFamily="50" charset="-128"/>
              </a:rPr>
              <a:t>試験システム</a:t>
            </a:r>
            <a:endParaRPr lang="en-US" sz="1400">
              <a:solidFill>
                <a:schemeClr val="tx2"/>
              </a:solidFill>
              <a:ea typeface="Meiryo UI" panose="020B0604030504040204" pitchFamily="50" charset="-128"/>
            </a:endParaRPr>
          </a:p>
        </p:txBody>
      </p:sp>
      <p:sp>
        <p:nvSpPr>
          <p:cNvPr id="7" name="Rectangle: Rounded Corners 171">
            <a:extLst>
              <a:ext uri="{FF2B5EF4-FFF2-40B4-BE49-F238E27FC236}">
                <a16:creationId xmlns:a16="http://schemas.microsoft.com/office/drawing/2014/main" id="{903B8911-5AE4-6EEC-206D-BC47CEFA51E6}"/>
              </a:ext>
            </a:extLst>
          </p:cNvPr>
          <p:cNvSpPr/>
          <p:nvPr/>
        </p:nvSpPr>
        <p:spPr>
          <a:xfrm>
            <a:off x="7829669" y="1511869"/>
            <a:ext cx="1414915" cy="555743"/>
          </a:xfrm>
          <a:prstGeom prst="roundRect">
            <a:avLst>
              <a:gd name="adj" fmla="val 3010"/>
            </a:avLst>
          </a:prstGeom>
          <a:solidFill>
            <a:schemeClr val="accent4">
              <a:lumMod val="20000"/>
              <a:lumOff val="80000"/>
            </a:schemeClr>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2"/>
                </a:solidFill>
                <a:ea typeface="Meiryo UI" panose="020B0604030504040204" pitchFamily="50" charset="-128"/>
              </a:rPr>
              <a:t>プラットフォーム</a:t>
            </a:r>
            <a:r>
              <a:rPr lang="en-US" altLang="ja-JP" sz="1400">
                <a:solidFill>
                  <a:schemeClr val="tx2"/>
                </a:solidFill>
                <a:ea typeface="Meiryo UI" panose="020B0604030504040204" pitchFamily="50" charset="-128"/>
              </a:rPr>
              <a:t>(IdP)</a:t>
            </a:r>
            <a:endParaRPr lang="en-US" sz="1400">
              <a:solidFill>
                <a:schemeClr val="tx2"/>
              </a:solidFill>
              <a:ea typeface="Meiryo UI" panose="020B0604030504040204" pitchFamily="50" charset="-128"/>
            </a:endParaRPr>
          </a:p>
        </p:txBody>
      </p:sp>
      <p:cxnSp>
        <p:nvCxnSpPr>
          <p:cNvPr id="9" name="直線矢印コネクタ 8">
            <a:extLst>
              <a:ext uri="{FF2B5EF4-FFF2-40B4-BE49-F238E27FC236}">
                <a16:creationId xmlns:a16="http://schemas.microsoft.com/office/drawing/2014/main" id="{BCCC198F-86B5-D575-6728-CA01C8486765}"/>
              </a:ext>
            </a:extLst>
          </p:cNvPr>
          <p:cNvCxnSpPr/>
          <p:nvPr/>
        </p:nvCxnSpPr>
        <p:spPr>
          <a:xfrm>
            <a:off x="1537209" y="2067611"/>
            <a:ext cx="0" cy="3794760"/>
          </a:xfrm>
          <a:prstGeom prst="straightConnector1">
            <a:avLst/>
          </a:prstGeom>
          <a:ln w="19050"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C598E63E-3D3F-3C12-062C-C82360654BDA}"/>
              </a:ext>
            </a:extLst>
          </p:cNvPr>
          <p:cNvCxnSpPr/>
          <p:nvPr/>
        </p:nvCxnSpPr>
        <p:spPr>
          <a:xfrm>
            <a:off x="4943534" y="2067611"/>
            <a:ext cx="0" cy="3794760"/>
          </a:xfrm>
          <a:prstGeom prst="straightConnector1">
            <a:avLst/>
          </a:prstGeom>
          <a:ln w="19050"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7A014D48-8CCC-C92E-847F-27D650C66251}"/>
              </a:ext>
            </a:extLst>
          </p:cNvPr>
          <p:cNvCxnSpPr/>
          <p:nvPr/>
        </p:nvCxnSpPr>
        <p:spPr>
          <a:xfrm>
            <a:off x="8533756" y="2067611"/>
            <a:ext cx="0" cy="3794760"/>
          </a:xfrm>
          <a:prstGeom prst="straightConnector1">
            <a:avLst/>
          </a:prstGeom>
          <a:ln w="19050"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2" name="矢印: 右 11">
            <a:extLst>
              <a:ext uri="{FF2B5EF4-FFF2-40B4-BE49-F238E27FC236}">
                <a16:creationId xmlns:a16="http://schemas.microsoft.com/office/drawing/2014/main" id="{DFE36558-D486-B01D-70CD-C564A56401A6}"/>
              </a:ext>
            </a:extLst>
          </p:cNvPr>
          <p:cNvSpPr/>
          <p:nvPr/>
        </p:nvSpPr>
        <p:spPr>
          <a:xfrm>
            <a:off x="1785804" y="2459736"/>
            <a:ext cx="3030330" cy="146304"/>
          </a:xfrm>
          <a:prstGeom prst="rightArrow">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7" name="矢印: 右 16">
            <a:extLst>
              <a:ext uri="{FF2B5EF4-FFF2-40B4-BE49-F238E27FC236}">
                <a16:creationId xmlns:a16="http://schemas.microsoft.com/office/drawing/2014/main" id="{89A136D8-44D4-DCEB-DD2F-479D0B3288D4}"/>
              </a:ext>
            </a:extLst>
          </p:cNvPr>
          <p:cNvSpPr/>
          <p:nvPr/>
        </p:nvSpPr>
        <p:spPr>
          <a:xfrm rot="10800000">
            <a:off x="1785804" y="4760184"/>
            <a:ext cx="3030330" cy="146304"/>
          </a:xfrm>
          <a:prstGeom prst="rightArrow">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19" name="テキスト ボックス 18">
            <a:extLst>
              <a:ext uri="{FF2B5EF4-FFF2-40B4-BE49-F238E27FC236}">
                <a16:creationId xmlns:a16="http://schemas.microsoft.com/office/drawing/2014/main" id="{D0178FA9-F379-3A50-9C09-551B43191705}"/>
              </a:ext>
            </a:extLst>
          </p:cNvPr>
          <p:cNvSpPr txBox="1"/>
          <p:nvPr/>
        </p:nvSpPr>
        <p:spPr>
          <a:xfrm>
            <a:off x="2038069" y="2196946"/>
            <a:ext cx="2349685"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400">
                <a:solidFill>
                  <a:srgbClr val="000000"/>
                </a:solidFill>
                <a:latin typeface="+mj-lt"/>
                <a:ea typeface="Meiryo UI" panose="020B0604030504040204" pitchFamily="50" charset="-128"/>
              </a:rPr>
              <a:t>試験システムにアクセス</a:t>
            </a:r>
            <a:endParaRPr lang="en-US" sz="1400">
              <a:ea typeface="Meiryo UI" panose="020B0604030504040204" pitchFamily="50" charset="-128"/>
            </a:endParaRPr>
          </a:p>
        </p:txBody>
      </p:sp>
      <p:sp>
        <p:nvSpPr>
          <p:cNvPr id="24" name="テキスト ボックス 23">
            <a:extLst>
              <a:ext uri="{FF2B5EF4-FFF2-40B4-BE49-F238E27FC236}">
                <a16:creationId xmlns:a16="http://schemas.microsoft.com/office/drawing/2014/main" id="{F8192ACC-775F-D703-EE5F-40340A78F53D}"/>
              </a:ext>
            </a:extLst>
          </p:cNvPr>
          <p:cNvSpPr txBox="1"/>
          <p:nvPr/>
        </p:nvSpPr>
        <p:spPr>
          <a:xfrm>
            <a:off x="2038069" y="4479638"/>
            <a:ext cx="2607630"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a:defRPr kumimoji="1" sz="1600">
                <a:solidFill>
                  <a:srgbClr val="000000"/>
                </a:solidFill>
                <a:latin typeface="+mj-lt"/>
                <a:ea typeface="Meiryo UI" panose="020B0604030504040204" pitchFamily="50" charset="-128"/>
              </a:defRPr>
            </a:lvl1pPr>
          </a:lstStyle>
          <a:p>
            <a:r>
              <a:rPr lang="ja-JP" altLang="en-US" sz="1400"/>
              <a:t>サービス提供</a:t>
            </a:r>
            <a:r>
              <a:rPr lang="en-US" altLang="ja-JP" sz="1400"/>
              <a:t>(</a:t>
            </a:r>
            <a:r>
              <a:rPr lang="ja-JP" altLang="en-US" sz="1400"/>
              <a:t>試験予約等</a:t>
            </a:r>
            <a:r>
              <a:rPr lang="en-US" altLang="ja-JP" sz="1400"/>
              <a:t>)</a:t>
            </a:r>
            <a:endParaRPr lang="en-US" sz="1400"/>
          </a:p>
        </p:txBody>
      </p:sp>
      <p:sp>
        <p:nvSpPr>
          <p:cNvPr id="31" name="テキスト ボックス 30">
            <a:extLst>
              <a:ext uri="{FF2B5EF4-FFF2-40B4-BE49-F238E27FC236}">
                <a16:creationId xmlns:a16="http://schemas.microsoft.com/office/drawing/2014/main" id="{AEAD78A0-1E4F-9606-4E30-D004D15A8415}"/>
              </a:ext>
            </a:extLst>
          </p:cNvPr>
          <p:cNvSpPr txBox="1"/>
          <p:nvPr/>
        </p:nvSpPr>
        <p:spPr>
          <a:xfrm>
            <a:off x="469171" y="1176700"/>
            <a:ext cx="2136077"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ja-JP" altLang="en-US" sz="1400">
                <a:solidFill>
                  <a:schemeClr val="tx2"/>
                </a:solidFill>
                <a:ea typeface="Meiryo UI" panose="020B0604030504040204" pitchFamily="50" charset="-128"/>
              </a:rPr>
              <a:t>試験システム利用者</a:t>
            </a:r>
            <a:endParaRPr lang="en-US" sz="1400">
              <a:solidFill>
                <a:schemeClr val="tx2"/>
              </a:solidFill>
              <a:ea typeface="Meiryo UI" panose="020B0604030504040204" pitchFamily="50" charset="-128"/>
            </a:endParaRPr>
          </a:p>
        </p:txBody>
      </p:sp>
      <p:sp>
        <p:nvSpPr>
          <p:cNvPr id="13" name="矢印: 右 12">
            <a:extLst>
              <a:ext uri="{FF2B5EF4-FFF2-40B4-BE49-F238E27FC236}">
                <a16:creationId xmlns:a16="http://schemas.microsoft.com/office/drawing/2014/main" id="{F3F4F837-49B0-9927-BEC2-EAF4A4261C6F}"/>
              </a:ext>
            </a:extLst>
          </p:cNvPr>
          <p:cNvSpPr/>
          <p:nvPr/>
        </p:nvSpPr>
        <p:spPr>
          <a:xfrm>
            <a:off x="5029200" y="3508587"/>
            <a:ext cx="3357623" cy="146304"/>
          </a:xfrm>
          <a:prstGeom prst="rightArrow">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1" name="テキスト ボックス 20">
            <a:extLst>
              <a:ext uri="{FF2B5EF4-FFF2-40B4-BE49-F238E27FC236}">
                <a16:creationId xmlns:a16="http://schemas.microsoft.com/office/drawing/2014/main" id="{4E73FD9E-4D45-3CCF-380B-6FACF34B61EC}"/>
              </a:ext>
            </a:extLst>
          </p:cNvPr>
          <p:cNvSpPr txBox="1"/>
          <p:nvPr/>
        </p:nvSpPr>
        <p:spPr>
          <a:xfrm>
            <a:off x="5156341" y="3235405"/>
            <a:ext cx="2401379"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400">
                <a:solidFill>
                  <a:srgbClr val="000000"/>
                </a:solidFill>
                <a:latin typeface="+mj-lt"/>
                <a:ea typeface="Meiryo UI" panose="020B0604030504040204" pitchFamily="50" charset="-128"/>
              </a:rPr>
              <a:t>プラットフォームへ認証依頼</a:t>
            </a:r>
            <a:endParaRPr lang="en-US" sz="1400">
              <a:ea typeface="Meiryo UI" panose="020B0604030504040204" pitchFamily="50" charset="-128"/>
            </a:endParaRPr>
          </a:p>
        </p:txBody>
      </p:sp>
      <p:sp>
        <p:nvSpPr>
          <p:cNvPr id="32" name="矢印: 右 31">
            <a:extLst>
              <a:ext uri="{FF2B5EF4-FFF2-40B4-BE49-F238E27FC236}">
                <a16:creationId xmlns:a16="http://schemas.microsoft.com/office/drawing/2014/main" id="{BC619F3A-A5A3-3CB0-4477-1E1B5229C358}"/>
              </a:ext>
            </a:extLst>
          </p:cNvPr>
          <p:cNvSpPr/>
          <p:nvPr/>
        </p:nvSpPr>
        <p:spPr>
          <a:xfrm rot="10800000">
            <a:off x="5029200" y="4143909"/>
            <a:ext cx="3357623" cy="146304"/>
          </a:xfrm>
          <a:prstGeom prst="rightArrow">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34" name="テキスト ボックス 33">
            <a:extLst>
              <a:ext uri="{FF2B5EF4-FFF2-40B4-BE49-F238E27FC236}">
                <a16:creationId xmlns:a16="http://schemas.microsoft.com/office/drawing/2014/main" id="{97D4D3CC-5F89-CD17-0647-0D7249E57D23}"/>
              </a:ext>
            </a:extLst>
          </p:cNvPr>
          <p:cNvSpPr txBox="1"/>
          <p:nvPr/>
        </p:nvSpPr>
        <p:spPr>
          <a:xfrm>
            <a:off x="5156341" y="3871136"/>
            <a:ext cx="2401379"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400">
                <a:solidFill>
                  <a:srgbClr val="000000"/>
                </a:solidFill>
                <a:latin typeface="+mj-lt"/>
                <a:ea typeface="Meiryo UI" panose="020B0604030504040204" pitchFamily="50" charset="-128"/>
              </a:rPr>
              <a:t>認証結果</a:t>
            </a:r>
            <a:endParaRPr lang="en-US" sz="1400">
              <a:ea typeface="Meiryo UI" panose="020B0604030504040204" pitchFamily="50" charset="-128"/>
            </a:endParaRPr>
          </a:p>
        </p:txBody>
      </p:sp>
      <p:sp>
        <p:nvSpPr>
          <p:cNvPr id="36" name="Rectangle: Rounded Corners 171">
            <a:extLst>
              <a:ext uri="{FF2B5EF4-FFF2-40B4-BE49-F238E27FC236}">
                <a16:creationId xmlns:a16="http://schemas.microsoft.com/office/drawing/2014/main" id="{677F1EF7-2469-6805-8B17-69E0030B12C3}"/>
              </a:ext>
            </a:extLst>
          </p:cNvPr>
          <p:cNvSpPr/>
          <p:nvPr/>
        </p:nvSpPr>
        <p:spPr>
          <a:xfrm>
            <a:off x="8233892" y="3753291"/>
            <a:ext cx="600062" cy="235690"/>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2"/>
                </a:solidFill>
                <a:ea typeface="Meiryo UI" panose="020B0604030504040204" pitchFamily="50" charset="-128"/>
              </a:rPr>
              <a:t>認証</a:t>
            </a:r>
            <a:endParaRPr lang="en-US" sz="1400">
              <a:solidFill>
                <a:schemeClr val="tx2"/>
              </a:solidFill>
              <a:ea typeface="Meiryo UI" panose="020B0604030504040204" pitchFamily="50" charset="-128"/>
            </a:endParaRPr>
          </a:p>
        </p:txBody>
      </p:sp>
      <p:sp>
        <p:nvSpPr>
          <p:cNvPr id="37" name="Rectangle: Rounded Corners 171">
            <a:extLst>
              <a:ext uri="{FF2B5EF4-FFF2-40B4-BE49-F238E27FC236}">
                <a16:creationId xmlns:a16="http://schemas.microsoft.com/office/drawing/2014/main" id="{4D45DE5C-CE4B-58BD-F481-60AC0F9E016E}"/>
              </a:ext>
            </a:extLst>
          </p:cNvPr>
          <p:cNvSpPr/>
          <p:nvPr/>
        </p:nvSpPr>
        <p:spPr>
          <a:xfrm>
            <a:off x="4643503" y="4402519"/>
            <a:ext cx="600062" cy="235690"/>
          </a:xfrm>
          <a:prstGeom prst="roundRect">
            <a:avLst>
              <a:gd name="adj" fmla="val 3010"/>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2"/>
                </a:solidFill>
                <a:ea typeface="Meiryo UI" panose="020B0604030504040204" pitchFamily="50" charset="-128"/>
              </a:rPr>
              <a:t>検証</a:t>
            </a:r>
            <a:endParaRPr lang="en-US" sz="1400">
              <a:solidFill>
                <a:schemeClr val="tx2"/>
              </a:solidFill>
              <a:ea typeface="Meiryo UI" panose="020B0604030504040204" pitchFamily="50" charset="-128"/>
            </a:endParaRPr>
          </a:p>
        </p:txBody>
      </p:sp>
      <p:sp>
        <p:nvSpPr>
          <p:cNvPr id="18" name="矢印: 右 17">
            <a:extLst>
              <a:ext uri="{FF2B5EF4-FFF2-40B4-BE49-F238E27FC236}">
                <a16:creationId xmlns:a16="http://schemas.microsoft.com/office/drawing/2014/main" id="{CBE6C895-4637-3115-7421-1CF7C7406661}"/>
              </a:ext>
            </a:extLst>
          </p:cNvPr>
          <p:cNvSpPr/>
          <p:nvPr/>
        </p:nvSpPr>
        <p:spPr>
          <a:xfrm>
            <a:off x="1785804" y="3065619"/>
            <a:ext cx="3030330" cy="146304"/>
          </a:xfrm>
          <a:prstGeom prst="rightArrow">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sp>
        <p:nvSpPr>
          <p:cNvPr id="25" name="テキスト ボックス 24">
            <a:extLst>
              <a:ext uri="{FF2B5EF4-FFF2-40B4-BE49-F238E27FC236}">
                <a16:creationId xmlns:a16="http://schemas.microsoft.com/office/drawing/2014/main" id="{97117A05-2EA7-B3F7-A5F3-4E220ABB9BC4}"/>
              </a:ext>
            </a:extLst>
          </p:cNvPr>
          <p:cNvSpPr txBox="1"/>
          <p:nvPr/>
        </p:nvSpPr>
        <p:spPr>
          <a:xfrm>
            <a:off x="2038069" y="2802829"/>
            <a:ext cx="2349685"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400">
                <a:solidFill>
                  <a:srgbClr val="000000"/>
                </a:solidFill>
                <a:latin typeface="+mj-lt"/>
                <a:ea typeface="Meiryo UI" panose="020B0604030504040204" pitchFamily="50" charset="-128"/>
              </a:rPr>
              <a:t>ログイン</a:t>
            </a:r>
            <a:endParaRPr lang="en-US" sz="1400">
              <a:ea typeface="Meiryo UI" panose="020B0604030504040204" pitchFamily="50" charset="-128"/>
            </a:endParaRPr>
          </a:p>
        </p:txBody>
      </p:sp>
    </p:spTree>
    <p:extLst>
      <p:ext uri="{BB962C8B-B14F-4D97-AF65-F5344CB8AC3E}">
        <p14:creationId xmlns:p14="http://schemas.microsoft.com/office/powerpoint/2010/main" val="18779041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B0037E-7C45-A9AD-952F-983981BA7D77}"/>
            </a:ext>
          </a:extLst>
        </p:cNvPr>
        <p:cNvGrpSpPr/>
        <p:nvPr/>
      </p:nvGrpSpPr>
      <p:grpSpPr>
        <a:xfrm>
          <a:off x="0" y="0"/>
          <a:ext cx="0" cy="0"/>
          <a:chOff x="0" y="0"/>
          <a:chExt cx="0" cy="0"/>
        </a:xfrm>
      </p:grpSpPr>
      <p:sp>
        <p:nvSpPr>
          <p:cNvPr id="29" name="タイトル 140">
            <a:extLst>
              <a:ext uri="{FF2B5EF4-FFF2-40B4-BE49-F238E27FC236}">
                <a16:creationId xmlns:a16="http://schemas.microsoft.com/office/drawing/2014/main" id="{1F708A96-0E2D-BA12-BC1F-45DE8128A5D2}"/>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管理機能（ユーザ情報更新）</a:t>
            </a:r>
          </a:p>
        </p:txBody>
      </p:sp>
      <p:grpSp>
        <p:nvGrpSpPr>
          <p:cNvPr id="2" name="Group 1">
            <a:extLst>
              <a:ext uri="{FF2B5EF4-FFF2-40B4-BE49-F238E27FC236}">
                <a16:creationId xmlns:a16="http://schemas.microsoft.com/office/drawing/2014/main" id="{30E5208F-936C-F621-9BDA-7365950DFB4C}"/>
              </a:ext>
            </a:extLst>
          </p:cNvPr>
          <p:cNvGrpSpPr/>
          <p:nvPr/>
        </p:nvGrpSpPr>
        <p:grpSpPr>
          <a:xfrm>
            <a:off x="2367114" y="865804"/>
            <a:ext cx="2535810" cy="249723"/>
            <a:chOff x="2514091" y="1212825"/>
            <a:chExt cx="2022400" cy="249723"/>
          </a:xfrm>
        </p:grpSpPr>
        <p:sp>
          <p:nvSpPr>
            <p:cNvPr id="3" name="ee4pHeader2">
              <a:extLst>
                <a:ext uri="{FF2B5EF4-FFF2-40B4-BE49-F238E27FC236}">
                  <a16:creationId xmlns:a16="http://schemas.microsoft.com/office/drawing/2014/main" id="{FAE87DC7-21E2-CAE1-8BD7-5D1E13C593B8}"/>
                </a:ext>
              </a:extLst>
            </p:cNvPr>
            <p:cNvSpPr txBox="1"/>
            <p:nvPr/>
          </p:nvSpPr>
          <p:spPr>
            <a:xfrm>
              <a:off x="2514091" y="1212825"/>
              <a:ext cx="2022399" cy="223603"/>
            </a:xfrm>
            <a:prstGeom prst="rect">
              <a:avLst/>
            </a:prstGeom>
            <a:noFill/>
            <a:ln cap="rnd">
              <a:noFill/>
            </a:ln>
          </p:spPr>
          <p:txBody>
            <a:bodyPr wrap="square" lIns="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更新確認</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8" name="Straight Connector 17">
              <a:extLst>
                <a:ext uri="{FF2B5EF4-FFF2-40B4-BE49-F238E27FC236}">
                  <a16:creationId xmlns:a16="http://schemas.microsoft.com/office/drawing/2014/main" id="{17D6B442-B719-58FC-8930-536739672CB7}"/>
                </a:ext>
              </a:extLst>
            </p:cNvPr>
            <p:cNvCxnSpPr/>
            <p:nvPr/>
          </p:nvCxnSpPr>
          <p:spPr>
            <a:xfrm flipV="1">
              <a:off x="2514092" y="1462548"/>
              <a:ext cx="2022399"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9" name="TextBox 20">
            <a:extLst>
              <a:ext uri="{FF2B5EF4-FFF2-40B4-BE49-F238E27FC236}">
                <a16:creationId xmlns:a16="http://schemas.microsoft.com/office/drawing/2014/main" id="{C86A2C00-215F-0BF7-F05F-F741B663F5DE}"/>
              </a:ext>
            </a:extLst>
          </p:cNvPr>
          <p:cNvSpPr txBox="1"/>
          <p:nvPr/>
        </p:nvSpPr>
        <p:spPr>
          <a:xfrm>
            <a:off x="3987255" y="1559301"/>
            <a:ext cx="574001"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cxnSp>
        <p:nvCxnSpPr>
          <p:cNvPr id="20" name="直線コネクタ 65">
            <a:extLst>
              <a:ext uri="{FF2B5EF4-FFF2-40B4-BE49-F238E27FC236}">
                <a16:creationId xmlns:a16="http://schemas.microsoft.com/office/drawing/2014/main" id="{55C8E2EE-B9FB-B7E1-97AD-68FC6E4447AA}"/>
              </a:ext>
            </a:extLst>
          </p:cNvPr>
          <p:cNvCxnSpPr>
            <a:cxnSpLocks/>
          </p:cNvCxnSpPr>
          <p:nvPr/>
        </p:nvCxnSpPr>
        <p:spPr>
          <a:xfrm>
            <a:off x="949799" y="2123027"/>
            <a:ext cx="10713861"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0" name="Group 39">
            <a:extLst>
              <a:ext uri="{FF2B5EF4-FFF2-40B4-BE49-F238E27FC236}">
                <a16:creationId xmlns:a16="http://schemas.microsoft.com/office/drawing/2014/main" id="{23920537-903E-70E0-0A29-28F6846ECF46}"/>
              </a:ext>
            </a:extLst>
          </p:cNvPr>
          <p:cNvGrpSpPr/>
          <p:nvPr/>
        </p:nvGrpSpPr>
        <p:grpSpPr>
          <a:xfrm>
            <a:off x="6889661" y="1239711"/>
            <a:ext cx="2941674" cy="249723"/>
            <a:chOff x="6971973" y="1267143"/>
            <a:chExt cx="2210123" cy="249723"/>
          </a:xfrm>
        </p:grpSpPr>
        <p:sp>
          <p:nvSpPr>
            <p:cNvPr id="41" name="ee4pHeader2">
              <a:extLst>
                <a:ext uri="{FF2B5EF4-FFF2-40B4-BE49-F238E27FC236}">
                  <a16:creationId xmlns:a16="http://schemas.microsoft.com/office/drawing/2014/main" id="{34EBBB26-3365-8902-76D7-D3157062A63A}"/>
                </a:ext>
              </a:extLst>
            </p:cNvPr>
            <p:cNvSpPr txBox="1"/>
            <p:nvPr/>
          </p:nvSpPr>
          <p:spPr>
            <a:xfrm>
              <a:off x="6971973" y="1267143"/>
              <a:ext cx="2210123" cy="223603"/>
            </a:xfrm>
            <a:prstGeom prst="rect">
              <a:avLst/>
            </a:prstGeom>
            <a:noFill/>
            <a:ln cap="rnd">
              <a:noFill/>
            </a:ln>
          </p:spPr>
          <p:txBody>
            <a:bodyPr wrap="none" lIns="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MFA</a:t>
              </a: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再設定</a:t>
              </a:r>
              <a:r>
                <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(SMS</a:t>
              </a: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認証</a:t>
              </a:r>
              <a:r>
                <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r>
                <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Mail</a:t>
              </a:r>
              <a:r>
                <a:rPr lang="ja-JP" altLang="en-US"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 </a:t>
              </a:r>
              <a:r>
                <a:rPr lang="en-US" altLang="ja-JP"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link</a:t>
              </a: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型</a:t>
              </a:r>
              <a:r>
                <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p>
          </p:txBody>
        </p:sp>
        <p:cxnSp>
          <p:nvCxnSpPr>
            <p:cNvPr id="42" name="Straight Connector 41">
              <a:extLst>
                <a:ext uri="{FF2B5EF4-FFF2-40B4-BE49-F238E27FC236}">
                  <a16:creationId xmlns:a16="http://schemas.microsoft.com/office/drawing/2014/main" id="{2832E2CA-4851-7406-67E8-1726721F7687}"/>
                </a:ext>
              </a:extLst>
            </p:cNvPr>
            <p:cNvCxnSpPr/>
            <p:nvPr/>
          </p:nvCxnSpPr>
          <p:spPr>
            <a:xfrm flipV="1">
              <a:off x="6971973" y="1516866"/>
              <a:ext cx="2210123"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43" name="直線コネクタ 65">
            <a:extLst>
              <a:ext uri="{FF2B5EF4-FFF2-40B4-BE49-F238E27FC236}">
                <a16:creationId xmlns:a16="http://schemas.microsoft.com/office/drawing/2014/main" id="{CBB484CB-20B9-4F24-31BA-A5F3FF2F6C6D}"/>
              </a:ext>
            </a:extLst>
          </p:cNvPr>
          <p:cNvCxnSpPr>
            <a:cxnSpLocks/>
          </p:cNvCxnSpPr>
          <p:nvPr/>
        </p:nvCxnSpPr>
        <p:spPr>
          <a:xfrm>
            <a:off x="949799" y="2728395"/>
            <a:ext cx="10713861"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直線コネクタ 65">
            <a:extLst>
              <a:ext uri="{FF2B5EF4-FFF2-40B4-BE49-F238E27FC236}">
                <a16:creationId xmlns:a16="http://schemas.microsoft.com/office/drawing/2014/main" id="{E79BC728-D44B-834F-2FEF-9C3175E84F69}"/>
              </a:ext>
            </a:extLst>
          </p:cNvPr>
          <p:cNvCxnSpPr>
            <a:cxnSpLocks/>
          </p:cNvCxnSpPr>
          <p:nvPr/>
        </p:nvCxnSpPr>
        <p:spPr>
          <a:xfrm>
            <a:off x="949799" y="3320678"/>
            <a:ext cx="10713861"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直線コネクタ 65">
            <a:extLst>
              <a:ext uri="{FF2B5EF4-FFF2-40B4-BE49-F238E27FC236}">
                <a16:creationId xmlns:a16="http://schemas.microsoft.com/office/drawing/2014/main" id="{995CD928-1ADF-DACC-D137-A8C047012C03}"/>
              </a:ext>
            </a:extLst>
          </p:cNvPr>
          <p:cNvCxnSpPr>
            <a:cxnSpLocks/>
          </p:cNvCxnSpPr>
          <p:nvPr/>
        </p:nvCxnSpPr>
        <p:spPr>
          <a:xfrm>
            <a:off x="6792672" y="1239711"/>
            <a:ext cx="0" cy="264868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TextBox 20">
            <a:extLst>
              <a:ext uri="{FF2B5EF4-FFF2-40B4-BE49-F238E27FC236}">
                <a16:creationId xmlns:a16="http://schemas.microsoft.com/office/drawing/2014/main" id="{952DB166-41EC-1BC1-8E5E-CC5BE7972736}"/>
              </a:ext>
            </a:extLst>
          </p:cNvPr>
          <p:cNvSpPr txBox="1"/>
          <p:nvPr/>
        </p:nvSpPr>
        <p:spPr>
          <a:xfrm>
            <a:off x="3987255" y="2160455"/>
            <a:ext cx="574001"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48" name="TextBox 20">
            <a:extLst>
              <a:ext uri="{FF2B5EF4-FFF2-40B4-BE49-F238E27FC236}">
                <a16:creationId xmlns:a16="http://schemas.microsoft.com/office/drawing/2014/main" id="{F9E60703-818C-622D-2F90-33EC9DF8283B}"/>
              </a:ext>
            </a:extLst>
          </p:cNvPr>
          <p:cNvSpPr txBox="1"/>
          <p:nvPr/>
        </p:nvSpPr>
        <p:spPr>
          <a:xfrm>
            <a:off x="3987255" y="2749065"/>
            <a:ext cx="574001"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51" name="TextBox 20">
            <a:extLst>
              <a:ext uri="{FF2B5EF4-FFF2-40B4-BE49-F238E27FC236}">
                <a16:creationId xmlns:a16="http://schemas.microsoft.com/office/drawing/2014/main" id="{880D3078-051A-A99C-8974-439F4ACE0172}"/>
              </a:ext>
            </a:extLst>
          </p:cNvPr>
          <p:cNvSpPr txBox="1"/>
          <p:nvPr/>
        </p:nvSpPr>
        <p:spPr>
          <a:xfrm>
            <a:off x="8173596" y="2749065"/>
            <a:ext cx="576050"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52" name="TextBox 20">
            <a:extLst>
              <a:ext uri="{FF2B5EF4-FFF2-40B4-BE49-F238E27FC236}">
                <a16:creationId xmlns:a16="http://schemas.microsoft.com/office/drawing/2014/main" id="{FBFE83DF-B75D-B1BF-9A89-5D66D1AFDBDA}"/>
              </a:ext>
            </a:extLst>
          </p:cNvPr>
          <p:cNvSpPr txBox="1"/>
          <p:nvPr/>
        </p:nvSpPr>
        <p:spPr>
          <a:xfrm>
            <a:off x="3987255" y="3358125"/>
            <a:ext cx="574001"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53" name="TextBox 20">
            <a:extLst>
              <a:ext uri="{FF2B5EF4-FFF2-40B4-BE49-F238E27FC236}">
                <a16:creationId xmlns:a16="http://schemas.microsoft.com/office/drawing/2014/main" id="{4CD97308-B896-5237-3E9C-CF6BADCFAB01}"/>
              </a:ext>
            </a:extLst>
          </p:cNvPr>
          <p:cNvSpPr txBox="1"/>
          <p:nvPr/>
        </p:nvSpPr>
        <p:spPr>
          <a:xfrm>
            <a:off x="8173596" y="3358125"/>
            <a:ext cx="576050"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grpSp>
        <p:nvGrpSpPr>
          <p:cNvPr id="54" name="Group 53">
            <a:extLst>
              <a:ext uri="{FF2B5EF4-FFF2-40B4-BE49-F238E27FC236}">
                <a16:creationId xmlns:a16="http://schemas.microsoft.com/office/drawing/2014/main" id="{22173401-AD6D-076E-5E93-3E1B20D40726}"/>
              </a:ext>
            </a:extLst>
          </p:cNvPr>
          <p:cNvGrpSpPr/>
          <p:nvPr/>
        </p:nvGrpSpPr>
        <p:grpSpPr>
          <a:xfrm>
            <a:off x="10025971" y="1239711"/>
            <a:ext cx="1637689" cy="249723"/>
            <a:chOff x="9367603" y="1267143"/>
            <a:chExt cx="1637689" cy="249723"/>
          </a:xfrm>
        </p:grpSpPr>
        <p:sp>
          <p:nvSpPr>
            <p:cNvPr id="56" name="ee4pHeader2">
              <a:extLst>
                <a:ext uri="{FF2B5EF4-FFF2-40B4-BE49-F238E27FC236}">
                  <a16:creationId xmlns:a16="http://schemas.microsoft.com/office/drawing/2014/main" id="{1A05180A-91CF-0011-AE6F-81648717E752}"/>
                </a:ext>
              </a:extLst>
            </p:cNvPr>
            <p:cNvSpPr txBox="1"/>
            <p:nvPr/>
          </p:nvSpPr>
          <p:spPr>
            <a:xfrm>
              <a:off x="9367603" y="1267143"/>
              <a:ext cx="1637689" cy="223603"/>
            </a:xfrm>
            <a:prstGeom prst="rect">
              <a:avLst/>
            </a:prstGeom>
            <a:noFill/>
            <a:ln cap="rnd">
              <a:noFill/>
            </a:ln>
          </p:spPr>
          <p:txBody>
            <a:bodyPr wrap="square" lIns="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本人確認 再実施</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58" name="Straight Connector 57">
              <a:extLst>
                <a:ext uri="{FF2B5EF4-FFF2-40B4-BE49-F238E27FC236}">
                  <a16:creationId xmlns:a16="http://schemas.microsoft.com/office/drawing/2014/main" id="{A907E8C5-20F5-3FFC-969F-9125AACA308A}"/>
                </a:ext>
              </a:extLst>
            </p:cNvPr>
            <p:cNvCxnSpPr/>
            <p:nvPr/>
          </p:nvCxnSpPr>
          <p:spPr>
            <a:xfrm flipV="1">
              <a:off x="9367604" y="1516866"/>
              <a:ext cx="1637688"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1" name="TextBox 20">
            <a:extLst>
              <a:ext uri="{FF2B5EF4-FFF2-40B4-BE49-F238E27FC236}">
                <a16:creationId xmlns:a16="http://schemas.microsoft.com/office/drawing/2014/main" id="{145DD4AF-2551-723A-6420-25F9320BDB44}"/>
              </a:ext>
            </a:extLst>
          </p:cNvPr>
          <p:cNvSpPr txBox="1"/>
          <p:nvPr/>
        </p:nvSpPr>
        <p:spPr>
          <a:xfrm>
            <a:off x="10987998" y="1559301"/>
            <a:ext cx="675662"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cxnSp>
        <p:nvCxnSpPr>
          <p:cNvPr id="63" name="直線コネクタ 65">
            <a:extLst>
              <a:ext uri="{FF2B5EF4-FFF2-40B4-BE49-F238E27FC236}">
                <a16:creationId xmlns:a16="http://schemas.microsoft.com/office/drawing/2014/main" id="{8D4D28FB-EDE5-7E2B-2DB4-CEE0955046F0}"/>
              </a:ext>
            </a:extLst>
          </p:cNvPr>
          <p:cNvCxnSpPr>
            <a:cxnSpLocks/>
          </p:cNvCxnSpPr>
          <p:nvPr/>
        </p:nvCxnSpPr>
        <p:spPr>
          <a:xfrm>
            <a:off x="9905061" y="1239711"/>
            <a:ext cx="0" cy="264868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9" name="TextBox 20">
            <a:extLst>
              <a:ext uri="{FF2B5EF4-FFF2-40B4-BE49-F238E27FC236}">
                <a16:creationId xmlns:a16="http://schemas.microsoft.com/office/drawing/2014/main" id="{F9042ECA-38DB-05E4-9455-38B910B9FF80}"/>
              </a:ext>
            </a:extLst>
          </p:cNvPr>
          <p:cNvSpPr txBox="1"/>
          <p:nvPr/>
        </p:nvSpPr>
        <p:spPr>
          <a:xfrm>
            <a:off x="10987998" y="2160455"/>
            <a:ext cx="675662"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136" name="TextBox 20">
            <a:extLst>
              <a:ext uri="{FF2B5EF4-FFF2-40B4-BE49-F238E27FC236}">
                <a16:creationId xmlns:a16="http://schemas.microsoft.com/office/drawing/2014/main" id="{B4DDF7A1-F959-80C5-BCC3-AABE2F9CC5C6}"/>
              </a:ext>
            </a:extLst>
          </p:cNvPr>
          <p:cNvSpPr txBox="1"/>
          <p:nvPr/>
        </p:nvSpPr>
        <p:spPr>
          <a:xfrm>
            <a:off x="10987998" y="2749065"/>
            <a:ext cx="675662"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137" name="TextBox 20">
            <a:extLst>
              <a:ext uri="{FF2B5EF4-FFF2-40B4-BE49-F238E27FC236}">
                <a16:creationId xmlns:a16="http://schemas.microsoft.com/office/drawing/2014/main" id="{C7D175B1-ED88-A0B4-ADBE-DA7BCCADCD99}"/>
              </a:ext>
            </a:extLst>
          </p:cNvPr>
          <p:cNvSpPr txBox="1"/>
          <p:nvPr/>
        </p:nvSpPr>
        <p:spPr>
          <a:xfrm>
            <a:off x="10987998" y="3358125"/>
            <a:ext cx="675662"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138" name="Rectangle: Rounded Corners 137">
            <a:extLst>
              <a:ext uri="{FF2B5EF4-FFF2-40B4-BE49-F238E27FC236}">
                <a16:creationId xmlns:a16="http://schemas.microsoft.com/office/drawing/2014/main" id="{D796C80E-A33A-E50E-1907-8CB8092AEF4F}"/>
              </a:ext>
            </a:extLst>
          </p:cNvPr>
          <p:cNvSpPr/>
          <p:nvPr/>
        </p:nvSpPr>
        <p:spPr>
          <a:xfrm>
            <a:off x="10025970" y="1559300"/>
            <a:ext cx="762859" cy="2329092"/>
          </a:xfrm>
          <a:prstGeom prst="roundRect">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試験・クレデンシャル機能</a:t>
            </a:r>
            <a:br>
              <a:rPr lang="en-US" altLang="ja-JP" sz="1200">
                <a:solidFill>
                  <a:schemeClr val="tx2"/>
                </a:solidFill>
                <a:ea typeface="Meiryo UI" panose="020B0604030504040204" pitchFamily="50" charset="-128"/>
              </a:rPr>
            </a:br>
            <a:r>
              <a:rPr lang="ja-JP" altLang="en-US" sz="1200">
                <a:solidFill>
                  <a:schemeClr val="tx2"/>
                </a:solidFill>
                <a:ea typeface="Meiryo UI" panose="020B0604030504040204" pitchFamily="50" charset="-128"/>
              </a:rPr>
              <a:t>利用ユーザに限り本人確認再実施</a:t>
            </a:r>
            <a:endParaRPr lang="en-US" sz="1200">
              <a:solidFill>
                <a:schemeClr val="tx2"/>
              </a:solidFill>
              <a:ea typeface="Meiryo UI" panose="020B0604030504040204" pitchFamily="50" charset="-128"/>
            </a:endParaRPr>
          </a:p>
        </p:txBody>
      </p:sp>
      <p:sp>
        <p:nvSpPr>
          <p:cNvPr id="140" name="Rectangle: Rounded Corners 139">
            <a:extLst>
              <a:ext uri="{FF2B5EF4-FFF2-40B4-BE49-F238E27FC236}">
                <a16:creationId xmlns:a16="http://schemas.microsoft.com/office/drawing/2014/main" id="{C596333E-5F84-D8DA-B509-4BD68AE3B319}"/>
              </a:ext>
            </a:extLst>
          </p:cNvPr>
          <p:cNvSpPr/>
          <p:nvPr/>
        </p:nvSpPr>
        <p:spPr>
          <a:xfrm>
            <a:off x="2999865" y="1559300"/>
            <a:ext cx="652890" cy="2329092"/>
          </a:xfrm>
          <a:prstGeom prst="roundRect">
            <a:avLst/>
          </a:prstGeom>
          <a:solidFill>
            <a:schemeClr val="bg1"/>
          </a:solidFill>
          <a:ln w="19050" cap="rnd" cmpd="sng" algn="ctr">
            <a:solidFill>
              <a:srgbClr val="006DAA"/>
            </a:solidFill>
            <a:prstDash val="sys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200" err="1">
                <a:solidFill>
                  <a:schemeClr val="tx2"/>
                </a:solidFill>
                <a:ea typeface="Meiryo UI" panose="020B0604030504040204" pitchFamily="50" charset="-128"/>
              </a:rPr>
              <a:t>OIDC</a:t>
            </a:r>
            <a:r>
              <a:rPr lang="ja-JP" altLang="en-US" sz="1200">
                <a:solidFill>
                  <a:schemeClr val="tx2"/>
                </a:solidFill>
                <a:ea typeface="Meiryo UI" panose="020B0604030504040204" pitchFamily="50" charset="-128"/>
              </a:rPr>
              <a:t>連携ユーザのみ</a:t>
            </a:r>
            <a:br>
              <a:rPr lang="en-US" altLang="ja-JP" sz="1200">
                <a:solidFill>
                  <a:schemeClr val="tx2"/>
                </a:solidFill>
                <a:ea typeface="Meiryo UI" panose="020B0604030504040204" pitchFamily="50" charset="-128"/>
              </a:rPr>
            </a:br>
            <a:r>
              <a:rPr lang="ja-JP" altLang="en-US" sz="1200">
                <a:solidFill>
                  <a:schemeClr val="tx2"/>
                </a:solidFill>
                <a:ea typeface="Meiryo UI" panose="020B0604030504040204" pitchFamily="50" charset="-128"/>
              </a:rPr>
              <a:t>定期的な差分チェック</a:t>
            </a:r>
            <a:endParaRPr lang="en-US" sz="1200">
              <a:solidFill>
                <a:schemeClr val="tx2"/>
              </a:solidFill>
              <a:ea typeface="Meiryo UI" panose="020B0604030504040204" pitchFamily="50" charset="-128"/>
            </a:endParaRPr>
          </a:p>
        </p:txBody>
      </p:sp>
      <p:cxnSp>
        <p:nvCxnSpPr>
          <p:cNvPr id="144" name="Straight Arrow Connector 143">
            <a:extLst>
              <a:ext uri="{FF2B5EF4-FFF2-40B4-BE49-F238E27FC236}">
                <a16:creationId xmlns:a16="http://schemas.microsoft.com/office/drawing/2014/main" id="{A401F5E1-0AB3-4ABE-528A-A92D3BD02CBC}"/>
              </a:ext>
            </a:extLst>
          </p:cNvPr>
          <p:cNvCxnSpPr>
            <a:cxnSpLocks/>
            <a:stCxn id="140" idx="3"/>
            <a:endCxn id="208" idx="1"/>
          </p:cNvCxnSpPr>
          <p:nvPr/>
        </p:nvCxnSpPr>
        <p:spPr>
          <a:xfrm>
            <a:off x="3652755" y="2723846"/>
            <a:ext cx="1520346"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45" name="TextBox 20">
            <a:extLst>
              <a:ext uri="{FF2B5EF4-FFF2-40B4-BE49-F238E27FC236}">
                <a16:creationId xmlns:a16="http://schemas.microsoft.com/office/drawing/2014/main" id="{773B991B-7463-7EAB-B0ED-CD2A15C15DFF}"/>
              </a:ext>
            </a:extLst>
          </p:cNvPr>
          <p:cNvSpPr txBox="1"/>
          <p:nvPr/>
        </p:nvSpPr>
        <p:spPr>
          <a:xfrm>
            <a:off x="4306479" y="2507698"/>
            <a:ext cx="633552" cy="189419"/>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buClr>
                <a:schemeClr val="accent3"/>
              </a:buClr>
            </a:pPr>
            <a:r>
              <a:rPr kumimoji="1" lang="ja-JP" altLang="en-US" sz="1200">
                <a:solidFill>
                  <a:srgbClr val="295E7E"/>
                </a:solidFill>
                <a:latin typeface="+mj-lt"/>
                <a:ea typeface="Meiryo UI" panose="020B0604030504040204" pitchFamily="50" charset="-128"/>
              </a:rPr>
              <a:t>更新推奨</a:t>
            </a:r>
            <a:endParaRPr kumimoji="1" lang="en-US" altLang="ja-JP" sz="1200">
              <a:solidFill>
                <a:srgbClr val="295E7E"/>
              </a:solidFill>
              <a:latin typeface="+mj-lt"/>
              <a:ea typeface="Meiryo UI" panose="020B0604030504040204" pitchFamily="50" charset="-128"/>
            </a:endParaRPr>
          </a:p>
        </p:txBody>
      </p:sp>
      <p:sp>
        <p:nvSpPr>
          <p:cNvPr id="146" name="Rectangle: Rounded Corners 145">
            <a:extLst>
              <a:ext uri="{FF2B5EF4-FFF2-40B4-BE49-F238E27FC236}">
                <a16:creationId xmlns:a16="http://schemas.microsoft.com/office/drawing/2014/main" id="{DBFA1923-965E-7910-89F2-E35FBEE78B3B}"/>
              </a:ext>
            </a:extLst>
          </p:cNvPr>
          <p:cNvSpPr/>
          <p:nvPr/>
        </p:nvSpPr>
        <p:spPr>
          <a:xfrm>
            <a:off x="6948793" y="2756544"/>
            <a:ext cx="917085" cy="1131848"/>
          </a:xfrm>
          <a:prstGeom prst="roundRect">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二段階認証に</a:t>
            </a:r>
            <a:br>
              <a:rPr lang="en-US" altLang="ja-JP" sz="1200">
                <a:solidFill>
                  <a:schemeClr val="tx2"/>
                </a:solidFill>
                <a:ea typeface="Meiryo UI" panose="020B0604030504040204" pitchFamily="50" charset="-128"/>
              </a:rPr>
            </a:br>
            <a:r>
              <a:rPr lang="ja-JP" altLang="en-US" sz="1200">
                <a:solidFill>
                  <a:schemeClr val="tx2"/>
                </a:solidFill>
                <a:ea typeface="Meiryo UI" panose="020B0604030504040204" pitchFamily="50" charset="-128"/>
              </a:rPr>
              <a:t>利用している場合は再設定</a:t>
            </a:r>
            <a:endParaRPr lang="en-US" sz="1200">
              <a:solidFill>
                <a:schemeClr val="tx2"/>
              </a:solidFill>
              <a:ea typeface="Meiryo UI" panose="020B0604030504040204" pitchFamily="50" charset="-128"/>
            </a:endParaRPr>
          </a:p>
        </p:txBody>
      </p:sp>
      <p:cxnSp>
        <p:nvCxnSpPr>
          <p:cNvPr id="147" name="Straight Arrow Connector 146">
            <a:extLst>
              <a:ext uri="{FF2B5EF4-FFF2-40B4-BE49-F238E27FC236}">
                <a16:creationId xmlns:a16="http://schemas.microsoft.com/office/drawing/2014/main" id="{7DEC8CF1-D422-9FCB-498C-813EC61DE320}"/>
              </a:ext>
            </a:extLst>
          </p:cNvPr>
          <p:cNvCxnSpPr>
            <a:cxnSpLocks/>
          </p:cNvCxnSpPr>
          <p:nvPr/>
        </p:nvCxnSpPr>
        <p:spPr>
          <a:xfrm>
            <a:off x="6531970" y="3104846"/>
            <a:ext cx="438316"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42AC40A0-FF0E-25EB-034B-5C9E5C8CE43C}"/>
              </a:ext>
            </a:extLst>
          </p:cNvPr>
          <p:cNvCxnSpPr>
            <a:cxnSpLocks/>
          </p:cNvCxnSpPr>
          <p:nvPr/>
        </p:nvCxnSpPr>
        <p:spPr>
          <a:xfrm>
            <a:off x="6531970" y="3562046"/>
            <a:ext cx="438316" cy="0"/>
          </a:xfrm>
          <a:prstGeom prst="straightConnector1">
            <a:avLst/>
          </a:prstGeom>
          <a:ln w="38100" cap="rnd">
            <a:solidFill>
              <a:schemeClr val="accent3"/>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56" name="Arc 155">
            <a:extLst>
              <a:ext uri="{FF2B5EF4-FFF2-40B4-BE49-F238E27FC236}">
                <a16:creationId xmlns:a16="http://schemas.microsoft.com/office/drawing/2014/main" id="{1B40AD39-742D-BDF8-B890-2DC0D0F97F6C}"/>
              </a:ext>
            </a:extLst>
          </p:cNvPr>
          <p:cNvSpPr/>
          <p:nvPr/>
        </p:nvSpPr>
        <p:spPr>
          <a:xfrm>
            <a:off x="3602113" y="2368876"/>
            <a:ext cx="175807" cy="175696"/>
          </a:xfrm>
          <a:prstGeom prst="arc">
            <a:avLst>
              <a:gd name="adj1" fmla="val 16200000"/>
              <a:gd name="adj2" fmla="val 13027493"/>
            </a:avLst>
          </a:prstGeom>
          <a:ln w="9525" cap="rnd">
            <a:solidFill>
              <a:srgbClr val="002060"/>
            </a:solidFill>
            <a:prstDash val="solid"/>
            <a:round/>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ea typeface="Meiryo UI" panose="020B0604030504040204" pitchFamily="50" charset="-128"/>
            </a:endParaRPr>
          </a:p>
        </p:txBody>
      </p:sp>
      <p:sp>
        <p:nvSpPr>
          <p:cNvPr id="157" name="Arc 156">
            <a:extLst>
              <a:ext uri="{FF2B5EF4-FFF2-40B4-BE49-F238E27FC236}">
                <a16:creationId xmlns:a16="http://schemas.microsoft.com/office/drawing/2014/main" id="{77C95BE9-84BF-9D31-E6E4-3AD188149B7E}"/>
              </a:ext>
            </a:extLst>
          </p:cNvPr>
          <p:cNvSpPr/>
          <p:nvPr/>
        </p:nvSpPr>
        <p:spPr>
          <a:xfrm>
            <a:off x="3602113" y="3093612"/>
            <a:ext cx="175807" cy="175696"/>
          </a:xfrm>
          <a:prstGeom prst="arc">
            <a:avLst>
              <a:gd name="adj1" fmla="val 16200000"/>
              <a:gd name="adj2" fmla="val 13027493"/>
            </a:avLst>
          </a:prstGeom>
          <a:ln w="9525" cap="rnd">
            <a:solidFill>
              <a:srgbClr val="002060"/>
            </a:solidFill>
            <a:prstDash val="solid"/>
            <a:round/>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ea typeface="Meiryo UI" panose="020B0604030504040204" pitchFamily="50" charset="-128"/>
            </a:endParaRPr>
          </a:p>
        </p:txBody>
      </p:sp>
      <p:cxnSp>
        <p:nvCxnSpPr>
          <p:cNvPr id="158" name="Straight Connector 157">
            <a:extLst>
              <a:ext uri="{FF2B5EF4-FFF2-40B4-BE49-F238E27FC236}">
                <a16:creationId xmlns:a16="http://schemas.microsoft.com/office/drawing/2014/main" id="{C866A061-A1F0-4116-1D02-F9DCAC52B4BA}"/>
              </a:ext>
            </a:extLst>
          </p:cNvPr>
          <p:cNvCxnSpPr/>
          <p:nvPr/>
        </p:nvCxnSpPr>
        <p:spPr>
          <a:xfrm flipV="1">
            <a:off x="326406" y="4027234"/>
            <a:ext cx="11337254"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B7EACC7D-3FC4-5BCF-A53D-F844AD90948F}"/>
              </a:ext>
            </a:extLst>
          </p:cNvPr>
          <p:cNvCxnSpPr>
            <a:cxnSpLocks/>
          </p:cNvCxnSpPr>
          <p:nvPr/>
        </p:nvCxnSpPr>
        <p:spPr>
          <a:xfrm>
            <a:off x="836360" y="965962"/>
            <a:ext cx="0" cy="2939971"/>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0" name="ee4pHeader2">
            <a:extLst>
              <a:ext uri="{FF2B5EF4-FFF2-40B4-BE49-F238E27FC236}">
                <a16:creationId xmlns:a16="http://schemas.microsoft.com/office/drawing/2014/main" id="{0C2EEDE6-AC3C-0AE1-66F5-3A957763A5D8}"/>
              </a:ext>
            </a:extLst>
          </p:cNvPr>
          <p:cNvSpPr txBox="1"/>
          <p:nvPr/>
        </p:nvSpPr>
        <p:spPr>
          <a:xfrm>
            <a:off x="418078" y="965962"/>
            <a:ext cx="348638" cy="2929436"/>
          </a:xfrm>
          <a:prstGeom prst="rect">
            <a:avLst/>
          </a:prstGeom>
          <a:noFill/>
          <a:ln cap="rnd">
            <a:noFill/>
          </a:ln>
        </p:spPr>
        <p:txBody>
          <a:bodyPr vert="eaVert"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ja-JP" altLang="en-US"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更新対象のユーザ情報</a:t>
            </a:r>
            <a:r>
              <a:rPr lang="en-US" altLang="ja-JP"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案</a:t>
            </a:r>
            <a:r>
              <a:rPr lang="en-US" altLang="ja-JP"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61" name="ee4pHeader2">
            <a:extLst>
              <a:ext uri="{FF2B5EF4-FFF2-40B4-BE49-F238E27FC236}">
                <a16:creationId xmlns:a16="http://schemas.microsoft.com/office/drawing/2014/main" id="{D0952101-F831-1F4C-A523-79020589E130}"/>
              </a:ext>
            </a:extLst>
          </p:cNvPr>
          <p:cNvSpPr txBox="1"/>
          <p:nvPr/>
        </p:nvSpPr>
        <p:spPr>
          <a:xfrm>
            <a:off x="418078" y="4091389"/>
            <a:ext cx="348638" cy="2073746"/>
          </a:xfrm>
          <a:prstGeom prst="rect">
            <a:avLst/>
          </a:prstGeom>
          <a:noFill/>
          <a:ln cap="rnd">
            <a:noFill/>
          </a:ln>
        </p:spPr>
        <p:txBody>
          <a:bodyPr vert="eaVert"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ja-JP" altLang="en-US"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更新タイミング</a:t>
            </a:r>
            <a:r>
              <a:rPr lang="en-US" altLang="ja-JP"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案</a:t>
            </a:r>
            <a:r>
              <a:rPr lang="en-US" altLang="ja-JP"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62" name="Straight Connector 161">
            <a:extLst>
              <a:ext uri="{FF2B5EF4-FFF2-40B4-BE49-F238E27FC236}">
                <a16:creationId xmlns:a16="http://schemas.microsoft.com/office/drawing/2014/main" id="{BD1FEB56-080E-39DE-04B2-6B81281F1865}"/>
              </a:ext>
            </a:extLst>
          </p:cNvPr>
          <p:cNvCxnSpPr>
            <a:cxnSpLocks/>
          </p:cNvCxnSpPr>
          <p:nvPr/>
        </p:nvCxnSpPr>
        <p:spPr>
          <a:xfrm>
            <a:off x="836360" y="4091389"/>
            <a:ext cx="0" cy="2073746"/>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3" name="ee4pHeader2">
            <a:extLst>
              <a:ext uri="{FF2B5EF4-FFF2-40B4-BE49-F238E27FC236}">
                <a16:creationId xmlns:a16="http://schemas.microsoft.com/office/drawing/2014/main" id="{B1FD0907-35BB-8BC4-7BF8-5169FA60FE19}"/>
              </a:ext>
            </a:extLst>
          </p:cNvPr>
          <p:cNvSpPr txBox="1"/>
          <p:nvPr/>
        </p:nvSpPr>
        <p:spPr>
          <a:xfrm>
            <a:off x="953886" y="1559301"/>
            <a:ext cx="1246004" cy="514277"/>
          </a:xfrm>
          <a:prstGeom prst="rect">
            <a:avLst/>
          </a:prstGeom>
          <a:solidFill>
            <a:srgbClr val="DFF3FA"/>
          </a:solidFill>
          <a:ln cap="rnd">
            <a:noFill/>
          </a:ln>
        </p:spPr>
        <p:txBody>
          <a:bodyPr wrap="square" lIns="7200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氏名</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1" name="ee4pHeader2">
            <a:extLst>
              <a:ext uri="{FF2B5EF4-FFF2-40B4-BE49-F238E27FC236}">
                <a16:creationId xmlns:a16="http://schemas.microsoft.com/office/drawing/2014/main" id="{FA9A8367-76E3-B172-C786-2A595CAE2567}"/>
              </a:ext>
            </a:extLst>
          </p:cNvPr>
          <p:cNvSpPr txBox="1"/>
          <p:nvPr/>
        </p:nvSpPr>
        <p:spPr>
          <a:xfrm>
            <a:off x="953886" y="2166281"/>
            <a:ext cx="1246004" cy="514277"/>
          </a:xfrm>
          <a:prstGeom prst="rect">
            <a:avLst/>
          </a:prstGeom>
          <a:solidFill>
            <a:srgbClr val="DFF3FA"/>
          </a:solidFill>
          <a:ln cap="rnd">
            <a:noFill/>
          </a:ln>
        </p:spPr>
        <p:txBody>
          <a:bodyPr wrap="square" lIns="7200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住所</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5" name="ee4pHeader2">
            <a:extLst>
              <a:ext uri="{FF2B5EF4-FFF2-40B4-BE49-F238E27FC236}">
                <a16:creationId xmlns:a16="http://schemas.microsoft.com/office/drawing/2014/main" id="{F2D7DC0E-618A-3E82-DFE4-4ED82AE416D8}"/>
              </a:ext>
            </a:extLst>
          </p:cNvPr>
          <p:cNvSpPr txBox="1"/>
          <p:nvPr/>
        </p:nvSpPr>
        <p:spPr>
          <a:xfrm>
            <a:off x="953886" y="2756317"/>
            <a:ext cx="1246004" cy="514277"/>
          </a:xfrm>
          <a:prstGeom prst="rect">
            <a:avLst/>
          </a:prstGeom>
          <a:solidFill>
            <a:srgbClr val="DFF3FA"/>
          </a:solidFill>
          <a:ln cap="rnd">
            <a:noFill/>
          </a:ln>
        </p:spPr>
        <p:txBody>
          <a:bodyPr wrap="square" lIns="7200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メールアドレス</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76" name="ee4pHeader2">
            <a:extLst>
              <a:ext uri="{FF2B5EF4-FFF2-40B4-BE49-F238E27FC236}">
                <a16:creationId xmlns:a16="http://schemas.microsoft.com/office/drawing/2014/main" id="{C5256CA7-FB3D-227E-D60A-F3ECD7EC6C36}"/>
              </a:ext>
            </a:extLst>
          </p:cNvPr>
          <p:cNvSpPr txBox="1"/>
          <p:nvPr/>
        </p:nvSpPr>
        <p:spPr>
          <a:xfrm>
            <a:off x="953886" y="3364109"/>
            <a:ext cx="1246004" cy="514277"/>
          </a:xfrm>
          <a:prstGeom prst="rect">
            <a:avLst/>
          </a:prstGeom>
          <a:solidFill>
            <a:srgbClr val="DFF3FA"/>
          </a:solidFill>
          <a:ln cap="rnd">
            <a:noFill/>
          </a:ln>
        </p:spPr>
        <p:txBody>
          <a:bodyPr wrap="square" lIns="7200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電話番号</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77" name="Straight Connector 176">
            <a:extLst>
              <a:ext uri="{FF2B5EF4-FFF2-40B4-BE49-F238E27FC236}">
                <a16:creationId xmlns:a16="http://schemas.microsoft.com/office/drawing/2014/main" id="{6D6F019F-3688-23AC-E62C-D4BCEDBFC74E}"/>
              </a:ext>
            </a:extLst>
          </p:cNvPr>
          <p:cNvCxnSpPr>
            <a:cxnSpLocks/>
          </p:cNvCxnSpPr>
          <p:nvPr/>
        </p:nvCxnSpPr>
        <p:spPr>
          <a:xfrm>
            <a:off x="2265476" y="1559301"/>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203CFD56-3369-5736-2346-889630427BE6}"/>
              </a:ext>
            </a:extLst>
          </p:cNvPr>
          <p:cNvCxnSpPr>
            <a:cxnSpLocks/>
          </p:cNvCxnSpPr>
          <p:nvPr/>
        </p:nvCxnSpPr>
        <p:spPr>
          <a:xfrm>
            <a:off x="2265476" y="2166282"/>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F66C94C4-9284-946B-6E2B-8180400158F4}"/>
              </a:ext>
            </a:extLst>
          </p:cNvPr>
          <p:cNvCxnSpPr>
            <a:cxnSpLocks/>
          </p:cNvCxnSpPr>
          <p:nvPr/>
        </p:nvCxnSpPr>
        <p:spPr>
          <a:xfrm>
            <a:off x="2265476" y="2756318"/>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DE7EA878-9490-52D1-653B-3F391EC1324A}"/>
              </a:ext>
            </a:extLst>
          </p:cNvPr>
          <p:cNvCxnSpPr>
            <a:cxnSpLocks/>
          </p:cNvCxnSpPr>
          <p:nvPr/>
        </p:nvCxnSpPr>
        <p:spPr>
          <a:xfrm>
            <a:off x="2265476" y="3364109"/>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F19C270D-ED5F-52C8-5754-53D0E44C50B2}"/>
              </a:ext>
            </a:extLst>
          </p:cNvPr>
          <p:cNvGrpSpPr/>
          <p:nvPr/>
        </p:nvGrpSpPr>
        <p:grpSpPr>
          <a:xfrm>
            <a:off x="953886" y="873570"/>
            <a:ext cx="1246004" cy="249723"/>
            <a:chOff x="2514091" y="1212825"/>
            <a:chExt cx="2022400" cy="249723"/>
          </a:xfrm>
        </p:grpSpPr>
        <p:sp>
          <p:nvSpPr>
            <p:cNvPr id="182" name="ee4pHeader2">
              <a:extLst>
                <a:ext uri="{FF2B5EF4-FFF2-40B4-BE49-F238E27FC236}">
                  <a16:creationId xmlns:a16="http://schemas.microsoft.com/office/drawing/2014/main" id="{3621F00F-40F4-63E7-AE63-0EC680BF7B99}"/>
                </a:ext>
              </a:extLst>
            </p:cNvPr>
            <p:cNvSpPr txBox="1"/>
            <p:nvPr/>
          </p:nvSpPr>
          <p:spPr>
            <a:xfrm>
              <a:off x="2514091" y="1212825"/>
              <a:ext cx="2022399" cy="223603"/>
            </a:xfrm>
            <a:prstGeom prst="rect">
              <a:avLst/>
            </a:prstGeom>
            <a:noFill/>
            <a:ln cap="rnd">
              <a:noFill/>
            </a:ln>
          </p:spPr>
          <p:txBody>
            <a:bodyPr wrap="square" lIns="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ユーザ情報</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83" name="Straight Connector 182">
              <a:extLst>
                <a:ext uri="{FF2B5EF4-FFF2-40B4-BE49-F238E27FC236}">
                  <a16:creationId xmlns:a16="http://schemas.microsoft.com/office/drawing/2014/main" id="{3C2FCB26-B6C2-BD5A-43F9-AE1E94F79904}"/>
                </a:ext>
              </a:extLst>
            </p:cNvPr>
            <p:cNvCxnSpPr/>
            <p:nvPr/>
          </p:nvCxnSpPr>
          <p:spPr>
            <a:xfrm flipV="1">
              <a:off x="2514092" y="1462548"/>
              <a:ext cx="2022399"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84" name="直線コネクタ 65">
            <a:extLst>
              <a:ext uri="{FF2B5EF4-FFF2-40B4-BE49-F238E27FC236}">
                <a16:creationId xmlns:a16="http://schemas.microsoft.com/office/drawing/2014/main" id="{4A75C2BA-96EF-4325-0B52-3060E9557284}"/>
              </a:ext>
            </a:extLst>
          </p:cNvPr>
          <p:cNvCxnSpPr>
            <a:cxnSpLocks/>
          </p:cNvCxnSpPr>
          <p:nvPr/>
        </p:nvCxnSpPr>
        <p:spPr>
          <a:xfrm>
            <a:off x="949799" y="4774035"/>
            <a:ext cx="10713861"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85" name="Group 184">
            <a:extLst>
              <a:ext uri="{FF2B5EF4-FFF2-40B4-BE49-F238E27FC236}">
                <a16:creationId xmlns:a16="http://schemas.microsoft.com/office/drawing/2014/main" id="{CC72B135-C238-9C6E-6ED9-5EDA2B650FFD}"/>
              </a:ext>
            </a:extLst>
          </p:cNvPr>
          <p:cNvGrpSpPr/>
          <p:nvPr/>
        </p:nvGrpSpPr>
        <p:grpSpPr>
          <a:xfrm>
            <a:off x="953886" y="4091389"/>
            <a:ext cx="1311590" cy="628499"/>
            <a:chOff x="1036182" y="4320015"/>
            <a:chExt cx="1311590" cy="514277"/>
          </a:xfrm>
        </p:grpSpPr>
        <p:sp>
          <p:nvSpPr>
            <p:cNvPr id="186" name="ee4pHeader2">
              <a:extLst>
                <a:ext uri="{FF2B5EF4-FFF2-40B4-BE49-F238E27FC236}">
                  <a16:creationId xmlns:a16="http://schemas.microsoft.com/office/drawing/2014/main" id="{BD282746-C04C-4589-A1D1-AD7B2619954A}"/>
                </a:ext>
              </a:extLst>
            </p:cNvPr>
            <p:cNvSpPr txBox="1"/>
            <p:nvPr/>
          </p:nvSpPr>
          <p:spPr>
            <a:xfrm>
              <a:off x="1036182" y="4320015"/>
              <a:ext cx="1246004" cy="514277"/>
            </a:xfrm>
            <a:prstGeom prst="rect">
              <a:avLst/>
            </a:prstGeom>
            <a:solidFill>
              <a:srgbClr val="FFFFFF"/>
            </a:solidFill>
            <a:ln cap="rnd">
              <a:noFill/>
            </a:ln>
          </p:spPr>
          <p:txBody>
            <a:bodyPr wrap="square" lIns="72000" tIns="0" rIns="0" bIns="0" rtlCol="0" anchor="ctr" anchorCtr="0">
              <a:noAutofit/>
            </a:bodyPr>
            <a:lstStyle/>
            <a:p>
              <a:r>
                <a:rPr kumimoji="1" lang="ja-JP" altLang="en-US" sz="1600">
                  <a:solidFill>
                    <a:srgbClr val="000000"/>
                  </a:solidFill>
                  <a:latin typeface="Trebuchet MS" panose="020B0603020202020204" pitchFamily="34" charset="0"/>
                  <a:ea typeface="Meiryo UI" panose="020B0604030504040204" pitchFamily="50" charset="-128"/>
                </a:rPr>
                <a:t>自己申告時</a:t>
              </a:r>
              <a:endParaRPr kumimoji="1" lang="en-US" sz="1600">
                <a:solidFill>
                  <a:srgbClr val="000000"/>
                </a:solidFill>
                <a:latin typeface="Trebuchet MS" panose="020B0603020202020204" pitchFamily="34" charset="0"/>
                <a:ea typeface="Meiryo UI" panose="020B0604030504040204" pitchFamily="50" charset="-128"/>
              </a:endParaRPr>
            </a:p>
          </p:txBody>
        </p:sp>
        <p:cxnSp>
          <p:nvCxnSpPr>
            <p:cNvPr id="187" name="Straight Connector 186">
              <a:extLst>
                <a:ext uri="{FF2B5EF4-FFF2-40B4-BE49-F238E27FC236}">
                  <a16:creationId xmlns:a16="http://schemas.microsoft.com/office/drawing/2014/main" id="{5FF38A60-3B36-9516-21CD-270B71762352}"/>
                </a:ext>
              </a:extLst>
            </p:cNvPr>
            <p:cNvCxnSpPr>
              <a:cxnSpLocks/>
            </p:cNvCxnSpPr>
            <p:nvPr/>
          </p:nvCxnSpPr>
          <p:spPr>
            <a:xfrm>
              <a:off x="2347772" y="4320015"/>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88" name="Group 187">
            <a:extLst>
              <a:ext uri="{FF2B5EF4-FFF2-40B4-BE49-F238E27FC236}">
                <a16:creationId xmlns:a16="http://schemas.microsoft.com/office/drawing/2014/main" id="{7EB75847-B9AA-4EF1-C389-9584EFD355C8}"/>
              </a:ext>
            </a:extLst>
          </p:cNvPr>
          <p:cNvGrpSpPr/>
          <p:nvPr/>
        </p:nvGrpSpPr>
        <p:grpSpPr>
          <a:xfrm>
            <a:off x="953886" y="4814013"/>
            <a:ext cx="1311590" cy="628499"/>
            <a:chOff x="1036182" y="5008291"/>
            <a:chExt cx="1311590" cy="514277"/>
          </a:xfrm>
        </p:grpSpPr>
        <p:sp>
          <p:nvSpPr>
            <p:cNvPr id="189" name="ee4pHeader2">
              <a:extLst>
                <a:ext uri="{FF2B5EF4-FFF2-40B4-BE49-F238E27FC236}">
                  <a16:creationId xmlns:a16="http://schemas.microsoft.com/office/drawing/2014/main" id="{119FD336-0992-497E-2AF0-834B5AE76716}"/>
                </a:ext>
              </a:extLst>
            </p:cNvPr>
            <p:cNvSpPr txBox="1"/>
            <p:nvPr/>
          </p:nvSpPr>
          <p:spPr>
            <a:xfrm>
              <a:off x="1036182" y="5008291"/>
              <a:ext cx="1246004" cy="514277"/>
            </a:xfrm>
            <a:prstGeom prst="rect">
              <a:avLst/>
            </a:prstGeom>
            <a:solidFill>
              <a:srgbClr val="FFFFFF"/>
            </a:solidFill>
            <a:ln cap="rnd">
              <a:noFill/>
            </a:ln>
          </p:spPr>
          <p:txBody>
            <a:bodyPr wrap="square" lIns="72000" tIns="0" rIns="0" bIns="0" rtlCol="0" anchor="ctr" anchorCtr="0">
              <a:noAutofit/>
            </a:bodyPr>
            <a:lstStyle/>
            <a:p>
              <a:r>
                <a:rPr kumimoji="1" lang="ja-JP" altLang="en-US" sz="1600">
                  <a:solidFill>
                    <a:srgbClr val="000000"/>
                  </a:solidFill>
                  <a:latin typeface="Trebuchet MS" panose="020B0603020202020204" pitchFamily="34" charset="0"/>
                  <a:ea typeface="Meiryo UI" panose="020B0604030504040204" pitchFamily="50" charset="-128"/>
                </a:rPr>
                <a:t>試験受験時</a:t>
              </a:r>
              <a:endParaRPr kumimoji="1" lang="en-US" sz="1600">
                <a:solidFill>
                  <a:srgbClr val="000000"/>
                </a:solidFill>
                <a:latin typeface="Trebuchet MS" panose="020B0603020202020204" pitchFamily="34" charset="0"/>
                <a:ea typeface="Meiryo UI" panose="020B0604030504040204" pitchFamily="50" charset="-128"/>
              </a:endParaRPr>
            </a:p>
          </p:txBody>
        </p:sp>
        <p:cxnSp>
          <p:nvCxnSpPr>
            <p:cNvPr id="190" name="Straight Connector 189">
              <a:extLst>
                <a:ext uri="{FF2B5EF4-FFF2-40B4-BE49-F238E27FC236}">
                  <a16:creationId xmlns:a16="http://schemas.microsoft.com/office/drawing/2014/main" id="{B9D3240A-0125-FB06-8883-D7D07BDEFA7C}"/>
                </a:ext>
              </a:extLst>
            </p:cNvPr>
            <p:cNvCxnSpPr>
              <a:cxnSpLocks/>
            </p:cNvCxnSpPr>
            <p:nvPr/>
          </p:nvCxnSpPr>
          <p:spPr>
            <a:xfrm>
              <a:off x="2347772" y="5008291"/>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91" name="Group 190">
            <a:extLst>
              <a:ext uri="{FF2B5EF4-FFF2-40B4-BE49-F238E27FC236}">
                <a16:creationId xmlns:a16="http://schemas.microsoft.com/office/drawing/2014/main" id="{33B1BD99-AFC7-59ED-13EC-ED7BD5589143}"/>
              </a:ext>
            </a:extLst>
          </p:cNvPr>
          <p:cNvGrpSpPr/>
          <p:nvPr/>
        </p:nvGrpSpPr>
        <p:grpSpPr>
          <a:xfrm>
            <a:off x="953886" y="5536636"/>
            <a:ext cx="1311590" cy="628499"/>
            <a:chOff x="1036182" y="5632980"/>
            <a:chExt cx="1311590" cy="514277"/>
          </a:xfrm>
        </p:grpSpPr>
        <p:sp>
          <p:nvSpPr>
            <p:cNvPr id="192" name="ee4pHeader2">
              <a:extLst>
                <a:ext uri="{FF2B5EF4-FFF2-40B4-BE49-F238E27FC236}">
                  <a16:creationId xmlns:a16="http://schemas.microsoft.com/office/drawing/2014/main" id="{47874AF0-CD4E-9726-03ED-984EFD144BAD}"/>
                </a:ext>
              </a:extLst>
            </p:cNvPr>
            <p:cNvSpPr txBox="1"/>
            <p:nvPr/>
          </p:nvSpPr>
          <p:spPr>
            <a:xfrm>
              <a:off x="1036182" y="5632980"/>
              <a:ext cx="1246004" cy="514277"/>
            </a:xfrm>
            <a:prstGeom prst="rect">
              <a:avLst/>
            </a:prstGeom>
            <a:solidFill>
              <a:srgbClr val="FFFFFF"/>
            </a:solidFill>
            <a:ln cap="rnd">
              <a:noFill/>
            </a:ln>
          </p:spPr>
          <p:txBody>
            <a:bodyPr wrap="square" lIns="72000" tIns="0" rIns="0" bIns="0" rtlCol="0" anchor="ctr" anchorCtr="0">
              <a:noAutofit/>
            </a:bodyPr>
            <a:lstStyle/>
            <a:p>
              <a:r>
                <a:rPr kumimoji="1" lang="ja-JP" altLang="en-US" sz="1600">
                  <a:solidFill>
                    <a:srgbClr val="000000"/>
                  </a:solidFill>
                  <a:latin typeface="Trebuchet MS" panose="020B0603020202020204" pitchFamily="34" charset="0"/>
                  <a:ea typeface="Meiryo UI" panose="020B0604030504040204" pitchFamily="50" charset="-128"/>
                </a:rPr>
                <a:t>定期タイミング</a:t>
              </a:r>
              <a:endParaRPr kumimoji="1" lang="en-US" sz="1600">
                <a:solidFill>
                  <a:srgbClr val="000000"/>
                </a:solidFill>
                <a:latin typeface="Trebuchet MS" panose="020B0603020202020204" pitchFamily="34" charset="0"/>
                <a:ea typeface="Meiryo UI" panose="020B0604030504040204" pitchFamily="50" charset="-128"/>
              </a:endParaRPr>
            </a:p>
          </p:txBody>
        </p:sp>
        <p:cxnSp>
          <p:nvCxnSpPr>
            <p:cNvPr id="193" name="Straight Connector 192">
              <a:extLst>
                <a:ext uri="{FF2B5EF4-FFF2-40B4-BE49-F238E27FC236}">
                  <a16:creationId xmlns:a16="http://schemas.microsoft.com/office/drawing/2014/main" id="{20407EF8-2B7F-2668-4FB4-1183F7FFE69B}"/>
                </a:ext>
              </a:extLst>
            </p:cNvPr>
            <p:cNvCxnSpPr>
              <a:cxnSpLocks/>
            </p:cNvCxnSpPr>
            <p:nvPr/>
          </p:nvCxnSpPr>
          <p:spPr>
            <a:xfrm>
              <a:off x="2347772" y="5632980"/>
              <a:ext cx="0" cy="514277"/>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94" name="直線コネクタ 65">
            <a:extLst>
              <a:ext uri="{FF2B5EF4-FFF2-40B4-BE49-F238E27FC236}">
                <a16:creationId xmlns:a16="http://schemas.microsoft.com/office/drawing/2014/main" id="{419B45AC-9BCB-248E-4228-8939F95BF52F}"/>
              </a:ext>
            </a:extLst>
          </p:cNvPr>
          <p:cNvCxnSpPr>
            <a:cxnSpLocks/>
          </p:cNvCxnSpPr>
          <p:nvPr/>
        </p:nvCxnSpPr>
        <p:spPr>
          <a:xfrm>
            <a:off x="949799" y="5482318"/>
            <a:ext cx="10713861"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5" name="TextBox 20">
            <a:extLst>
              <a:ext uri="{FF2B5EF4-FFF2-40B4-BE49-F238E27FC236}">
                <a16:creationId xmlns:a16="http://schemas.microsoft.com/office/drawing/2014/main" id="{25B9FD20-69B6-B870-2008-59A4951514AD}"/>
              </a:ext>
            </a:extLst>
          </p:cNvPr>
          <p:cNvSpPr txBox="1"/>
          <p:nvPr/>
        </p:nvSpPr>
        <p:spPr>
          <a:xfrm>
            <a:off x="2313327" y="4059167"/>
            <a:ext cx="9350332" cy="6605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ユーザ自ら設定情報を見直し、更新を行う場合</a:t>
            </a:r>
            <a:endParaRPr kumimoji="1" lang="en-US" altLang="ja-JP" sz="1200">
              <a:solidFill>
                <a:srgbClr val="000000"/>
              </a:solidFill>
              <a:latin typeface="+mj-lt"/>
              <a:ea typeface="Meiryo UI" panose="020B0604030504040204" pitchFamily="50" charset="-128"/>
            </a:endParaRPr>
          </a:p>
        </p:txBody>
      </p:sp>
      <p:sp>
        <p:nvSpPr>
          <p:cNvPr id="196" name="TextBox 20">
            <a:extLst>
              <a:ext uri="{FF2B5EF4-FFF2-40B4-BE49-F238E27FC236}">
                <a16:creationId xmlns:a16="http://schemas.microsoft.com/office/drawing/2014/main" id="{45B426D0-3E95-87E1-2D18-3A064C00DF86}"/>
              </a:ext>
            </a:extLst>
          </p:cNvPr>
          <p:cNvSpPr txBox="1"/>
          <p:nvPr/>
        </p:nvSpPr>
        <p:spPr>
          <a:xfrm>
            <a:off x="2313327" y="4801392"/>
            <a:ext cx="9350332" cy="6605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試験申し込み時に、既存の登録内容を表示し変更がないかユーザに確認アクションを行う</a:t>
            </a:r>
            <a:endParaRPr kumimoji="1" lang="en-US" altLang="ja-JP" sz="12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修正がある場合は設定情報の更新を行う</a:t>
            </a:r>
            <a:endParaRPr kumimoji="1" lang="en-US" altLang="ja-JP" sz="12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en-US" altLang="ja-JP" sz="1200" err="1">
                <a:solidFill>
                  <a:srgbClr val="000000"/>
                </a:solidFill>
                <a:latin typeface="+mj-lt"/>
                <a:ea typeface="Meiryo UI" panose="020B0604030504040204" pitchFamily="50" charset="-128"/>
              </a:rPr>
              <a:t>OIDC</a:t>
            </a:r>
            <a:r>
              <a:rPr kumimoji="1" lang="ja-JP" altLang="en-US" sz="1200">
                <a:solidFill>
                  <a:srgbClr val="000000"/>
                </a:solidFill>
                <a:latin typeface="+mj-lt"/>
                <a:ea typeface="Meiryo UI" panose="020B0604030504040204" pitchFamily="50" charset="-128"/>
              </a:rPr>
              <a:t>連携ユーザは、</a:t>
            </a:r>
            <a:r>
              <a:rPr kumimoji="1" lang="en-US" altLang="ja-JP" sz="1200">
                <a:solidFill>
                  <a:srgbClr val="000000"/>
                </a:solidFill>
                <a:latin typeface="+mj-lt"/>
                <a:ea typeface="Meiryo UI" panose="020B0604030504040204" pitchFamily="50" charset="-128"/>
              </a:rPr>
              <a:t>ID</a:t>
            </a:r>
            <a:r>
              <a:rPr kumimoji="1" lang="ja-JP" altLang="en-US" sz="1200">
                <a:solidFill>
                  <a:srgbClr val="000000"/>
                </a:solidFill>
                <a:latin typeface="+mj-lt"/>
                <a:ea typeface="Meiryo UI" panose="020B0604030504040204" pitchFamily="50" charset="-128"/>
              </a:rPr>
              <a:t>トークンから取得できる範囲で「変更候補」を表示</a:t>
            </a:r>
            <a:endParaRPr kumimoji="1" lang="en-US" altLang="ja-JP" sz="1200">
              <a:solidFill>
                <a:srgbClr val="000000"/>
              </a:solidFill>
              <a:latin typeface="+mj-lt"/>
              <a:ea typeface="Meiryo UI" panose="020B0604030504040204" pitchFamily="50" charset="-128"/>
            </a:endParaRPr>
          </a:p>
        </p:txBody>
      </p:sp>
      <p:sp>
        <p:nvSpPr>
          <p:cNvPr id="197" name="TextBox 20">
            <a:extLst>
              <a:ext uri="{FF2B5EF4-FFF2-40B4-BE49-F238E27FC236}">
                <a16:creationId xmlns:a16="http://schemas.microsoft.com/office/drawing/2014/main" id="{46E7AC04-885E-58B7-0BD4-6725AE7DCA9E}"/>
              </a:ext>
            </a:extLst>
          </p:cNvPr>
          <p:cNvSpPr txBox="1"/>
          <p:nvPr/>
        </p:nvSpPr>
        <p:spPr>
          <a:xfrm>
            <a:off x="2313327" y="5536636"/>
            <a:ext cx="9350332" cy="6605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定期タイミングでユーザに登録情報に変更がないか確認を行う</a:t>
            </a:r>
            <a:endParaRPr kumimoji="1" lang="en-US" altLang="ja-JP" sz="12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en-US" altLang="ja-JP" sz="1200" err="1">
                <a:solidFill>
                  <a:srgbClr val="000000"/>
                </a:solidFill>
                <a:latin typeface="+mj-lt"/>
                <a:ea typeface="Meiryo UI" panose="020B0604030504040204" pitchFamily="50" charset="-128"/>
              </a:rPr>
              <a:t>OIDC</a:t>
            </a:r>
            <a:r>
              <a:rPr kumimoji="1" lang="ja-JP" altLang="en-US" sz="1200">
                <a:solidFill>
                  <a:srgbClr val="000000"/>
                </a:solidFill>
                <a:latin typeface="+mj-lt"/>
                <a:ea typeface="Meiryo UI" panose="020B0604030504040204" pitchFamily="50" charset="-128"/>
              </a:rPr>
              <a:t>連携ユーザは、 </a:t>
            </a:r>
            <a:r>
              <a:rPr kumimoji="1" lang="en-US" altLang="ja-JP" sz="1200">
                <a:solidFill>
                  <a:srgbClr val="000000"/>
                </a:solidFill>
                <a:latin typeface="+mj-lt"/>
                <a:ea typeface="Meiryo UI" panose="020B0604030504040204" pitchFamily="50" charset="-128"/>
              </a:rPr>
              <a:t>ID</a:t>
            </a:r>
            <a:r>
              <a:rPr kumimoji="1" lang="ja-JP" altLang="en-US" sz="1200">
                <a:solidFill>
                  <a:srgbClr val="000000"/>
                </a:solidFill>
                <a:latin typeface="+mj-lt"/>
                <a:ea typeface="Meiryo UI" panose="020B0604030504040204" pitchFamily="50" charset="-128"/>
              </a:rPr>
              <a:t>トークンから取得した情報との差分を検知し表示</a:t>
            </a:r>
            <a:endParaRPr kumimoji="1" lang="en-US" altLang="ja-JP" sz="12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ja-JP" altLang="en-US" sz="1200">
                <a:solidFill>
                  <a:srgbClr val="000000"/>
                </a:solidFill>
                <a:latin typeface="+mj-lt"/>
                <a:ea typeface="Meiryo UI" panose="020B0604030504040204" pitchFamily="50" charset="-128"/>
              </a:rPr>
              <a:t>全ユーザーに対して確認を行うことが負荷になる場合は、試験・クレデンシャル機能を利用するユーザに限定して、必須で実施する</a:t>
            </a:r>
            <a:endParaRPr kumimoji="1" lang="en-US" altLang="ja-JP" sz="1200">
              <a:solidFill>
                <a:srgbClr val="000000"/>
              </a:solidFill>
              <a:latin typeface="+mj-lt"/>
              <a:ea typeface="Meiryo UI" panose="020B0604030504040204" pitchFamily="50" charset="-128"/>
            </a:endParaRPr>
          </a:p>
        </p:txBody>
      </p:sp>
      <p:sp>
        <p:nvSpPr>
          <p:cNvPr id="198" name="TextBox 20">
            <a:extLst>
              <a:ext uri="{FF2B5EF4-FFF2-40B4-BE49-F238E27FC236}">
                <a16:creationId xmlns:a16="http://schemas.microsoft.com/office/drawing/2014/main" id="{4CC5B55C-3BD2-BAD5-35C2-4B0A9A606522}"/>
              </a:ext>
            </a:extLst>
          </p:cNvPr>
          <p:cNvSpPr txBox="1"/>
          <p:nvPr/>
        </p:nvSpPr>
        <p:spPr>
          <a:xfrm>
            <a:off x="408702" y="6316294"/>
            <a:ext cx="4009830" cy="3707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3"/>
              </a:buClr>
            </a:pPr>
            <a:r>
              <a:rPr kumimoji="1" lang="en-US" altLang="ja-JP" sz="1200">
                <a:solidFill>
                  <a:srgbClr val="000000"/>
                </a:solidFill>
                <a:latin typeface="+mj-lt"/>
                <a:ea typeface="Meiryo UI" panose="020B0604030504040204" pitchFamily="50" charset="-128"/>
              </a:rPr>
              <a:t>※</a:t>
            </a:r>
            <a:r>
              <a:rPr kumimoji="1" lang="ja-JP" altLang="en-US" sz="1200">
                <a:solidFill>
                  <a:srgbClr val="000000"/>
                </a:solidFill>
                <a:latin typeface="+mj-lt"/>
                <a:ea typeface="Meiryo UI" panose="020B0604030504040204" pitchFamily="50" charset="-128"/>
              </a:rPr>
              <a:t>実施手法やスコープは設計時に決定するものとする</a:t>
            </a:r>
            <a:endParaRPr kumimoji="1" lang="en-US" altLang="ja-JP" sz="1200">
              <a:solidFill>
                <a:srgbClr val="000000"/>
              </a:solidFill>
              <a:latin typeface="+mj-lt"/>
              <a:ea typeface="Meiryo UI" panose="020B0604030504040204" pitchFamily="50" charset="-128"/>
            </a:endParaRPr>
          </a:p>
        </p:txBody>
      </p:sp>
      <p:sp>
        <p:nvSpPr>
          <p:cNvPr id="199" name="Rectangle 198">
            <a:extLst>
              <a:ext uri="{FF2B5EF4-FFF2-40B4-BE49-F238E27FC236}">
                <a16:creationId xmlns:a16="http://schemas.microsoft.com/office/drawing/2014/main" id="{044FE88A-BEB1-034F-409E-93336FF471D6}"/>
              </a:ext>
            </a:extLst>
          </p:cNvPr>
          <p:cNvSpPr/>
          <p:nvPr/>
        </p:nvSpPr>
        <p:spPr>
          <a:xfrm>
            <a:off x="7094451" y="5752846"/>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3</a:t>
            </a:r>
            <a:endParaRPr lang="en-US" sz="900">
              <a:solidFill>
                <a:srgbClr val="575757"/>
              </a:solidFill>
              <a:ea typeface="Meiryo UI" panose="020B0604030504040204" pitchFamily="50" charset="-128"/>
            </a:endParaRPr>
          </a:p>
        </p:txBody>
      </p:sp>
      <p:grpSp>
        <p:nvGrpSpPr>
          <p:cNvPr id="200" name="Group 199">
            <a:extLst>
              <a:ext uri="{FF2B5EF4-FFF2-40B4-BE49-F238E27FC236}">
                <a16:creationId xmlns:a16="http://schemas.microsoft.com/office/drawing/2014/main" id="{B0D332CE-65E6-FF7E-3DA7-C48C9D51DE0C}"/>
              </a:ext>
            </a:extLst>
          </p:cNvPr>
          <p:cNvGrpSpPr/>
          <p:nvPr/>
        </p:nvGrpSpPr>
        <p:grpSpPr>
          <a:xfrm>
            <a:off x="5077361" y="1239711"/>
            <a:ext cx="1568935" cy="249723"/>
            <a:chOff x="4757320" y="1267143"/>
            <a:chExt cx="2022400" cy="249723"/>
          </a:xfrm>
        </p:grpSpPr>
        <p:sp>
          <p:nvSpPr>
            <p:cNvPr id="201" name="ee4pHeader2">
              <a:extLst>
                <a:ext uri="{FF2B5EF4-FFF2-40B4-BE49-F238E27FC236}">
                  <a16:creationId xmlns:a16="http://schemas.microsoft.com/office/drawing/2014/main" id="{B98AF563-1766-317C-3898-813710BA6834}"/>
                </a:ext>
              </a:extLst>
            </p:cNvPr>
            <p:cNvSpPr txBox="1"/>
            <p:nvPr/>
          </p:nvSpPr>
          <p:spPr>
            <a:xfrm>
              <a:off x="4757320" y="1267143"/>
              <a:ext cx="2022399" cy="223603"/>
            </a:xfrm>
            <a:prstGeom prst="rect">
              <a:avLst/>
            </a:prstGeom>
            <a:noFill/>
            <a:ln cap="rnd">
              <a:noFill/>
            </a:ln>
          </p:spPr>
          <p:txBody>
            <a:bodyPr wrap="square" lIns="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ja-JP" altLang="en-US" sz="1600">
                  <a:solidFill>
                    <a:srgbClr val="295E7E"/>
                  </a:solidFill>
                  <a:latin typeface="Trebuchet MS" panose="020B0603020202020204" pitchFamily="34" charset="0"/>
                  <a:ea typeface="Meiryo UI" panose="020B0604030504040204" pitchFamily="50" charset="-128"/>
                  <a:sym typeface="Trebuchet MS" panose="020B0603020202020204" pitchFamily="34" charset="0"/>
                </a:rPr>
                <a:t>自己申告</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202" name="Straight Connector 201">
              <a:extLst>
                <a:ext uri="{FF2B5EF4-FFF2-40B4-BE49-F238E27FC236}">
                  <a16:creationId xmlns:a16="http://schemas.microsoft.com/office/drawing/2014/main" id="{D48E214F-7017-F38A-F52D-1903D3989E0A}"/>
                </a:ext>
              </a:extLst>
            </p:cNvPr>
            <p:cNvCxnSpPr/>
            <p:nvPr/>
          </p:nvCxnSpPr>
          <p:spPr>
            <a:xfrm flipV="1">
              <a:off x="4757321" y="1516866"/>
              <a:ext cx="2022399"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03" name="TextBox 20">
            <a:extLst>
              <a:ext uri="{FF2B5EF4-FFF2-40B4-BE49-F238E27FC236}">
                <a16:creationId xmlns:a16="http://schemas.microsoft.com/office/drawing/2014/main" id="{0BBE5C97-59CF-F109-BBDF-3EDA6B5EFB00}"/>
              </a:ext>
            </a:extLst>
          </p:cNvPr>
          <p:cNvSpPr txBox="1"/>
          <p:nvPr/>
        </p:nvSpPr>
        <p:spPr>
          <a:xfrm>
            <a:off x="6072936" y="1559301"/>
            <a:ext cx="573359"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cxnSp>
        <p:nvCxnSpPr>
          <p:cNvPr id="204" name="直線コネクタ 65">
            <a:extLst>
              <a:ext uri="{FF2B5EF4-FFF2-40B4-BE49-F238E27FC236}">
                <a16:creationId xmlns:a16="http://schemas.microsoft.com/office/drawing/2014/main" id="{43170D48-C6C6-2417-342E-9205F9A908E1}"/>
              </a:ext>
            </a:extLst>
          </p:cNvPr>
          <p:cNvCxnSpPr>
            <a:cxnSpLocks/>
          </p:cNvCxnSpPr>
          <p:nvPr/>
        </p:nvCxnSpPr>
        <p:spPr>
          <a:xfrm>
            <a:off x="4981299" y="1239711"/>
            <a:ext cx="0" cy="264868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5" name="TextBox 20">
            <a:extLst>
              <a:ext uri="{FF2B5EF4-FFF2-40B4-BE49-F238E27FC236}">
                <a16:creationId xmlns:a16="http://schemas.microsoft.com/office/drawing/2014/main" id="{95E389F1-9636-65EF-F90B-57618BD1CF3A}"/>
              </a:ext>
            </a:extLst>
          </p:cNvPr>
          <p:cNvSpPr txBox="1"/>
          <p:nvPr/>
        </p:nvSpPr>
        <p:spPr>
          <a:xfrm>
            <a:off x="6072936" y="2160455"/>
            <a:ext cx="573359"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206" name="TextBox 20">
            <a:extLst>
              <a:ext uri="{FF2B5EF4-FFF2-40B4-BE49-F238E27FC236}">
                <a16:creationId xmlns:a16="http://schemas.microsoft.com/office/drawing/2014/main" id="{0AEC2CC3-F037-2084-E6A7-99BE46950016}"/>
              </a:ext>
            </a:extLst>
          </p:cNvPr>
          <p:cNvSpPr txBox="1"/>
          <p:nvPr/>
        </p:nvSpPr>
        <p:spPr>
          <a:xfrm>
            <a:off x="6072936" y="2749065"/>
            <a:ext cx="573359"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207" name="TextBox 20">
            <a:extLst>
              <a:ext uri="{FF2B5EF4-FFF2-40B4-BE49-F238E27FC236}">
                <a16:creationId xmlns:a16="http://schemas.microsoft.com/office/drawing/2014/main" id="{7EFC9599-894A-CD8C-AD42-44E4A8767AA5}"/>
              </a:ext>
            </a:extLst>
          </p:cNvPr>
          <p:cNvSpPr txBox="1"/>
          <p:nvPr/>
        </p:nvSpPr>
        <p:spPr>
          <a:xfrm>
            <a:off x="6072936" y="3358125"/>
            <a:ext cx="573359" cy="5397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ja-JP" altLang="en-US" sz="2000">
                <a:solidFill>
                  <a:srgbClr val="295E7E"/>
                </a:solidFill>
                <a:latin typeface="+mj-lt"/>
                <a:ea typeface="Meiryo UI" panose="020B0604030504040204" pitchFamily="50" charset="-128"/>
              </a:rPr>
              <a:t>〇</a:t>
            </a:r>
            <a:endParaRPr kumimoji="1" lang="en-US" altLang="ja-JP" sz="2000">
              <a:solidFill>
                <a:srgbClr val="295E7E"/>
              </a:solidFill>
              <a:latin typeface="+mj-lt"/>
              <a:ea typeface="Meiryo UI" panose="020B0604030504040204" pitchFamily="50" charset="-128"/>
            </a:endParaRPr>
          </a:p>
        </p:txBody>
      </p:sp>
      <p:sp>
        <p:nvSpPr>
          <p:cNvPr id="208" name="Rectangle: Rounded Corners 207">
            <a:extLst>
              <a:ext uri="{FF2B5EF4-FFF2-40B4-BE49-F238E27FC236}">
                <a16:creationId xmlns:a16="http://schemas.microsoft.com/office/drawing/2014/main" id="{5511AE99-2DDF-985B-D901-95B1B0CB7708}"/>
              </a:ext>
            </a:extLst>
          </p:cNvPr>
          <p:cNvSpPr/>
          <p:nvPr/>
        </p:nvSpPr>
        <p:spPr>
          <a:xfrm>
            <a:off x="5173101" y="1559300"/>
            <a:ext cx="723389" cy="2329092"/>
          </a:xfrm>
          <a:prstGeom prst="roundRect">
            <a:avLst/>
          </a:prstGeom>
          <a:solidFill>
            <a:schemeClr val="bg1"/>
          </a:solidFill>
          <a:ln w="19050"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自己申告・自己入力による</a:t>
            </a:r>
            <a:br>
              <a:rPr lang="en-US" altLang="ja-JP" sz="1200">
                <a:solidFill>
                  <a:schemeClr val="tx2"/>
                </a:solidFill>
                <a:ea typeface="Meiryo UI" panose="020B0604030504040204" pitchFamily="50" charset="-128"/>
              </a:rPr>
            </a:br>
            <a:r>
              <a:rPr lang="ja-JP" altLang="en-US" sz="1200">
                <a:solidFill>
                  <a:schemeClr val="tx2"/>
                </a:solidFill>
                <a:ea typeface="Meiryo UI" panose="020B0604030504040204" pitchFamily="50" charset="-128"/>
              </a:rPr>
              <a:t>基本データの更新</a:t>
            </a:r>
            <a:endParaRPr lang="en-US" sz="1200">
              <a:solidFill>
                <a:schemeClr val="tx2"/>
              </a:solidFill>
              <a:ea typeface="Meiryo UI" panose="020B0604030504040204" pitchFamily="50" charset="-128"/>
            </a:endParaRPr>
          </a:p>
        </p:txBody>
      </p:sp>
      <p:sp>
        <p:nvSpPr>
          <p:cNvPr id="209" name="Rectangle 208">
            <a:extLst>
              <a:ext uri="{FF2B5EF4-FFF2-40B4-BE49-F238E27FC236}">
                <a16:creationId xmlns:a16="http://schemas.microsoft.com/office/drawing/2014/main" id="{817EDA25-2363-1228-1264-5F5D00A72E37}"/>
              </a:ext>
            </a:extLst>
          </p:cNvPr>
          <p:cNvSpPr/>
          <p:nvPr/>
        </p:nvSpPr>
        <p:spPr>
          <a:xfrm>
            <a:off x="5158323" y="1542422"/>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1</a:t>
            </a:r>
          </a:p>
        </p:txBody>
      </p:sp>
      <p:sp>
        <p:nvSpPr>
          <p:cNvPr id="210" name="Rectangle 209">
            <a:extLst>
              <a:ext uri="{FF2B5EF4-FFF2-40B4-BE49-F238E27FC236}">
                <a16:creationId xmlns:a16="http://schemas.microsoft.com/office/drawing/2014/main" id="{CD2426F5-D822-E41E-6D7A-AC8B00656DC7}"/>
              </a:ext>
            </a:extLst>
          </p:cNvPr>
          <p:cNvSpPr/>
          <p:nvPr/>
        </p:nvSpPr>
        <p:spPr>
          <a:xfrm>
            <a:off x="5530024" y="4136213"/>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1</a:t>
            </a:r>
          </a:p>
        </p:txBody>
      </p:sp>
      <p:sp>
        <p:nvSpPr>
          <p:cNvPr id="211" name="Rectangle 210">
            <a:extLst>
              <a:ext uri="{FF2B5EF4-FFF2-40B4-BE49-F238E27FC236}">
                <a16:creationId xmlns:a16="http://schemas.microsoft.com/office/drawing/2014/main" id="{ECB93087-4ED8-0D1E-56C9-B5853E91EFBA}"/>
              </a:ext>
            </a:extLst>
          </p:cNvPr>
          <p:cNvSpPr/>
          <p:nvPr/>
        </p:nvSpPr>
        <p:spPr>
          <a:xfrm>
            <a:off x="5169539" y="5051305"/>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1</a:t>
            </a:r>
          </a:p>
        </p:txBody>
      </p:sp>
      <p:grpSp>
        <p:nvGrpSpPr>
          <p:cNvPr id="212" name="Group 45">
            <a:extLst>
              <a:ext uri="{FF2B5EF4-FFF2-40B4-BE49-F238E27FC236}">
                <a16:creationId xmlns:a16="http://schemas.microsoft.com/office/drawing/2014/main" id="{CAC3E38F-E519-8819-E249-99285CD9CD8D}"/>
              </a:ext>
            </a:extLst>
          </p:cNvPr>
          <p:cNvGrpSpPr/>
          <p:nvPr/>
        </p:nvGrpSpPr>
        <p:grpSpPr>
          <a:xfrm>
            <a:off x="5077361" y="871697"/>
            <a:ext cx="6586299" cy="249723"/>
            <a:chOff x="4757320" y="1267143"/>
            <a:chExt cx="2022400" cy="249723"/>
          </a:xfrm>
        </p:grpSpPr>
        <p:sp>
          <p:nvSpPr>
            <p:cNvPr id="213" name="ee4pHeader2">
              <a:extLst>
                <a:ext uri="{FF2B5EF4-FFF2-40B4-BE49-F238E27FC236}">
                  <a16:creationId xmlns:a16="http://schemas.microsoft.com/office/drawing/2014/main" id="{3B96D9D7-CCAA-171E-5C7C-A513DA276798}"/>
                </a:ext>
              </a:extLst>
            </p:cNvPr>
            <p:cNvSpPr txBox="1"/>
            <p:nvPr/>
          </p:nvSpPr>
          <p:spPr>
            <a:xfrm>
              <a:off x="4757320" y="1267143"/>
              <a:ext cx="2022399" cy="223603"/>
            </a:xfrm>
            <a:prstGeom prst="rect">
              <a:avLst/>
            </a:prstGeom>
            <a:noFill/>
            <a:ln cap="rnd">
              <a:noFill/>
            </a:ln>
          </p:spPr>
          <p:txBody>
            <a:bodyPr wrap="square" lIns="0" tIns="0" rIns="0" bIns="0" rtlCol="0" anchor="ctr"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データ更新</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214" name="Straight Connector 16">
              <a:extLst>
                <a:ext uri="{FF2B5EF4-FFF2-40B4-BE49-F238E27FC236}">
                  <a16:creationId xmlns:a16="http://schemas.microsoft.com/office/drawing/2014/main" id="{E0B25F5C-AD34-744B-1C48-648AB9F1DEC2}"/>
                </a:ext>
              </a:extLst>
            </p:cNvPr>
            <p:cNvCxnSpPr/>
            <p:nvPr/>
          </p:nvCxnSpPr>
          <p:spPr>
            <a:xfrm flipV="1">
              <a:off x="4757321" y="1516866"/>
              <a:ext cx="2022399"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15" name="Rectangle: Rounded Corners 154">
            <a:extLst>
              <a:ext uri="{FF2B5EF4-FFF2-40B4-BE49-F238E27FC236}">
                <a16:creationId xmlns:a16="http://schemas.microsoft.com/office/drawing/2014/main" id="{8941107B-6075-1507-3E38-E430FD60269A}"/>
              </a:ext>
            </a:extLst>
          </p:cNvPr>
          <p:cNvSpPr/>
          <p:nvPr/>
        </p:nvSpPr>
        <p:spPr>
          <a:xfrm>
            <a:off x="2372810" y="1559300"/>
            <a:ext cx="514406" cy="2329092"/>
          </a:xfrm>
          <a:prstGeom prst="roundRect">
            <a:avLst/>
          </a:prstGeom>
          <a:solidFill>
            <a:schemeClr val="bg1"/>
          </a:solidFill>
          <a:ln w="19050" cap="rnd" cmpd="sng" algn="ctr">
            <a:solidFill>
              <a:srgbClr val="006DAA"/>
            </a:solidFill>
            <a:prstDash val="sys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2"/>
                </a:solidFill>
                <a:ea typeface="Meiryo UI" panose="020B0604030504040204" pitchFamily="50" charset="-128"/>
              </a:rPr>
              <a:t>定期的</a:t>
            </a:r>
            <a:r>
              <a:rPr lang="en-US" altLang="ja-JP" sz="1200">
                <a:solidFill>
                  <a:schemeClr val="tx2"/>
                </a:solidFill>
                <a:ea typeface="Meiryo UI" panose="020B0604030504040204" pitchFamily="50" charset="-128"/>
              </a:rPr>
              <a:t>/</a:t>
            </a:r>
            <a:r>
              <a:rPr lang="ja-JP" altLang="en-US" sz="1200">
                <a:solidFill>
                  <a:schemeClr val="tx2"/>
                </a:solidFill>
                <a:ea typeface="Meiryo UI" panose="020B0604030504040204" pitchFamily="50" charset="-128"/>
              </a:rPr>
              <a:t>イベント</a:t>
            </a:r>
            <a:r>
              <a:rPr lang="en-US" altLang="ja-JP" sz="1200">
                <a:solidFill>
                  <a:schemeClr val="tx2"/>
                </a:solidFill>
                <a:ea typeface="Meiryo UI" panose="020B0604030504040204" pitchFamily="50" charset="-128"/>
              </a:rPr>
              <a:t>(</a:t>
            </a:r>
            <a:r>
              <a:rPr lang="ja-JP" altLang="en-US" sz="1200">
                <a:solidFill>
                  <a:schemeClr val="tx2"/>
                </a:solidFill>
                <a:ea typeface="Meiryo UI" panose="020B0604030504040204" pitchFamily="50" charset="-128"/>
              </a:rPr>
              <a:t>受験時</a:t>
            </a:r>
            <a:r>
              <a:rPr lang="en-US" altLang="ja-JP" sz="1200">
                <a:solidFill>
                  <a:schemeClr val="tx2"/>
                </a:solidFill>
                <a:ea typeface="Meiryo UI" panose="020B0604030504040204" pitchFamily="50" charset="-128"/>
              </a:rPr>
              <a:t>)</a:t>
            </a:r>
            <a:r>
              <a:rPr lang="ja-JP" altLang="en-US" sz="1200">
                <a:solidFill>
                  <a:schemeClr val="tx2"/>
                </a:solidFill>
                <a:ea typeface="Meiryo UI" panose="020B0604030504040204" pitchFamily="50" charset="-128"/>
              </a:rPr>
              <a:t>時に</a:t>
            </a:r>
            <a:br>
              <a:rPr lang="en-US" altLang="ja-JP" sz="1200">
                <a:solidFill>
                  <a:schemeClr val="tx2"/>
                </a:solidFill>
                <a:ea typeface="Meiryo UI" panose="020B0604030504040204" pitchFamily="50" charset="-128"/>
              </a:rPr>
            </a:br>
            <a:r>
              <a:rPr lang="ja-JP" altLang="en-US" sz="1200">
                <a:solidFill>
                  <a:schemeClr val="tx2"/>
                </a:solidFill>
                <a:ea typeface="Meiryo UI" panose="020B0604030504040204" pitchFamily="50" charset="-128"/>
              </a:rPr>
              <a:t>更新確認</a:t>
            </a:r>
            <a:endParaRPr lang="en-US" sz="1200">
              <a:solidFill>
                <a:schemeClr val="tx2"/>
              </a:solidFill>
              <a:ea typeface="Meiryo UI" panose="020B0604030504040204" pitchFamily="50" charset="-128"/>
            </a:endParaRPr>
          </a:p>
        </p:txBody>
      </p:sp>
      <p:sp>
        <p:nvSpPr>
          <p:cNvPr id="216" name="Rectangle 4">
            <a:extLst>
              <a:ext uri="{FF2B5EF4-FFF2-40B4-BE49-F238E27FC236}">
                <a16:creationId xmlns:a16="http://schemas.microsoft.com/office/drawing/2014/main" id="{8B7C7B10-A0AA-14C2-1CE2-252BFD9C6990}"/>
              </a:ext>
            </a:extLst>
          </p:cNvPr>
          <p:cNvSpPr/>
          <p:nvPr/>
        </p:nvSpPr>
        <p:spPr>
          <a:xfrm>
            <a:off x="6294701" y="5598982"/>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2</a:t>
            </a:r>
          </a:p>
        </p:txBody>
      </p:sp>
      <p:sp>
        <p:nvSpPr>
          <p:cNvPr id="217" name="Rectangle 216">
            <a:extLst>
              <a:ext uri="{FF2B5EF4-FFF2-40B4-BE49-F238E27FC236}">
                <a16:creationId xmlns:a16="http://schemas.microsoft.com/office/drawing/2014/main" id="{3F8A8FE7-7177-9FEE-D852-F439DCF02B7F}"/>
              </a:ext>
            </a:extLst>
          </p:cNvPr>
          <p:cNvSpPr/>
          <p:nvPr/>
        </p:nvSpPr>
        <p:spPr>
          <a:xfrm>
            <a:off x="2368817" y="1567065"/>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2</a:t>
            </a:r>
          </a:p>
        </p:txBody>
      </p:sp>
      <p:sp>
        <p:nvSpPr>
          <p:cNvPr id="218" name="Rectangle 7">
            <a:extLst>
              <a:ext uri="{FF2B5EF4-FFF2-40B4-BE49-F238E27FC236}">
                <a16:creationId xmlns:a16="http://schemas.microsoft.com/office/drawing/2014/main" id="{393A356E-1BDE-2A18-75B7-6A11F71E5CD0}"/>
              </a:ext>
            </a:extLst>
          </p:cNvPr>
          <p:cNvSpPr/>
          <p:nvPr/>
        </p:nvSpPr>
        <p:spPr>
          <a:xfrm>
            <a:off x="3005707" y="1567065"/>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3</a:t>
            </a:r>
            <a:endParaRPr lang="en-US" sz="900">
              <a:solidFill>
                <a:srgbClr val="575757"/>
              </a:solidFill>
              <a:ea typeface="Meiryo UI" panose="020B0604030504040204" pitchFamily="50" charset="-128"/>
            </a:endParaRPr>
          </a:p>
        </p:txBody>
      </p:sp>
      <p:sp>
        <p:nvSpPr>
          <p:cNvPr id="219" name="Rectangle 4">
            <a:extLst>
              <a:ext uri="{FF2B5EF4-FFF2-40B4-BE49-F238E27FC236}">
                <a16:creationId xmlns:a16="http://schemas.microsoft.com/office/drawing/2014/main" id="{2B6DB492-56A4-FD7C-B9FE-A322C98FBD49}"/>
              </a:ext>
            </a:extLst>
          </p:cNvPr>
          <p:cNvSpPr/>
          <p:nvPr/>
        </p:nvSpPr>
        <p:spPr>
          <a:xfrm>
            <a:off x="7907370" y="4876063"/>
            <a:ext cx="129827" cy="143370"/>
          </a:xfrm>
          <a:prstGeom prst="rect">
            <a:avLst/>
          </a:prstGeom>
          <a:solidFill>
            <a:srgbClr val="FFC000"/>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a:solidFill>
                  <a:srgbClr val="575757"/>
                </a:solidFill>
                <a:ea typeface="Meiryo UI" panose="020B0604030504040204" pitchFamily="50" charset="-128"/>
              </a:rPr>
              <a:t>2</a:t>
            </a:r>
          </a:p>
        </p:txBody>
      </p:sp>
    </p:spTree>
    <p:extLst>
      <p:ext uri="{BB962C8B-B14F-4D97-AF65-F5344CB8AC3E}">
        <p14:creationId xmlns:p14="http://schemas.microsoft.com/office/powerpoint/2010/main" val="29842781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56013-2C00-9EC3-4AAE-0E8AAADEE3C7}"/>
            </a:ext>
          </a:extLst>
        </p:cNvPr>
        <p:cNvGrpSpPr/>
        <p:nvPr/>
      </p:nvGrpSpPr>
      <p:grpSpPr>
        <a:xfrm>
          <a:off x="0" y="0"/>
          <a:ext cx="0" cy="0"/>
          <a:chOff x="0" y="0"/>
          <a:chExt cx="0" cy="0"/>
        </a:xfrm>
      </p:grpSpPr>
      <p:sp>
        <p:nvSpPr>
          <p:cNvPr id="29" name="タイトル 140">
            <a:extLst>
              <a:ext uri="{FF2B5EF4-FFF2-40B4-BE49-F238E27FC236}">
                <a16:creationId xmlns:a16="http://schemas.microsoft.com/office/drawing/2014/main" id="{B56F4566-C254-3E2C-9E35-CA359CC9D944}"/>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a:ea typeface="Meiryo UI" panose="020B0604030504040204" pitchFamily="50" charset="-128"/>
              </a:rPr>
              <a:t>ID</a:t>
            </a:r>
            <a:r>
              <a:rPr lang="ja-JP" altLang="en-US">
                <a:ea typeface="Meiryo UI" panose="020B0604030504040204" pitchFamily="50" charset="-128"/>
              </a:rPr>
              <a:t>管理機能</a:t>
            </a:r>
            <a:r>
              <a:rPr lang="en-US" altLang="ja-JP">
                <a:ea typeface="Meiryo UI" panose="020B0604030504040204" pitchFamily="50" charset="-128"/>
              </a:rPr>
              <a:t>(</a:t>
            </a:r>
            <a:r>
              <a:rPr lang="ja-JP" altLang="en-US">
                <a:ea typeface="Meiryo UI" panose="020B0604030504040204" pitchFamily="50" charset="-128"/>
              </a:rPr>
              <a:t>本人確認再実施</a:t>
            </a:r>
            <a:r>
              <a:rPr lang="en-US" altLang="ja-JP">
                <a:ea typeface="Meiryo UI" panose="020B0604030504040204" pitchFamily="50" charset="-128"/>
              </a:rPr>
              <a:t>)</a:t>
            </a:r>
            <a:endParaRPr lang="ja-JP" altLang="en-US">
              <a:ea typeface="Meiryo UI" panose="020B0604030504040204" pitchFamily="50" charset="-128"/>
            </a:endParaRPr>
          </a:p>
        </p:txBody>
      </p:sp>
      <p:cxnSp>
        <p:nvCxnSpPr>
          <p:cNvPr id="2" name="直線コネクタ 65">
            <a:extLst>
              <a:ext uri="{FF2B5EF4-FFF2-40B4-BE49-F238E27FC236}">
                <a16:creationId xmlns:a16="http://schemas.microsoft.com/office/drawing/2014/main" id="{56208224-35F2-184C-4F1B-557FA96E1E39}"/>
              </a:ext>
            </a:extLst>
          </p:cNvPr>
          <p:cNvCxnSpPr>
            <a:cxnSpLocks/>
          </p:cNvCxnSpPr>
          <p:nvPr/>
        </p:nvCxnSpPr>
        <p:spPr>
          <a:xfrm>
            <a:off x="372826" y="3995161"/>
            <a:ext cx="10863424"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 name="Rectangle 15">
            <a:extLst>
              <a:ext uri="{FF2B5EF4-FFF2-40B4-BE49-F238E27FC236}">
                <a16:creationId xmlns:a16="http://schemas.microsoft.com/office/drawing/2014/main" id="{F24EE295-360C-C40E-B56E-5EAC75906F8E}"/>
              </a:ext>
            </a:extLst>
          </p:cNvPr>
          <p:cNvSpPr/>
          <p:nvPr/>
        </p:nvSpPr>
        <p:spPr>
          <a:xfrm>
            <a:off x="372826" y="4084061"/>
            <a:ext cx="1189470" cy="2272354"/>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定期</a:t>
            </a:r>
            <a:br>
              <a:rPr kumimoji="1" lang="en-US" altLang="ja-JP" sz="1600">
                <a:solidFill>
                  <a:srgbClr val="000000"/>
                </a:solidFill>
                <a:latin typeface="Trebuchet MS" panose="020B0603020202020204" pitchFamily="34" charset="0"/>
                <a:ea typeface="Meiryo UI" panose="020B0604030504040204" pitchFamily="50" charset="-128"/>
              </a:rPr>
            </a:br>
            <a:r>
              <a:rPr kumimoji="1" lang="ja-JP" altLang="en-US" sz="1600">
                <a:solidFill>
                  <a:srgbClr val="000000"/>
                </a:solidFill>
                <a:latin typeface="Trebuchet MS" panose="020B0603020202020204" pitchFamily="34" charset="0"/>
                <a:ea typeface="Meiryo UI" panose="020B0604030504040204" pitchFamily="50" charset="-128"/>
              </a:rPr>
              <a:t>タイミング</a:t>
            </a:r>
            <a:br>
              <a:rPr kumimoji="1" lang="en-US" altLang="ja-JP" sz="1600">
                <a:solidFill>
                  <a:srgbClr val="000000"/>
                </a:solidFill>
                <a:latin typeface="Trebuchet MS" panose="020B0603020202020204" pitchFamily="34" charset="0"/>
                <a:ea typeface="Meiryo UI" panose="020B0604030504040204" pitchFamily="50" charset="-128"/>
              </a:rPr>
            </a:br>
            <a:r>
              <a:rPr kumimoji="1" lang="en-US" altLang="ja-JP" sz="1600">
                <a:solidFill>
                  <a:srgbClr val="000000"/>
                </a:solidFill>
                <a:latin typeface="Trebuchet MS" panose="020B0603020202020204" pitchFamily="34" charset="0"/>
                <a:ea typeface="Meiryo UI" panose="020B0604030504040204" pitchFamily="50" charset="-128"/>
              </a:rPr>
              <a:t>(6</a:t>
            </a:r>
            <a:r>
              <a:rPr kumimoji="1" lang="ja-JP" altLang="en-US" sz="1600">
                <a:solidFill>
                  <a:srgbClr val="000000"/>
                </a:solidFill>
                <a:latin typeface="Trebuchet MS" panose="020B0603020202020204" pitchFamily="34" charset="0"/>
                <a:ea typeface="Meiryo UI" panose="020B0604030504040204" pitchFamily="50" charset="-128"/>
              </a:rPr>
              <a:t>か月</a:t>
            </a:r>
            <a:r>
              <a:rPr kumimoji="1" lang="en-US" altLang="ja-JP" sz="1600">
                <a:solidFill>
                  <a:srgbClr val="000000"/>
                </a:solidFill>
                <a:latin typeface="Trebuchet MS" panose="020B0603020202020204" pitchFamily="34" charset="0"/>
                <a:ea typeface="Meiryo UI" panose="020B0604030504040204" pitchFamily="50" charset="-128"/>
              </a:rPr>
              <a:t>)</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5" name="Rectangle 15">
            <a:extLst>
              <a:ext uri="{FF2B5EF4-FFF2-40B4-BE49-F238E27FC236}">
                <a16:creationId xmlns:a16="http://schemas.microsoft.com/office/drawing/2014/main" id="{436F5C75-1FB4-5798-6F52-4F77D6991878}"/>
              </a:ext>
            </a:extLst>
          </p:cNvPr>
          <p:cNvSpPr/>
          <p:nvPr/>
        </p:nvSpPr>
        <p:spPr>
          <a:xfrm>
            <a:off x="372826" y="1645255"/>
            <a:ext cx="1189470" cy="2272354"/>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基本情報変更時</a:t>
            </a:r>
            <a:endParaRPr kumimoji="1" lang="en-US" sz="1600">
              <a:solidFill>
                <a:srgbClr val="000000"/>
              </a:solidFill>
              <a:latin typeface="Trebuchet MS" panose="020B0603020202020204" pitchFamily="34" charset="0"/>
              <a:ea typeface="Meiryo UI" panose="020B0604030504040204" pitchFamily="50" charset="-128"/>
            </a:endParaRPr>
          </a:p>
        </p:txBody>
      </p:sp>
      <p:grpSp>
        <p:nvGrpSpPr>
          <p:cNvPr id="6" name="Group 5">
            <a:extLst>
              <a:ext uri="{FF2B5EF4-FFF2-40B4-BE49-F238E27FC236}">
                <a16:creationId xmlns:a16="http://schemas.microsoft.com/office/drawing/2014/main" id="{794C2946-01E2-35ED-AB91-21877C710AE3}"/>
              </a:ext>
            </a:extLst>
          </p:cNvPr>
          <p:cNvGrpSpPr/>
          <p:nvPr/>
        </p:nvGrpSpPr>
        <p:grpSpPr>
          <a:xfrm>
            <a:off x="1924701" y="1970954"/>
            <a:ext cx="403139" cy="387582"/>
            <a:chOff x="5595257" y="1820226"/>
            <a:chExt cx="403139" cy="320315"/>
          </a:xfrm>
        </p:grpSpPr>
        <p:sp>
          <p:nvSpPr>
            <p:cNvPr id="7" name="Flowchart: Sort 6">
              <a:extLst>
                <a:ext uri="{FF2B5EF4-FFF2-40B4-BE49-F238E27FC236}">
                  <a16:creationId xmlns:a16="http://schemas.microsoft.com/office/drawing/2014/main" id="{0F5AFF38-56DA-2017-52EA-B855658279AB}"/>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8" name="Flowchart: Sort 7">
              <a:extLst>
                <a:ext uri="{FF2B5EF4-FFF2-40B4-BE49-F238E27FC236}">
                  <a16:creationId xmlns:a16="http://schemas.microsoft.com/office/drawing/2014/main" id="{3EF9B53B-3E1B-1FC7-D23C-FA51FF211770}"/>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9" name="テキスト ボックス 118">
            <a:extLst>
              <a:ext uri="{FF2B5EF4-FFF2-40B4-BE49-F238E27FC236}">
                <a16:creationId xmlns:a16="http://schemas.microsoft.com/office/drawing/2014/main" id="{B090949B-CACC-6F94-4CC2-4E3C2F6F8C19}"/>
              </a:ext>
            </a:extLst>
          </p:cNvPr>
          <p:cNvSpPr txBox="1"/>
          <p:nvPr/>
        </p:nvSpPr>
        <p:spPr>
          <a:xfrm>
            <a:off x="2369912" y="198106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10" name="テキスト ボックス 118">
            <a:extLst>
              <a:ext uri="{FF2B5EF4-FFF2-40B4-BE49-F238E27FC236}">
                <a16:creationId xmlns:a16="http://schemas.microsoft.com/office/drawing/2014/main" id="{78668D5F-B403-28D2-DABE-8B197492D959}"/>
              </a:ext>
            </a:extLst>
          </p:cNvPr>
          <p:cNvSpPr txBox="1"/>
          <p:nvPr/>
        </p:nvSpPr>
        <p:spPr>
          <a:xfrm>
            <a:off x="1943958" y="236786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sp>
        <p:nvSpPr>
          <p:cNvPr id="11" name="Rectangle 10">
            <a:extLst>
              <a:ext uri="{FF2B5EF4-FFF2-40B4-BE49-F238E27FC236}">
                <a16:creationId xmlns:a16="http://schemas.microsoft.com/office/drawing/2014/main" id="{564D46C6-6DC6-FE02-514B-2F517D74EBEC}"/>
              </a:ext>
            </a:extLst>
          </p:cNvPr>
          <p:cNvSpPr/>
          <p:nvPr/>
        </p:nvSpPr>
        <p:spPr>
          <a:xfrm>
            <a:off x="2259066" y="2730774"/>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注意事項案内</a:t>
            </a:r>
            <a:endParaRPr lang="en-US" sz="900">
              <a:solidFill>
                <a:srgbClr val="575757"/>
              </a:solidFill>
              <a:ea typeface="Meiryo UI" panose="020B0604030504040204" pitchFamily="50" charset="-128"/>
            </a:endParaRPr>
          </a:p>
        </p:txBody>
      </p:sp>
      <p:cxnSp>
        <p:nvCxnSpPr>
          <p:cNvPr id="12" name="Connector: Elbow 11">
            <a:extLst>
              <a:ext uri="{FF2B5EF4-FFF2-40B4-BE49-F238E27FC236}">
                <a16:creationId xmlns:a16="http://schemas.microsoft.com/office/drawing/2014/main" id="{EC709648-DE74-5EB6-FB98-34A7950E769A}"/>
              </a:ext>
            </a:extLst>
          </p:cNvPr>
          <p:cNvCxnSpPr>
            <a:cxnSpLocks/>
            <a:endCxn id="11" idx="1"/>
          </p:cNvCxnSpPr>
          <p:nvPr/>
        </p:nvCxnSpPr>
        <p:spPr>
          <a:xfrm rot="16200000" flipH="1">
            <a:off x="1926470" y="2558336"/>
            <a:ext cx="532396" cy="1327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18">
            <a:extLst>
              <a:ext uri="{FF2B5EF4-FFF2-40B4-BE49-F238E27FC236}">
                <a16:creationId xmlns:a16="http://schemas.microsoft.com/office/drawing/2014/main" id="{9D78FA78-11C2-72CD-D4FA-7F241E86EE4F}"/>
              </a:ext>
            </a:extLst>
          </p:cNvPr>
          <p:cNvSpPr txBox="1"/>
          <p:nvPr/>
        </p:nvSpPr>
        <p:spPr>
          <a:xfrm>
            <a:off x="1562296" y="177794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ライト会員？</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6" name="Rectangle 15">
            <a:extLst>
              <a:ext uri="{FF2B5EF4-FFF2-40B4-BE49-F238E27FC236}">
                <a16:creationId xmlns:a16="http://schemas.microsoft.com/office/drawing/2014/main" id="{DA87CBE6-5352-882D-6A1F-9EE49A6E22E8}"/>
              </a:ext>
            </a:extLst>
          </p:cNvPr>
          <p:cNvSpPr/>
          <p:nvPr/>
        </p:nvSpPr>
        <p:spPr>
          <a:xfrm>
            <a:off x="4690137" y="2002271"/>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基本情報変更</a:t>
            </a:r>
            <a:endParaRPr lang="en-US" sz="900">
              <a:solidFill>
                <a:srgbClr val="575757"/>
              </a:solidFill>
              <a:ea typeface="Meiryo UI" panose="020B0604030504040204" pitchFamily="50" charset="-128"/>
            </a:endParaRPr>
          </a:p>
        </p:txBody>
      </p:sp>
      <p:cxnSp>
        <p:nvCxnSpPr>
          <p:cNvPr id="17" name="Straight Arrow Connector 16">
            <a:extLst>
              <a:ext uri="{FF2B5EF4-FFF2-40B4-BE49-F238E27FC236}">
                <a16:creationId xmlns:a16="http://schemas.microsoft.com/office/drawing/2014/main" id="{970E4DDC-4CD0-B7A2-9C81-36E740E6F8A9}"/>
              </a:ext>
            </a:extLst>
          </p:cNvPr>
          <p:cNvCxnSpPr>
            <a:cxnSpLocks/>
            <a:endCxn id="16" idx="1"/>
          </p:cNvCxnSpPr>
          <p:nvPr/>
        </p:nvCxnSpPr>
        <p:spPr>
          <a:xfrm flipV="1">
            <a:off x="2309515" y="2162429"/>
            <a:ext cx="2380622"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18">
            <a:extLst>
              <a:ext uri="{FF2B5EF4-FFF2-40B4-BE49-F238E27FC236}">
                <a16:creationId xmlns:a16="http://schemas.microsoft.com/office/drawing/2014/main" id="{82313119-4C98-4D9C-19AB-A5560135AED0}"/>
              </a:ext>
            </a:extLst>
          </p:cNvPr>
          <p:cNvSpPr txBox="1"/>
          <p:nvPr/>
        </p:nvSpPr>
        <p:spPr>
          <a:xfrm>
            <a:off x="3213602" y="2091870"/>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lang="ja-JP" altLang="en-US" sz="1050">
                <a:solidFill>
                  <a:srgbClr val="575757"/>
                </a:solidFill>
                <a:ea typeface="Meiryo UI" panose="020B0604030504040204" pitchFamily="50" charset="-128"/>
              </a:rPr>
              <a:t>本人確認不要</a:t>
            </a:r>
            <a:endParaRPr lang="en-US" sz="1050">
              <a:solidFill>
                <a:srgbClr val="575757"/>
              </a:solidFill>
              <a:ea typeface="Meiryo UI" panose="020B0604030504040204" pitchFamily="50" charset="-128"/>
            </a:endParaRPr>
          </a:p>
        </p:txBody>
      </p:sp>
      <p:sp>
        <p:nvSpPr>
          <p:cNvPr id="21" name="Rectangle 20">
            <a:extLst>
              <a:ext uri="{FF2B5EF4-FFF2-40B4-BE49-F238E27FC236}">
                <a16:creationId xmlns:a16="http://schemas.microsoft.com/office/drawing/2014/main" id="{E1E90FBC-962A-D81D-4C5B-8AD6D71EF29E}"/>
              </a:ext>
            </a:extLst>
          </p:cNvPr>
          <p:cNvSpPr/>
          <p:nvPr/>
        </p:nvSpPr>
        <p:spPr>
          <a:xfrm>
            <a:off x="2239432" y="3091548"/>
            <a:ext cx="2918467" cy="816042"/>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0" rIns="36000" bIns="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●基本情報を変更すると、本人確認が</a:t>
            </a:r>
            <a:r>
              <a:rPr lang="en-US" altLang="ja-JP" sz="1000">
                <a:solidFill>
                  <a:srgbClr val="575757"/>
                </a:solidFill>
                <a:ea typeface="Meiryo UI" panose="020B0604030504040204" pitchFamily="50" charset="-128"/>
              </a:rPr>
              <a:t>"</a:t>
            </a:r>
            <a:r>
              <a:rPr lang="ja-JP" altLang="en-US" sz="1000">
                <a:solidFill>
                  <a:srgbClr val="575757"/>
                </a:solidFill>
                <a:ea typeface="Meiryo UI" panose="020B0604030504040204" pitchFamily="50" charset="-128"/>
              </a:rPr>
              <a:t>未実施</a:t>
            </a:r>
            <a:r>
              <a:rPr lang="en-US" altLang="ja-JP" sz="1000">
                <a:solidFill>
                  <a:srgbClr val="575757"/>
                </a:solidFill>
                <a:ea typeface="Meiryo UI" panose="020B0604030504040204" pitchFamily="50" charset="-128"/>
              </a:rPr>
              <a:t>"</a:t>
            </a:r>
            <a:r>
              <a:rPr lang="ja-JP" altLang="en-US" sz="1000">
                <a:solidFill>
                  <a:srgbClr val="575757"/>
                </a:solidFill>
                <a:ea typeface="Meiryo UI" panose="020B0604030504040204" pitchFamily="50" charset="-128"/>
              </a:rPr>
              <a:t>の</a:t>
            </a:r>
            <a:br>
              <a:rPr lang="en-US" altLang="ja-JP" sz="1000">
                <a:solidFill>
                  <a:srgbClr val="575757"/>
                </a:solidFill>
                <a:ea typeface="Meiryo UI" panose="020B0604030504040204" pitchFamily="50" charset="-128"/>
              </a:rPr>
            </a:br>
            <a:r>
              <a:rPr lang="ja-JP" altLang="en-US" sz="1000">
                <a:solidFill>
                  <a:srgbClr val="575757"/>
                </a:solidFill>
                <a:ea typeface="Meiryo UI" panose="020B0604030504040204" pitchFamily="50" charset="-128"/>
              </a:rPr>
              <a:t>　状態に更新されるため、事前に下記の案内を行う</a:t>
            </a:r>
            <a:endParaRPr lang="en-US" altLang="ja-JP" sz="1000">
              <a:solidFill>
                <a:srgbClr val="575757"/>
              </a:solidFill>
              <a:ea typeface="Meiryo UI" panose="020B0604030504040204" pitchFamily="50" charset="-128"/>
            </a:endParaRPr>
          </a:p>
          <a:p>
            <a:r>
              <a:rPr lang="ja-JP" altLang="en-US" sz="1000">
                <a:solidFill>
                  <a:srgbClr val="575757"/>
                </a:solidFill>
                <a:ea typeface="Meiryo UI" panose="020B0604030504040204" pitchFamily="50" charset="-128"/>
              </a:rPr>
              <a:t>　</a:t>
            </a:r>
            <a:r>
              <a:rPr lang="en-US" altLang="ja-JP" sz="1000">
                <a:solidFill>
                  <a:srgbClr val="575757"/>
                </a:solidFill>
                <a:ea typeface="Meiryo UI" panose="020B0604030504040204" pitchFamily="50" charset="-128"/>
              </a:rPr>
              <a:t>(1)</a:t>
            </a:r>
            <a:r>
              <a:rPr lang="ja-JP" altLang="en-US" sz="1000">
                <a:solidFill>
                  <a:srgbClr val="575757"/>
                </a:solidFill>
                <a:ea typeface="Meiryo UI" panose="020B0604030504040204" pitchFamily="50" charset="-128"/>
              </a:rPr>
              <a:t>直近試験受験のご予定はありませんか？</a:t>
            </a:r>
            <a:endParaRPr lang="en-US" altLang="ja-JP" sz="1000">
              <a:solidFill>
                <a:srgbClr val="575757"/>
              </a:solidFill>
              <a:ea typeface="Meiryo UI" panose="020B0604030504040204" pitchFamily="50" charset="-128"/>
            </a:endParaRPr>
          </a:p>
          <a:p>
            <a:r>
              <a:rPr lang="ja-JP" altLang="en-US" sz="1000">
                <a:solidFill>
                  <a:srgbClr val="575757"/>
                </a:solidFill>
                <a:ea typeface="Meiryo UI" panose="020B0604030504040204" pitchFamily="50" charset="-128"/>
              </a:rPr>
              <a:t>　</a:t>
            </a:r>
            <a:r>
              <a:rPr lang="en-US" altLang="ja-JP" sz="1000">
                <a:solidFill>
                  <a:srgbClr val="575757"/>
                </a:solidFill>
                <a:ea typeface="Meiryo UI" panose="020B0604030504040204" pitchFamily="50" charset="-128"/>
              </a:rPr>
              <a:t>(2)</a:t>
            </a:r>
            <a:r>
              <a:rPr lang="ja-JP" altLang="en-US" sz="1000">
                <a:solidFill>
                  <a:srgbClr val="575757"/>
                </a:solidFill>
                <a:ea typeface="Meiryo UI" panose="020B0604030504040204" pitchFamily="50" charset="-128"/>
              </a:rPr>
              <a:t>新たな本人確認書類のご用意はお済みですか？</a:t>
            </a:r>
            <a:br>
              <a:rPr lang="en-US" altLang="ja-JP" sz="1000">
                <a:solidFill>
                  <a:srgbClr val="575757"/>
                </a:solidFill>
                <a:ea typeface="Meiryo UI" panose="020B0604030504040204" pitchFamily="50" charset="-128"/>
              </a:rPr>
            </a:br>
            <a:r>
              <a:rPr lang="ja-JP" altLang="en-US" sz="1000">
                <a:solidFill>
                  <a:srgbClr val="575757"/>
                </a:solidFill>
                <a:ea typeface="Meiryo UI" panose="020B0604030504040204" pitchFamily="50" charset="-128"/>
              </a:rPr>
              <a:t>　　　</a:t>
            </a:r>
            <a:r>
              <a:rPr lang="en-US" altLang="ja-JP" sz="1000">
                <a:solidFill>
                  <a:srgbClr val="575757"/>
                </a:solidFill>
                <a:ea typeface="Meiryo UI" panose="020B0604030504040204" pitchFamily="50" charset="-128"/>
              </a:rPr>
              <a:t>(</a:t>
            </a:r>
            <a:r>
              <a:rPr lang="ja-JP" altLang="en-US" sz="1000">
                <a:solidFill>
                  <a:srgbClr val="575757"/>
                </a:solidFill>
                <a:ea typeface="Meiryo UI" panose="020B0604030504040204" pitchFamily="50" charset="-128"/>
              </a:rPr>
              <a:t>マイナンバー変更済みか？</a:t>
            </a:r>
            <a:r>
              <a:rPr lang="en-US" altLang="ja-JP" sz="1000">
                <a:solidFill>
                  <a:srgbClr val="575757"/>
                </a:solidFill>
                <a:ea typeface="Meiryo UI" panose="020B0604030504040204" pitchFamily="50" charset="-128"/>
              </a:rPr>
              <a:t>)</a:t>
            </a:r>
            <a:endParaRPr lang="en-US" sz="1000">
              <a:solidFill>
                <a:srgbClr val="575757"/>
              </a:solidFill>
              <a:ea typeface="Meiryo UI" panose="020B0604030504040204" pitchFamily="50" charset="-128"/>
            </a:endParaRPr>
          </a:p>
        </p:txBody>
      </p:sp>
      <p:sp>
        <p:nvSpPr>
          <p:cNvPr id="23" name="Rectangle 22">
            <a:extLst>
              <a:ext uri="{FF2B5EF4-FFF2-40B4-BE49-F238E27FC236}">
                <a16:creationId xmlns:a16="http://schemas.microsoft.com/office/drawing/2014/main" id="{BD0A6234-82B8-CC40-E8C4-94937DFEC18E}"/>
              </a:ext>
            </a:extLst>
          </p:cNvPr>
          <p:cNvSpPr/>
          <p:nvPr/>
        </p:nvSpPr>
        <p:spPr>
          <a:xfrm>
            <a:off x="4690137" y="2730773"/>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基本情報変更</a:t>
            </a:r>
            <a:endParaRPr lang="en-US" sz="900">
              <a:solidFill>
                <a:srgbClr val="575757"/>
              </a:solidFill>
              <a:ea typeface="Meiryo UI" panose="020B0604030504040204" pitchFamily="50" charset="-128"/>
            </a:endParaRPr>
          </a:p>
        </p:txBody>
      </p:sp>
      <p:sp>
        <p:nvSpPr>
          <p:cNvPr id="24" name="Rectangle 23">
            <a:extLst>
              <a:ext uri="{FF2B5EF4-FFF2-40B4-BE49-F238E27FC236}">
                <a16:creationId xmlns:a16="http://schemas.microsoft.com/office/drawing/2014/main" id="{B193618E-0E45-F10C-B4A6-27B42B5018A6}"/>
              </a:ext>
            </a:extLst>
          </p:cNvPr>
          <p:cNvSpPr/>
          <p:nvPr/>
        </p:nvSpPr>
        <p:spPr>
          <a:xfrm>
            <a:off x="6205671" y="2730773"/>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本人確認</a:t>
            </a:r>
            <a:br>
              <a:rPr lang="en-US" altLang="ja-JP" sz="900">
                <a:solidFill>
                  <a:srgbClr val="575757"/>
                </a:solidFill>
                <a:ea typeface="Meiryo UI" panose="020B0604030504040204" pitchFamily="50" charset="-128"/>
              </a:rPr>
            </a:br>
            <a:r>
              <a:rPr lang="en-US" altLang="ja-JP" sz="900" b="1">
                <a:solidFill>
                  <a:srgbClr val="575757"/>
                </a:solidFill>
                <a:ea typeface="Meiryo UI" panose="020B0604030504040204" pitchFamily="50" charset="-128"/>
              </a:rPr>
              <a:t>"</a:t>
            </a:r>
            <a:r>
              <a:rPr lang="ja-JP" altLang="en-US" sz="900" b="1">
                <a:solidFill>
                  <a:srgbClr val="575757"/>
                </a:solidFill>
                <a:ea typeface="Meiryo UI" panose="020B0604030504040204" pitchFamily="50" charset="-128"/>
              </a:rPr>
              <a:t>未実施</a:t>
            </a:r>
            <a:r>
              <a:rPr lang="en-US" altLang="ja-JP" sz="900" b="1">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へ更新</a:t>
            </a:r>
            <a:endParaRPr lang="en-US" sz="900">
              <a:solidFill>
                <a:srgbClr val="575757"/>
              </a:solidFill>
              <a:ea typeface="Meiryo UI" panose="020B0604030504040204" pitchFamily="50" charset="-128"/>
            </a:endParaRPr>
          </a:p>
        </p:txBody>
      </p:sp>
      <p:sp>
        <p:nvSpPr>
          <p:cNvPr id="25" name="Rectangle 24">
            <a:extLst>
              <a:ext uri="{FF2B5EF4-FFF2-40B4-BE49-F238E27FC236}">
                <a16:creationId xmlns:a16="http://schemas.microsoft.com/office/drawing/2014/main" id="{2693B034-582E-C7BB-76BD-771FA8D7A49D}"/>
              </a:ext>
            </a:extLst>
          </p:cNvPr>
          <p:cNvSpPr/>
          <p:nvPr/>
        </p:nvSpPr>
        <p:spPr>
          <a:xfrm>
            <a:off x="7628074" y="2730773"/>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本人確認</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再実施</a:t>
            </a:r>
            <a:endParaRPr lang="en-US" sz="900">
              <a:solidFill>
                <a:srgbClr val="575757"/>
              </a:solidFill>
              <a:ea typeface="Meiryo UI" panose="020B0604030504040204" pitchFamily="50" charset="-128"/>
            </a:endParaRPr>
          </a:p>
        </p:txBody>
      </p:sp>
      <p:grpSp>
        <p:nvGrpSpPr>
          <p:cNvPr id="26" name="Group 25">
            <a:extLst>
              <a:ext uri="{FF2B5EF4-FFF2-40B4-BE49-F238E27FC236}">
                <a16:creationId xmlns:a16="http://schemas.microsoft.com/office/drawing/2014/main" id="{1889A57E-E886-CEE1-6E64-33374A042C8D}"/>
              </a:ext>
            </a:extLst>
          </p:cNvPr>
          <p:cNvGrpSpPr/>
          <p:nvPr/>
        </p:nvGrpSpPr>
        <p:grpSpPr>
          <a:xfrm>
            <a:off x="9337245" y="2705697"/>
            <a:ext cx="403139" cy="387582"/>
            <a:chOff x="5595257" y="1820226"/>
            <a:chExt cx="403139" cy="320315"/>
          </a:xfrm>
        </p:grpSpPr>
        <p:sp>
          <p:nvSpPr>
            <p:cNvPr id="27" name="Flowchart: Sort 26">
              <a:extLst>
                <a:ext uri="{FF2B5EF4-FFF2-40B4-BE49-F238E27FC236}">
                  <a16:creationId xmlns:a16="http://schemas.microsoft.com/office/drawing/2014/main" id="{1C1BFF3E-88F0-AB30-DBB5-A2FF0323488C}"/>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8" name="Flowchart: Sort 27">
              <a:extLst>
                <a:ext uri="{FF2B5EF4-FFF2-40B4-BE49-F238E27FC236}">
                  <a16:creationId xmlns:a16="http://schemas.microsoft.com/office/drawing/2014/main" id="{85C788EF-DD18-BEB8-3EFF-C9BEA7761E0D}"/>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30" name="テキスト ボックス 118">
            <a:extLst>
              <a:ext uri="{FF2B5EF4-FFF2-40B4-BE49-F238E27FC236}">
                <a16:creationId xmlns:a16="http://schemas.microsoft.com/office/drawing/2014/main" id="{E15DF490-281F-E695-D79E-E3DD122467F0}"/>
              </a:ext>
            </a:extLst>
          </p:cNvPr>
          <p:cNvSpPr txBox="1"/>
          <p:nvPr/>
        </p:nvSpPr>
        <p:spPr>
          <a:xfrm>
            <a:off x="9782456" y="2715807"/>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31" name="テキスト ボックス 118">
            <a:extLst>
              <a:ext uri="{FF2B5EF4-FFF2-40B4-BE49-F238E27FC236}">
                <a16:creationId xmlns:a16="http://schemas.microsoft.com/office/drawing/2014/main" id="{5589D076-B4D9-92B2-9035-331D8E2C4D5F}"/>
              </a:ext>
            </a:extLst>
          </p:cNvPr>
          <p:cNvSpPr txBox="1"/>
          <p:nvPr/>
        </p:nvSpPr>
        <p:spPr>
          <a:xfrm>
            <a:off x="9356502" y="3102607"/>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sp>
        <p:nvSpPr>
          <p:cNvPr id="32" name="テキスト ボックス 118">
            <a:extLst>
              <a:ext uri="{FF2B5EF4-FFF2-40B4-BE49-F238E27FC236}">
                <a16:creationId xmlns:a16="http://schemas.microsoft.com/office/drawing/2014/main" id="{1348EE61-9474-6D89-B376-38742303A397}"/>
              </a:ext>
            </a:extLst>
          </p:cNvPr>
          <p:cNvSpPr txBox="1"/>
          <p:nvPr/>
        </p:nvSpPr>
        <p:spPr>
          <a:xfrm>
            <a:off x="8969058" y="2479492"/>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本人確認成功？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33" name="Rectangle 32">
            <a:extLst>
              <a:ext uri="{FF2B5EF4-FFF2-40B4-BE49-F238E27FC236}">
                <a16:creationId xmlns:a16="http://schemas.microsoft.com/office/drawing/2014/main" id="{1686A136-0CCC-98F1-EDA8-0AB80F1FFA04}"/>
              </a:ext>
            </a:extLst>
          </p:cNvPr>
          <p:cNvSpPr/>
          <p:nvPr/>
        </p:nvSpPr>
        <p:spPr>
          <a:xfrm>
            <a:off x="8009974" y="3046044"/>
            <a:ext cx="809202" cy="164372"/>
          </a:xfrm>
          <a:prstGeom prst="rect">
            <a:avLst/>
          </a:prstGeom>
          <a:solidFill>
            <a:srgbClr val="6E6F73"/>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FFFFFF"/>
                </a:solidFill>
                <a:ea typeface="Meiryo UI" panose="020B0604030504040204" pitchFamily="50" charset="-128"/>
              </a:rPr>
              <a:t>犯収法</a:t>
            </a:r>
            <a:r>
              <a:rPr lang="en-US" altLang="ja-JP" sz="900">
                <a:solidFill>
                  <a:srgbClr val="FFFFFF"/>
                </a:solidFill>
                <a:ea typeface="Meiryo UI" panose="020B0604030504040204" pitchFamily="50" charset="-128"/>
              </a:rPr>
              <a:t>:</a:t>
            </a:r>
            <a:r>
              <a:rPr lang="ja-JP" altLang="en-US" sz="900">
                <a:solidFill>
                  <a:srgbClr val="FFFFFF"/>
                </a:solidFill>
                <a:ea typeface="Meiryo UI" panose="020B0604030504040204" pitchFamily="50" charset="-128"/>
              </a:rPr>
              <a:t>ワ方式</a:t>
            </a:r>
            <a:endParaRPr lang="en-US" sz="900">
              <a:solidFill>
                <a:srgbClr val="FFFFFF"/>
              </a:solidFill>
              <a:ea typeface="Meiryo UI" panose="020B0604030504040204" pitchFamily="50" charset="-128"/>
            </a:endParaRPr>
          </a:p>
        </p:txBody>
      </p:sp>
      <p:cxnSp>
        <p:nvCxnSpPr>
          <p:cNvPr id="34" name="Straight Arrow Connector 33">
            <a:extLst>
              <a:ext uri="{FF2B5EF4-FFF2-40B4-BE49-F238E27FC236}">
                <a16:creationId xmlns:a16="http://schemas.microsoft.com/office/drawing/2014/main" id="{00F65309-BF03-4465-5E5F-F68DAD4E25B6}"/>
              </a:ext>
            </a:extLst>
          </p:cNvPr>
          <p:cNvCxnSpPr>
            <a:cxnSpLocks/>
            <a:stCxn id="25" idx="3"/>
          </p:cNvCxnSpPr>
          <p:nvPr/>
        </p:nvCxnSpPr>
        <p:spPr>
          <a:xfrm>
            <a:off x="8563601" y="2890931"/>
            <a:ext cx="791968" cy="8556"/>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2AEF078C-769A-A8B7-4E62-CD41BD0D895B}"/>
              </a:ext>
            </a:extLst>
          </p:cNvPr>
          <p:cNvCxnSpPr>
            <a:cxnSpLocks/>
            <a:endCxn id="38" idx="1"/>
          </p:cNvCxnSpPr>
          <p:nvPr/>
        </p:nvCxnSpPr>
        <p:spPr>
          <a:xfrm flipV="1">
            <a:off x="9744580" y="2898314"/>
            <a:ext cx="513873" cy="2069"/>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118">
            <a:extLst>
              <a:ext uri="{FF2B5EF4-FFF2-40B4-BE49-F238E27FC236}">
                <a16:creationId xmlns:a16="http://schemas.microsoft.com/office/drawing/2014/main" id="{ADCE14CF-C144-DECB-7B27-259F8701D2FA}"/>
              </a:ext>
            </a:extLst>
          </p:cNvPr>
          <p:cNvSpPr txBox="1"/>
          <p:nvPr/>
        </p:nvSpPr>
        <p:spPr>
          <a:xfrm>
            <a:off x="10258453" y="2827313"/>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cxnSp>
        <p:nvCxnSpPr>
          <p:cNvPr id="40" name="Connector: Elbow 39">
            <a:extLst>
              <a:ext uri="{FF2B5EF4-FFF2-40B4-BE49-F238E27FC236}">
                <a16:creationId xmlns:a16="http://schemas.microsoft.com/office/drawing/2014/main" id="{F2B240AD-A7C4-1B0B-F03A-B42A586ABDD8}"/>
              </a:ext>
            </a:extLst>
          </p:cNvPr>
          <p:cNvCxnSpPr>
            <a:cxnSpLocks/>
          </p:cNvCxnSpPr>
          <p:nvPr/>
        </p:nvCxnSpPr>
        <p:spPr>
          <a:xfrm rot="16200000" flipH="1">
            <a:off x="9663683" y="2950791"/>
            <a:ext cx="320020" cy="569758"/>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4E62373B-1B92-0AA5-9B4D-A022759D8F66}"/>
              </a:ext>
            </a:extLst>
          </p:cNvPr>
          <p:cNvSpPr/>
          <p:nvPr/>
        </p:nvSpPr>
        <p:spPr>
          <a:xfrm>
            <a:off x="10085868" y="3231793"/>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郵送による</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本人確認を案内</a:t>
            </a:r>
            <a:endParaRPr lang="en-US" sz="900">
              <a:solidFill>
                <a:srgbClr val="575757"/>
              </a:solidFill>
              <a:ea typeface="Meiryo UI" panose="020B0604030504040204" pitchFamily="50" charset="-128"/>
            </a:endParaRPr>
          </a:p>
        </p:txBody>
      </p:sp>
      <p:cxnSp>
        <p:nvCxnSpPr>
          <p:cNvPr id="44" name="Straight Arrow Connector 43">
            <a:extLst>
              <a:ext uri="{FF2B5EF4-FFF2-40B4-BE49-F238E27FC236}">
                <a16:creationId xmlns:a16="http://schemas.microsoft.com/office/drawing/2014/main" id="{47FDFD62-124B-0857-8D75-C5EF48DBEB9A}"/>
              </a:ext>
            </a:extLst>
          </p:cNvPr>
          <p:cNvCxnSpPr>
            <a:cxnSpLocks/>
            <a:stCxn id="11" idx="3"/>
            <a:endCxn id="23" idx="1"/>
          </p:cNvCxnSpPr>
          <p:nvPr/>
        </p:nvCxnSpPr>
        <p:spPr>
          <a:xfrm flipV="1">
            <a:off x="3194593" y="2890931"/>
            <a:ext cx="1495544" cy="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6221C594-6899-FB1E-5A19-057F4C1D6CE2}"/>
              </a:ext>
            </a:extLst>
          </p:cNvPr>
          <p:cNvCxnSpPr>
            <a:cxnSpLocks/>
            <a:stCxn id="23" idx="3"/>
            <a:endCxn id="24" idx="1"/>
          </p:cNvCxnSpPr>
          <p:nvPr/>
        </p:nvCxnSpPr>
        <p:spPr>
          <a:xfrm>
            <a:off x="5625664" y="2890931"/>
            <a:ext cx="580007"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D3F398B8-3EEC-4FB1-8FE5-C075A42F5205}"/>
              </a:ext>
            </a:extLst>
          </p:cNvPr>
          <p:cNvCxnSpPr>
            <a:cxnSpLocks/>
            <a:stCxn id="24" idx="3"/>
            <a:endCxn id="25" idx="1"/>
          </p:cNvCxnSpPr>
          <p:nvPr/>
        </p:nvCxnSpPr>
        <p:spPr>
          <a:xfrm>
            <a:off x="7141198" y="2890931"/>
            <a:ext cx="486876"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A2E7BFC7-F5C4-AA39-A481-0759A8190747}"/>
              </a:ext>
            </a:extLst>
          </p:cNvPr>
          <p:cNvSpPr/>
          <p:nvPr/>
        </p:nvSpPr>
        <p:spPr>
          <a:xfrm>
            <a:off x="2259066" y="4550654"/>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最終本人確認</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日付のチェック</a:t>
            </a:r>
            <a:endParaRPr lang="en-US" sz="900">
              <a:solidFill>
                <a:srgbClr val="575757"/>
              </a:solidFill>
              <a:ea typeface="Meiryo UI" panose="020B0604030504040204" pitchFamily="50" charset="-128"/>
            </a:endParaRPr>
          </a:p>
        </p:txBody>
      </p:sp>
      <p:grpSp>
        <p:nvGrpSpPr>
          <p:cNvPr id="54" name="Group 53">
            <a:extLst>
              <a:ext uri="{FF2B5EF4-FFF2-40B4-BE49-F238E27FC236}">
                <a16:creationId xmlns:a16="http://schemas.microsoft.com/office/drawing/2014/main" id="{789C4169-08E2-7E61-0542-D32F9C56BAC1}"/>
              </a:ext>
            </a:extLst>
          </p:cNvPr>
          <p:cNvGrpSpPr/>
          <p:nvPr/>
        </p:nvGrpSpPr>
        <p:grpSpPr>
          <a:xfrm>
            <a:off x="4399949" y="4518869"/>
            <a:ext cx="403139" cy="387582"/>
            <a:chOff x="5595257" y="1820226"/>
            <a:chExt cx="403139" cy="320315"/>
          </a:xfrm>
        </p:grpSpPr>
        <p:sp>
          <p:nvSpPr>
            <p:cNvPr id="55" name="Flowchart: Sort 54">
              <a:extLst>
                <a:ext uri="{FF2B5EF4-FFF2-40B4-BE49-F238E27FC236}">
                  <a16:creationId xmlns:a16="http://schemas.microsoft.com/office/drawing/2014/main" id="{413D059B-AC5E-32CA-7D3C-56020DF96354}"/>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56" name="Flowchart: Sort 55">
              <a:extLst>
                <a:ext uri="{FF2B5EF4-FFF2-40B4-BE49-F238E27FC236}">
                  <a16:creationId xmlns:a16="http://schemas.microsoft.com/office/drawing/2014/main" id="{BB3B6BF7-4413-5640-FCE4-94B4C33B976C}"/>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57" name="テキスト ボックス 118">
            <a:extLst>
              <a:ext uri="{FF2B5EF4-FFF2-40B4-BE49-F238E27FC236}">
                <a16:creationId xmlns:a16="http://schemas.microsoft.com/office/drawing/2014/main" id="{C67F3538-8B03-8429-2ACC-EF9759721057}"/>
              </a:ext>
            </a:extLst>
          </p:cNvPr>
          <p:cNvSpPr txBox="1"/>
          <p:nvPr/>
        </p:nvSpPr>
        <p:spPr>
          <a:xfrm>
            <a:off x="4845160" y="4528979"/>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58" name="テキスト ボックス 118">
            <a:extLst>
              <a:ext uri="{FF2B5EF4-FFF2-40B4-BE49-F238E27FC236}">
                <a16:creationId xmlns:a16="http://schemas.microsoft.com/office/drawing/2014/main" id="{EFFCF4FE-C0DB-6043-FF54-0B90C92FBE2B}"/>
              </a:ext>
            </a:extLst>
          </p:cNvPr>
          <p:cNvSpPr txBox="1"/>
          <p:nvPr/>
        </p:nvSpPr>
        <p:spPr>
          <a:xfrm>
            <a:off x="4419206" y="4915779"/>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sp>
        <p:nvSpPr>
          <p:cNvPr id="59" name="Rectangle 58">
            <a:extLst>
              <a:ext uri="{FF2B5EF4-FFF2-40B4-BE49-F238E27FC236}">
                <a16:creationId xmlns:a16="http://schemas.microsoft.com/office/drawing/2014/main" id="{7A588E2F-1B88-4835-51AD-813D1054D9F6}"/>
              </a:ext>
            </a:extLst>
          </p:cNvPr>
          <p:cNvSpPr/>
          <p:nvPr/>
        </p:nvSpPr>
        <p:spPr>
          <a:xfrm>
            <a:off x="4691979" y="5278689"/>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本人確認</a:t>
            </a:r>
            <a:br>
              <a:rPr lang="en-US" altLang="ja-JP" sz="900">
                <a:solidFill>
                  <a:srgbClr val="575757"/>
                </a:solidFill>
                <a:ea typeface="Meiryo UI" panose="020B0604030504040204" pitchFamily="50" charset="-128"/>
              </a:rPr>
            </a:br>
            <a:r>
              <a:rPr lang="en-US" altLang="ja-JP" sz="900" b="1">
                <a:solidFill>
                  <a:srgbClr val="575757"/>
                </a:solidFill>
                <a:ea typeface="Meiryo UI" panose="020B0604030504040204" pitchFamily="50" charset="-128"/>
              </a:rPr>
              <a:t>"</a:t>
            </a:r>
            <a:r>
              <a:rPr lang="ja-JP" altLang="en-US" sz="900" b="1">
                <a:solidFill>
                  <a:srgbClr val="575757"/>
                </a:solidFill>
                <a:ea typeface="Meiryo UI" panose="020B0604030504040204" pitchFamily="50" charset="-128"/>
              </a:rPr>
              <a:t>未実施</a:t>
            </a:r>
            <a:r>
              <a:rPr lang="en-US" altLang="ja-JP" sz="900" b="1">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へ更新</a:t>
            </a:r>
            <a:endParaRPr lang="en-US" sz="900">
              <a:solidFill>
                <a:srgbClr val="575757"/>
              </a:solidFill>
              <a:ea typeface="Meiryo UI" panose="020B0604030504040204" pitchFamily="50" charset="-128"/>
            </a:endParaRPr>
          </a:p>
        </p:txBody>
      </p:sp>
      <p:cxnSp>
        <p:nvCxnSpPr>
          <p:cNvPr id="60" name="Connector: Elbow 59">
            <a:extLst>
              <a:ext uri="{FF2B5EF4-FFF2-40B4-BE49-F238E27FC236}">
                <a16:creationId xmlns:a16="http://schemas.microsoft.com/office/drawing/2014/main" id="{2490A83C-6BAA-A8D3-9C75-72D5FA2C4CE7}"/>
              </a:ext>
            </a:extLst>
          </p:cNvPr>
          <p:cNvCxnSpPr>
            <a:cxnSpLocks/>
            <a:endCxn id="59" idx="1"/>
          </p:cNvCxnSpPr>
          <p:nvPr/>
        </p:nvCxnSpPr>
        <p:spPr>
          <a:xfrm rot="16200000" flipH="1">
            <a:off x="4380551" y="5127419"/>
            <a:ext cx="532396" cy="90460"/>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テキスト ボックス 118">
            <a:extLst>
              <a:ext uri="{FF2B5EF4-FFF2-40B4-BE49-F238E27FC236}">
                <a16:creationId xmlns:a16="http://schemas.microsoft.com/office/drawing/2014/main" id="{B267B2BB-24E5-E7A0-6323-33800F7ACF71}"/>
              </a:ext>
            </a:extLst>
          </p:cNvPr>
          <p:cNvSpPr txBox="1"/>
          <p:nvPr/>
        </p:nvSpPr>
        <p:spPr>
          <a:xfrm>
            <a:off x="4018388" y="433461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6</a:t>
            </a:r>
            <a:r>
              <a:rPr kumimoji="1" lang="ja-JP" altLang="en-US" sz="1050">
                <a:solidFill>
                  <a:srgbClr val="575757"/>
                </a:solidFill>
                <a:latin typeface="Trebuchet MS" panose="020B0603020202020204" pitchFamily="34" charset="0"/>
                <a:ea typeface="Meiryo UI" panose="020B0604030504040204" pitchFamily="50" charset="-128"/>
              </a:rPr>
              <a:t>か月以内？</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63" name="Straight Arrow Connector 62">
            <a:extLst>
              <a:ext uri="{FF2B5EF4-FFF2-40B4-BE49-F238E27FC236}">
                <a16:creationId xmlns:a16="http://schemas.microsoft.com/office/drawing/2014/main" id="{71C9B21A-42DF-B3EE-04B1-AA3580D6FA43}"/>
              </a:ext>
            </a:extLst>
          </p:cNvPr>
          <p:cNvCxnSpPr>
            <a:cxnSpLocks/>
          </p:cNvCxnSpPr>
          <p:nvPr/>
        </p:nvCxnSpPr>
        <p:spPr>
          <a:xfrm flipV="1">
            <a:off x="4788882" y="4721028"/>
            <a:ext cx="2403324"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28" name="テキスト ボックス 118">
            <a:extLst>
              <a:ext uri="{FF2B5EF4-FFF2-40B4-BE49-F238E27FC236}">
                <a16:creationId xmlns:a16="http://schemas.microsoft.com/office/drawing/2014/main" id="{4A7BEAB4-B7C8-DC8A-091E-DF0F1FA8150E}"/>
              </a:ext>
            </a:extLst>
          </p:cNvPr>
          <p:cNvSpPr txBox="1"/>
          <p:nvPr/>
        </p:nvSpPr>
        <p:spPr>
          <a:xfrm>
            <a:off x="5455900" y="4650469"/>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r>
              <a:rPr lang="ja-JP" altLang="en-US" sz="1050">
                <a:solidFill>
                  <a:srgbClr val="575757"/>
                </a:solidFill>
                <a:ea typeface="Meiryo UI" panose="020B0604030504040204" pitchFamily="50" charset="-128"/>
              </a:rPr>
              <a:t>本人確認不要</a:t>
            </a:r>
            <a:endParaRPr lang="en-US" sz="1050">
              <a:solidFill>
                <a:srgbClr val="575757"/>
              </a:solidFill>
              <a:ea typeface="Meiryo UI" panose="020B0604030504040204" pitchFamily="50" charset="-128"/>
            </a:endParaRPr>
          </a:p>
        </p:txBody>
      </p:sp>
      <p:sp>
        <p:nvSpPr>
          <p:cNvPr id="130" name="テキスト ボックス 118">
            <a:extLst>
              <a:ext uri="{FF2B5EF4-FFF2-40B4-BE49-F238E27FC236}">
                <a16:creationId xmlns:a16="http://schemas.microsoft.com/office/drawing/2014/main" id="{70BA5718-9EFE-E5F8-5B0E-C8C51B7C4101}"/>
              </a:ext>
            </a:extLst>
          </p:cNvPr>
          <p:cNvSpPr txBox="1"/>
          <p:nvPr/>
        </p:nvSpPr>
        <p:spPr>
          <a:xfrm>
            <a:off x="7234278" y="4637905"/>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sp>
        <p:nvSpPr>
          <p:cNvPr id="131" name="Rectangle 130">
            <a:extLst>
              <a:ext uri="{FF2B5EF4-FFF2-40B4-BE49-F238E27FC236}">
                <a16:creationId xmlns:a16="http://schemas.microsoft.com/office/drawing/2014/main" id="{DDC34B77-37D3-58C7-2B86-83AEF040FBB5}"/>
              </a:ext>
            </a:extLst>
          </p:cNvPr>
          <p:cNvSpPr/>
          <p:nvPr/>
        </p:nvSpPr>
        <p:spPr>
          <a:xfrm>
            <a:off x="7836751" y="4229074"/>
            <a:ext cx="2666984" cy="557368"/>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0" rIns="36000" bIns="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●試験申し込み時であっても、最終本人確認日が</a:t>
            </a:r>
            <a:br>
              <a:rPr lang="en-US" altLang="ja-JP" sz="1000">
                <a:solidFill>
                  <a:srgbClr val="575757"/>
                </a:solidFill>
                <a:ea typeface="Meiryo UI" panose="020B0604030504040204" pitchFamily="50" charset="-128"/>
              </a:rPr>
            </a:br>
            <a:r>
              <a:rPr lang="ja-JP" altLang="en-US" sz="1000">
                <a:solidFill>
                  <a:srgbClr val="575757"/>
                </a:solidFill>
                <a:ea typeface="Meiryo UI" panose="020B0604030504040204" pitchFamily="50" charset="-128"/>
              </a:rPr>
              <a:t>　</a:t>
            </a:r>
            <a:r>
              <a:rPr lang="en-US" altLang="ja-JP" sz="1000">
                <a:solidFill>
                  <a:srgbClr val="575757"/>
                </a:solidFill>
                <a:ea typeface="Meiryo UI" panose="020B0604030504040204" pitchFamily="50" charset="-128"/>
              </a:rPr>
              <a:t>6</a:t>
            </a:r>
            <a:r>
              <a:rPr lang="ja-JP" altLang="en-US" sz="1000">
                <a:solidFill>
                  <a:srgbClr val="575757"/>
                </a:solidFill>
                <a:ea typeface="Meiryo UI" panose="020B0604030504040204" pitchFamily="50" charset="-128"/>
              </a:rPr>
              <a:t>か月以内であれば再度本人確認の実施は不要</a:t>
            </a:r>
            <a:endParaRPr lang="en-US" sz="1000">
              <a:solidFill>
                <a:srgbClr val="575757"/>
              </a:solidFill>
              <a:ea typeface="Meiryo UI" panose="020B0604030504040204" pitchFamily="50" charset="-128"/>
            </a:endParaRPr>
          </a:p>
        </p:txBody>
      </p:sp>
      <p:sp>
        <p:nvSpPr>
          <p:cNvPr id="134" name="Rectangle 133">
            <a:extLst>
              <a:ext uri="{FF2B5EF4-FFF2-40B4-BE49-F238E27FC236}">
                <a16:creationId xmlns:a16="http://schemas.microsoft.com/office/drawing/2014/main" id="{67865B6A-AB18-3660-A548-22FDFA42E789}"/>
              </a:ext>
            </a:extLst>
          </p:cNvPr>
          <p:cNvSpPr/>
          <p:nvPr/>
        </p:nvSpPr>
        <p:spPr>
          <a:xfrm>
            <a:off x="6205671" y="5278689"/>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本人確認</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再実施依頼</a:t>
            </a:r>
            <a:r>
              <a:rPr lang="en-US" altLang="ja-JP" sz="900">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通知</a:t>
            </a:r>
            <a:r>
              <a:rPr lang="en-US" altLang="ja-JP" sz="900">
                <a:solidFill>
                  <a:srgbClr val="575757"/>
                </a:solidFill>
                <a:ea typeface="Meiryo UI" panose="020B0604030504040204" pitchFamily="50" charset="-128"/>
              </a:rPr>
              <a:t>)</a:t>
            </a:r>
            <a:endParaRPr lang="en-US" sz="900">
              <a:solidFill>
                <a:srgbClr val="575757"/>
              </a:solidFill>
              <a:ea typeface="Meiryo UI" panose="020B0604030504040204" pitchFamily="50" charset="-128"/>
            </a:endParaRPr>
          </a:p>
        </p:txBody>
      </p:sp>
      <p:sp>
        <p:nvSpPr>
          <p:cNvPr id="137" name="Rectangle 136">
            <a:extLst>
              <a:ext uri="{FF2B5EF4-FFF2-40B4-BE49-F238E27FC236}">
                <a16:creationId xmlns:a16="http://schemas.microsoft.com/office/drawing/2014/main" id="{EF4470D5-EE5E-8A5C-8121-EE18404B02B9}"/>
              </a:ext>
            </a:extLst>
          </p:cNvPr>
          <p:cNvSpPr/>
          <p:nvPr/>
        </p:nvSpPr>
        <p:spPr>
          <a:xfrm>
            <a:off x="7628074" y="5278689"/>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本人確認</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再実施</a:t>
            </a:r>
            <a:endParaRPr lang="en-US" sz="900">
              <a:solidFill>
                <a:srgbClr val="575757"/>
              </a:solidFill>
              <a:ea typeface="Meiryo UI" panose="020B0604030504040204" pitchFamily="50" charset="-128"/>
            </a:endParaRPr>
          </a:p>
        </p:txBody>
      </p:sp>
      <p:cxnSp>
        <p:nvCxnSpPr>
          <p:cNvPr id="138" name="Straight Arrow Connector 137">
            <a:extLst>
              <a:ext uri="{FF2B5EF4-FFF2-40B4-BE49-F238E27FC236}">
                <a16:creationId xmlns:a16="http://schemas.microsoft.com/office/drawing/2014/main" id="{032801E4-D3F4-59CE-2D5E-FEEEA5668082}"/>
              </a:ext>
            </a:extLst>
          </p:cNvPr>
          <p:cNvCxnSpPr>
            <a:cxnSpLocks/>
            <a:stCxn id="59" idx="3"/>
            <a:endCxn id="134" idx="1"/>
          </p:cNvCxnSpPr>
          <p:nvPr/>
        </p:nvCxnSpPr>
        <p:spPr>
          <a:xfrm>
            <a:off x="5627506" y="5438847"/>
            <a:ext cx="578165"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3" name="Straight Arrow Connector 142">
            <a:extLst>
              <a:ext uri="{FF2B5EF4-FFF2-40B4-BE49-F238E27FC236}">
                <a16:creationId xmlns:a16="http://schemas.microsoft.com/office/drawing/2014/main" id="{AF92853E-620A-387E-BB65-C6AAC250418A}"/>
              </a:ext>
            </a:extLst>
          </p:cNvPr>
          <p:cNvCxnSpPr>
            <a:cxnSpLocks/>
            <a:stCxn id="134" idx="3"/>
            <a:endCxn id="137" idx="1"/>
          </p:cNvCxnSpPr>
          <p:nvPr/>
        </p:nvCxnSpPr>
        <p:spPr>
          <a:xfrm>
            <a:off x="7141198" y="5438847"/>
            <a:ext cx="486876"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6" name="Straight Arrow Connector 145">
            <a:extLst>
              <a:ext uri="{FF2B5EF4-FFF2-40B4-BE49-F238E27FC236}">
                <a16:creationId xmlns:a16="http://schemas.microsoft.com/office/drawing/2014/main" id="{EFF7AE17-B4D3-98CE-51F2-89763E88B198}"/>
              </a:ext>
            </a:extLst>
          </p:cNvPr>
          <p:cNvCxnSpPr>
            <a:cxnSpLocks/>
            <a:stCxn id="53" idx="3"/>
          </p:cNvCxnSpPr>
          <p:nvPr/>
        </p:nvCxnSpPr>
        <p:spPr>
          <a:xfrm>
            <a:off x="3194593" y="4710812"/>
            <a:ext cx="1205356" cy="1848"/>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49" name="テキスト ボックス 15">
            <a:extLst>
              <a:ext uri="{FF2B5EF4-FFF2-40B4-BE49-F238E27FC236}">
                <a16:creationId xmlns:a16="http://schemas.microsoft.com/office/drawing/2014/main" id="{DFFD1687-E8DB-BA60-D053-E423E1DDBDD2}"/>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本人確認は、試験・クレデンシャル機能の利用ユーザに限り、基本情報の変更時、および定期的なタイミングで再実施を促すものとする。なお、再実施時に本人確認に失敗した場合は郵送による本人確認の実施を促すものとする。</a:t>
            </a:r>
          </a:p>
        </p:txBody>
      </p:sp>
      <p:sp>
        <p:nvSpPr>
          <p:cNvPr id="150" name="ee4pFootnotes">
            <a:extLst>
              <a:ext uri="{FF2B5EF4-FFF2-40B4-BE49-F238E27FC236}">
                <a16:creationId xmlns:a16="http://schemas.microsoft.com/office/drawing/2014/main" id="{83524651-C1EC-8115-2D13-2F842DD70ABB}"/>
              </a:ext>
            </a:extLst>
          </p:cNvPr>
          <p:cNvSpPr>
            <a:spLocks noChangeArrowheads="1"/>
          </p:cNvSpPr>
          <p:nvPr/>
        </p:nvSpPr>
        <p:spPr bwMode="auto">
          <a:xfrm>
            <a:off x="389650" y="6506418"/>
            <a:ext cx="9030914" cy="138499"/>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en-US" sz="1000">
                <a:solidFill>
                  <a:schemeClr val="bg1">
                    <a:lumMod val="50000"/>
                  </a:schemeClr>
                </a:solidFill>
                <a:latin typeface="+mj-lt"/>
                <a:ea typeface="Meiryo UI" panose="020B0604030504040204" pitchFamily="50" charset="-128"/>
                <a:cs typeface="Arial" pitchFamily="34" charset="0"/>
              </a:rPr>
              <a:t>Note:</a:t>
            </a:r>
            <a:r>
              <a:rPr lang="ja-JP" altLang="en-US" sz="1000">
                <a:solidFill>
                  <a:schemeClr val="bg1">
                    <a:lumMod val="50000"/>
                  </a:schemeClr>
                </a:solidFill>
                <a:latin typeface="+mj-lt"/>
                <a:ea typeface="Meiryo UI" panose="020B0604030504040204" pitchFamily="50" charset="-128"/>
                <a:cs typeface="Arial" pitchFamily="34" charset="0"/>
              </a:rPr>
              <a:t>ライト会員：試験・クレデンシャル機能を利用しない会員サービス</a:t>
            </a:r>
            <a:endParaRPr lang="en-US" altLang="ja-JP" sz="1000">
              <a:solidFill>
                <a:schemeClr val="bg1">
                  <a:lumMod val="50000"/>
                </a:schemeClr>
              </a:solidFill>
              <a:latin typeface="+mj-lt"/>
              <a:ea typeface="Meiryo UI" panose="020B0604030504040204" pitchFamily="50" charset="-128"/>
              <a:cs typeface="Arial" pitchFamily="34" charset="0"/>
            </a:endParaRPr>
          </a:p>
        </p:txBody>
      </p:sp>
    </p:spTree>
    <p:extLst>
      <p:ext uri="{BB962C8B-B14F-4D97-AF65-F5344CB8AC3E}">
        <p14:creationId xmlns:p14="http://schemas.microsoft.com/office/powerpoint/2010/main" val="33383082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108700-CCC3-548E-4853-A6795363FC8A}"/>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C87B991E-4346-12CB-FD27-766A8C4CF6F6}"/>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err="1">
                <a:ea typeface="Meiryo UI" panose="020B0604030504040204" pitchFamily="50" charset="-128"/>
              </a:rPr>
              <a:t>eKYC</a:t>
            </a:r>
            <a:r>
              <a:rPr lang="ja-JP" altLang="en-US">
                <a:ea typeface="Meiryo UI" panose="020B0604030504040204" pitchFamily="50" charset="-128"/>
              </a:rPr>
              <a:t>／</a:t>
            </a:r>
            <a:r>
              <a:rPr lang="en-US" altLang="ja-JP">
                <a:ea typeface="Meiryo UI" panose="020B0604030504040204" pitchFamily="50" charset="-128"/>
              </a:rPr>
              <a:t>G</a:t>
            </a:r>
            <a:r>
              <a:rPr lang="ja-JP" altLang="en-US">
                <a:ea typeface="Meiryo UI" panose="020B0604030504040204" pitchFamily="50" charset="-128"/>
              </a:rPr>
              <a:t>ビズ</a:t>
            </a:r>
            <a:r>
              <a:rPr lang="en-US" altLang="ja-JP">
                <a:ea typeface="Meiryo UI" panose="020B0604030504040204" pitchFamily="50" charset="-128"/>
              </a:rPr>
              <a:t>ID</a:t>
            </a:r>
            <a:r>
              <a:rPr lang="ja-JP" altLang="en-US">
                <a:ea typeface="Meiryo UI" panose="020B0604030504040204" pitchFamily="50" charset="-128"/>
              </a:rPr>
              <a:t>連携</a:t>
            </a:r>
          </a:p>
          <a:p>
            <a:pPr>
              <a:buSzPts val="2400"/>
            </a:pPr>
            <a:endParaRPr lang="ja-JP" altLang="en-US">
              <a:ea typeface="Meiryo UI" panose="020B0604030504040204" pitchFamily="50" charset="-128"/>
            </a:endParaRPr>
          </a:p>
        </p:txBody>
      </p:sp>
      <p:sp>
        <p:nvSpPr>
          <p:cNvPr id="2" name="テキスト ボックス 1">
            <a:extLst>
              <a:ext uri="{FF2B5EF4-FFF2-40B4-BE49-F238E27FC236}">
                <a16:creationId xmlns:a16="http://schemas.microsoft.com/office/drawing/2014/main" id="{34271EC4-A236-1E63-74DE-A6CC63D46FB7}"/>
              </a:ext>
            </a:extLst>
          </p:cNvPr>
          <p:cNvSpPr txBox="1"/>
          <p:nvPr/>
        </p:nvSpPr>
        <p:spPr>
          <a:xfrm>
            <a:off x="630000" y="1377941"/>
            <a:ext cx="6686550" cy="332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kumimoji="1" lang="en-US" altLang="ja-JP" sz="1600">
                <a:solidFill>
                  <a:srgbClr val="295E7E"/>
                </a:solidFill>
                <a:latin typeface="Trebuchet MS" panose="020B0603020202020204" pitchFamily="34" charset="0"/>
                <a:ea typeface="Meiryo UI" panose="020B0604030504040204" pitchFamily="50" charset="-128"/>
              </a:rPr>
              <a:t>G</a:t>
            </a:r>
            <a:r>
              <a:rPr kumimoji="1" lang="ja-JP" altLang="en-US" sz="1600">
                <a:solidFill>
                  <a:srgbClr val="295E7E"/>
                </a:solidFill>
                <a:latin typeface="Trebuchet MS" panose="020B0603020202020204" pitchFamily="34" charset="0"/>
                <a:ea typeface="Meiryo UI" panose="020B0604030504040204" pitchFamily="50" charset="-128"/>
              </a:rPr>
              <a:t>ビズ</a:t>
            </a:r>
            <a:r>
              <a:rPr kumimoji="1" lang="en-US" altLang="ja-JP" sz="1600">
                <a:solidFill>
                  <a:srgbClr val="295E7E"/>
                </a:solidFill>
                <a:latin typeface="Trebuchet MS" panose="020B0603020202020204" pitchFamily="34" charset="0"/>
                <a:ea typeface="Meiryo UI" panose="020B0604030504040204" pitchFamily="50" charset="-128"/>
              </a:rPr>
              <a:t>ID</a:t>
            </a:r>
            <a:r>
              <a:rPr kumimoji="1" lang="ja-JP" altLang="en-US" sz="1600">
                <a:solidFill>
                  <a:srgbClr val="295E7E"/>
                </a:solidFill>
                <a:latin typeface="Trebuchet MS" panose="020B0603020202020204" pitchFamily="34" charset="0"/>
                <a:ea typeface="Meiryo UI" panose="020B0604030504040204" pitchFamily="50" charset="-128"/>
              </a:rPr>
              <a:t>利用のメリット</a:t>
            </a:r>
            <a:endParaRPr kumimoji="1" lang="en-US" sz="1600">
              <a:solidFill>
                <a:srgbClr val="295E7E"/>
              </a:solidFill>
              <a:latin typeface="Trebuchet MS" panose="020B0603020202020204" pitchFamily="34" charset="0"/>
              <a:ea typeface="Meiryo UI" panose="020B0604030504040204" pitchFamily="50" charset="-128"/>
            </a:endParaRPr>
          </a:p>
        </p:txBody>
      </p:sp>
      <p:cxnSp>
        <p:nvCxnSpPr>
          <p:cNvPr id="5" name="直線コネクタ 4">
            <a:extLst>
              <a:ext uri="{FF2B5EF4-FFF2-40B4-BE49-F238E27FC236}">
                <a16:creationId xmlns:a16="http://schemas.microsoft.com/office/drawing/2014/main" id="{F7625DB1-D800-B11B-8916-C6A2899D4A21}"/>
              </a:ext>
            </a:extLst>
          </p:cNvPr>
          <p:cNvCxnSpPr>
            <a:cxnSpLocks/>
          </p:cNvCxnSpPr>
          <p:nvPr/>
        </p:nvCxnSpPr>
        <p:spPr>
          <a:xfrm>
            <a:off x="630000" y="1729110"/>
            <a:ext cx="6686550"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3">
            <a:extLst>
              <a:ext uri="{FF2B5EF4-FFF2-40B4-BE49-F238E27FC236}">
                <a16:creationId xmlns:a16="http://schemas.microsoft.com/office/drawing/2014/main" id="{712024A1-0D74-678F-2D21-8FEE2B0E1284}"/>
              </a:ext>
            </a:extLst>
          </p:cNvPr>
          <p:cNvSpPr/>
          <p:nvPr/>
        </p:nvSpPr>
        <p:spPr>
          <a:xfrm>
            <a:off x="4614648" y="2340314"/>
            <a:ext cx="2474006" cy="178236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en-US" altLang="ja-JP" sz="1200">
                <a:solidFill>
                  <a:srgbClr val="575757"/>
                </a:solidFill>
                <a:latin typeface="Trebuchet MS" panose="020B0603020202020204" pitchFamily="34" charset="0"/>
                <a:ea typeface="Meiryo UI" panose="020B0604030504040204" pitchFamily="50" charset="-128"/>
              </a:rPr>
              <a:t>G</a:t>
            </a:r>
            <a:r>
              <a:rPr lang="ja-JP" altLang="en-US" sz="1200">
                <a:solidFill>
                  <a:srgbClr val="575757"/>
                </a:solidFill>
                <a:latin typeface="Trebuchet MS" panose="020B0603020202020204" pitchFamily="34" charset="0"/>
                <a:ea typeface="Meiryo UI" panose="020B0604030504040204" pitchFamily="50" charset="-128"/>
              </a:rPr>
              <a:t>ビズ</a:t>
            </a:r>
            <a:r>
              <a:rPr lang="en-US" altLang="ja-JP" sz="1200">
                <a:solidFill>
                  <a:srgbClr val="575757"/>
                </a:solidFill>
                <a:latin typeface="Trebuchet MS" panose="020B0603020202020204" pitchFamily="34" charset="0"/>
                <a:ea typeface="Meiryo UI" panose="020B0604030504040204" pitchFamily="50" charset="-128"/>
              </a:rPr>
              <a:t>ID</a:t>
            </a:r>
            <a:r>
              <a:rPr lang="ja-JP" altLang="en-US" sz="1200">
                <a:solidFill>
                  <a:srgbClr val="575757"/>
                </a:solidFill>
                <a:latin typeface="Trebuchet MS" panose="020B0603020202020204" pitchFamily="34" charset="0"/>
                <a:ea typeface="Meiryo UI" panose="020B0604030504040204" pitchFamily="50" charset="-128"/>
              </a:rPr>
              <a:t>により対応する行政サービスを利用可能となりサイト毎のアカウント管理が不要</a:t>
            </a:r>
            <a:endParaRPr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endParaRPr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200">
                <a:solidFill>
                  <a:srgbClr val="575757"/>
                </a:solidFill>
                <a:latin typeface="Trebuchet MS" panose="020B0603020202020204" pitchFamily="34" charset="0"/>
                <a:ea typeface="Meiryo UI" panose="020B0604030504040204" pitchFamily="50" charset="-128"/>
              </a:rPr>
              <a:t>各サイトでの</a:t>
            </a:r>
            <a:r>
              <a:rPr lang="en-US" altLang="ja-JP" sz="1200">
                <a:solidFill>
                  <a:srgbClr val="575757"/>
                </a:solidFill>
                <a:latin typeface="Trebuchet MS" panose="020B0603020202020204" pitchFamily="34" charset="0"/>
                <a:ea typeface="Meiryo UI" panose="020B0604030504040204" pitchFamily="50" charset="-128"/>
              </a:rPr>
              <a:t>G</a:t>
            </a:r>
            <a:r>
              <a:rPr lang="ja-JP" altLang="en-US" sz="1200">
                <a:solidFill>
                  <a:srgbClr val="575757"/>
                </a:solidFill>
                <a:latin typeface="Trebuchet MS" panose="020B0603020202020204" pitchFamily="34" charset="0"/>
                <a:ea typeface="Meiryo UI" panose="020B0604030504040204" pitchFamily="50" charset="-128"/>
              </a:rPr>
              <a:t>ビズ登録の法人情報が利用でき、再入力の負荷が軽減</a:t>
            </a:r>
            <a:endParaRPr lang="en-US" altLang="ja-JP" sz="1200">
              <a:solidFill>
                <a:srgbClr val="575757"/>
              </a:solidFill>
              <a:latin typeface="Trebuchet MS" panose="020B0603020202020204" pitchFamily="34" charset="0"/>
              <a:ea typeface="Meiryo UI" panose="020B0604030504040204" pitchFamily="50" charset="-128"/>
            </a:endParaRPr>
          </a:p>
        </p:txBody>
      </p:sp>
      <p:sp>
        <p:nvSpPr>
          <p:cNvPr id="7" name="正方形/長方形 6">
            <a:extLst>
              <a:ext uri="{FF2B5EF4-FFF2-40B4-BE49-F238E27FC236}">
                <a16:creationId xmlns:a16="http://schemas.microsoft.com/office/drawing/2014/main" id="{9B573EC0-7B6B-E0D4-972E-F5F45FD21297}"/>
              </a:ext>
            </a:extLst>
          </p:cNvPr>
          <p:cNvSpPr/>
          <p:nvPr/>
        </p:nvSpPr>
        <p:spPr>
          <a:xfrm>
            <a:off x="4614648" y="1905701"/>
            <a:ext cx="1687397" cy="286785"/>
          </a:xfrm>
          <a:prstGeom prst="rect">
            <a:avLst/>
          </a:prstGeom>
          <a:solidFill>
            <a:srgbClr val="FFFFFF"/>
          </a:solidFill>
          <a:ln w="9525"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rgbClr val="30C1D7"/>
                </a:solidFill>
                <a:latin typeface="Trebuchet MS" panose="020B0603020202020204" pitchFamily="34" charset="0"/>
                <a:ea typeface="Meiryo UI" panose="020B0604030504040204" pitchFamily="50" charset="-128"/>
              </a:rPr>
              <a:t>コンテンツ提供事業者</a:t>
            </a:r>
            <a:endParaRPr kumimoji="1" lang="en-US" altLang="ja-JP" sz="1200">
              <a:solidFill>
                <a:srgbClr val="30C1D7"/>
              </a:solidFill>
              <a:latin typeface="Trebuchet MS" panose="020B0603020202020204" pitchFamily="34" charset="0"/>
              <a:ea typeface="Meiryo UI" panose="020B0604030504040204" pitchFamily="50" charset="-128"/>
            </a:endParaRPr>
          </a:p>
        </p:txBody>
      </p:sp>
      <p:sp>
        <p:nvSpPr>
          <p:cNvPr id="8" name="Rectangle 3">
            <a:extLst>
              <a:ext uri="{FF2B5EF4-FFF2-40B4-BE49-F238E27FC236}">
                <a16:creationId xmlns:a16="http://schemas.microsoft.com/office/drawing/2014/main" id="{37F5DA9F-350F-D85B-A49B-9EC538C7B3A1}"/>
              </a:ext>
            </a:extLst>
          </p:cNvPr>
          <p:cNvSpPr/>
          <p:nvPr/>
        </p:nvSpPr>
        <p:spPr>
          <a:xfrm>
            <a:off x="4614648" y="4237651"/>
            <a:ext cx="2474006" cy="124240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kumimoji="1" lang="ja-JP" altLang="en-US" sz="1200">
                <a:solidFill>
                  <a:srgbClr val="575757"/>
                </a:solidFill>
                <a:latin typeface="Trebuchet MS" panose="020B0603020202020204" pitchFamily="34" charset="0"/>
                <a:ea typeface="Meiryo UI" panose="020B0604030504040204" pitchFamily="50" charset="-128"/>
              </a:rPr>
              <a:t>利用者 </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事業者</a:t>
            </a:r>
            <a:r>
              <a:rPr kumimoji="1" lang="en-US" altLang="ja-JP" sz="1200">
                <a:solidFill>
                  <a:srgbClr val="575757"/>
                </a:solidFill>
                <a:latin typeface="Trebuchet MS" panose="020B0603020202020204" pitchFamily="34" charset="0"/>
                <a:ea typeface="Meiryo UI" panose="020B0604030504040204" pitchFamily="50" charset="-128"/>
              </a:rPr>
              <a:t>)</a:t>
            </a:r>
            <a:r>
              <a:rPr kumimoji="1" lang="ja-JP" altLang="en-US" sz="1200">
                <a:solidFill>
                  <a:srgbClr val="575757"/>
                </a:solidFill>
                <a:latin typeface="Trebuchet MS" panose="020B0603020202020204" pitchFamily="34" charset="0"/>
                <a:ea typeface="Meiryo UI" panose="020B0604030504040204" pitchFamily="50" charset="-128"/>
              </a:rPr>
              <a:t> に対する審査の一部を</a:t>
            </a:r>
            <a:r>
              <a:rPr kumimoji="1" lang="en-US" altLang="ja-JP" sz="1200">
                <a:solidFill>
                  <a:srgbClr val="575757"/>
                </a:solidFill>
                <a:latin typeface="Trebuchet MS" panose="020B0603020202020204" pitchFamily="34" charset="0"/>
                <a:ea typeface="Meiryo UI" panose="020B0604030504040204" pitchFamily="50" charset="-128"/>
              </a:rPr>
              <a:t>G</a:t>
            </a:r>
            <a:r>
              <a:rPr kumimoji="1" lang="ja-JP" altLang="en-US" sz="1200">
                <a:solidFill>
                  <a:srgbClr val="575757"/>
                </a:solidFill>
                <a:latin typeface="Trebuchet MS" panose="020B0603020202020204" pitchFamily="34" charset="0"/>
                <a:ea typeface="Meiryo UI" panose="020B0604030504040204" pitchFamily="50" charset="-128"/>
              </a:rPr>
              <a:t>ビズ</a:t>
            </a:r>
            <a:r>
              <a:rPr kumimoji="1" lang="en-US" altLang="ja-JP" sz="1200">
                <a:solidFill>
                  <a:srgbClr val="575757"/>
                </a:solidFill>
                <a:latin typeface="Trebuchet MS" panose="020B0603020202020204" pitchFamily="34" charset="0"/>
                <a:ea typeface="Meiryo UI" panose="020B0604030504040204" pitchFamily="50" charset="-128"/>
              </a:rPr>
              <a:t>ID</a:t>
            </a:r>
            <a:r>
              <a:rPr kumimoji="1" lang="ja-JP" altLang="en-US" sz="1200">
                <a:solidFill>
                  <a:srgbClr val="575757"/>
                </a:solidFill>
                <a:latin typeface="Trebuchet MS" panose="020B0603020202020204" pitchFamily="34" charset="0"/>
                <a:ea typeface="Meiryo UI" panose="020B0604030504040204" pitchFamily="50" charset="-128"/>
              </a:rPr>
              <a:t>側の審査で代替でき業務負荷が軽減</a:t>
            </a:r>
            <a:br>
              <a:rPr kumimoji="1" lang="en-US" altLang="ja-JP" sz="1200">
                <a:solidFill>
                  <a:srgbClr val="575757"/>
                </a:solidFill>
                <a:latin typeface="Trebuchet MS" panose="020B0603020202020204" pitchFamily="34" charset="0"/>
                <a:ea typeface="Meiryo UI" panose="020B0604030504040204" pitchFamily="50" charset="-128"/>
              </a:rPr>
            </a:br>
            <a:endParaRPr kumimoji="1" lang="en-US" altLang="ja-JP" sz="1200">
              <a:solidFill>
                <a:srgbClr val="575757"/>
              </a:solidFill>
              <a:latin typeface="Trebuchet MS" panose="020B0603020202020204" pitchFamily="34" charset="0"/>
              <a:ea typeface="Meiryo UI" panose="020B0604030504040204" pitchFamily="50" charset="-128"/>
            </a:endParaRPr>
          </a:p>
          <a:p>
            <a:pPr marL="324000" lvl="1" indent="-216000">
              <a:buClr>
                <a:schemeClr val="tx2"/>
              </a:buClr>
              <a:buFont typeface="Trebuchet MS" panose="020B0603020202020204" pitchFamily="34" charset="0"/>
              <a:buChar char="•"/>
            </a:pPr>
            <a:r>
              <a:rPr kumimoji="1" lang="ja-JP" altLang="en-US" sz="1200">
                <a:solidFill>
                  <a:srgbClr val="575757"/>
                </a:solidFill>
                <a:latin typeface="Trebuchet MS" panose="020B0603020202020204" pitchFamily="34" charset="0"/>
                <a:ea typeface="Meiryo UI" panose="020B0604030504040204" pitchFamily="50" charset="-128"/>
              </a:rPr>
              <a:t>事業者</a:t>
            </a:r>
            <a:r>
              <a:rPr kumimoji="1" lang="en-US" altLang="ja-JP" sz="1200">
                <a:solidFill>
                  <a:srgbClr val="575757"/>
                </a:solidFill>
                <a:latin typeface="Trebuchet MS" panose="020B0603020202020204" pitchFamily="34" charset="0"/>
                <a:ea typeface="Meiryo UI" panose="020B0604030504040204" pitchFamily="50" charset="-128"/>
              </a:rPr>
              <a:t>ID</a:t>
            </a:r>
            <a:r>
              <a:rPr kumimoji="1" lang="ja-JP" altLang="en-US" sz="1200">
                <a:solidFill>
                  <a:srgbClr val="575757"/>
                </a:solidFill>
                <a:latin typeface="Trebuchet MS" panose="020B0603020202020204" pitchFamily="34" charset="0"/>
                <a:ea typeface="Meiryo UI" panose="020B0604030504040204" pitchFamily="50" charset="-128"/>
              </a:rPr>
              <a:t>管理機能を</a:t>
            </a:r>
            <a:r>
              <a:rPr kumimoji="1" lang="en-US" altLang="ja-JP" sz="1200">
                <a:solidFill>
                  <a:srgbClr val="575757"/>
                </a:solidFill>
                <a:latin typeface="Trebuchet MS" panose="020B0603020202020204" pitchFamily="34" charset="0"/>
                <a:ea typeface="Meiryo UI" panose="020B0604030504040204" pitchFamily="50" charset="-128"/>
              </a:rPr>
              <a:t>G</a:t>
            </a:r>
            <a:r>
              <a:rPr kumimoji="1" lang="ja-JP" altLang="en-US" sz="1200">
                <a:solidFill>
                  <a:srgbClr val="575757"/>
                </a:solidFill>
                <a:latin typeface="Trebuchet MS" panose="020B0603020202020204" pitchFamily="34" charset="0"/>
                <a:ea typeface="Meiryo UI" panose="020B0604030504040204" pitchFamily="50" charset="-128"/>
              </a:rPr>
              <a:t>ビズ提供となり、システム対応負荷が軽減</a:t>
            </a:r>
            <a:endParaRPr kumimoji="1" lang="en-US" altLang="ja-JP" sz="1200">
              <a:solidFill>
                <a:srgbClr val="575757"/>
              </a:solidFill>
              <a:latin typeface="Trebuchet MS" panose="020B0603020202020204" pitchFamily="34" charset="0"/>
              <a:ea typeface="Meiryo UI" panose="020B0604030504040204" pitchFamily="50" charset="-128"/>
            </a:endParaRPr>
          </a:p>
        </p:txBody>
      </p:sp>
      <p:sp>
        <p:nvSpPr>
          <p:cNvPr id="9" name="正方形/長方形 8">
            <a:extLst>
              <a:ext uri="{FF2B5EF4-FFF2-40B4-BE49-F238E27FC236}">
                <a16:creationId xmlns:a16="http://schemas.microsoft.com/office/drawing/2014/main" id="{0E7B8855-CD6C-9E70-FE2D-FB4C258FAC6B}"/>
              </a:ext>
            </a:extLst>
          </p:cNvPr>
          <p:cNvSpPr/>
          <p:nvPr/>
        </p:nvSpPr>
        <p:spPr>
          <a:xfrm>
            <a:off x="4614648" y="3835894"/>
            <a:ext cx="1687397" cy="286785"/>
          </a:xfrm>
          <a:prstGeom prst="rect">
            <a:avLst/>
          </a:prstGeom>
          <a:solidFill>
            <a:srgbClr val="FFFFFF"/>
          </a:solidFill>
          <a:ln w="9525"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rgbClr val="30C1D7"/>
                </a:solidFill>
                <a:latin typeface="Trebuchet MS" panose="020B0603020202020204" pitchFamily="34" charset="0"/>
                <a:ea typeface="Meiryo UI" panose="020B0604030504040204" pitchFamily="50" charset="-128"/>
              </a:rPr>
              <a:t>法人利用者</a:t>
            </a:r>
            <a:endParaRPr kumimoji="1" lang="en-US" altLang="ja-JP" sz="1200">
              <a:solidFill>
                <a:srgbClr val="30C1D7"/>
              </a:solidFill>
              <a:latin typeface="Trebuchet MS" panose="020B0603020202020204" pitchFamily="34" charset="0"/>
              <a:ea typeface="Meiryo UI" panose="020B0604030504040204" pitchFamily="50" charset="-128"/>
            </a:endParaRPr>
          </a:p>
        </p:txBody>
      </p:sp>
      <p:sp>
        <p:nvSpPr>
          <p:cNvPr id="10" name="テキスト ボックス 9">
            <a:extLst>
              <a:ext uri="{FF2B5EF4-FFF2-40B4-BE49-F238E27FC236}">
                <a16:creationId xmlns:a16="http://schemas.microsoft.com/office/drawing/2014/main" id="{2B8478A1-33D6-14C0-9621-E9154D298D45}"/>
              </a:ext>
            </a:extLst>
          </p:cNvPr>
          <p:cNvSpPr txBox="1"/>
          <p:nvPr/>
        </p:nvSpPr>
        <p:spPr>
          <a:xfrm>
            <a:off x="1162252" y="2528418"/>
            <a:ext cx="2557493" cy="14195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rgbClr val="575757"/>
                </a:solidFill>
                <a:latin typeface="Trebuchet MS" panose="020B0603020202020204" pitchFamily="34" charset="0"/>
                <a:ea typeface="Meiryo UI" panose="020B0604030504040204" pitchFamily="50" charset="-128"/>
              </a:rPr>
              <a:t>G</a:t>
            </a:r>
            <a:r>
              <a:rPr kumimoji="1" lang="ja-JP" altLang="en-US" sz="1200">
                <a:solidFill>
                  <a:srgbClr val="575757"/>
                </a:solidFill>
                <a:latin typeface="Trebuchet MS" panose="020B0603020202020204" pitchFamily="34" charset="0"/>
                <a:ea typeface="Meiryo UI" panose="020B0604030504040204" pitchFamily="50" charset="-128"/>
              </a:rPr>
              <a:t>ビズ</a:t>
            </a:r>
            <a:r>
              <a:rPr kumimoji="1" lang="en-US" altLang="ja-JP" sz="1200">
                <a:solidFill>
                  <a:srgbClr val="575757"/>
                </a:solidFill>
                <a:latin typeface="Trebuchet MS" panose="020B0603020202020204" pitchFamily="34" charset="0"/>
                <a:ea typeface="Meiryo UI" panose="020B0604030504040204" pitchFamily="50" charset="-128"/>
              </a:rPr>
              <a:t>ID</a:t>
            </a:r>
            <a:r>
              <a:rPr kumimoji="1" lang="ja-JP" altLang="en-US" sz="1200">
                <a:solidFill>
                  <a:srgbClr val="575757"/>
                </a:solidFill>
                <a:latin typeface="Trebuchet MS" panose="020B0603020202020204" pitchFamily="34" charset="0"/>
                <a:ea typeface="Meiryo UI" panose="020B0604030504040204" pitchFamily="50" charset="-128"/>
              </a:rPr>
              <a:t>による複数サービス利用イメージ</a:t>
            </a:r>
            <a:endParaRPr kumimoji="1" lang="en-US" sz="1200">
              <a:solidFill>
                <a:srgbClr val="575757"/>
              </a:solidFill>
              <a:latin typeface="Trebuchet MS" panose="020B0603020202020204" pitchFamily="34" charset="0"/>
              <a:ea typeface="Meiryo UI" panose="020B0604030504040204" pitchFamily="50" charset="-128"/>
            </a:endParaRPr>
          </a:p>
        </p:txBody>
      </p:sp>
      <p:cxnSp>
        <p:nvCxnSpPr>
          <p:cNvPr id="11" name="Straight Connector 8">
            <a:extLst>
              <a:ext uri="{FF2B5EF4-FFF2-40B4-BE49-F238E27FC236}">
                <a16:creationId xmlns:a16="http://schemas.microsoft.com/office/drawing/2014/main" id="{F54F1AA5-6207-F9F0-F219-DA1BDE1074CE}"/>
              </a:ext>
            </a:extLst>
          </p:cNvPr>
          <p:cNvCxnSpPr>
            <a:cxnSpLocks/>
          </p:cNvCxnSpPr>
          <p:nvPr/>
        </p:nvCxnSpPr>
        <p:spPr>
          <a:xfrm>
            <a:off x="7495432" y="2137675"/>
            <a:ext cx="0" cy="316888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 name="Group 9">
            <a:extLst>
              <a:ext uri="{FF2B5EF4-FFF2-40B4-BE49-F238E27FC236}">
                <a16:creationId xmlns:a16="http://schemas.microsoft.com/office/drawing/2014/main" id="{C0D8C812-E182-2C68-B469-8000E075BFE9}"/>
              </a:ext>
            </a:extLst>
          </p:cNvPr>
          <p:cNvGrpSpPr/>
          <p:nvPr/>
        </p:nvGrpSpPr>
        <p:grpSpPr>
          <a:xfrm>
            <a:off x="7342346" y="3568662"/>
            <a:ext cx="306171" cy="306910"/>
            <a:chOff x="5937564" y="4460975"/>
            <a:chExt cx="306171" cy="306910"/>
          </a:xfrm>
        </p:grpSpPr>
        <p:sp>
          <p:nvSpPr>
            <p:cNvPr id="13" name="Freeform 94">
              <a:extLst>
                <a:ext uri="{FF2B5EF4-FFF2-40B4-BE49-F238E27FC236}">
                  <a16:creationId xmlns:a16="http://schemas.microsoft.com/office/drawing/2014/main" id="{9AD0124F-A9DD-CF25-CF66-A8519D9B82CB}"/>
                </a:ext>
              </a:extLst>
            </p:cNvPr>
            <p:cNvSpPr>
              <a:spLocks/>
            </p:cNvSpPr>
            <p:nvPr/>
          </p:nvSpPr>
          <p:spPr bwMode="gray">
            <a:xfrm>
              <a:off x="5937564" y="446097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a:solidFill>
                  <a:srgbClr val="6E6F73"/>
                </a:solidFill>
                <a:ea typeface="Meiryo UI" panose="020B0604030504040204" pitchFamily="50" charset="-128"/>
              </a:endParaRPr>
            </a:p>
          </p:txBody>
        </p:sp>
        <p:sp>
          <p:nvSpPr>
            <p:cNvPr id="14" name="Freeform 95">
              <a:extLst>
                <a:ext uri="{FF2B5EF4-FFF2-40B4-BE49-F238E27FC236}">
                  <a16:creationId xmlns:a16="http://schemas.microsoft.com/office/drawing/2014/main" id="{FBAB6868-A177-7734-E1E6-2FE6FD037C1A}"/>
                </a:ext>
              </a:extLst>
            </p:cNvPr>
            <p:cNvSpPr>
              <a:spLocks/>
            </p:cNvSpPr>
            <p:nvPr/>
          </p:nvSpPr>
          <p:spPr bwMode="gray">
            <a:xfrm>
              <a:off x="6053995" y="450206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ea typeface="Meiryo UI" panose="020B0604030504040204" pitchFamily="50" charset="-128"/>
              </a:endParaRPr>
            </a:p>
          </p:txBody>
        </p:sp>
      </p:grpSp>
      <p:sp>
        <p:nvSpPr>
          <p:cNvPr id="15" name="テキスト ボックス 14">
            <a:extLst>
              <a:ext uri="{FF2B5EF4-FFF2-40B4-BE49-F238E27FC236}">
                <a16:creationId xmlns:a16="http://schemas.microsoft.com/office/drawing/2014/main" id="{8D84427D-6CB1-A33E-FE59-C47C23B4A0A8}"/>
              </a:ext>
            </a:extLst>
          </p:cNvPr>
          <p:cNvSpPr txBox="1"/>
          <p:nvPr/>
        </p:nvSpPr>
        <p:spPr>
          <a:xfrm>
            <a:off x="7793665" y="1377941"/>
            <a:ext cx="3769685" cy="332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r>
              <a:rPr kumimoji="1" lang="en-US" altLang="ja-JP" sz="1600">
                <a:solidFill>
                  <a:srgbClr val="295E7E"/>
                </a:solidFill>
                <a:latin typeface="Trebuchet MS" panose="020B0603020202020204" pitchFamily="34" charset="0"/>
                <a:ea typeface="Meiryo UI" panose="020B0604030504040204" pitchFamily="50" charset="-128"/>
              </a:rPr>
              <a:t>G</a:t>
            </a:r>
            <a:r>
              <a:rPr kumimoji="1" lang="ja-JP" altLang="en-US" sz="1600">
                <a:solidFill>
                  <a:srgbClr val="295E7E"/>
                </a:solidFill>
                <a:latin typeface="Trebuchet MS" panose="020B0603020202020204" pitchFamily="34" charset="0"/>
                <a:ea typeface="Meiryo UI" panose="020B0604030504040204" pitchFamily="50" charset="-128"/>
              </a:rPr>
              <a:t>ビズ</a:t>
            </a:r>
            <a:r>
              <a:rPr kumimoji="1" lang="en-US" altLang="ja-JP" sz="1600">
                <a:solidFill>
                  <a:srgbClr val="295E7E"/>
                </a:solidFill>
                <a:latin typeface="Trebuchet MS" panose="020B0603020202020204" pitchFamily="34" charset="0"/>
                <a:ea typeface="Meiryo UI" panose="020B0604030504040204" pitchFamily="50" charset="-128"/>
              </a:rPr>
              <a:t>ID</a:t>
            </a:r>
            <a:r>
              <a:rPr kumimoji="1" lang="ja-JP" altLang="en-US" sz="1600">
                <a:solidFill>
                  <a:srgbClr val="295E7E"/>
                </a:solidFill>
                <a:latin typeface="Trebuchet MS" panose="020B0603020202020204" pitchFamily="34" charset="0"/>
                <a:ea typeface="Meiryo UI" panose="020B0604030504040204" pitchFamily="50" charset="-128"/>
              </a:rPr>
              <a:t>連携方針</a:t>
            </a:r>
            <a:endParaRPr kumimoji="1" lang="en-US" sz="1600">
              <a:solidFill>
                <a:srgbClr val="295E7E"/>
              </a:solidFill>
              <a:latin typeface="Trebuchet MS" panose="020B0603020202020204" pitchFamily="34" charset="0"/>
              <a:ea typeface="Meiryo UI" panose="020B0604030504040204" pitchFamily="50" charset="-128"/>
            </a:endParaRPr>
          </a:p>
        </p:txBody>
      </p:sp>
      <p:cxnSp>
        <p:nvCxnSpPr>
          <p:cNvPr id="16" name="直線コネクタ 15">
            <a:extLst>
              <a:ext uri="{FF2B5EF4-FFF2-40B4-BE49-F238E27FC236}">
                <a16:creationId xmlns:a16="http://schemas.microsoft.com/office/drawing/2014/main" id="{767B3C90-2A59-50A3-0448-058E81CD0B41}"/>
              </a:ext>
            </a:extLst>
          </p:cNvPr>
          <p:cNvCxnSpPr>
            <a:cxnSpLocks/>
          </p:cNvCxnSpPr>
          <p:nvPr/>
        </p:nvCxnSpPr>
        <p:spPr>
          <a:xfrm>
            <a:off x="7793665" y="1729110"/>
            <a:ext cx="3769685"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8" name="グラフィックス 307" descr="データベース 単色塗りつぶし">
            <a:extLst>
              <a:ext uri="{FF2B5EF4-FFF2-40B4-BE49-F238E27FC236}">
                <a16:creationId xmlns:a16="http://schemas.microsoft.com/office/drawing/2014/main" id="{3F09D73D-245D-B340-D72D-8F6321C35F24}"/>
              </a:ext>
            </a:extLst>
          </p:cNvPr>
          <p:cNvGrpSpPr/>
          <p:nvPr/>
        </p:nvGrpSpPr>
        <p:grpSpPr>
          <a:xfrm>
            <a:off x="3225229" y="3752303"/>
            <a:ext cx="134590" cy="137434"/>
            <a:chOff x="9102394" y="3307452"/>
            <a:chExt cx="173847" cy="177524"/>
          </a:xfrm>
          <a:solidFill>
            <a:srgbClr val="0398D0"/>
          </a:solidFill>
        </p:grpSpPr>
        <p:sp>
          <p:nvSpPr>
            <p:cNvPr id="116" name="Freeform: Shape 9">
              <a:extLst>
                <a:ext uri="{FF2B5EF4-FFF2-40B4-BE49-F238E27FC236}">
                  <a16:creationId xmlns:a16="http://schemas.microsoft.com/office/drawing/2014/main" id="{06DB53C9-FADA-C440-A880-DFC1658AF7DB}"/>
                </a:ext>
              </a:extLst>
            </p:cNvPr>
            <p:cNvSpPr/>
            <p:nvPr/>
          </p:nvSpPr>
          <p:spPr>
            <a:xfrm>
              <a:off x="9102394" y="3307452"/>
              <a:ext cx="173847" cy="37373"/>
            </a:xfrm>
            <a:custGeom>
              <a:avLst/>
              <a:gdLst>
                <a:gd name="connsiteX0" fmla="*/ 173847 w 173847"/>
                <a:gd name="connsiteY0" fmla="*/ 18687 h 37373"/>
                <a:gd name="connsiteX1" fmla="*/ 86924 w 173847"/>
                <a:gd name="connsiteY1" fmla="*/ 37374 h 37373"/>
                <a:gd name="connsiteX2" fmla="*/ 0 w 173847"/>
                <a:gd name="connsiteY2" fmla="*/ 18687 h 37373"/>
                <a:gd name="connsiteX3" fmla="*/ 86924 w 173847"/>
                <a:gd name="connsiteY3" fmla="*/ 0 h 37373"/>
                <a:gd name="connsiteX4" fmla="*/ 173847 w 173847"/>
                <a:gd name="connsiteY4" fmla="*/ 18687 h 37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847" h="37373">
                  <a:moveTo>
                    <a:pt x="173847" y="18687"/>
                  </a:moveTo>
                  <a:cubicBezTo>
                    <a:pt x="173847" y="29007"/>
                    <a:pt x="134930" y="37374"/>
                    <a:pt x="86924" y="37374"/>
                  </a:cubicBezTo>
                  <a:cubicBezTo>
                    <a:pt x="38917" y="37374"/>
                    <a:pt x="0" y="29007"/>
                    <a:pt x="0" y="18687"/>
                  </a:cubicBezTo>
                  <a:cubicBezTo>
                    <a:pt x="0" y="8366"/>
                    <a:pt x="38917" y="0"/>
                    <a:pt x="86924" y="0"/>
                  </a:cubicBezTo>
                  <a:cubicBezTo>
                    <a:pt x="134930" y="0"/>
                    <a:pt x="173847" y="8366"/>
                    <a:pt x="173847" y="18687"/>
                  </a:cubicBezTo>
                  <a:close/>
                </a:path>
              </a:pathLst>
            </a:custGeom>
            <a:solidFill>
              <a:srgbClr val="295E7E"/>
            </a:solidFill>
            <a:ln w="6057" cap="flat">
              <a:solidFill>
                <a:schemeClr val="bg1"/>
              </a:solidFill>
              <a:prstDash val="solid"/>
              <a:miter/>
            </a:ln>
          </p:spPr>
          <p:txBody>
            <a:bodyPr lIns="73152" tIns="36576" rIns="73152" bIns="36576" rtlCol="0" anchor="ctr"/>
            <a:lstStyle/>
            <a:p>
              <a:endParaRPr lang="ja-JP" altLang="en-US" sz="1600">
                <a:ea typeface="Meiryo UI" panose="020B0604030504040204" pitchFamily="50" charset="-128"/>
              </a:endParaRPr>
            </a:p>
          </p:txBody>
        </p:sp>
        <p:sp>
          <p:nvSpPr>
            <p:cNvPr id="117" name="Freeform: Shape 10">
              <a:extLst>
                <a:ext uri="{FF2B5EF4-FFF2-40B4-BE49-F238E27FC236}">
                  <a16:creationId xmlns:a16="http://schemas.microsoft.com/office/drawing/2014/main" id="{6C97B19E-D0F8-3AA8-0B09-63F94737B4A7}"/>
                </a:ext>
              </a:extLst>
            </p:cNvPr>
            <p:cNvSpPr/>
            <p:nvPr/>
          </p:nvSpPr>
          <p:spPr>
            <a:xfrm>
              <a:off x="9102394" y="3335482"/>
              <a:ext cx="173847" cy="56060"/>
            </a:xfrm>
            <a:custGeom>
              <a:avLst/>
              <a:gdLst>
                <a:gd name="connsiteX0" fmla="*/ 149012 w 173847"/>
                <a:gd name="connsiteY0" fmla="*/ 37374 h 56060"/>
                <a:gd name="connsiteX1" fmla="*/ 142803 w 173847"/>
                <a:gd name="connsiteY1" fmla="*/ 32702 h 56060"/>
                <a:gd name="connsiteX2" fmla="*/ 149012 w 173847"/>
                <a:gd name="connsiteY2" fmla="*/ 28030 h 56060"/>
                <a:gd name="connsiteX3" fmla="*/ 155221 w 173847"/>
                <a:gd name="connsiteY3" fmla="*/ 32702 h 56060"/>
                <a:gd name="connsiteX4" fmla="*/ 149012 w 173847"/>
                <a:gd name="connsiteY4" fmla="*/ 37374 h 56060"/>
                <a:gd name="connsiteX5" fmla="*/ 86924 w 173847"/>
                <a:gd name="connsiteY5" fmla="*/ 18687 h 56060"/>
                <a:gd name="connsiteX6" fmla="*/ 0 w 173847"/>
                <a:gd name="connsiteY6" fmla="*/ 0 h 56060"/>
                <a:gd name="connsiteX7" fmla="*/ 0 w 173847"/>
                <a:gd name="connsiteY7" fmla="*/ 37374 h 56060"/>
                <a:gd name="connsiteX8" fmla="*/ 86924 w 173847"/>
                <a:gd name="connsiteY8" fmla="*/ 56060 h 56060"/>
                <a:gd name="connsiteX9" fmla="*/ 173847 w 173847"/>
                <a:gd name="connsiteY9" fmla="*/ 37374 h 56060"/>
                <a:gd name="connsiteX10" fmla="*/ 173847 w 173847"/>
                <a:gd name="connsiteY10" fmla="*/ 0 h 56060"/>
                <a:gd name="connsiteX11" fmla="*/ 86924 w 173847"/>
                <a:gd name="connsiteY11" fmla="*/ 18687 h 56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3847" h="56060">
                  <a:moveTo>
                    <a:pt x="149012" y="37374"/>
                  </a:moveTo>
                  <a:cubicBezTo>
                    <a:pt x="145287" y="37374"/>
                    <a:pt x="142803" y="35505"/>
                    <a:pt x="142803" y="32702"/>
                  </a:cubicBezTo>
                  <a:cubicBezTo>
                    <a:pt x="142803" y="29899"/>
                    <a:pt x="145287" y="28030"/>
                    <a:pt x="149012" y="28030"/>
                  </a:cubicBezTo>
                  <a:cubicBezTo>
                    <a:pt x="152737" y="28030"/>
                    <a:pt x="155221" y="29899"/>
                    <a:pt x="155221" y="32702"/>
                  </a:cubicBezTo>
                  <a:cubicBezTo>
                    <a:pt x="155221" y="35505"/>
                    <a:pt x="152737" y="37374"/>
                    <a:pt x="149012" y="37374"/>
                  </a:cubicBezTo>
                  <a:close/>
                  <a:moveTo>
                    <a:pt x="86924" y="18687"/>
                  </a:moveTo>
                  <a:cubicBezTo>
                    <a:pt x="39116" y="18687"/>
                    <a:pt x="0" y="10278"/>
                    <a:pt x="0" y="0"/>
                  </a:cubicBezTo>
                  <a:lnTo>
                    <a:pt x="0" y="37374"/>
                  </a:lnTo>
                  <a:cubicBezTo>
                    <a:pt x="0" y="47651"/>
                    <a:pt x="39116" y="56060"/>
                    <a:pt x="86924" y="56060"/>
                  </a:cubicBezTo>
                  <a:cubicBezTo>
                    <a:pt x="134732" y="56060"/>
                    <a:pt x="173847" y="47651"/>
                    <a:pt x="173847" y="37374"/>
                  </a:cubicBezTo>
                  <a:lnTo>
                    <a:pt x="173847" y="0"/>
                  </a:lnTo>
                  <a:cubicBezTo>
                    <a:pt x="173847" y="10278"/>
                    <a:pt x="134732" y="18687"/>
                    <a:pt x="86924" y="18687"/>
                  </a:cubicBezTo>
                  <a:close/>
                </a:path>
              </a:pathLst>
            </a:custGeom>
            <a:solidFill>
              <a:srgbClr val="295E7E"/>
            </a:solidFill>
            <a:ln w="6057" cap="flat">
              <a:solidFill>
                <a:schemeClr val="bg1"/>
              </a:solidFill>
              <a:prstDash val="solid"/>
              <a:miter/>
            </a:ln>
          </p:spPr>
          <p:txBody>
            <a:bodyPr lIns="73152" tIns="36576" rIns="73152" bIns="36576" rtlCol="0" anchor="ctr"/>
            <a:lstStyle/>
            <a:p>
              <a:endParaRPr lang="ja-JP" altLang="en-US" sz="1600">
                <a:ea typeface="Meiryo UI" panose="020B0604030504040204" pitchFamily="50" charset="-128"/>
              </a:endParaRPr>
            </a:p>
          </p:txBody>
        </p:sp>
        <p:sp>
          <p:nvSpPr>
            <p:cNvPr id="118" name="Freeform: Shape 11">
              <a:extLst>
                <a:ext uri="{FF2B5EF4-FFF2-40B4-BE49-F238E27FC236}">
                  <a16:creationId xmlns:a16="http://schemas.microsoft.com/office/drawing/2014/main" id="{BAE644D8-0967-498E-8C03-DAD13391B92A}"/>
                </a:ext>
              </a:extLst>
            </p:cNvPr>
            <p:cNvSpPr/>
            <p:nvPr/>
          </p:nvSpPr>
          <p:spPr>
            <a:xfrm>
              <a:off x="9102394" y="3382199"/>
              <a:ext cx="173847" cy="56060"/>
            </a:xfrm>
            <a:custGeom>
              <a:avLst/>
              <a:gdLst>
                <a:gd name="connsiteX0" fmla="*/ 149012 w 173847"/>
                <a:gd name="connsiteY0" fmla="*/ 37374 h 56060"/>
                <a:gd name="connsiteX1" fmla="*/ 142803 w 173847"/>
                <a:gd name="connsiteY1" fmla="*/ 32702 h 56060"/>
                <a:gd name="connsiteX2" fmla="*/ 149012 w 173847"/>
                <a:gd name="connsiteY2" fmla="*/ 28030 h 56060"/>
                <a:gd name="connsiteX3" fmla="*/ 155221 w 173847"/>
                <a:gd name="connsiteY3" fmla="*/ 32702 h 56060"/>
                <a:gd name="connsiteX4" fmla="*/ 149012 w 173847"/>
                <a:gd name="connsiteY4" fmla="*/ 37374 h 56060"/>
                <a:gd name="connsiteX5" fmla="*/ 86924 w 173847"/>
                <a:gd name="connsiteY5" fmla="*/ 18687 h 56060"/>
                <a:gd name="connsiteX6" fmla="*/ 0 w 173847"/>
                <a:gd name="connsiteY6" fmla="*/ 0 h 56060"/>
                <a:gd name="connsiteX7" fmla="*/ 0 w 173847"/>
                <a:gd name="connsiteY7" fmla="*/ 37374 h 56060"/>
                <a:gd name="connsiteX8" fmla="*/ 86924 w 173847"/>
                <a:gd name="connsiteY8" fmla="*/ 56060 h 56060"/>
                <a:gd name="connsiteX9" fmla="*/ 173847 w 173847"/>
                <a:gd name="connsiteY9" fmla="*/ 37374 h 56060"/>
                <a:gd name="connsiteX10" fmla="*/ 173847 w 173847"/>
                <a:gd name="connsiteY10" fmla="*/ 0 h 56060"/>
                <a:gd name="connsiteX11" fmla="*/ 86924 w 173847"/>
                <a:gd name="connsiteY11" fmla="*/ 18687 h 56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3847" h="56060">
                  <a:moveTo>
                    <a:pt x="149012" y="37374"/>
                  </a:moveTo>
                  <a:cubicBezTo>
                    <a:pt x="145287" y="37374"/>
                    <a:pt x="142803" y="35505"/>
                    <a:pt x="142803" y="32702"/>
                  </a:cubicBezTo>
                  <a:cubicBezTo>
                    <a:pt x="142803" y="29899"/>
                    <a:pt x="145287" y="28030"/>
                    <a:pt x="149012" y="28030"/>
                  </a:cubicBezTo>
                  <a:cubicBezTo>
                    <a:pt x="152737" y="28030"/>
                    <a:pt x="155221" y="29899"/>
                    <a:pt x="155221" y="32702"/>
                  </a:cubicBezTo>
                  <a:cubicBezTo>
                    <a:pt x="155221" y="35505"/>
                    <a:pt x="152737" y="37374"/>
                    <a:pt x="149012" y="37374"/>
                  </a:cubicBezTo>
                  <a:close/>
                  <a:moveTo>
                    <a:pt x="86924" y="18687"/>
                  </a:moveTo>
                  <a:cubicBezTo>
                    <a:pt x="39116" y="18687"/>
                    <a:pt x="0" y="10278"/>
                    <a:pt x="0" y="0"/>
                  </a:cubicBezTo>
                  <a:lnTo>
                    <a:pt x="0" y="37374"/>
                  </a:lnTo>
                  <a:cubicBezTo>
                    <a:pt x="0" y="47651"/>
                    <a:pt x="39116" y="56060"/>
                    <a:pt x="86924" y="56060"/>
                  </a:cubicBezTo>
                  <a:cubicBezTo>
                    <a:pt x="134732" y="56060"/>
                    <a:pt x="173847" y="47651"/>
                    <a:pt x="173847" y="37374"/>
                  </a:cubicBezTo>
                  <a:lnTo>
                    <a:pt x="173847" y="0"/>
                  </a:lnTo>
                  <a:cubicBezTo>
                    <a:pt x="173847" y="10278"/>
                    <a:pt x="134732" y="18687"/>
                    <a:pt x="86924" y="18687"/>
                  </a:cubicBezTo>
                  <a:close/>
                </a:path>
              </a:pathLst>
            </a:custGeom>
            <a:solidFill>
              <a:srgbClr val="295E7E"/>
            </a:solidFill>
            <a:ln w="6057" cap="flat">
              <a:solidFill>
                <a:schemeClr val="bg1"/>
              </a:solidFill>
              <a:prstDash val="solid"/>
              <a:miter/>
            </a:ln>
          </p:spPr>
          <p:txBody>
            <a:bodyPr lIns="73152" tIns="36576" rIns="73152" bIns="36576" rtlCol="0" anchor="ctr"/>
            <a:lstStyle/>
            <a:p>
              <a:endParaRPr lang="ja-JP" altLang="en-US" sz="1600">
                <a:ea typeface="Meiryo UI" panose="020B0604030504040204" pitchFamily="50" charset="-128"/>
              </a:endParaRPr>
            </a:p>
          </p:txBody>
        </p:sp>
        <p:sp>
          <p:nvSpPr>
            <p:cNvPr id="119" name="Freeform: Shape 12">
              <a:extLst>
                <a:ext uri="{FF2B5EF4-FFF2-40B4-BE49-F238E27FC236}">
                  <a16:creationId xmlns:a16="http://schemas.microsoft.com/office/drawing/2014/main" id="{C0EA6F45-D41E-C272-B45F-3425E397AD30}"/>
                </a:ext>
              </a:extLst>
            </p:cNvPr>
            <p:cNvSpPr/>
            <p:nvPr/>
          </p:nvSpPr>
          <p:spPr>
            <a:xfrm>
              <a:off x="9102394" y="3428916"/>
              <a:ext cx="173847" cy="56060"/>
            </a:xfrm>
            <a:custGeom>
              <a:avLst/>
              <a:gdLst>
                <a:gd name="connsiteX0" fmla="*/ 149012 w 173847"/>
                <a:gd name="connsiteY0" fmla="*/ 37374 h 56060"/>
                <a:gd name="connsiteX1" fmla="*/ 142803 w 173847"/>
                <a:gd name="connsiteY1" fmla="*/ 32702 h 56060"/>
                <a:gd name="connsiteX2" fmla="*/ 149012 w 173847"/>
                <a:gd name="connsiteY2" fmla="*/ 28030 h 56060"/>
                <a:gd name="connsiteX3" fmla="*/ 155221 w 173847"/>
                <a:gd name="connsiteY3" fmla="*/ 32702 h 56060"/>
                <a:gd name="connsiteX4" fmla="*/ 149012 w 173847"/>
                <a:gd name="connsiteY4" fmla="*/ 37374 h 56060"/>
                <a:gd name="connsiteX5" fmla="*/ 86924 w 173847"/>
                <a:gd name="connsiteY5" fmla="*/ 18687 h 56060"/>
                <a:gd name="connsiteX6" fmla="*/ 0 w 173847"/>
                <a:gd name="connsiteY6" fmla="*/ 0 h 56060"/>
                <a:gd name="connsiteX7" fmla="*/ 0 w 173847"/>
                <a:gd name="connsiteY7" fmla="*/ 37374 h 56060"/>
                <a:gd name="connsiteX8" fmla="*/ 86924 w 173847"/>
                <a:gd name="connsiteY8" fmla="*/ 56060 h 56060"/>
                <a:gd name="connsiteX9" fmla="*/ 173847 w 173847"/>
                <a:gd name="connsiteY9" fmla="*/ 37374 h 56060"/>
                <a:gd name="connsiteX10" fmla="*/ 173847 w 173847"/>
                <a:gd name="connsiteY10" fmla="*/ 0 h 56060"/>
                <a:gd name="connsiteX11" fmla="*/ 86924 w 173847"/>
                <a:gd name="connsiteY11" fmla="*/ 18687 h 56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3847" h="56060">
                  <a:moveTo>
                    <a:pt x="149012" y="37374"/>
                  </a:moveTo>
                  <a:cubicBezTo>
                    <a:pt x="145287" y="37374"/>
                    <a:pt x="142803" y="35505"/>
                    <a:pt x="142803" y="32702"/>
                  </a:cubicBezTo>
                  <a:cubicBezTo>
                    <a:pt x="142803" y="29899"/>
                    <a:pt x="145287" y="28030"/>
                    <a:pt x="149012" y="28030"/>
                  </a:cubicBezTo>
                  <a:cubicBezTo>
                    <a:pt x="152737" y="28030"/>
                    <a:pt x="155221" y="29899"/>
                    <a:pt x="155221" y="32702"/>
                  </a:cubicBezTo>
                  <a:cubicBezTo>
                    <a:pt x="155221" y="35505"/>
                    <a:pt x="152737" y="37374"/>
                    <a:pt x="149012" y="37374"/>
                  </a:cubicBezTo>
                  <a:close/>
                  <a:moveTo>
                    <a:pt x="86924" y="18687"/>
                  </a:moveTo>
                  <a:cubicBezTo>
                    <a:pt x="39116" y="18687"/>
                    <a:pt x="0" y="10278"/>
                    <a:pt x="0" y="0"/>
                  </a:cubicBezTo>
                  <a:lnTo>
                    <a:pt x="0" y="37374"/>
                  </a:lnTo>
                  <a:cubicBezTo>
                    <a:pt x="0" y="47651"/>
                    <a:pt x="39116" y="56060"/>
                    <a:pt x="86924" y="56060"/>
                  </a:cubicBezTo>
                  <a:cubicBezTo>
                    <a:pt x="134732" y="56060"/>
                    <a:pt x="173847" y="47651"/>
                    <a:pt x="173847" y="37374"/>
                  </a:cubicBezTo>
                  <a:lnTo>
                    <a:pt x="173847" y="0"/>
                  </a:lnTo>
                  <a:cubicBezTo>
                    <a:pt x="173847" y="10278"/>
                    <a:pt x="134732" y="18687"/>
                    <a:pt x="86924" y="18687"/>
                  </a:cubicBezTo>
                  <a:close/>
                </a:path>
              </a:pathLst>
            </a:custGeom>
            <a:solidFill>
              <a:srgbClr val="295E7E"/>
            </a:solidFill>
            <a:ln w="6057" cap="flat">
              <a:solidFill>
                <a:schemeClr val="bg1"/>
              </a:solidFill>
              <a:prstDash val="solid"/>
              <a:miter/>
            </a:ln>
          </p:spPr>
          <p:txBody>
            <a:bodyPr lIns="73152" tIns="36576" rIns="73152" bIns="36576" rtlCol="0" anchor="ctr"/>
            <a:lstStyle/>
            <a:p>
              <a:endParaRPr lang="ja-JP" altLang="en-US" sz="1600">
                <a:ea typeface="Meiryo UI" panose="020B0604030504040204" pitchFamily="50" charset="-128"/>
              </a:endParaRPr>
            </a:p>
          </p:txBody>
        </p:sp>
      </p:grpSp>
      <p:sp>
        <p:nvSpPr>
          <p:cNvPr id="19" name="グラフィックス 311" descr="スマート フォン 単色塗りつぶし">
            <a:extLst>
              <a:ext uri="{FF2B5EF4-FFF2-40B4-BE49-F238E27FC236}">
                <a16:creationId xmlns:a16="http://schemas.microsoft.com/office/drawing/2014/main" id="{6E60ED1C-5E81-C683-5E9F-E9356939341D}"/>
              </a:ext>
            </a:extLst>
          </p:cNvPr>
          <p:cNvSpPr/>
          <p:nvPr/>
        </p:nvSpPr>
        <p:spPr>
          <a:xfrm>
            <a:off x="1787972" y="3530193"/>
            <a:ext cx="98476" cy="135842"/>
          </a:xfrm>
          <a:custGeom>
            <a:avLst/>
            <a:gdLst>
              <a:gd name="connsiteX0" fmla="*/ 111300 w 127199"/>
              <a:gd name="connsiteY0" fmla="*/ 151538 h 175464"/>
              <a:gd name="connsiteX1" fmla="*/ 15900 w 127199"/>
              <a:gd name="connsiteY1" fmla="*/ 151538 h 175464"/>
              <a:gd name="connsiteX2" fmla="*/ 15900 w 127199"/>
              <a:gd name="connsiteY2" fmla="*/ 23927 h 175464"/>
              <a:gd name="connsiteX3" fmla="*/ 111300 w 127199"/>
              <a:gd name="connsiteY3" fmla="*/ 23927 h 175464"/>
              <a:gd name="connsiteX4" fmla="*/ 111300 w 127199"/>
              <a:gd name="connsiteY4" fmla="*/ 151538 h 175464"/>
              <a:gd name="connsiteX5" fmla="*/ 53000 w 127199"/>
              <a:gd name="connsiteY5" fmla="*/ 7976 h 175464"/>
              <a:gd name="connsiteX6" fmla="*/ 74200 w 127199"/>
              <a:gd name="connsiteY6" fmla="*/ 7976 h 175464"/>
              <a:gd name="connsiteX7" fmla="*/ 79500 w 127199"/>
              <a:gd name="connsiteY7" fmla="*/ 11964 h 175464"/>
              <a:gd name="connsiteX8" fmla="*/ 74200 w 127199"/>
              <a:gd name="connsiteY8" fmla="*/ 15951 h 175464"/>
              <a:gd name="connsiteX9" fmla="*/ 53000 w 127199"/>
              <a:gd name="connsiteY9" fmla="*/ 15951 h 175464"/>
              <a:gd name="connsiteX10" fmla="*/ 47700 w 127199"/>
              <a:gd name="connsiteY10" fmla="*/ 11964 h 175464"/>
              <a:gd name="connsiteX11" fmla="*/ 53000 w 127199"/>
              <a:gd name="connsiteY11" fmla="*/ 7976 h 175464"/>
              <a:gd name="connsiteX12" fmla="*/ 121900 w 127199"/>
              <a:gd name="connsiteY12" fmla="*/ 0 h 175464"/>
              <a:gd name="connsiteX13" fmla="*/ 5300 w 127199"/>
              <a:gd name="connsiteY13" fmla="*/ 0 h 175464"/>
              <a:gd name="connsiteX14" fmla="*/ 0 w 127199"/>
              <a:gd name="connsiteY14" fmla="*/ 3988 h 175464"/>
              <a:gd name="connsiteX15" fmla="*/ 0 w 127199"/>
              <a:gd name="connsiteY15" fmla="*/ 171477 h 175464"/>
              <a:gd name="connsiteX16" fmla="*/ 5300 w 127199"/>
              <a:gd name="connsiteY16" fmla="*/ 175465 h 175464"/>
              <a:gd name="connsiteX17" fmla="*/ 121900 w 127199"/>
              <a:gd name="connsiteY17" fmla="*/ 175465 h 175464"/>
              <a:gd name="connsiteX18" fmla="*/ 127200 w 127199"/>
              <a:gd name="connsiteY18" fmla="*/ 171477 h 175464"/>
              <a:gd name="connsiteX19" fmla="*/ 127200 w 127199"/>
              <a:gd name="connsiteY19" fmla="*/ 3988 h 175464"/>
              <a:gd name="connsiteX20" fmla="*/ 121900 w 127199"/>
              <a:gd name="connsiteY20" fmla="*/ 0 h 17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199" h="175464">
                <a:moveTo>
                  <a:pt x="111300" y="151538"/>
                </a:moveTo>
                <a:lnTo>
                  <a:pt x="15900" y="151538"/>
                </a:lnTo>
                <a:lnTo>
                  <a:pt x="15900" y="23927"/>
                </a:lnTo>
                <a:lnTo>
                  <a:pt x="111300" y="23927"/>
                </a:lnTo>
                <a:lnTo>
                  <a:pt x="111300" y="151538"/>
                </a:lnTo>
                <a:close/>
                <a:moveTo>
                  <a:pt x="53000" y="7976"/>
                </a:moveTo>
                <a:lnTo>
                  <a:pt x="74200" y="7976"/>
                </a:lnTo>
                <a:cubicBezTo>
                  <a:pt x="77115" y="7976"/>
                  <a:pt x="79500" y="9770"/>
                  <a:pt x="79500" y="11964"/>
                </a:cubicBezTo>
                <a:cubicBezTo>
                  <a:pt x="79500" y="14157"/>
                  <a:pt x="77115" y="15951"/>
                  <a:pt x="74200" y="15951"/>
                </a:cubicBezTo>
                <a:lnTo>
                  <a:pt x="53000" y="15951"/>
                </a:lnTo>
                <a:cubicBezTo>
                  <a:pt x="50085" y="15951"/>
                  <a:pt x="47700" y="14157"/>
                  <a:pt x="47700" y="11964"/>
                </a:cubicBezTo>
                <a:cubicBezTo>
                  <a:pt x="47700" y="9770"/>
                  <a:pt x="50085" y="7976"/>
                  <a:pt x="53000" y="7976"/>
                </a:cubicBezTo>
                <a:close/>
                <a:moveTo>
                  <a:pt x="121900" y="0"/>
                </a:moveTo>
                <a:lnTo>
                  <a:pt x="5300" y="0"/>
                </a:lnTo>
                <a:cubicBezTo>
                  <a:pt x="2385" y="0"/>
                  <a:pt x="0" y="1795"/>
                  <a:pt x="0" y="3988"/>
                </a:cubicBezTo>
                <a:lnTo>
                  <a:pt x="0" y="171477"/>
                </a:lnTo>
                <a:cubicBezTo>
                  <a:pt x="0" y="173670"/>
                  <a:pt x="2385" y="175465"/>
                  <a:pt x="5300" y="175465"/>
                </a:cubicBezTo>
                <a:lnTo>
                  <a:pt x="121900" y="175465"/>
                </a:lnTo>
                <a:cubicBezTo>
                  <a:pt x="124815" y="175465"/>
                  <a:pt x="127200" y="173670"/>
                  <a:pt x="127200" y="171477"/>
                </a:cubicBezTo>
                <a:lnTo>
                  <a:pt x="127200" y="3988"/>
                </a:lnTo>
                <a:cubicBezTo>
                  <a:pt x="127200" y="1795"/>
                  <a:pt x="124815" y="0"/>
                  <a:pt x="121900" y="0"/>
                </a:cubicBezTo>
                <a:close/>
              </a:path>
            </a:pathLst>
          </a:custGeom>
          <a:solidFill>
            <a:srgbClr val="295E7E"/>
          </a:solidFill>
          <a:ln w="2580" cap="flat">
            <a:noFill/>
            <a:prstDash val="solid"/>
            <a:miter/>
          </a:ln>
        </p:spPr>
        <p:txBody>
          <a:bodyPr lIns="73152" tIns="36576" rIns="73152" bIns="36576" rtlCol="0" anchor="ctr"/>
          <a:lstStyle/>
          <a:p>
            <a:endParaRPr lang="ja-JP" altLang="en-US" sz="1600">
              <a:ea typeface="Meiryo UI" panose="020B0604030504040204" pitchFamily="50" charset="-128"/>
            </a:endParaRPr>
          </a:p>
        </p:txBody>
      </p:sp>
      <p:sp>
        <p:nvSpPr>
          <p:cNvPr id="20" name="グラフィックス 314" descr="スマート フォン 単色塗りつぶし">
            <a:extLst>
              <a:ext uri="{FF2B5EF4-FFF2-40B4-BE49-F238E27FC236}">
                <a16:creationId xmlns:a16="http://schemas.microsoft.com/office/drawing/2014/main" id="{8AB44938-6B85-5ADB-CFFE-D0AB31A71523}"/>
              </a:ext>
            </a:extLst>
          </p:cNvPr>
          <p:cNvSpPr/>
          <p:nvPr/>
        </p:nvSpPr>
        <p:spPr>
          <a:xfrm>
            <a:off x="2630828" y="3534974"/>
            <a:ext cx="98476" cy="135842"/>
          </a:xfrm>
          <a:custGeom>
            <a:avLst/>
            <a:gdLst>
              <a:gd name="connsiteX0" fmla="*/ 111300 w 127199"/>
              <a:gd name="connsiteY0" fmla="*/ 151538 h 175464"/>
              <a:gd name="connsiteX1" fmla="*/ 15900 w 127199"/>
              <a:gd name="connsiteY1" fmla="*/ 151538 h 175464"/>
              <a:gd name="connsiteX2" fmla="*/ 15900 w 127199"/>
              <a:gd name="connsiteY2" fmla="*/ 23927 h 175464"/>
              <a:gd name="connsiteX3" fmla="*/ 111300 w 127199"/>
              <a:gd name="connsiteY3" fmla="*/ 23927 h 175464"/>
              <a:gd name="connsiteX4" fmla="*/ 111300 w 127199"/>
              <a:gd name="connsiteY4" fmla="*/ 151538 h 175464"/>
              <a:gd name="connsiteX5" fmla="*/ 53000 w 127199"/>
              <a:gd name="connsiteY5" fmla="*/ 7976 h 175464"/>
              <a:gd name="connsiteX6" fmla="*/ 74200 w 127199"/>
              <a:gd name="connsiteY6" fmla="*/ 7976 h 175464"/>
              <a:gd name="connsiteX7" fmla="*/ 79500 w 127199"/>
              <a:gd name="connsiteY7" fmla="*/ 11964 h 175464"/>
              <a:gd name="connsiteX8" fmla="*/ 74200 w 127199"/>
              <a:gd name="connsiteY8" fmla="*/ 15951 h 175464"/>
              <a:gd name="connsiteX9" fmla="*/ 53000 w 127199"/>
              <a:gd name="connsiteY9" fmla="*/ 15951 h 175464"/>
              <a:gd name="connsiteX10" fmla="*/ 47700 w 127199"/>
              <a:gd name="connsiteY10" fmla="*/ 11964 h 175464"/>
              <a:gd name="connsiteX11" fmla="*/ 53000 w 127199"/>
              <a:gd name="connsiteY11" fmla="*/ 7976 h 175464"/>
              <a:gd name="connsiteX12" fmla="*/ 121900 w 127199"/>
              <a:gd name="connsiteY12" fmla="*/ 0 h 175464"/>
              <a:gd name="connsiteX13" fmla="*/ 5300 w 127199"/>
              <a:gd name="connsiteY13" fmla="*/ 0 h 175464"/>
              <a:gd name="connsiteX14" fmla="*/ 0 w 127199"/>
              <a:gd name="connsiteY14" fmla="*/ 3988 h 175464"/>
              <a:gd name="connsiteX15" fmla="*/ 0 w 127199"/>
              <a:gd name="connsiteY15" fmla="*/ 171477 h 175464"/>
              <a:gd name="connsiteX16" fmla="*/ 5300 w 127199"/>
              <a:gd name="connsiteY16" fmla="*/ 175465 h 175464"/>
              <a:gd name="connsiteX17" fmla="*/ 121900 w 127199"/>
              <a:gd name="connsiteY17" fmla="*/ 175465 h 175464"/>
              <a:gd name="connsiteX18" fmla="*/ 127200 w 127199"/>
              <a:gd name="connsiteY18" fmla="*/ 171477 h 175464"/>
              <a:gd name="connsiteX19" fmla="*/ 127200 w 127199"/>
              <a:gd name="connsiteY19" fmla="*/ 3988 h 175464"/>
              <a:gd name="connsiteX20" fmla="*/ 121900 w 127199"/>
              <a:gd name="connsiteY20" fmla="*/ 0 h 17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7199" h="175464">
                <a:moveTo>
                  <a:pt x="111300" y="151538"/>
                </a:moveTo>
                <a:lnTo>
                  <a:pt x="15900" y="151538"/>
                </a:lnTo>
                <a:lnTo>
                  <a:pt x="15900" y="23927"/>
                </a:lnTo>
                <a:lnTo>
                  <a:pt x="111300" y="23927"/>
                </a:lnTo>
                <a:lnTo>
                  <a:pt x="111300" y="151538"/>
                </a:lnTo>
                <a:close/>
                <a:moveTo>
                  <a:pt x="53000" y="7976"/>
                </a:moveTo>
                <a:lnTo>
                  <a:pt x="74200" y="7976"/>
                </a:lnTo>
                <a:cubicBezTo>
                  <a:pt x="77115" y="7976"/>
                  <a:pt x="79500" y="9770"/>
                  <a:pt x="79500" y="11964"/>
                </a:cubicBezTo>
                <a:cubicBezTo>
                  <a:pt x="79500" y="14157"/>
                  <a:pt x="77115" y="15951"/>
                  <a:pt x="74200" y="15951"/>
                </a:cubicBezTo>
                <a:lnTo>
                  <a:pt x="53000" y="15951"/>
                </a:lnTo>
                <a:cubicBezTo>
                  <a:pt x="50085" y="15951"/>
                  <a:pt x="47700" y="14157"/>
                  <a:pt x="47700" y="11964"/>
                </a:cubicBezTo>
                <a:cubicBezTo>
                  <a:pt x="47700" y="9770"/>
                  <a:pt x="50085" y="7976"/>
                  <a:pt x="53000" y="7976"/>
                </a:cubicBezTo>
                <a:close/>
                <a:moveTo>
                  <a:pt x="121900" y="0"/>
                </a:moveTo>
                <a:lnTo>
                  <a:pt x="5300" y="0"/>
                </a:lnTo>
                <a:cubicBezTo>
                  <a:pt x="2385" y="0"/>
                  <a:pt x="0" y="1795"/>
                  <a:pt x="0" y="3988"/>
                </a:cubicBezTo>
                <a:lnTo>
                  <a:pt x="0" y="171477"/>
                </a:lnTo>
                <a:cubicBezTo>
                  <a:pt x="0" y="173670"/>
                  <a:pt x="2385" y="175465"/>
                  <a:pt x="5300" y="175465"/>
                </a:cubicBezTo>
                <a:lnTo>
                  <a:pt x="121900" y="175465"/>
                </a:lnTo>
                <a:cubicBezTo>
                  <a:pt x="124815" y="175465"/>
                  <a:pt x="127200" y="173670"/>
                  <a:pt x="127200" y="171477"/>
                </a:cubicBezTo>
                <a:lnTo>
                  <a:pt x="127200" y="3988"/>
                </a:lnTo>
                <a:cubicBezTo>
                  <a:pt x="127200" y="1795"/>
                  <a:pt x="124815" y="0"/>
                  <a:pt x="121900" y="0"/>
                </a:cubicBezTo>
                <a:close/>
              </a:path>
            </a:pathLst>
          </a:custGeom>
          <a:solidFill>
            <a:srgbClr val="295E7E"/>
          </a:solidFill>
          <a:ln w="2580" cap="flat">
            <a:noFill/>
            <a:prstDash val="solid"/>
            <a:miter/>
          </a:ln>
        </p:spPr>
        <p:txBody>
          <a:bodyPr lIns="73152" tIns="36576" rIns="73152" bIns="36576" rtlCol="0" anchor="ctr"/>
          <a:lstStyle/>
          <a:p>
            <a:endParaRPr lang="ja-JP" altLang="en-US" sz="1600">
              <a:ea typeface="Meiryo UI" panose="020B0604030504040204" pitchFamily="50" charset="-128"/>
            </a:endParaRPr>
          </a:p>
        </p:txBody>
      </p:sp>
      <p:grpSp>
        <p:nvGrpSpPr>
          <p:cNvPr id="21" name="グラフィックス 372" descr="データベース 単色塗りつぶし">
            <a:extLst>
              <a:ext uri="{FF2B5EF4-FFF2-40B4-BE49-F238E27FC236}">
                <a16:creationId xmlns:a16="http://schemas.microsoft.com/office/drawing/2014/main" id="{7CFD0F78-B161-4425-2F68-ABC527D468B3}"/>
              </a:ext>
            </a:extLst>
          </p:cNvPr>
          <p:cNvGrpSpPr/>
          <p:nvPr/>
        </p:nvGrpSpPr>
        <p:grpSpPr>
          <a:xfrm>
            <a:off x="1556464" y="4532467"/>
            <a:ext cx="62256" cy="63569"/>
            <a:chOff x="7342016" y="4089848"/>
            <a:chExt cx="80414" cy="82113"/>
          </a:xfrm>
          <a:solidFill>
            <a:schemeClr val="tx2"/>
          </a:solidFill>
        </p:grpSpPr>
        <p:sp>
          <p:nvSpPr>
            <p:cNvPr id="112" name="Freeform: Shape 20">
              <a:extLst>
                <a:ext uri="{FF2B5EF4-FFF2-40B4-BE49-F238E27FC236}">
                  <a16:creationId xmlns:a16="http://schemas.microsoft.com/office/drawing/2014/main" id="{F7DF21C1-E10E-1237-0E8C-D165D8593177}"/>
                </a:ext>
              </a:extLst>
            </p:cNvPr>
            <p:cNvSpPr/>
            <p:nvPr/>
          </p:nvSpPr>
          <p:spPr>
            <a:xfrm>
              <a:off x="7342016" y="4089848"/>
              <a:ext cx="80414" cy="17287"/>
            </a:xfrm>
            <a:custGeom>
              <a:avLst/>
              <a:gdLst>
                <a:gd name="connsiteX0" fmla="*/ 80414 w 80414"/>
                <a:gd name="connsiteY0" fmla="*/ 8644 h 17287"/>
                <a:gd name="connsiteX1" fmla="*/ 40207 w 80414"/>
                <a:gd name="connsiteY1" fmla="*/ 17287 h 17287"/>
                <a:gd name="connsiteX2" fmla="*/ 0 w 80414"/>
                <a:gd name="connsiteY2" fmla="*/ 8644 h 17287"/>
                <a:gd name="connsiteX3" fmla="*/ 40207 w 80414"/>
                <a:gd name="connsiteY3" fmla="*/ 0 h 17287"/>
                <a:gd name="connsiteX4" fmla="*/ 80414 w 80414"/>
                <a:gd name="connsiteY4" fmla="*/ 8644 h 17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14" h="17287">
                  <a:moveTo>
                    <a:pt x="80414" y="8644"/>
                  </a:moveTo>
                  <a:cubicBezTo>
                    <a:pt x="80414" y="13417"/>
                    <a:pt x="62413" y="17287"/>
                    <a:pt x="40207" y="17287"/>
                  </a:cubicBezTo>
                  <a:cubicBezTo>
                    <a:pt x="18001" y="17287"/>
                    <a:pt x="0" y="13417"/>
                    <a:pt x="0" y="8644"/>
                  </a:cubicBezTo>
                  <a:cubicBezTo>
                    <a:pt x="0" y="3870"/>
                    <a:pt x="18001" y="0"/>
                    <a:pt x="40207" y="0"/>
                  </a:cubicBezTo>
                  <a:cubicBezTo>
                    <a:pt x="62413" y="0"/>
                    <a:pt x="80414" y="3870"/>
                    <a:pt x="80414"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13" name="Freeform: Shape 22">
              <a:extLst>
                <a:ext uri="{FF2B5EF4-FFF2-40B4-BE49-F238E27FC236}">
                  <a16:creationId xmlns:a16="http://schemas.microsoft.com/office/drawing/2014/main" id="{A5D381B7-16CA-9C61-4A49-A73813F1624A}"/>
                </a:ext>
              </a:extLst>
            </p:cNvPr>
            <p:cNvSpPr/>
            <p:nvPr/>
          </p:nvSpPr>
          <p:spPr>
            <a:xfrm>
              <a:off x="7342016" y="4102813"/>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14" name="Freeform: Shape 24">
              <a:extLst>
                <a:ext uri="{FF2B5EF4-FFF2-40B4-BE49-F238E27FC236}">
                  <a16:creationId xmlns:a16="http://schemas.microsoft.com/office/drawing/2014/main" id="{53915839-B705-D4F9-2856-E576B93F84FA}"/>
                </a:ext>
              </a:extLst>
            </p:cNvPr>
            <p:cNvSpPr/>
            <p:nvPr/>
          </p:nvSpPr>
          <p:spPr>
            <a:xfrm>
              <a:off x="7342016" y="4124422"/>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15" name="Freeform: Shape 27">
              <a:extLst>
                <a:ext uri="{FF2B5EF4-FFF2-40B4-BE49-F238E27FC236}">
                  <a16:creationId xmlns:a16="http://schemas.microsoft.com/office/drawing/2014/main" id="{61832B54-D23B-3AFF-799D-A168F4C6C0ED}"/>
                </a:ext>
              </a:extLst>
            </p:cNvPr>
            <p:cNvSpPr/>
            <p:nvPr/>
          </p:nvSpPr>
          <p:spPr>
            <a:xfrm>
              <a:off x="7342016" y="4146031"/>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grpSp>
      <p:grpSp>
        <p:nvGrpSpPr>
          <p:cNvPr id="22" name="グラフィックス 373" descr="データベース 単色塗りつぶし">
            <a:extLst>
              <a:ext uri="{FF2B5EF4-FFF2-40B4-BE49-F238E27FC236}">
                <a16:creationId xmlns:a16="http://schemas.microsoft.com/office/drawing/2014/main" id="{1038E2CD-6198-5A88-A985-E1C5E2B9292A}"/>
              </a:ext>
            </a:extLst>
          </p:cNvPr>
          <p:cNvGrpSpPr/>
          <p:nvPr/>
        </p:nvGrpSpPr>
        <p:grpSpPr>
          <a:xfrm>
            <a:off x="2175324" y="4532467"/>
            <a:ext cx="62256" cy="63569"/>
            <a:chOff x="8115593" y="4089848"/>
            <a:chExt cx="80414" cy="82113"/>
          </a:xfrm>
          <a:solidFill>
            <a:schemeClr val="tx2"/>
          </a:solidFill>
        </p:grpSpPr>
        <p:sp>
          <p:nvSpPr>
            <p:cNvPr id="108" name="Freeform: Shape 30">
              <a:extLst>
                <a:ext uri="{FF2B5EF4-FFF2-40B4-BE49-F238E27FC236}">
                  <a16:creationId xmlns:a16="http://schemas.microsoft.com/office/drawing/2014/main" id="{D1EA48C0-44CA-05B4-A66D-CF834F256F20}"/>
                </a:ext>
              </a:extLst>
            </p:cNvPr>
            <p:cNvSpPr/>
            <p:nvPr/>
          </p:nvSpPr>
          <p:spPr>
            <a:xfrm>
              <a:off x="8115593" y="4089848"/>
              <a:ext cx="80414" cy="17287"/>
            </a:xfrm>
            <a:custGeom>
              <a:avLst/>
              <a:gdLst>
                <a:gd name="connsiteX0" fmla="*/ 80414 w 80414"/>
                <a:gd name="connsiteY0" fmla="*/ 8644 h 17287"/>
                <a:gd name="connsiteX1" fmla="*/ 40207 w 80414"/>
                <a:gd name="connsiteY1" fmla="*/ 17287 h 17287"/>
                <a:gd name="connsiteX2" fmla="*/ 0 w 80414"/>
                <a:gd name="connsiteY2" fmla="*/ 8644 h 17287"/>
                <a:gd name="connsiteX3" fmla="*/ 40207 w 80414"/>
                <a:gd name="connsiteY3" fmla="*/ 0 h 17287"/>
                <a:gd name="connsiteX4" fmla="*/ 80414 w 80414"/>
                <a:gd name="connsiteY4" fmla="*/ 8644 h 17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14" h="17287">
                  <a:moveTo>
                    <a:pt x="80414" y="8644"/>
                  </a:moveTo>
                  <a:cubicBezTo>
                    <a:pt x="80414" y="13417"/>
                    <a:pt x="62413" y="17287"/>
                    <a:pt x="40207" y="17287"/>
                  </a:cubicBezTo>
                  <a:cubicBezTo>
                    <a:pt x="18001" y="17287"/>
                    <a:pt x="0" y="13417"/>
                    <a:pt x="0" y="8644"/>
                  </a:cubicBezTo>
                  <a:cubicBezTo>
                    <a:pt x="0" y="3870"/>
                    <a:pt x="18001" y="0"/>
                    <a:pt x="40207" y="0"/>
                  </a:cubicBezTo>
                  <a:cubicBezTo>
                    <a:pt x="62413" y="0"/>
                    <a:pt x="80414" y="3870"/>
                    <a:pt x="80414"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9" name="Freeform: Shape 31">
              <a:extLst>
                <a:ext uri="{FF2B5EF4-FFF2-40B4-BE49-F238E27FC236}">
                  <a16:creationId xmlns:a16="http://schemas.microsoft.com/office/drawing/2014/main" id="{E51C6722-DF2E-5871-2F23-7697F9328BD3}"/>
                </a:ext>
              </a:extLst>
            </p:cNvPr>
            <p:cNvSpPr/>
            <p:nvPr/>
          </p:nvSpPr>
          <p:spPr>
            <a:xfrm>
              <a:off x="8115593" y="4102813"/>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10" name="Freeform: Shape 32">
              <a:extLst>
                <a:ext uri="{FF2B5EF4-FFF2-40B4-BE49-F238E27FC236}">
                  <a16:creationId xmlns:a16="http://schemas.microsoft.com/office/drawing/2014/main" id="{45477E7A-C137-330F-04D7-41235A06D268}"/>
                </a:ext>
              </a:extLst>
            </p:cNvPr>
            <p:cNvSpPr/>
            <p:nvPr/>
          </p:nvSpPr>
          <p:spPr>
            <a:xfrm>
              <a:off x="8115593" y="4124422"/>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11" name="Freeform: Shape 33">
              <a:extLst>
                <a:ext uri="{FF2B5EF4-FFF2-40B4-BE49-F238E27FC236}">
                  <a16:creationId xmlns:a16="http://schemas.microsoft.com/office/drawing/2014/main" id="{259D6FA9-B508-1EC1-E755-E7F20FFE1840}"/>
                </a:ext>
              </a:extLst>
            </p:cNvPr>
            <p:cNvSpPr/>
            <p:nvPr/>
          </p:nvSpPr>
          <p:spPr>
            <a:xfrm>
              <a:off x="8115593" y="4146031"/>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grpSp>
      <p:grpSp>
        <p:nvGrpSpPr>
          <p:cNvPr id="23" name="グラフィックス 374" descr="データベース 単色塗りつぶし">
            <a:extLst>
              <a:ext uri="{FF2B5EF4-FFF2-40B4-BE49-F238E27FC236}">
                <a16:creationId xmlns:a16="http://schemas.microsoft.com/office/drawing/2014/main" id="{6EDE1142-12F7-9E9D-1ED6-BAEB924BB7CF}"/>
              </a:ext>
            </a:extLst>
          </p:cNvPr>
          <p:cNvGrpSpPr/>
          <p:nvPr/>
        </p:nvGrpSpPr>
        <p:grpSpPr>
          <a:xfrm>
            <a:off x="2819888" y="4532467"/>
            <a:ext cx="62256" cy="63569"/>
            <a:chOff x="8921301" y="4089848"/>
            <a:chExt cx="80414" cy="82113"/>
          </a:xfrm>
          <a:solidFill>
            <a:schemeClr val="tx2"/>
          </a:solidFill>
        </p:grpSpPr>
        <p:sp>
          <p:nvSpPr>
            <p:cNvPr id="104" name="Freeform: Shape 37">
              <a:extLst>
                <a:ext uri="{FF2B5EF4-FFF2-40B4-BE49-F238E27FC236}">
                  <a16:creationId xmlns:a16="http://schemas.microsoft.com/office/drawing/2014/main" id="{1B8120D7-E283-C905-D325-3E18C57A9150}"/>
                </a:ext>
              </a:extLst>
            </p:cNvPr>
            <p:cNvSpPr/>
            <p:nvPr/>
          </p:nvSpPr>
          <p:spPr>
            <a:xfrm>
              <a:off x="8921301" y="4089848"/>
              <a:ext cx="80414" cy="17287"/>
            </a:xfrm>
            <a:custGeom>
              <a:avLst/>
              <a:gdLst>
                <a:gd name="connsiteX0" fmla="*/ 80414 w 80414"/>
                <a:gd name="connsiteY0" fmla="*/ 8644 h 17287"/>
                <a:gd name="connsiteX1" fmla="*/ 40207 w 80414"/>
                <a:gd name="connsiteY1" fmla="*/ 17287 h 17287"/>
                <a:gd name="connsiteX2" fmla="*/ 0 w 80414"/>
                <a:gd name="connsiteY2" fmla="*/ 8644 h 17287"/>
                <a:gd name="connsiteX3" fmla="*/ 40207 w 80414"/>
                <a:gd name="connsiteY3" fmla="*/ 0 h 17287"/>
                <a:gd name="connsiteX4" fmla="*/ 80414 w 80414"/>
                <a:gd name="connsiteY4" fmla="*/ 8644 h 17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14" h="17287">
                  <a:moveTo>
                    <a:pt x="80414" y="8644"/>
                  </a:moveTo>
                  <a:cubicBezTo>
                    <a:pt x="80414" y="13417"/>
                    <a:pt x="62413" y="17287"/>
                    <a:pt x="40207" y="17287"/>
                  </a:cubicBezTo>
                  <a:cubicBezTo>
                    <a:pt x="18001" y="17287"/>
                    <a:pt x="0" y="13417"/>
                    <a:pt x="0" y="8644"/>
                  </a:cubicBezTo>
                  <a:cubicBezTo>
                    <a:pt x="0" y="3870"/>
                    <a:pt x="18001" y="0"/>
                    <a:pt x="40207" y="0"/>
                  </a:cubicBezTo>
                  <a:cubicBezTo>
                    <a:pt x="62413" y="0"/>
                    <a:pt x="80414" y="3870"/>
                    <a:pt x="80414"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5" name="Freeform: Shape 39">
              <a:extLst>
                <a:ext uri="{FF2B5EF4-FFF2-40B4-BE49-F238E27FC236}">
                  <a16:creationId xmlns:a16="http://schemas.microsoft.com/office/drawing/2014/main" id="{EAE673C8-C3BC-EAE8-121B-74C72A6A779D}"/>
                </a:ext>
              </a:extLst>
            </p:cNvPr>
            <p:cNvSpPr/>
            <p:nvPr/>
          </p:nvSpPr>
          <p:spPr>
            <a:xfrm>
              <a:off x="8921301" y="4102813"/>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6" name="Freeform: Shape 40">
              <a:extLst>
                <a:ext uri="{FF2B5EF4-FFF2-40B4-BE49-F238E27FC236}">
                  <a16:creationId xmlns:a16="http://schemas.microsoft.com/office/drawing/2014/main" id="{7AF9518B-2317-BB0E-C3DE-FA7EFC4C213C}"/>
                </a:ext>
              </a:extLst>
            </p:cNvPr>
            <p:cNvSpPr/>
            <p:nvPr/>
          </p:nvSpPr>
          <p:spPr>
            <a:xfrm>
              <a:off x="8921301" y="4124422"/>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7" name="Freeform: Shape 41">
              <a:extLst>
                <a:ext uri="{FF2B5EF4-FFF2-40B4-BE49-F238E27FC236}">
                  <a16:creationId xmlns:a16="http://schemas.microsoft.com/office/drawing/2014/main" id="{63BEC2B8-B37B-3CE8-93A3-4CF47BF18A01}"/>
                </a:ext>
              </a:extLst>
            </p:cNvPr>
            <p:cNvSpPr/>
            <p:nvPr/>
          </p:nvSpPr>
          <p:spPr>
            <a:xfrm>
              <a:off x="8921301" y="4146031"/>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grpSp>
      <p:grpSp>
        <p:nvGrpSpPr>
          <p:cNvPr id="24" name="グラフィックス 387" descr="データベース 単色塗りつぶし">
            <a:extLst>
              <a:ext uri="{FF2B5EF4-FFF2-40B4-BE49-F238E27FC236}">
                <a16:creationId xmlns:a16="http://schemas.microsoft.com/office/drawing/2014/main" id="{A08B7CFE-350F-868C-1F4E-8820CF386533}"/>
              </a:ext>
            </a:extLst>
          </p:cNvPr>
          <p:cNvGrpSpPr/>
          <p:nvPr/>
        </p:nvGrpSpPr>
        <p:grpSpPr>
          <a:xfrm>
            <a:off x="910919" y="4532467"/>
            <a:ext cx="62256" cy="63569"/>
            <a:chOff x="6535082" y="4089848"/>
            <a:chExt cx="80414" cy="82113"/>
          </a:xfrm>
          <a:solidFill>
            <a:schemeClr val="tx2"/>
          </a:solidFill>
        </p:grpSpPr>
        <p:sp>
          <p:nvSpPr>
            <p:cNvPr id="100" name="Freeform: Shape 43">
              <a:extLst>
                <a:ext uri="{FF2B5EF4-FFF2-40B4-BE49-F238E27FC236}">
                  <a16:creationId xmlns:a16="http://schemas.microsoft.com/office/drawing/2014/main" id="{E274F52C-C5E5-A3BD-9D37-045ED32B0BB6}"/>
                </a:ext>
              </a:extLst>
            </p:cNvPr>
            <p:cNvSpPr/>
            <p:nvPr/>
          </p:nvSpPr>
          <p:spPr>
            <a:xfrm>
              <a:off x="6535082" y="4089848"/>
              <a:ext cx="80414" cy="17287"/>
            </a:xfrm>
            <a:custGeom>
              <a:avLst/>
              <a:gdLst>
                <a:gd name="connsiteX0" fmla="*/ 80414 w 80414"/>
                <a:gd name="connsiteY0" fmla="*/ 8644 h 17287"/>
                <a:gd name="connsiteX1" fmla="*/ 40207 w 80414"/>
                <a:gd name="connsiteY1" fmla="*/ 17287 h 17287"/>
                <a:gd name="connsiteX2" fmla="*/ 0 w 80414"/>
                <a:gd name="connsiteY2" fmla="*/ 8644 h 17287"/>
                <a:gd name="connsiteX3" fmla="*/ 40207 w 80414"/>
                <a:gd name="connsiteY3" fmla="*/ 0 h 17287"/>
                <a:gd name="connsiteX4" fmla="*/ 80414 w 80414"/>
                <a:gd name="connsiteY4" fmla="*/ 8644 h 17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14" h="17287">
                  <a:moveTo>
                    <a:pt x="80414" y="8644"/>
                  </a:moveTo>
                  <a:cubicBezTo>
                    <a:pt x="80414" y="13417"/>
                    <a:pt x="62413" y="17287"/>
                    <a:pt x="40207" y="17287"/>
                  </a:cubicBezTo>
                  <a:cubicBezTo>
                    <a:pt x="18001" y="17287"/>
                    <a:pt x="0" y="13417"/>
                    <a:pt x="0" y="8644"/>
                  </a:cubicBezTo>
                  <a:cubicBezTo>
                    <a:pt x="0" y="3870"/>
                    <a:pt x="18001" y="0"/>
                    <a:pt x="40207" y="0"/>
                  </a:cubicBezTo>
                  <a:cubicBezTo>
                    <a:pt x="62413" y="0"/>
                    <a:pt x="80414" y="3870"/>
                    <a:pt x="80414"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1" name="Freeform: Shape 44">
              <a:extLst>
                <a:ext uri="{FF2B5EF4-FFF2-40B4-BE49-F238E27FC236}">
                  <a16:creationId xmlns:a16="http://schemas.microsoft.com/office/drawing/2014/main" id="{77FD3CBA-3B4B-7C9F-C826-9E0665248F2B}"/>
                </a:ext>
              </a:extLst>
            </p:cNvPr>
            <p:cNvSpPr/>
            <p:nvPr/>
          </p:nvSpPr>
          <p:spPr>
            <a:xfrm>
              <a:off x="6535082" y="4102813"/>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2" name="Freeform: Shape 133">
              <a:extLst>
                <a:ext uri="{FF2B5EF4-FFF2-40B4-BE49-F238E27FC236}">
                  <a16:creationId xmlns:a16="http://schemas.microsoft.com/office/drawing/2014/main" id="{BA1D5170-7562-C247-7D5B-3AF2ED5D2826}"/>
                </a:ext>
              </a:extLst>
            </p:cNvPr>
            <p:cNvSpPr/>
            <p:nvPr/>
          </p:nvSpPr>
          <p:spPr>
            <a:xfrm>
              <a:off x="6535082" y="4124422"/>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103" name="Freeform: Shape 134">
              <a:extLst>
                <a:ext uri="{FF2B5EF4-FFF2-40B4-BE49-F238E27FC236}">
                  <a16:creationId xmlns:a16="http://schemas.microsoft.com/office/drawing/2014/main" id="{14C38C31-6739-65A1-82AB-B75506B804DC}"/>
                </a:ext>
              </a:extLst>
            </p:cNvPr>
            <p:cNvSpPr/>
            <p:nvPr/>
          </p:nvSpPr>
          <p:spPr>
            <a:xfrm>
              <a:off x="6535082" y="4146031"/>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grpSp>
      <p:grpSp>
        <p:nvGrpSpPr>
          <p:cNvPr id="25" name="グラフィックス 416" descr="データベース 単色塗りつぶし">
            <a:extLst>
              <a:ext uri="{FF2B5EF4-FFF2-40B4-BE49-F238E27FC236}">
                <a16:creationId xmlns:a16="http://schemas.microsoft.com/office/drawing/2014/main" id="{770E9B3F-0DF2-A34C-555F-FB9AA4074023}"/>
              </a:ext>
            </a:extLst>
          </p:cNvPr>
          <p:cNvGrpSpPr/>
          <p:nvPr/>
        </p:nvGrpSpPr>
        <p:grpSpPr>
          <a:xfrm>
            <a:off x="3468403" y="4532467"/>
            <a:ext cx="62256" cy="63569"/>
            <a:chOff x="9731948" y="4089848"/>
            <a:chExt cx="80414" cy="82113"/>
          </a:xfrm>
          <a:solidFill>
            <a:schemeClr val="tx2"/>
          </a:solidFill>
        </p:grpSpPr>
        <p:sp>
          <p:nvSpPr>
            <p:cNvPr id="96" name="Freeform: Shape 136">
              <a:extLst>
                <a:ext uri="{FF2B5EF4-FFF2-40B4-BE49-F238E27FC236}">
                  <a16:creationId xmlns:a16="http://schemas.microsoft.com/office/drawing/2014/main" id="{E4D49149-1856-FA3C-14E2-FB6723AD3955}"/>
                </a:ext>
              </a:extLst>
            </p:cNvPr>
            <p:cNvSpPr/>
            <p:nvPr/>
          </p:nvSpPr>
          <p:spPr>
            <a:xfrm>
              <a:off x="9731948" y="4089848"/>
              <a:ext cx="80414" cy="17287"/>
            </a:xfrm>
            <a:custGeom>
              <a:avLst/>
              <a:gdLst>
                <a:gd name="connsiteX0" fmla="*/ 80414 w 80414"/>
                <a:gd name="connsiteY0" fmla="*/ 8644 h 17287"/>
                <a:gd name="connsiteX1" fmla="*/ 40207 w 80414"/>
                <a:gd name="connsiteY1" fmla="*/ 17287 h 17287"/>
                <a:gd name="connsiteX2" fmla="*/ 0 w 80414"/>
                <a:gd name="connsiteY2" fmla="*/ 8644 h 17287"/>
                <a:gd name="connsiteX3" fmla="*/ 40207 w 80414"/>
                <a:gd name="connsiteY3" fmla="*/ 0 h 17287"/>
                <a:gd name="connsiteX4" fmla="*/ 80414 w 80414"/>
                <a:gd name="connsiteY4" fmla="*/ 8644 h 172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414" h="17287">
                  <a:moveTo>
                    <a:pt x="80414" y="8644"/>
                  </a:moveTo>
                  <a:cubicBezTo>
                    <a:pt x="80414" y="13417"/>
                    <a:pt x="62413" y="17287"/>
                    <a:pt x="40207" y="17287"/>
                  </a:cubicBezTo>
                  <a:cubicBezTo>
                    <a:pt x="18001" y="17287"/>
                    <a:pt x="0" y="13417"/>
                    <a:pt x="0" y="8644"/>
                  </a:cubicBezTo>
                  <a:cubicBezTo>
                    <a:pt x="0" y="3870"/>
                    <a:pt x="18001" y="0"/>
                    <a:pt x="40207" y="0"/>
                  </a:cubicBezTo>
                  <a:cubicBezTo>
                    <a:pt x="62413" y="0"/>
                    <a:pt x="80414" y="3870"/>
                    <a:pt x="80414"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97" name="Freeform: Shape 137">
              <a:extLst>
                <a:ext uri="{FF2B5EF4-FFF2-40B4-BE49-F238E27FC236}">
                  <a16:creationId xmlns:a16="http://schemas.microsoft.com/office/drawing/2014/main" id="{9B10D608-38F3-AD31-873A-07DF320EBAAB}"/>
                </a:ext>
              </a:extLst>
            </p:cNvPr>
            <p:cNvSpPr/>
            <p:nvPr/>
          </p:nvSpPr>
          <p:spPr>
            <a:xfrm>
              <a:off x="9731948" y="4102813"/>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98" name="Freeform: Shape 140">
              <a:extLst>
                <a:ext uri="{FF2B5EF4-FFF2-40B4-BE49-F238E27FC236}">
                  <a16:creationId xmlns:a16="http://schemas.microsoft.com/office/drawing/2014/main" id="{2D36DE85-84BA-0456-8EBD-67FDFD18F8F6}"/>
                </a:ext>
              </a:extLst>
            </p:cNvPr>
            <p:cNvSpPr/>
            <p:nvPr/>
          </p:nvSpPr>
          <p:spPr>
            <a:xfrm>
              <a:off x="9731948" y="4124422"/>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sp>
          <p:nvSpPr>
            <p:cNvPr id="99" name="Freeform: Shape 141">
              <a:extLst>
                <a:ext uri="{FF2B5EF4-FFF2-40B4-BE49-F238E27FC236}">
                  <a16:creationId xmlns:a16="http://schemas.microsoft.com/office/drawing/2014/main" id="{60FA88CF-5AB9-F6AD-B2F8-CC3D5DBEAC95}"/>
                </a:ext>
              </a:extLst>
            </p:cNvPr>
            <p:cNvSpPr/>
            <p:nvPr/>
          </p:nvSpPr>
          <p:spPr>
            <a:xfrm>
              <a:off x="9731948" y="4146031"/>
              <a:ext cx="80414" cy="25930"/>
            </a:xfrm>
            <a:custGeom>
              <a:avLst/>
              <a:gdLst>
                <a:gd name="connsiteX0" fmla="*/ 68927 w 80414"/>
                <a:gd name="connsiteY0" fmla="*/ 17287 h 25930"/>
                <a:gd name="connsiteX1" fmla="*/ 66055 w 80414"/>
                <a:gd name="connsiteY1" fmla="*/ 15126 h 25930"/>
                <a:gd name="connsiteX2" fmla="*/ 68927 w 80414"/>
                <a:gd name="connsiteY2" fmla="*/ 12965 h 25930"/>
                <a:gd name="connsiteX3" fmla="*/ 71798 w 80414"/>
                <a:gd name="connsiteY3" fmla="*/ 15126 h 25930"/>
                <a:gd name="connsiteX4" fmla="*/ 68927 w 80414"/>
                <a:gd name="connsiteY4" fmla="*/ 17287 h 25930"/>
                <a:gd name="connsiteX5" fmla="*/ 40207 w 80414"/>
                <a:gd name="connsiteY5" fmla="*/ 8644 h 25930"/>
                <a:gd name="connsiteX6" fmla="*/ 0 w 80414"/>
                <a:gd name="connsiteY6" fmla="*/ 0 h 25930"/>
                <a:gd name="connsiteX7" fmla="*/ 0 w 80414"/>
                <a:gd name="connsiteY7" fmla="*/ 17287 h 25930"/>
                <a:gd name="connsiteX8" fmla="*/ 40207 w 80414"/>
                <a:gd name="connsiteY8" fmla="*/ 25931 h 25930"/>
                <a:gd name="connsiteX9" fmla="*/ 80414 w 80414"/>
                <a:gd name="connsiteY9" fmla="*/ 17287 h 25930"/>
                <a:gd name="connsiteX10" fmla="*/ 80414 w 80414"/>
                <a:gd name="connsiteY10" fmla="*/ 0 h 25930"/>
                <a:gd name="connsiteX11" fmla="*/ 40207 w 80414"/>
                <a:gd name="connsiteY11" fmla="*/ 8644 h 25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414" h="25930">
                  <a:moveTo>
                    <a:pt x="68927" y="17287"/>
                  </a:moveTo>
                  <a:cubicBezTo>
                    <a:pt x="67203" y="17287"/>
                    <a:pt x="66055" y="16423"/>
                    <a:pt x="66055" y="15126"/>
                  </a:cubicBezTo>
                  <a:cubicBezTo>
                    <a:pt x="66055" y="13830"/>
                    <a:pt x="67203" y="12965"/>
                    <a:pt x="68927" y="12965"/>
                  </a:cubicBezTo>
                  <a:cubicBezTo>
                    <a:pt x="70650" y="12965"/>
                    <a:pt x="71798" y="13830"/>
                    <a:pt x="71798" y="15126"/>
                  </a:cubicBezTo>
                  <a:cubicBezTo>
                    <a:pt x="71798" y="16423"/>
                    <a:pt x="70650" y="17287"/>
                    <a:pt x="68927" y="17287"/>
                  </a:cubicBezTo>
                  <a:close/>
                  <a:moveTo>
                    <a:pt x="40207" y="8644"/>
                  </a:moveTo>
                  <a:cubicBezTo>
                    <a:pt x="18093" y="8644"/>
                    <a:pt x="0" y="4754"/>
                    <a:pt x="0" y="0"/>
                  </a:cubicBezTo>
                  <a:lnTo>
                    <a:pt x="0" y="17287"/>
                  </a:lnTo>
                  <a:cubicBezTo>
                    <a:pt x="0" y="22041"/>
                    <a:pt x="18093" y="25931"/>
                    <a:pt x="40207" y="25931"/>
                  </a:cubicBezTo>
                  <a:cubicBezTo>
                    <a:pt x="62321" y="25931"/>
                    <a:pt x="80414" y="22041"/>
                    <a:pt x="80414" y="17287"/>
                  </a:cubicBezTo>
                  <a:lnTo>
                    <a:pt x="80414" y="0"/>
                  </a:lnTo>
                  <a:cubicBezTo>
                    <a:pt x="80414" y="4754"/>
                    <a:pt x="62321" y="8644"/>
                    <a:pt x="40207" y="8644"/>
                  </a:cubicBezTo>
                  <a:close/>
                </a:path>
              </a:pathLst>
            </a:custGeom>
            <a:solidFill>
              <a:schemeClr val="tx2"/>
            </a:solidFill>
            <a:ln w="1389" cap="flat">
              <a:noFill/>
              <a:prstDash val="solid"/>
              <a:miter/>
            </a:ln>
          </p:spPr>
          <p:txBody>
            <a:bodyPr lIns="73152" tIns="36576" rIns="73152" bIns="36576" rtlCol="0" anchor="ctr"/>
            <a:lstStyle/>
            <a:p>
              <a:endParaRPr lang="ja-JP" altLang="en-US">
                <a:ea typeface="Meiryo UI" panose="020B0604030504040204" pitchFamily="50" charset="-128"/>
              </a:endParaRPr>
            </a:p>
          </p:txBody>
        </p:sp>
      </p:grpSp>
      <p:pic>
        <p:nvPicPr>
          <p:cNvPr id="26" name="図 293">
            <a:extLst>
              <a:ext uri="{FF2B5EF4-FFF2-40B4-BE49-F238E27FC236}">
                <a16:creationId xmlns:a16="http://schemas.microsoft.com/office/drawing/2014/main" id="{9B5C70FB-4F91-CCEF-CAF7-00777B9D27DC}"/>
              </a:ext>
            </a:extLst>
          </p:cNvPr>
          <p:cNvPicPr>
            <a:picLocks noChangeAspect="1"/>
          </p:cNvPicPr>
          <p:nvPr/>
        </p:nvPicPr>
        <p:blipFill>
          <a:blip r:embed="rId3"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a:off x="1789715" y="3086785"/>
            <a:ext cx="336237" cy="313702"/>
          </a:xfrm>
          <a:prstGeom prst="rect">
            <a:avLst/>
          </a:prstGeom>
        </p:spPr>
      </p:pic>
      <p:sp>
        <p:nvSpPr>
          <p:cNvPr id="27" name="テキスト ボックス 294">
            <a:extLst>
              <a:ext uri="{FF2B5EF4-FFF2-40B4-BE49-F238E27FC236}">
                <a16:creationId xmlns:a16="http://schemas.microsoft.com/office/drawing/2014/main" id="{ED702866-3871-679C-89D9-ADB00CE442E4}"/>
              </a:ext>
            </a:extLst>
          </p:cNvPr>
          <p:cNvSpPr txBox="1"/>
          <p:nvPr/>
        </p:nvSpPr>
        <p:spPr>
          <a:xfrm>
            <a:off x="1583301" y="2891212"/>
            <a:ext cx="759373" cy="20313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73152" tIns="36576" rIns="73152" bIns="36576">
            <a:spAutoFit/>
          </a:bodyPr>
          <a:lstStyle/>
          <a:p>
            <a:pPr algn="ctr"/>
            <a:r>
              <a:rPr kumimoji="1" lang="ja-JP" altLang="en-US" sz="840">
                <a:solidFill>
                  <a:srgbClr val="295E7E"/>
                </a:solidFill>
                <a:latin typeface="Trebuchet MS" panose="020B0603020202020204" pitchFamily="34" charset="0"/>
                <a:ea typeface="Meiryo UI" panose="020B0604030504040204" pitchFamily="50" charset="-128"/>
              </a:rPr>
              <a:t>法人社長</a:t>
            </a:r>
            <a:endParaRPr lang="ja-JP" altLang="en-US" sz="840">
              <a:solidFill>
                <a:srgbClr val="295E7E"/>
              </a:solidFill>
              <a:latin typeface="Trebuchet MS" panose="020B0603020202020204" pitchFamily="34" charset="0"/>
              <a:ea typeface="Meiryo UI" panose="020B0604030504040204" pitchFamily="50" charset="-128"/>
            </a:endParaRPr>
          </a:p>
        </p:txBody>
      </p:sp>
      <p:pic>
        <p:nvPicPr>
          <p:cNvPr id="28" name="図 295">
            <a:extLst>
              <a:ext uri="{FF2B5EF4-FFF2-40B4-BE49-F238E27FC236}">
                <a16:creationId xmlns:a16="http://schemas.microsoft.com/office/drawing/2014/main" id="{F2198E54-2501-4C9D-36A1-E6B8BA9756CD}"/>
              </a:ext>
            </a:extLst>
          </p:cNvPr>
          <p:cNvPicPr>
            <a:picLocks noChangeAspect="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tretch>
            <a:fillRect/>
          </a:stretch>
        </p:blipFill>
        <p:spPr>
          <a:xfrm>
            <a:off x="2612834" y="3086785"/>
            <a:ext cx="333593" cy="311236"/>
          </a:xfrm>
          <a:prstGeom prst="rect">
            <a:avLst/>
          </a:prstGeom>
        </p:spPr>
      </p:pic>
      <p:sp>
        <p:nvSpPr>
          <p:cNvPr id="29" name="テキスト ボックス 296">
            <a:extLst>
              <a:ext uri="{FF2B5EF4-FFF2-40B4-BE49-F238E27FC236}">
                <a16:creationId xmlns:a16="http://schemas.microsoft.com/office/drawing/2014/main" id="{8E89D2C9-DF86-FA36-B6C7-33771457665B}"/>
              </a:ext>
            </a:extLst>
          </p:cNvPr>
          <p:cNvSpPr txBox="1"/>
          <p:nvPr/>
        </p:nvSpPr>
        <p:spPr>
          <a:xfrm>
            <a:off x="2400804" y="2891212"/>
            <a:ext cx="759373" cy="20313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73152" tIns="36576" rIns="73152" bIns="36576">
            <a:spAutoFit/>
          </a:bodyPr>
          <a:lstStyle/>
          <a:p>
            <a:pPr algn="ctr"/>
            <a:r>
              <a:rPr kumimoji="1" lang="ja-JP" altLang="en-US" sz="840">
                <a:solidFill>
                  <a:srgbClr val="295E7E"/>
                </a:solidFill>
                <a:latin typeface="Trebuchet MS" panose="020B0603020202020204" pitchFamily="34" charset="0"/>
                <a:ea typeface="Meiryo UI" panose="020B0604030504040204" pitchFamily="50" charset="-128"/>
              </a:rPr>
              <a:t>個人事業主</a:t>
            </a:r>
            <a:endParaRPr lang="ja-JP" altLang="en-US" sz="840">
              <a:solidFill>
                <a:srgbClr val="295E7E"/>
              </a:solidFill>
              <a:latin typeface="Trebuchet MS" panose="020B0603020202020204" pitchFamily="34" charset="0"/>
              <a:ea typeface="Meiryo UI" panose="020B0604030504040204" pitchFamily="50" charset="-128"/>
            </a:endParaRPr>
          </a:p>
        </p:txBody>
      </p:sp>
      <p:sp>
        <p:nvSpPr>
          <p:cNvPr id="30" name="角丸四角形 297">
            <a:extLst>
              <a:ext uri="{FF2B5EF4-FFF2-40B4-BE49-F238E27FC236}">
                <a16:creationId xmlns:a16="http://schemas.microsoft.com/office/drawing/2014/main" id="{B8FD337B-4C95-F6C0-86CB-CAAFD789D840}"/>
              </a:ext>
            </a:extLst>
          </p:cNvPr>
          <p:cNvSpPr/>
          <p:nvPr/>
        </p:nvSpPr>
        <p:spPr>
          <a:xfrm>
            <a:off x="1538107" y="3722684"/>
            <a:ext cx="1661250" cy="201212"/>
          </a:xfrm>
          <a:prstGeom prst="roundRect">
            <a:avLst/>
          </a:prstGeom>
          <a:solidFill>
            <a:srgbClr val="295E7E"/>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 tIns="28800" rIns="28800" bIns="28800" rtlCol="0" anchor="ctr"/>
          <a:lstStyle/>
          <a:p>
            <a:pPr algn="ctr"/>
            <a:r>
              <a:rPr kumimoji="1" lang="en-US" altLang="ja-JP" sz="880" b="1">
                <a:latin typeface="Trebuchet MS" panose="020B0603020202020204" pitchFamily="34" charset="0"/>
                <a:ea typeface="Meiryo UI" panose="020B0604030504040204" pitchFamily="50" charset="-128"/>
                <a:cs typeface="メイリオ" panose="020B0604030504040204" pitchFamily="50" charset="-128"/>
              </a:rPr>
              <a:t>G</a:t>
            </a:r>
            <a:r>
              <a:rPr kumimoji="1" lang="ja-JP" altLang="en-US" sz="880" b="1">
                <a:latin typeface="Trebuchet MS" panose="020B0603020202020204" pitchFamily="34" charset="0"/>
                <a:ea typeface="Meiryo UI" panose="020B0604030504040204" pitchFamily="50" charset="-128"/>
                <a:cs typeface="メイリオ" panose="020B0604030504040204" pitchFamily="50" charset="-128"/>
              </a:rPr>
              <a:t>ビズ</a:t>
            </a:r>
            <a:r>
              <a:rPr kumimoji="1" lang="en-US" altLang="ja-JP" sz="880" b="1">
                <a:latin typeface="Trebuchet MS" panose="020B0603020202020204" pitchFamily="34" charset="0"/>
                <a:ea typeface="Meiryo UI" panose="020B0604030504040204" pitchFamily="50" charset="-128"/>
                <a:cs typeface="メイリオ" panose="020B0604030504040204" pitchFamily="50" charset="-128"/>
              </a:rPr>
              <a:t>ID</a:t>
            </a:r>
            <a:endParaRPr kumimoji="1" lang="ja-JP" altLang="en-US" sz="880" b="1">
              <a:latin typeface="Trebuchet MS" panose="020B0603020202020204" pitchFamily="34" charset="0"/>
              <a:ea typeface="Meiryo UI" panose="020B0604030504040204" pitchFamily="50" charset="-128"/>
              <a:cs typeface="メイリオ" panose="020B0604030504040204" pitchFamily="50" charset="-128"/>
            </a:endParaRPr>
          </a:p>
        </p:txBody>
      </p:sp>
      <p:sp>
        <p:nvSpPr>
          <p:cNvPr id="31" name="正方形/長方形 298">
            <a:extLst>
              <a:ext uri="{FF2B5EF4-FFF2-40B4-BE49-F238E27FC236}">
                <a16:creationId xmlns:a16="http://schemas.microsoft.com/office/drawing/2014/main" id="{44E6FB51-EB05-7F5B-298F-AE46F8F943BD}"/>
              </a:ext>
            </a:extLst>
          </p:cNvPr>
          <p:cNvSpPr/>
          <p:nvPr/>
        </p:nvSpPr>
        <p:spPr>
          <a:xfrm>
            <a:off x="1915328" y="3478096"/>
            <a:ext cx="336237"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二要素</a:t>
            </a:r>
          </a:p>
          <a:p>
            <a:pPr algn="ctr"/>
            <a:r>
              <a:rPr kumimoji="1" lang="ja-JP" altLang="en-US" sz="560">
                <a:solidFill>
                  <a:srgbClr val="575757"/>
                </a:solidFill>
                <a:latin typeface="Trebuchet MS" panose="020B0603020202020204" pitchFamily="34" charset="0"/>
                <a:ea typeface="Meiryo UI" panose="020B0604030504040204" pitchFamily="50" charset="-128"/>
              </a:rPr>
              <a:t>認証</a:t>
            </a:r>
          </a:p>
        </p:txBody>
      </p:sp>
      <p:cxnSp>
        <p:nvCxnSpPr>
          <p:cNvPr id="32" name="直線矢印コネクタ 299">
            <a:extLst>
              <a:ext uri="{FF2B5EF4-FFF2-40B4-BE49-F238E27FC236}">
                <a16:creationId xmlns:a16="http://schemas.microsoft.com/office/drawing/2014/main" id="{D3BA6145-797D-8F74-B9A8-B03A9863360A}"/>
              </a:ext>
            </a:extLst>
          </p:cNvPr>
          <p:cNvCxnSpPr>
            <a:cxnSpLocks/>
          </p:cNvCxnSpPr>
          <p:nvPr/>
        </p:nvCxnSpPr>
        <p:spPr>
          <a:xfrm>
            <a:off x="1960570" y="3440602"/>
            <a:ext cx="0" cy="252994"/>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33" name="直線矢印コネクタ 301">
            <a:extLst>
              <a:ext uri="{FF2B5EF4-FFF2-40B4-BE49-F238E27FC236}">
                <a16:creationId xmlns:a16="http://schemas.microsoft.com/office/drawing/2014/main" id="{7D6FD49B-6B9A-E095-D277-B947A784023C}"/>
              </a:ext>
            </a:extLst>
          </p:cNvPr>
          <p:cNvCxnSpPr>
            <a:cxnSpLocks/>
          </p:cNvCxnSpPr>
          <p:nvPr/>
        </p:nvCxnSpPr>
        <p:spPr>
          <a:xfrm>
            <a:off x="2780489" y="3440602"/>
            <a:ext cx="0" cy="252994"/>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34" name="正方形/長方形 308">
            <a:extLst>
              <a:ext uri="{FF2B5EF4-FFF2-40B4-BE49-F238E27FC236}">
                <a16:creationId xmlns:a16="http://schemas.microsoft.com/office/drawing/2014/main" id="{8EF735CA-D051-0060-FDE6-68CF4518B73F}"/>
              </a:ext>
            </a:extLst>
          </p:cNvPr>
          <p:cNvSpPr/>
          <p:nvPr/>
        </p:nvSpPr>
        <p:spPr>
          <a:xfrm>
            <a:off x="3347127" y="3742730"/>
            <a:ext cx="497752"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295E7E"/>
                </a:solidFill>
                <a:latin typeface="Trebuchet MS" panose="020B0603020202020204" pitchFamily="34" charset="0"/>
                <a:ea typeface="Meiryo UI" panose="020B0604030504040204" pitchFamily="50" charset="-128"/>
              </a:rPr>
              <a:t>事業主情報</a:t>
            </a:r>
          </a:p>
        </p:txBody>
      </p:sp>
      <p:sp>
        <p:nvSpPr>
          <p:cNvPr id="35" name="正方形/長方形 313">
            <a:extLst>
              <a:ext uri="{FF2B5EF4-FFF2-40B4-BE49-F238E27FC236}">
                <a16:creationId xmlns:a16="http://schemas.microsoft.com/office/drawing/2014/main" id="{4F4DCAFC-54FA-B282-5226-9C5AC1BAF87D}"/>
              </a:ext>
            </a:extLst>
          </p:cNvPr>
          <p:cNvSpPr/>
          <p:nvPr/>
        </p:nvSpPr>
        <p:spPr>
          <a:xfrm>
            <a:off x="2738978" y="3478096"/>
            <a:ext cx="336237"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二要素</a:t>
            </a:r>
          </a:p>
          <a:p>
            <a:pPr algn="ctr"/>
            <a:r>
              <a:rPr kumimoji="1" lang="ja-JP" altLang="en-US" sz="560">
                <a:solidFill>
                  <a:srgbClr val="575757"/>
                </a:solidFill>
                <a:latin typeface="Trebuchet MS" panose="020B0603020202020204" pitchFamily="34" charset="0"/>
                <a:ea typeface="Meiryo UI" panose="020B0604030504040204" pitchFamily="50" charset="-128"/>
              </a:rPr>
              <a:t>認証</a:t>
            </a:r>
          </a:p>
        </p:txBody>
      </p:sp>
      <p:sp>
        <p:nvSpPr>
          <p:cNvPr id="36" name="角丸四角形 315">
            <a:extLst>
              <a:ext uri="{FF2B5EF4-FFF2-40B4-BE49-F238E27FC236}">
                <a16:creationId xmlns:a16="http://schemas.microsoft.com/office/drawing/2014/main" id="{B4891846-BDDF-7B0F-FA44-4FE73169C224}"/>
              </a:ext>
            </a:extLst>
          </p:cNvPr>
          <p:cNvSpPr/>
          <p:nvPr/>
        </p:nvSpPr>
        <p:spPr>
          <a:xfrm>
            <a:off x="763278" y="4131304"/>
            <a:ext cx="713458" cy="133817"/>
          </a:xfrm>
          <a:prstGeom prst="roundRect">
            <a:avLst/>
          </a:prstGeom>
          <a:solidFill>
            <a:srgbClr val="295E7E"/>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 tIns="28800" rIns="28800" bIns="28800" rtlCol="0" anchor="ctr"/>
          <a:lstStyle/>
          <a:p>
            <a:pPr algn="ctr"/>
            <a:r>
              <a:rPr kumimoji="1" lang="en-US" altLang="ja-JP" sz="840" b="1">
                <a:latin typeface="Trebuchet MS" panose="020B0603020202020204" pitchFamily="34" charset="0"/>
                <a:ea typeface="Meiryo UI" panose="020B0604030504040204" pitchFamily="50" charset="-128"/>
                <a:cs typeface="メイリオ" panose="020B0604030504040204" pitchFamily="50" charset="-128"/>
              </a:rPr>
              <a:t>jGrants</a:t>
            </a:r>
            <a:endParaRPr kumimoji="1" lang="ja-JP" altLang="en-US" sz="840" b="1">
              <a:latin typeface="Trebuchet MS" panose="020B0603020202020204" pitchFamily="34" charset="0"/>
              <a:ea typeface="Meiryo UI" panose="020B0604030504040204" pitchFamily="50" charset="-128"/>
              <a:cs typeface="メイリオ" panose="020B0604030504040204" pitchFamily="50" charset="-128"/>
            </a:endParaRPr>
          </a:p>
        </p:txBody>
      </p:sp>
      <p:sp>
        <p:nvSpPr>
          <p:cNvPr id="37" name="角丸四角形 316">
            <a:extLst>
              <a:ext uri="{FF2B5EF4-FFF2-40B4-BE49-F238E27FC236}">
                <a16:creationId xmlns:a16="http://schemas.microsoft.com/office/drawing/2014/main" id="{7ACACD1E-1167-8B43-23C3-BE1AB02D92FF}"/>
              </a:ext>
            </a:extLst>
          </p:cNvPr>
          <p:cNvSpPr/>
          <p:nvPr/>
        </p:nvSpPr>
        <p:spPr>
          <a:xfrm>
            <a:off x="2012001" y="4131304"/>
            <a:ext cx="713458" cy="133817"/>
          </a:xfrm>
          <a:prstGeom prst="roundRect">
            <a:avLst/>
          </a:prstGeom>
          <a:solidFill>
            <a:srgbClr val="295E7E"/>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 tIns="28800" rIns="28800" bIns="28800" rtlCol="0" anchor="ctr"/>
          <a:lstStyle/>
          <a:p>
            <a:pPr algn="ctr"/>
            <a:r>
              <a:rPr kumimoji="1" lang="en-US" altLang="ja-JP" sz="840" b="1">
                <a:latin typeface="Trebuchet MS" panose="020B0603020202020204" pitchFamily="34" charset="0"/>
                <a:ea typeface="Meiryo UI" panose="020B0604030504040204" pitchFamily="50" charset="-128"/>
                <a:cs typeface="メイリオ" panose="020B0604030504040204" pitchFamily="50" charset="-128"/>
              </a:rPr>
              <a:t>e-Gov</a:t>
            </a:r>
            <a:endParaRPr kumimoji="1" lang="ja-JP" altLang="en-US" sz="840" b="1">
              <a:latin typeface="Trebuchet MS" panose="020B0603020202020204" pitchFamily="34" charset="0"/>
              <a:ea typeface="Meiryo UI" panose="020B0604030504040204" pitchFamily="50" charset="-128"/>
              <a:cs typeface="メイリオ" panose="020B0604030504040204" pitchFamily="50" charset="-128"/>
            </a:endParaRPr>
          </a:p>
        </p:txBody>
      </p:sp>
      <p:sp>
        <p:nvSpPr>
          <p:cNvPr id="38" name="角丸四角形 319">
            <a:extLst>
              <a:ext uri="{FF2B5EF4-FFF2-40B4-BE49-F238E27FC236}">
                <a16:creationId xmlns:a16="http://schemas.microsoft.com/office/drawing/2014/main" id="{D40BBFEE-B2A7-B5B7-22F6-0B3C00C87D23}"/>
              </a:ext>
            </a:extLst>
          </p:cNvPr>
          <p:cNvSpPr/>
          <p:nvPr/>
        </p:nvSpPr>
        <p:spPr>
          <a:xfrm>
            <a:off x="3333738" y="4133024"/>
            <a:ext cx="580368" cy="132097"/>
          </a:xfrm>
          <a:prstGeom prst="roundRect">
            <a:avLst/>
          </a:prstGeom>
          <a:solidFill>
            <a:srgbClr val="30C1D7"/>
          </a:solidFill>
          <a:ln w="10795"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28800" tIns="28800" rIns="28800" bIns="28800" rtlCol="0" anchor="ctr"/>
          <a:lstStyle/>
          <a:p>
            <a:pPr algn="ctr"/>
            <a:r>
              <a:rPr kumimoji="1" lang="en-US" altLang="ja-JP" sz="840" b="1">
                <a:latin typeface="Trebuchet MS" panose="020B0603020202020204" pitchFamily="34" charset="0"/>
                <a:ea typeface="Meiryo UI" panose="020B0604030504040204" pitchFamily="50" charset="-128"/>
                <a:cs typeface="メイリオ" panose="020B0604030504040204" pitchFamily="50" charset="-128"/>
              </a:rPr>
              <a:t>PF</a:t>
            </a:r>
            <a:r>
              <a:rPr kumimoji="1" lang="ja-JP" altLang="en-US" sz="840" b="1">
                <a:latin typeface="Trebuchet MS" panose="020B0603020202020204" pitchFamily="34" charset="0"/>
                <a:ea typeface="Meiryo UI" panose="020B0604030504040204" pitchFamily="50" charset="-128"/>
                <a:cs typeface="メイリオ" panose="020B0604030504040204" pitchFamily="50" charset="-128"/>
              </a:rPr>
              <a:t>利用</a:t>
            </a:r>
          </a:p>
        </p:txBody>
      </p:sp>
      <p:cxnSp>
        <p:nvCxnSpPr>
          <p:cNvPr id="39" name="カギ線コネクタ 325">
            <a:extLst>
              <a:ext uri="{FF2B5EF4-FFF2-40B4-BE49-F238E27FC236}">
                <a16:creationId xmlns:a16="http://schemas.microsoft.com/office/drawing/2014/main" id="{4819A1A7-7BCA-23D3-DCF0-95AD9925D684}"/>
              </a:ext>
            </a:extLst>
          </p:cNvPr>
          <p:cNvCxnSpPr>
            <a:cxnSpLocks/>
            <a:stCxn id="30" idx="2"/>
            <a:endCxn id="36" idx="0"/>
          </p:cNvCxnSpPr>
          <p:nvPr/>
        </p:nvCxnSpPr>
        <p:spPr>
          <a:xfrm rot="5400000">
            <a:off x="1640667" y="3403239"/>
            <a:ext cx="207406" cy="1248725"/>
          </a:xfrm>
          <a:prstGeom prst="bentConnector3">
            <a:avLst>
              <a:gd name="adj1" fmla="val 50000"/>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0" name="カギ線コネクタ 326">
            <a:extLst>
              <a:ext uri="{FF2B5EF4-FFF2-40B4-BE49-F238E27FC236}">
                <a16:creationId xmlns:a16="http://schemas.microsoft.com/office/drawing/2014/main" id="{5914A72A-A8D2-A1B4-3DFB-492F0C30AD62}"/>
              </a:ext>
            </a:extLst>
          </p:cNvPr>
          <p:cNvCxnSpPr>
            <a:cxnSpLocks/>
            <a:stCxn id="30" idx="2"/>
            <a:endCxn id="38" idx="0"/>
          </p:cNvCxnSpPr>
          <p:nvPr/>
        </p:nvCxnSpPr>
        <p:spPr>
          <a:xfrm rot="16200000" flipH="1">
            <a:off x="2891763" y="3400864"/>
            <a:ext cx="209128" cy="1255191"/>
          </a:xfrm>
          <a:prstGeom prst="bentConnector3">
            <a:avLst>
              <a:gd name="adj1" fmla="val 50000"/>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41" name="直線矢印コネクタ 328">
            <a:extLst>
              <a:ext uri="{FF2B5EF4-FFF2-40B4-BE49-F238E27FC236}">
                <a16:creationId xmlns:a16="http://schemas.microsoft.com/office/drawing/2014/main" id="{4F9A4555-C486-C074-8AB8-9C6A3A4540B0}"/>
              </a:ext>
            </a:extLst>
          </p:cNvPr>
          <p:cNvCxnSpPr>
            <a:cxnSpLocks/>
            <a:stCxn id="30" idx="2"/>
            <a:endCxn id="37" idx="0"/>
          </p:cNvCxnSpPr>
          <p:nvPr/>
        </p:nvCxnSpPr>
        <p:spPr>
          <a:xfrm flipH="1">
            <a:off x="2368729" y="3923896"/>
            <a:ext cx="2" cy="207406"/>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42" name="正方形/長方形 329">
            <a:extLst>
              <a:ext uri="{FF2B5EF4-FFF2-40B4-BE49-F238E27FC236}">
                <a16:creationId xmlns:a16="http://schemas.microsoft.com/office/drawing/2014/main" id="{22B82BBE-40BB-B818-A17A-5F3E329787B1}"/>
              </a:ext>
            </a:extLst>
          </p:cNvPr>
          <p:cNvSpPr/>
          <p:nvPr/>
        </p:nvSpPr>
        <p:spPr>
          <a:xfrm>
            <a:off x="2215531" y="3910583"/>
            <a:ext cx="336237"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ポータルへ移動</a:t>
            </a:r>
          </a:p>
        </p:txBody>
      </p:sp>
      <p:sp>
        <p:nvSpPr>
          <p:cNvPr id="43" name="正方形/長方形 330">
            <a:extLst>
              <a:ext uri="{FF2B5EF4-FFF2-40B4-BE49-F238E27FC236}">
                <a16:creationId xmlns:a16="http://schemas.microsoft.com/office/drawing/2014/main" id="{6B6725B7-581C-AA02-021A-8E975DD7AB90}"/>
              </a:ext>
            </a:extLst>
          </p:cNvPr>
          <p:cNvSpPr/>
          <p:nvPr/>
        </p:nvSpPr>
        <p:spPr>
          <a:xfrm>
            <a:off x="1456030" y="4436446"/>
            <a:ext cx="580367" cy="365807"/>
          </a:xfrm>
          <a:prstGeom prst="rect">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t" anchorCtr="0" forceAA="0" compatLnSpc="1">
            <a:prstTxWarp prst="textNoShape">
              <a:avLst/>
            </a:prstTxWarp>
            <a:noAutofit/>
          </a:bodyPr>
          <a:lstStyle/>
          <a:p>
            <a:pPr algn="ctr"/>
            <a:r>
              <a:rPr kumimoji="1" lang="ja-JP" altLang="en-US" sz="720">
                <a:solidFill>
                  <a:srgbClr val="575757"/>
                </a:solidFill>
                <a:latin typeface="Trebuchet MS" panose="020B0603020202020204" pitchFamily="34" charset="0"/>
                <a:ea typeface="Meiryo UI" panose="020B0604030504040204" pitchFamily="50" charset="-128"/>
              </a:rPr>
              <a:t>年金</a:t>
            </a:r>
          </a:p>
        </p:txBody>
      </p:sp>
      <p:sp>
        <p:nvSpPr>
          <p:cNvPr id="44" name="正方形/長方形 331">
            <a:extLst>
              <a:ext uri="{FF2B5EF4-FFF2-40B4-BE49-F238E27FC236}">
                <a16:creationId xmlns:a16="http://schemas.microsoft.com/office/drawing/2014/main" id="{FDA3F0CC-7A13-DBC8-01A1-11230E417CFC}"/>
              </a:ext>
            </a:extLst>
          </p:cNvPr>
          <p:cNvSpPr/>
          <p:nvPr/>
        </p:nvSpPr>
        <p:spPr>
          <a:xfrm>
            <a:off x="2081089" y="4436446"/>
            <a:ext cx="580367" cy="365807"/>
          </a:xfrm>
          <a:prstGeom prst="rect">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t" anchorCtr="0" forceAA="0" compatLnSpc="1">
            <a:prstTxWarp prst="textNoShape">
              <a:avLst/>
            </a:prstTxWarp>
            <a:noAutofit/>
          </a:bodyPr>
          <a:lstStyle/>
          <a:p>
            <a:pPr algn="ctr"/>
            <a:r>
              <a:rPr kumimoji="1" lang="ja-JP" altLang="en-US" sz="720">
                <a:solidFill>
                  <a:srgbClr val="575757"/>
                </a:solidFill>
                <a:latin typeface="Trebuchet MS" panose="020B0603020202020204" pitchFamily="34" charset="0"/>
                <a:ea typeface="Meiryo UI" panose="020B0604030504040204" pitchFamily="50" charset="-128"/>
              </a:rPr>
              <a:t>労基</a:t>
            </a:r>
          </a:p>
        </p:txBody>
      </p:sp>
      <p:sp>
        <p:nvSpPr>
          <p:cNvPr id="45" name="正方形/長方形 332">
            <a:extLst>
              <a:ext uri="{FF2B5EF4-FFF2-40B4-BE49-F238E27FC236}">
                <a16:creationId xmlns:a16="http://schemas.microsoft.com/office/drawing/2014/main" id="{E2CC09D6-AE06-A6AD-09F7-61BC1C3E41A4}"/>
              </a:ext>
            </a:extLst>
          </p:cNvPr>
          <p:cNvSpPr/>
          <p:nvPr/>
        </p:nvSpPr>
        <p:spPr>
          <a:xfrm>
            <a:off x="2706147" y="4436446"/>
            <a:ext cx="580367" cy="365807"/>
          </a:xfrm>
          <a:prstGeom prst="rect">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t" anchorCtr="0" forceAA="0" compatLnSpc="1">
            <a:prstTxWarp prst="textNoShape">
              <a:avLst/>
            </a:prstTxWarp>
            <a:noAutofit/>
          </a:bodyPr>
          <a:lstStyle/>
          <a:p>
            <a:pPr algn="ctr"/>
            <a:r>
              <a:rPr kumimoji="1" lang="ja-JP" altLang="en-US" sz="720">
                <a:solidFill>
                  <a:srgbClr val="575757"/>
                </a:solidFill>
                <a:latin typeface="Trebuchet MS" panose="020B0603020202020204" pitchFamily="34" charset="0"/>
                <a:ea typeface="Meiryo UI" panose="020B0604030504040204" pitchFamily="50" charset="-128"/>
              </a:rPr>
              <a:t>社会保険</a:t>
            </a:r>
          </a:p>
        </p:txBody>
      </p:sp>
      <p:cxnSp>
        <p:nvCxnSpPr>
          <p:cNvPr id="46" name="Straight Connector 45">
            <a:extLst>
              <a:ext uri="{FF2B5EF4-FFF2-40B4-BE49-F238E27FC236}">
                <a16:creationId xmlns:a16="http://schemas.microsoft.com/office/drawing/2014/main" id="{D8F60AD1-C4AE-E586-F952-50B026A09C2D}"/>
              </a:ext>
            </a:extLst>
          </p:cNvPr>
          <p:cNvCxnSpPr>
            <a:cxnSpLocks/>
          </p:cNvCxnSpPr>
          <p:nvPr/>
        </p:nvCxnSpPr>
        <p:spPr>
          <a:xfrm flipV="1">
            <a:off x="3310652" y="4431292"/>
            <a:ext cx="0" cy="632401"/>
          </a:xfrm>
          <a:prstGeom prst="line">
            <a:avLst/>
          </a:prstGeom>
          <a:ln w="762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7" name="Straight Connector 45">
            <a:extLst>
              <a:ext uri="{FF2B5EF4-FFF2-40B4-BE49-F238E27FC236}">
                <a16:creationId xmlns:a16="http://schemas.microsoft.com/office/drawing/2014/main" id="{3B735F35-5EB9-A1D2-1DEC-F1E792AD3BC1}"/>
              </a:ext>
            </a:extLst>
          </p:cNvPr>
          <p:cNvCxnSpPr>
            <a:cxnSpLocks/>
          </p:cNvCxnSpPr>
          <p:nvPr/>
        </p:nvCxnSpPr>
        <p:spPr>
          <a:xfrm flipV="1">
            <a:off x="2687195" y="4431292"/>
            <a:ext cx="0" cy="632401"/>
          </a:xfrm>
          <a:prstGeom prst="line">
            <a:avLst/>
          </a:prstGeom>
          <a:ln w="7620"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Connector 45">
            <a:extLst>
              <a:ext uri="{FF2B5EF4-FFF2-40B4-BE49-F238E27FC236}">
                <a16:creationId xmlns:a16="http://schemas.microsoft.com/office/drawing/2014/main" id="{458163D3-F471-BB4E-145F-557B31A68C62}"/>
              </a:ext>
            </a:extLst>
          </p:cNvPr>
          <p:cNvCxnSpPr>
            <a:cxnSpLocks/>
          </p:cNvCxnSpPr>
          <p:nvPr/>
        </p:nvCxnSpPr>
        <p:spPr>
          <a:xfrm flipV="1">
            <a:off x="2056887" y="4431292"/>
            <a:ext cx="0" cy="632401"/>
          </a:xfrm>
          <a:prstGeom prst="line">
            <a:avLst/>
          </a:prstGeom>
          <a:ln w="7620"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Connector 45">
            <a:extLst>
              <a:ext uri="{FF2B5EF4-FFF2-40B4-BE49-F238E27FC236}">
                <a16:creationId xmlns:a16="http://schemas.microsoft.com/office/drawing/2014/main" id="{C6E10FC5-CCD6-B4D7-5330-4603E7C4B1B1}"/>
              </a:ext>
            </a:extLst>
          </p:cNvPr>
          <p:cNvCxnSpPr>
            <a:cxnSpLocks/>
          </p:cNvCxnSpPr>
          <p:nvPr/>
        </p:nvCxnSpPr>
        <p:spPr>
          <a:xfrm flipV="1">
            <a:off x="1433431" y="4431292"/>
            <a:ext cx="0" cy="632401"/>
          </a:xfrm>
          <a:prstGeom prst="line">
            <a:avLst/>
          </a:prstGeom>
          <a:ln w="7620"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50" name="図 338">
            <a:extLst>
              <a:ext uri="{FF2B5EF4-FFF2-40B4-BE49-F238E27FC236}">
                <a16:creationId xmlns:a16="http://schemas.microsoft.com/office/drawing/2014/main" id="{6C4648F6-1A5D-28E2-36B2-1FF358DF2158}"/>
              </a:ext>
            </a:extLst>
          </p:cNvPr>
          <p:cNvPicPr>
            <a:picLocks noChangeAspect="1"/>
          </p:cNvPicPr>
          <p:nvPr/>
        </p:nvPicPr>
        <p:blipFill>
          <a:blip r:embed="rId5" cstate="screen">
            <a:duotone>
              <a:prstClr val="black"/>
              <a:srgbClr val="0070C0">
                <a:tint val="45000"/>
                <a:satMod val="400000"/>
              </a:srgbClr>
            </a:duotone>
            <a:extLst>
              <a:ext uri="{28A0092B-C50C-407E-A947-70E740481C1C}">
                <a14:useLocalDpi xmlns:a14="http://schemas.microsoft.com/office/drawing/2010/main"/>
              </a:ext>
            </a:extLst>
          </a:blip>
          <a:stretch>
            <a:fillRect/>
          </a:stretch>
        </p:blipFill>
        <p:spPr>
          <a:xfrm>
            <a:off x="1641465" y="4993977"/>
            <a:ext cx="227022" cy="217621"/>
          </a:xfrm>
          <a:prstGeom prst="rect">
            <a:avLst/>
          </a:prstGeom>
        </p:spPr>
      </p:pic>
      <p:sp>
        <p:nvSpPr>
          <p:cNvPr id="51" name="二等辺三角形 205">
            <a:extLst>
              <a:ext uri="{FF2B5EF4-FFF2-40B4-BE49-F238E27FC236}">
                <a16:creationId xmlns:a16="http://schemas.microsoft.com/office/drawing/2014/main" id="{37D8830B-F3F2-1311-C0A2-1EA052DB5583}"/>
              </a:ext>
            </a:extLst>
          </p:cNvPr>
          <p:cNvSpPr/>
          <p:nvPr/>
        </p:nvSpPr>
        <p:spPr>
          <a:xfrm>
            <a:off x="1476736" y="4587439"/>
            <a:ext cx="257012" cy="80299"/>
          </a:xfrm>
          <a:prstGeom prst="triangle">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ポータル</a:t>
            </a:r>
          </a:p>
        </p:txBody>
      </p:sp>
      <p:sp>
        <p:nvSpPr>
          <p:cNvPr id="52" name="二等辺三角形 206">
            <a:extLst>
              <a:ext uri="{FF2B5EF4-FFF2-40B4-BE49-F238E27FC236}">
                <a16:creationId xmlns:a16="http://schemas.microsoft.com/office/drawing/2014/main" id="{495E7ABD-39CF-974C-EE03-48201A1F08F5}"/>
              </a:ext>
            </a:extLst>
          </p:cNvPr>
          <p:cNvSpPr/>
          <p:nvPr/>
        </p:nvSpPr>
        <p:spPr>
          <a:xfrm>
            <a:off x="1757634" y="4587439"/>
            <a:ext cx="257012" cy="80299"/>
          </a:xfrm>
          <a:prstGeom prst="triangle">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個別機能</a:t>
            </a:r>
          </a:p>
        </p:txBody>
      </p:sp>
      <p:sp>
        <p:nvSpPr>
          <p:cNvPr id="53" name="二等辺三角形 207">
            <a:extLst>
              <a:ext uri="{FF2B5EF4-FFF2-40B4-BE49-F238E27FC236}">
                <a16:creationId xmlns:a16="http://schemas.microsoft.com/office/drawing/2014/main" id="{D9E304F3-FA28-FFF1-F1EE-32BF2B5EC502}"/>
              </a:ext>
            </a:extLst>
          </p:cNvPr>
          <p:cNvSpPr/>
          <p:nvPr/>
        </p:nvSpPr>
        <p:spPr>
          <a:xfrm>
            <a:off x="1476736" y="4682548"/>
            <a:ext cx="257012" cy="80299"/>
          </a:xfrm>
          <a:prstGeom prst="triangle">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ワークフロー</a:t>
            </a:r>
          </a:p>
        </p:txBody>
      </p:sp>
      <p:sp>
        <p:nvSpPr>
          <p:cNvPr id="54" name="二等辺三角形 208">
            <a:extLst>
              <a:ext uri="{FF2B5EF4-FFF2-40B4-BE49-F238E27FC236}">
                <a16:creationId xmlns:a16="http://schemas.microsoft.com/office/drawing/2014/main" id="{4FF9E631-AC5B-C7BD-354C-9BD86817FC86}"/>
              </a:ext>
            </a:extLst>
          </p:cNvPr>
          <p:cNvSpPr/>
          <p:nvPr/>
        </p:nvSpPr>
        <p:spPr>
          <a:xfrm>
            <a:off x="1757503" y="4682548"/>
            <a:ext cx="257012" cy="80299"/>
          </a:xfrm>
          <a:prstGeom prst="triangle">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決済</a:t>
            </a:r>
          </a:p>
        </p:txBody>
      </p:sp>
      <p:cxnSp>
        <p:nvCxnSpPr>
          <p:cNvPr id="55" name="直線矢印コネクタ 345">
            <a:extLst>
              <a:ext uri="{FF2B5EF4-FFF2-40B4-BE49-F238E27FC236}">
                <a16:creationId xmlns:a16="http://schemas.microsoft.com/office/drawing/2014/main" id="{250278FF-5B13-188A-19E3-EF2F6CAB906D}"/>
              </a:ext>
            </a:extLst>
          </p:cNvPr>
          <p:cNvCxnSpPr>
            <a:cxnSpLocks/>
          </p:cNvCxnSpPr>
          <p:nvPr/>
        </p:nvCxnSpPr>
        <p:spPr>
          <a:xfrm flipV="1">
            <a:off x="1753245" y="4808879"/>
            <a:ext cx="0" cy="118179"/>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56" name="正方形/長方形 346">
            <a:extLst>
              <a:ext uri="{FF2B5EF4-FFF2-40B4-BE49-F238E27FC236}">
                <a16:creationId xmlns:a16="http://schemas.microsoft.com/office/drawing/2014/main" id="{C26BB214-E287-E863-9C79-42827FA6465A}"/>
              </a:ext>
            </a:extLst>
          </p:cNvPr>
          <p:cNvSpPr/>
          <p:nvPr/>
        </p:nvSpPr>
        <p:spPr>
          <a:xfrm>
            <a:off x="1625836" y="4879539"/>
            <a:ext cx="257012" cy="802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審査</a:t>
            </a:r>
            <a:r>
              <a:rPr kumimoji="1" lang="en-US" altLang="ja-JP" sz="560">
                <a:solidFill>
                  <a:srgbClr val="575757"/>
                </a:solidFill>
                <a:latin typeface="Trebuchet MS" panose="020B0603020202020204" pitchFamily="34" charset="0"/>
                <a:ea typeface="Meiryo UI" panose="020B0604030504040204" pitchFamily="50" charset="-128"/>
              </a:rPr>
              <a:t>/</a:t>
            </a:r>
            <a:r>
              <a:rPr kumimoji="1" lang="ja-JP" altLang="en-US" sz="560">
                <a:solidFill>
                  <a:srgbClr val="575757"/>
                </a:solidFill>
                <a:latin typeface="Trebuchet MS" panose="020B0603020202020204" pitchFamily="34" charset="0"/>
                <a:ea typeface="Meiryo UI" panose="020B0604030504040204" pitchFamily="50" charset="-128"/>
              </a:rPr>
              <a:t>給付</a:t>
            </a:r>
          </a:p>
        </p:txBody>
      </p:sp>
      <p:pic>
        <p:nvPicPr>
          <p:cNvPr id="57" name="図 348">
            <a:extLst>
              <a:ext uri="{FF2B5EF4-FFF2-40B4-BE49-F238E27FC236}">
                <a16:creationId xmlns:a16="http://schemas.microsoft.com/office/drawing/2014/main" id="{FE9F2684-571C-9499-5E8B-62A7C83DF4A3}"/>
              </a:ext>
            </a:extLst>
          </p:cNvPr>
          <p:cNvPicPr>
            <a:picLocks noChangeAspect="1"/>
          </p:cNvPicPr>
          <p:nvPr/>
        </p:nvPicPr>
        <p:blipFill>
          <a:blip r:embed="rId5" cstate="screen">
            <a:duotone>
              <a:prstClr val="black"/>
              <a:srgbClr val="0070C0">
                <a:tint val="45000"/>
                <a:satMod val="400000"/>
              </a:srgbClr>
            </a:duotone>
            <a:extLst>
              <a:ext uri="{28A0092B-C50C-407E-A947-70E740481C1C}">
                <a14:useLocalDpi xmlns:a14="http://schemas.microsoft.com/office/drawing/2010/main"/>
              </a:ext>
            </a:extLst>
          </a:blip>
          <a:stretch>
            <a:fillRect/>
          </a:stretch>
        </p:blipFill>
        <p:spPr>
          <a:xfrm>
            <a:off x="2266768" y="4993977"/>
            <a:ext cx="227022" cy="217621"/>
          </a:xfrm>
          <a:prstGeom prst="rect">
            <a:avLst/>
          </a:prstGeom>
        </p:spPr>
      </p:pic>
      <p:sp>
        <p:nvSpPr>
          <p:cNvPr id="58" name="ひし形 349">
            <a:extLst>
              <a:ext uri="{FF2B5EF4-FFF2-40B4-BE49-F238E27FC236}">
                <a16:creationId xmlns:a16="http://schemas.microsoft.com/office/drawing/2014/main" id="{8E030724-0CAB-9675-BC89-FCAB86FEC0C5}"/>
              </a:ext>
            </a:extLst>
          </p:cNvPr>
          <p:cNvSpPr/>
          <p:nvPr/>
        </p:nvSpPr>
        <p:spPr>
          <a:xfrm>
            <a:off x="2102039" y="4587439"/>
            <a:ext cx="257012" cy="80299"/>
          </a:xfrm>
          <a:prstGeom prst="diamond">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ポータル</a:t>
            </a:r>
          </a:p>
        </p:txBody>
      </p:sp>
      <p:sp>
        <p:nvSpPr>
          <p:cNvPr id="59" name="ひし形 350">
            <a:extLst>
              <a:ext uri="{FF2B5EF4-FFF2-40B4-BE49-F238E27FC236}">
                <a16:creationId xmlns:a16="http://schemas.microsoft.com/office/drawing/2014/main" id="{0E3CDA16-6E4F-EBED-360A-5043341BD3F2}"/>
              </a:ext>
            </a:extLst>
          </p:cNvPr>
          <p:cNvSpPr/>
          <p:nvPr/>
        </p:nvSpPr>
        <p:spPr>
          <a:xfrm>
            <a:off x="2382936" y="4587439"/>
            <a:ext cx="257012" cy="80299"/>
          </a:xfrm>
          <a:prstGeom prst="diamond">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個別機能</a:t>
            </a:r>
          </a:p>
        </p:txBody>
      </p:sp>
      <p:sp>
        <p:nvSpPr>
          <p:cNvPr id="60" name="ひし形 351">
            <a:extLst>
              <a:ext uri="{FF2B5EF4-FFF2-40B4-BE49-F238E27FC236}">
                <a16:creationId xmlns:a16="http://schemas.microsoft.com/office/drawing/2014/main" id="{B0468B6E-3A91-70D5-5C15-A1D3DF5D7BA9}"/>
              </a:ext>
            </a:extLst>
          </p:cNvPr>
          <p:cNvSpPr/>
          <p:nvPr/>
        </p:nvSpPr>
        <p:spPr>
          <a:xfrm>
            <a:off x="2248594" y="4682548"/>
            <a:ext cx="257012" cy="80299"/>
          </a:xfrm>
          <a:prstGeom prst="diamond">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ワークフロー</a:t>
            </a:r>
          </a:p>
        </p:txBody>
      </p:sp>
      <p:cxnSp>
        <p:nvCxnSpPr>
          <p:cNvPr id="61" name="直線矢印コネクタ 354">
            <a:extLst>
              <a:ext uri="{FF2B5EF4-FFF2-40B4-BE49-F238E27FC236}">
                <a16:creationId xmlns:a16="http://schemas.microsoft.com/office/drawing/2014/main" id="{C9F4B65B-2622-6CC8-DBE2-5CD2D36173E1}"/>
              </a:ext>
            </a:extLst>
          </p:cNvPr>
          <p:cNvCxnSpPr>
            <a:cxnSpLocks/>
          </p:cNvCxnSpPr>
          <p:nvPr/>
        </p:nvCxnSpPr>
        <p:spPr>
          <a:xfrm flipV="1">
            <a:off x="2378548" y="4808879"/>
            <a:ext cx="0" cy="118179"/>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62" name="正方形/長方形 355">
            <a:extLst>
              <a:ext uri="{FF2B5EF4-FFF2-40B4-BE49-F238E27FC236}">
                <a16:creationId xmlns:a16="http://schemas.microsoft.com/office/drawing/2014/main" id="{671184B8-5729-DEB3-1E19-ABAA11BDEA66}"/>
              </a:ext>
            </a:extLst>
          </p:cNvPr>
          <p:cNvSpPr/>
          <p:nvPr/>
        </p:nvSpPr>
        <p:spPr>
          <a:xfrm>
            <a:off x="2251139" y="4879539"/>
            <a:ext cx="257012" cy="802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審査</a:t>
            </a:r>
          </a:p>
        </p:txBody>
      </p:sp>
      <p:pic>
        <p:nvPicPr>
          <p:cNvPr id="63" name="図 357">
            <a:extLst>
              <a:ext uri="{FF2B5EF4-FFF2-40B4-BE49-F238E27FC236}">
                <a16:creationId xmlns:a16="http://schemas.microsoft.com/office/drawing/2014/main" id="{E83DFC67-A26E-862D-BB87-F0346A81D57F}"/>
              </a:ext>
            </a:extLst>
          </p:cNvPr>
          <p:cNvPicPr>
            <a:picLocks noChangeAspect="1"/>
          </p:cNvPicPr>
          <p:nvPr/>
        </p:nvPicPr>
        <p:blipFill>
          <a:blip r:embed="rId5" cstate="screen">
            <a:duotone>
              <a:prstClr val="black"/>
              <a:srgbClr val="0070C0">
                <a:tint val="45000"/>
                <a:satMod val="400000"/>
              </a:srgbClr>
            </a:duotone>
            <a:extLst>
              <a:ext uri="{28A0092B-C50C-407E-A947-70E740481C1C}">
                <a14:useLocalDpi xmlns:a14="http://schemas.microsoft.com/office/drawing/2010/main"/>
              </a:ext>
            </a:extLst>
          </a:blip>
          <a:stretch>
            <a:fillRect/>
          </a:stretch>
        </p:blipFill>
        <p:spPr>
          <a:xfrm>
            <a:off x="2896956" y="4993977"/>
            <a:ext cx="227022" cy="217621"/>
          </a:xfrm>
          <a:prstGeom prst="rect">
            <a:avLst/>
          </a:prstGeom>
        </p:spPr>
      </p:pic>
      <p:sp>
        <p:nvSpPr>
          <p:cNvPr id="64" name="五角形 358">
            <a:extLst>
              <a:ext uri="{FF2B5EF4-FFF2-40B4-BE49-F238E27FC236}">
                <a16:creationId xmlns:a16="http://schemas.microsoft.com/office/drawing/2014/main" id="{F24B1CDA-B0F3-DEEA-7F24-37E8EC85E37D}"/>
              </a:ext>
            </a:extLst>
          </p:cNvPr>
          <p:cNvSpPr/>
          <p:nvPr/>
        </p:nvSpPr>
        <p:spPr>
          <a:xfrm>
            <a:off x="2732227" y="4587439"/>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ポータル</a:t>
            </a:r>
          </a:p>
        </p:txBody>
      </p:sp>
      <p:sp>
        <p:nvSpPr>
          <p:cNvPr id="66" name="五角形 359">
            <a:extLst>
              <a:ext uri="{FF2B5EF4-FFF2-40B4-BE49-F238E27FC236}">
                <a16:creationId xmlns:a16="http://schemas.microsoft.com/office/drawing/2014/main" id="{DC0C0E87-92CD-B559-1FD4-6FFA9F08BFB1}"/>
              </a:ext>
            </a:extLst>
          </p:cNvPr>
          <p:cNvSpPr/>
          <p:nvPr/>
        </p:nvSpPr>
        <p:spPr>
          <a:xfrm>
            <a:off x="3013125" y="4587439"/>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個別機能</a:t>
            </a:r>
          </a:p>
        </p:txBody>
      </p:sp>
      <p:sp>
        <p:nvSpPr>
          <p:cNvPr id="67" name="五角形 360">
            <a:extLst>
              <a:ext uri="{FF2B5EF4-FFF2-40B4-BE49-F238E27FC236}">
                <a16:creationId xmlns:a16="http://schemas.microsoft.com/office/drawing/2014/main" id="{9A848AD9-4510-EADF-3E5D-D09A0EDE5EAA}"/>
              </a:ext>
            </a:extLst>
          </p:cNvPr>
          <p:cNvSpPr/>
          <p:nvPr/>
        </p:nvSpPr>
        <p:spPr>
          <a:xfrm>
            <a:off x="2732227" y="4682548"/>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ワークフロー</a:t>
            </a:r>
          </a:p>
        </p:txBody>
      </p:sp>
      <p:sp>
        <p:nvSpPr>
          <p:cNvPr id="68" name="五角形 361">
            <a:extLst>
              <a:ext uri="{FF2B5EF4-FFF2-40B4-BE49-F238E27FC236}">
                <a16:creationId xmlns:a16="http://schemas.microsoft.com/office/drawing/2014/main" id="{90370E65-7F76-A5C0-C4DE-93BD80681967}"/>
              </a:ext>
            </a:extLst>
          </p:cNvPr>
          <p:cNvSpPr/>
          <p:nvPr/>
        </p:nvSpPr>
        <p:spPr>
          <a:xfrm>
            <a:off x="3012994" y="4682548"/>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決済</a:t>
            </a:r>
          </a:p>
        </p:txBody>
      </p:sp>
      <p:cxnSp>
        <p:nvCxnSpPr>
          <p:cNvPr id="69" name="直線矢印コネクタ 364">
            <a:extLst>
              <a:ext uri="{FF2B5EF4-FFF2-40B4-BE49-F238E27FC236}">
                <a16:creationId xmlns:a16="http://schemas.microsoft.com/office/drawing/2014/main" id="{9872F7EB-F0E1-74F6-6A39-C02C716D682A}"/>
              </a:ext>
            </a:extLst>
          </p:cNvPr>
          <p:cNvCxnSpPr>
            <a:cxnSpLocks/>
          </p:cNvCxnSpPr>
          <p:nvPr/>
        </p:nvCxnSpPr>
        <p:spPr>
          <a:xfrm flipV="1">
            <a:off x="3008737" y="4808879"/>
            <a:ext cx="0" cy="118179"/>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0" name="正方形/長方形 365">
            <a:extLst>
              <a:ext uri="{FF2B5EF4-FFF2-40B4-BE49-F238E27FC236}">
                <a16:creationId xmlns:a16="http://schemas.microsoft.com/office/drawing/2014/main" id="{F20DBB69-BC0C-40D6-15A2-0F18278879E1}"/>
              </a:ext>
            </a:extLst>
          </p:cNvPr>
          <p:cNvSpPr/>
          <p:nvPr/>
        </p:nvSpPr>
        <p:spPr>
          <a:xfrm>
            <a:off x="2881328" y="4879539"/>
            <a:ext cx="257012" cy="802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審査</a:t>
            </a:r>
            <a:r>
              <a:rPr kumimoji="1" lang="en-US" altLang="ja-JP" sz="560">
                <a:solidFill>
                  <a:srgbClr val="575757"/>
                </a:solidFill>
                <a:latin typeface="Trebuchet MS" panose="020B0603020202020204" pitchFamily="34" charset="0"/>
                <a:ea typeface="Meiryo UI" panose="020B0604030504040204" pitchFamily="50" charset="-128"/>
              </a:rPr>
              <a:t>/</a:t>
            </a:r>
            <a:r>
              <a:rPr kumimoji="1" lang="ja-JP" altLang="en-US" sz="560">
                <a:solidFill>
                  <a:srgbClr val="575757"/>
                </a:solidFill>
                <a:latin typeface="Trebuchet MS" panose="020B0603020202020204" pitchFamily="34" charset="0"/>
                <a:ea typeface="Meiryo UI" panose="020B0604030504040204" pitchFamily="50" charset="-128"/>
              </a:rPr>
              <a:t>給付</a:t>
            </a:r>
          </a:p>
        </p:txBody>
      </p:sp>
      <p:sp>
        <p:nvSpPr>
          <p:cNvPr id="71" name="正方形/長方形 378">
            <a:extLst>
              <a:ext uri="{FF2B5EF4-FFF2-40B4-BE49-F238E27FC236}">
                <a16:creationId xmlns:a16="http://schemas.microsoft.com/office/drawing/2014/main" id="{B26A1B47-C137-6087-407D-1EF71BD9621C}"/>
              </a:ext>
            </a:extLst>
          </p:cNvPr>
          <p:cNvSpPr/>
          <p:nvPr/>
        </p:nvSpPr>
        <p:spPr>
          <a:xfrm>
            <a:off x="831314" y="4436446"/>
            <a:ext cx="580367" cy="365807"/>
          </a:xfrm>
          <a:prstGeom prst="rect">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t" anchorCtr="0" forceAA="0" compatLnSpc="1">
            <a:prstTxWarp prst="textNoShape">
              <a:avLst/>
            </a:prstTxWarp>
            <a:noAutofit/>
          </a:bodyPr>
          <a:lstStyle/>
          <a:p>
            <a:pPr algn="ctr"/>
            <a:r>
              <a:rPr kumimoji="1" lang="ja-JP" altLang="en-US" sz="720">
                <a:solidFill>
                  <a:srgbClr val="575757"/>
                </a:solidFill>
                <a:latin typeface="Trebuchet MS" panose="020B0603020202020204" pitchFamily="34" charset="0"/>
                <a:ea typeface="Meiryo UI" panose="020B0604030504040204" pitchFamily="50" charset="-128"/>
              </a:rPr>
              <a:t>補助金</a:t>
            </a:r>
          </a:p>
        </p:txBody>
      </p:sp>
      <p:pic>
        <p:nvPicPr>
          <p:cNvPr id="72" name="図 380">
            <a:extLst>
              <a:ext uri="{FF2B5EF4-FFF2-40B4-BE49-F238E27FC236}">
                <a16:creationId xmlns:a16="http://schemas.microsoft.com/office/drawing/2014/main" id="{626FFAE0-AA3D-3EEE-35F9-8BD14DBF39D1}"/>
              </a:ext>
            </a:extLst>
          </p:cNvPr>
          <p:cNvPicPr>
            <a:picLocks noChangeAspect="1"/>
          </p:cNvPicPr>
          <p:nvPr/>
        </p:nvPicPr>
        <p:blipFill>
          <a:blip r:embed="rId5" cstate="screen">
            <a:duotone>
              <a:prstClr val="black"/>
              <a:srgbClr val="0070C0">
                <a:tint val="45000"/>
                <a:satMod val="400000"/>
              </a:srgbClr>
            </a:duotone>
            <a:extLst>
              <a:ext uri="{28A0092B-C50C-407E-A947-70E740481C1C}">
                <a14:useLocalDpi xmlns:a14="http://schemas.microsoft.com/office/drawing/2010/main"/>
              </a:ext>
            </a:extLst>
          </a:blip>
          <a:stretch>
            <a:fillRect/>
          </a:stretch>
        </p:blipFill>
        <p:spPr>
          <a:xfrm>
            <a:off x="1016749" y="4993977"/>
            <a:ext cx="227022" cy="217621"/>
          </a:xfrm>
          <a:prstGeom prst="rect">
            <a:avLst/>
          </a:prstGeom>
        </p:spPr>
      </p:pic>
      <p:cxnSp>
        <p:nvCxnSpPr>
          <p:cNvPr id="73" name="直線矢印コネクタ 385">
            <a:extLst>
              <a:ext uri="{FF2B5EF4-FFF2-40B4-BE49-F238E27FC236}">
                <a16:creationId xmlns:a16="http://schemas.microsoft.com/office/drawing/2014/main" id="{C5E946B4-90E3-560A-88CC-B04F66C801C7}"/>
              </a:ext>
            </a:extLst>
          </p:cNvPr>
          <p:cNvCxnSpPr>
            <a:cxnSpLocks/>
          </p:cNvCxnSpPr>
          <p:nvPr/>
        </p:nvCxnSpPr>
        <p:spPr>
          <a:xfrm flipV="1">
            <a:off x="1128528" y="4808879"/>
            <a:ext cx="0" cy="118179"/>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74" name="正方形/長方形 386">
            <a:extLst>
              <a:ext uri="{FF2B5EF4-FFF2-40B4-BE49-F238E27FC236}">
                <a16:creationId xmlns:a16="http://schemas.microsoft.com/office/drawing/2014/main" id="{2DA13BF1-D8E4-4159-66CC-92EC75115DC6}"/>
              </a:ext>
            </a:extLst>
          </p:cNvPr>
          <p:cNvSpPr/>
          <p:nvPr/>
        </p:nvSpPr>
        <p:spPr>
          <a:xfrm>
            <a:off x="1001119" y="4879539"/>
            <a:ext cx="257012" cy="802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審査</a:t>
            </a:r>
            <a:r>
              <a:rPr kumimoji="1" lang="en-US" altLang="ja-JP" sz="560">
                <a:solidFill>
                  <a:srgbClr val="575757"/>
                </a:solidFill>
                <a:latin typeface="Trebuchet MS" panose="020B0603020202020204" pitchFamily="34" charset="0"/>
                <a:ea typeface="Meiryo UI" panose="020B0604030504040204" pitchFamily="50" charset="-128"/>
              </a:rPr>
              <a:t>/</a:t>
            </a:r>
            <a:r>
              <a:rPr kumimoji="1" lang="ja-JP" altLang="en-US" sz="560">
                <a:solidFill>
                  <a:srgbClr val="575757"/>
                </a:solidFill>
                <a:latin typeface="Trebuchet MS" panose="020B0603020202020204" pitchFamily="34" charset="0"/>
                <a:ea typeface="Meiryo UI" panose="020B0604030504040204" pitchFamily="50" charset="-128"/>
              </a:rPr>
              <a:t>給付</a:t>
            </a:r>
          </a:p>
        </p:txBody>
      </p:sp>
      <p:sp>
        <p:nvSpPr>
          <p:cNvPr id="75" name="六角形 388">
            <a:extLst>
              <a:ext uri="{FF2B5EF4-FFF2-40B4-BE49-F238E27FC236}">
                <a16:creationId xmlns:a16="http://schemas.microsoft.com/office/drawing/2014/main" id="{E84B2BE7-F3AD-4239-A1E6-304618E1E499}"/>
              </a:ext>
            </a:extLst>
          </p:cNvPr>
          <p:cNvSpPr/>
          <p:nvPr/>
        </p:nvSpPr>
        <p:spPr>
          <a:xfrm>
            <a:off x="843930" y="4585802"/>
            <a:ext cx="257012" cy="80299"/>
          </a:xfrm>
          <a:prstGeom prst="hex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ポータル</a:t>
            </a:r>
          </a:p>
        </p:txBody>
      </p:sp>
      <p:sp>
        <p:nvSpPr>
          <p:cNvPr id="76" name="六角形 389">
            <a:extLst>
              <a:ext uri="{FF2B5EF4-FFF2-40B4-BE49-F238E27FC236}">
                <a16:creationId xmlns:a16="http://schemas.microsoft.com/office/drawing/2014/main" id="{652373EA-D453-B609-0BEB-D5B3F616A21F}"/>
              </a:ext>
            </a:extLst>
          </p:cNvPr>
          <p:cNvSpPr/>
          <p:nvPr/>
        </p:nvSpPr>
        <p:spPr>
          <a:xfrm>
            <a:off x="1124827" y="4585802"/>
            <a:ext cx="257012" cy="80299"/>
          </a:xfrm>
          <a:prstGeom prst="hex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個別機能</a:t>
            </a:r>
          </a:p>
        </p:txBody>
      </p:sp>
      <p:sp>
        <p:nvSpPr>
          <p:cNvPr id="77" name="六角形 390">
            <a:extLst>
              <a:ext uri="{FF2B5EF4-FFF2-40B4-BE49-F238E27FC236}">
                <a16:creationId xmlns:a16="http://schemas.microsoft.com/office/drawing/2014/main" id="{27581E4F-CC17-B31E-1B75-AE2360407F20}"/>
              </a:ext>
            </a:extLst>
          </p:cNvPr>
          <p:cNvSpPr/>
          <p:nvPr/>
        </p:nvSpPr>
        <p:spPr>
          <a:xfrm>
            <a:off x="990484" y="4690102"/>
            <a:ext cx="257012" cy="80299"/>
          </a:xfrm>
          <a:prstGeom prst="hex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ワークフロー</a:t>
            </a:r>
          </a:p>
        </p:txBody>
      </p:sp>
      <p:cxnSp>
        <p:nvCxnSpPr>
          <p:cNvPr id="78" name="直線矢印コネクタ 391">
            <a:extLst>
              <a:ext uri="{FF2B5EF4-FFF2-40B4-BE49-F238E27FC236}">
                <a16:creationId xmlns:a16="http://schemas.microsoft.com/office/drawing/2014/main" id="{17A465D9-B7AE-22FA-7D51-03E3FBA73C92}"/>
              </a:ext>
            </a:extLst>
          </p:cNvPr>
          <p:cNvCxnSpPr>
            <a:cxnSpLocks/>
            <a:stCxn id="36" idx="2"/>
            <a:endCxn id="71" idx="0"/>
          </p:cNvCxnSpPr>
          <p:nvPr/>
        </p:nvCxnSpPr>
        <p:spPr>
          <a:xfrm>
            <a:off x="1120006" y="4265121"/>
            <a:ext cx="1490" cy="171325"/>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79" name="直線矢印コネクタ 393">
            <a:extLst>
              <a:ext uri="{FF2B5EF4-FFF2-40B4-BE49-F238E27FC236}">
                <a16:creationId xmlns:a16="http://schemas.microsoft.com/office/drawing/2014/main" id="{FFB625B0-E37D-E36C-FB1D-7489E0C249C8}"/>
              </a:ext>
            </a:extLst>
          </p:cNvPr>
          <p:cNvCxnSpPr>
            <a:cxnSpLocks/>
            <a:stCxn id="37" idx="2"/>
            <a:endCxn id="44" idx="0"/>
          </p:cNvCxnSpPr>
          <p:nvPr/>
        </p:nvCxnSpPr>
        <p:spPr>
          <a:xfrm>
            <a:off x="2368729" y="4265121"/>
            <a:ext cx="2542" cy="171325"/>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0" name="正方形/長方形 395">
            <a:extLst>
              <a:ext uri="{FF2B5EF4-FFF2-40B4-BE49-F238E27FC236}">
                <a16:creationId xmlns:a16="http://schemas.microsoft.com/office/drawing/2014/main" id="{2D805200-B45A-B8AD-38D2-714AD527DC97}"/>
              </a:ext>
            </a:extLst>
          </p:cNvPr>
          <p:cNvSpPr/>
          <p:nvPr/>
        </p:nvSpPr>
        <p:spPr>
          <a:xfrm>
            <a:off x="956709" y="4267539"/>
            <a:ext cx="336237"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申請</a:t>
            </a:r>
          </a:p>
        </p:txBody>
      </p:sp>
      <p:sp>
        <p:nvSpPr>
          <p:cNvPr id="81" name="正方形/長方形 407">
            <a:extLst>
              <a:ext uri="{FF2B5EF4-FFF2-40B4-BE49-F238E27FC236}">
                <a16:creationId xmlns:a16="http://schemas.microsoft.com/office/drawing/2014/main" id="{27D3D0DC-3DB2-3790-F442-53CB17B02426}"/>
              </a:ext>
            </a:extLst>
          </p:cNvPr>
          <p:cNvSpPr/>
          <p:nvPr/>
        </p:nvSpPr>
        <p:spPr>
          <a:xfrm>
            <a:off x="3333739" y="4436446"/>
            <a:ext cx="580367" cy="365807"/>
          </a:xfrm>
          <a:prstGeom prst="rect">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t" anchorCtr="0" forceAA="0" compatLnSpc="1">
            <a:prstTxWarp prst="textNoShape">
              <a:avLst/>
            </a:prstTxWarp>
            <a:noAutofit/>
          </a:bodyPr>
          <a:lstStyle/>
          <a:p>
            <a:pPr algn="ctr"/>
            <a:r>
              <a:rPr kumimoji="1" lang="ja-JP" altLang="en-US" sz="720">
                <a:solidFill>
                  <a:srgbClr val="575757"/>
                </a:solidFill>
                <a:latin typeface="Trebuchet MS" panose="020B0603020202020204" pitchFamily="34" charset="0"/>
                <a:ea typeface="Meiryo UI" panose="020B0604030504040204" pitchFamily="50" charset="-128"/>
              </a:rPr>
              <a:t>コンテンツ</a:t>
            </a:r>
          </a:p>
        </p:txBody>
      </p:sp>
      <p:cxnSp>
        <p:nvCxnSpPr>
          <p:cNvPr id="82" name="Straight Connector 45">
            <a:extLst>
              <a:ext uri="{FF2B5EF4-FFF2-40B4-BE49-F238E27FC236}">
                <a16:creationId xmlns:a16="http://schemas.microsoft.com/office/drawing/2014/main" id="{3C3B46A9-DA80-57AA-F57C-58F567EC9A9C}"/>
              </a:ext>
            </a:extLst>
          </p:cNvPr>
          <p:cNvCxnSpPr>
            <a:cxnSpLocks/>
          </p:cNvCxnSpPr>
          <p:nvPr/>
        </p:nvCxnSpPr>
        <p:spPr>
          <a:xfrm flipV="1">
            <a:off x="3938244" y="4431292"/>
            <a:ext cx="0" cy="632401"/>
          </a:xfrm>
          <a:prstGeom prst="line">
            <a:avLst/>
          </a:prstGeom>
          <a:ln w="762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pic>
        <p:nvPicPr>
          <p:cNvPr id="83" name="図 409">
            <a:extLst>
              <a:ext uri="{FF2B5EF4-FFF2-40B4-BE49-F238E27FC236}">
                <a16:creationId xmlns:a16="http://schemas.microsoft.com/office/drawing/2014/main" id="{5B9BC06E-E660-1D23-35FF-30AEB3E0C185}"/>
              </a:ext>
            </a:extLst>
          </p:cNvPr>
          <p:cNvPicPr>
            <a:picLocks noChangeAspect="1"/>
          </p:cNvPicPr>
          <p:nvPr/>
        </p:nvPicPr>
        <p:blipFill>
          <a:blip r:embed="rId5" cstate="screen">
            <a:duotone>
              <a:prstClr val="black"/>
              <a:srgbClr val="0070C0">
                <a:tint val="45000"/>
                <a:satMod val="400000"/>
              </a:srgbClr>
            </a:duotone>
            <a:extLst>
              <a:ext uri="{28A0092B-C50C-407E-A947-70E740481C1C}">
                <a14:useLocalDpi xmlns:a14="http://schemas.microsoft.com/office/drawing/2010/main"/>
              </a:ext>
            </a:extLst>
          </a:blip>
          <a:stretch>
            <a:fillRect/>
          </a:stretch>
        </p:blipFill>
        <p:spPr>
          <a:xfrm>
            <a:off x="3524549" y="4993977"/>
            <a:ext cx="227022" cy="217621"/>
          </a:xfrm>
          <a:prstGeom prst="rect">
            <a:avLst/>
          </a:prstGeom>
        </p:spPr>
      </p:pic>
      <p:sp>
        <p:nvSpPr>
          <p:cNvPr id="84" name="五角形 410">
            <a:extLst>
              <a:ext uri="{FF2B5EF4-FFF2-40B4-BE49-F238E27FC236}">
                <a16:creationId xmlns:a16="http://schemas.microsoft.com/office/drawing/2014/main" id="{698AA1EA-C636-6369-75F7-15CC589A5306}"/>
              </a:ext>
            </a:extLst>
          </p:cNvPr>
          <p:cNvSpPr/>
          <p:nvPr/>
        </p:nvSpPr>
        <p:spPr>
          <a:xfrm>
            <a:off x="3359819" y="4587439"/>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ポータル</a:t>
            </a:r>
          </a:p>
        </p:txBody>
      </p:sp>
      <p:sp>
        <p:nvSpPr>
          <p:cNvPr id="85" name="五角形 411">
            <a:extLst>
              <a:ext uri="{FF2B5EF4-FFF2-40B4-BE49-F238E27FC236}">
                <a16:creationId xmlns:a16="http://schemas.microsoft.com/office/drawing/2014/main" id="{25734A41-AB08-7BD1-239B-6FF3CA556011}"/>
              </a:ext>
            </a:extLst>
          </p:cNvPr>
          <p:cNvSpPr/>
          <p:nvPr/>
        </p:nvSpPr>
        <p:spPr>
          <a:xfrm>
            <a:off x="3640717" y="4587439"/>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個別機能</a:t>
            </a:r>
          </a:p>
        </p:txBody>
      </p:sp>
      <p:sp>
        <p:nvSpPr>
          <p:cNvPr id="86" name="五角形 412">
            <a:extLst>
              <a:ext uri="{FF2B5EF4-FFF2-40B4-BE49-F238E27FC236}">
                <a16:creationId xmlns:a16="http://schemas.microsoft.com/office/drawing/2014/main" id="{ED5415B4-083C-3EB1-F80A-A5112186E1C6}"/>
              </a:ext>
            </a:extLst>
          </p:cNvPr>
          <p:cNvSpPr/>
          <p:nvPr/>
        </p:nvSpPr>
        <p:spPr>
          <a:xfrm>
            <a:off x="3359819" y="4682548"/>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ワークフロー</a:t>
            </a:r>
          </a:p>
        </p:txBody>
      </p:sp>
      <p:sp>
        <p:nvSpPr>
          <p:cNvPr id="87" name="五角形 413">
            <a:extLst>
              <a:ext uri="{FF2B5EF4-FFF2-40B4-BE49-F238E27FC236}">
                <a16:creationId xmlns:a16="http://schemas.microsoft.com/office/drawing/2014/main" id="{3952D34E-A885-A64E-F638-626E422099E6}"/>
              </a:ext>
            </a:extLst>
          </p:cNvPr>
          <p:cNvSpPr/>
          <p:nvPr/>
        </p:nvSpPr>
        <p:spPr>
          <a:xfrm>
            <a:off x="3640586" y="4682548"/>
            <a:ext cx="257012" cy="80299"/>
          </a:xfrm>
          <a:prstGeom prst="pentagon">
            <a:avLst/>
          </a:prstGeom>
          <a:solidFill>
            <a:srgbClr val="FFFFFF"/>
          </a:solidFill>
          <a:ln w="7620" cap="rnd" cmpd="sng" algn="ctr">
            <a:solidFill>
              <a:srgbClr val="9A9A9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400">
                <a:solidFill>
                  <a:srgbClr val="575757"/>
                </a:solidFill>
                <a:latin typeface="Trebuchet MS" panose="020B0603020202020204" pitchFamily="34" charset="0"/>
                <a:ea typeface="Meiryo UI" panose="020B0604030504040204" pitchFamily="50" charset="-128"/>
              </a:rPr>
              <a:t>コンテンツ</a:t>
            </a:r>
          </a:p>
          <a:p>
            <a:pPr algn="ctr"/>
            <a:r>
              <a:rPr kumimoji="1" lang="ja-JP" altLang="en-US" sz="400">
                <a:solidFill>
                  <a:srgbClr val="575757"/>
                </a:solidFill>
                <a:latin typeface="Trebuchet MS" panose="020B0603020202020204" pitchFamily="34" charset="0"/>
                <a:ea typeface="Meiryo UI" panose="020B0604030504040204" pitchFamily="50" charset="-128"/>
              </a:rPr>
              <a:t>管理</a:t>
            </a:r>
          </a:p>
        </p:txBody>
      </p:sp>
      <p:cxnSp>
        <p:nvCxnSpPr>
          <p:cNvPr id="88" name="直線矢印コネクタ 414">
            <a:extLst>
              <a:ext uri="{FF2B5EF4-FFF2-40B4-BE49-F238E27FC236}">
                <a16:creationId xmlns:a16="http://schemas.microsoft.com/office/drawing/2014/main" id="{FF16CE65-3E1A-24B0-DEE5-243B7F41BFBA}"/>
              </a:ext>
            </a:extLst>
          </p:cNvPr>
          <p:cNvCxnSpPr>
            <a:cxnSpLocks/>
          </p:cNvCxnSpPr>
          <p:nvPr/>
        </p:nvCxnSpPr>
        <p:spPr>
          <a:xfrm flipV="1">
            <a:off x="3636329" y="4808879"/>
            <a:ext cx="0" cy="118179"/>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89" name="正方形/長方形 415">
            <a:extLst>
              <a:ext uri="{FF2B5EF4-FFF2-40B4-BE49-F238E27FC236}">
                <a16:creationId xmlns:a16="http://schemas.microsoft.com/office/drawing/2014/main" id="{D22B0E0B-9F9E-73C4-D30A-02D579B086BE}"/>
              </a:ext>
            </a:extLst>
          </p:cNvPr>
          <p:cNvSpPr/>
          <p:nvPr/>
        </p:nvSpPr>
        <p:spPr>
          <a:xfrm>
            <a:off x="3508919" y="4879539"/>
            <a:ext cx="257012" cy="802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審査</a:t>
            </a:r>
          </a:p>
        </p:txBody>
      </p:sp>
      <p:cxnSp>
        <p:nvCxnSpPr>
          <p:cNvPr id="90" name="カギ線コネクタ 417">
            <a:extLst>
              <a:ext uri="{FF2B5EF4-FFF2-40B4-BE49-F238E27FC236}">
                <a16:creationId xmlns:a16="http://schemas.microsoft.com/office/drawing/2014/main" id="{78DEA08D-CD8E-E86F-E2C7-5C7ACE97E8DD}"/>
              </a:ext>
            </a:extLst>
          </p:cNvPr>
          <p:cNvCxnSpPr>
            <a:cxnSpLocks/>
            <a:stCxn id="37" idx="2"/>
            <a:endCxn id="43" idx="0"/>
          </p:cNvCxnSpPr>
          <p:nvPr/>
        </p:nvCxnSpPr>
        <p:spPr>
          <a:xfrm rot="5400000">
            <a:off x="1971810" y="4039526"/>
            <a:ext cx="171325" cy="622515"/>
          </a:xfrm>
          <a:prstGeom prst="bentConnector3">
            <a:avLst>
              <a:gd name="adj1" fmla="val 50000"/>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cxnSp>
        <p:nvCxnSpPr>
          <p:cNvPr id="91" name="カギ線コネクタ 418">
            <a:extLst>
              <a:ext uri="{FF2B5EF4-FFF2-40B4-BE49-F238E27FC236}">
                <a16:creationId xmlns:a16="http://schemas.microsoft.com/office/drawing/2014/main" id="{FDA64B21-63DD-806C-E27B-5C599A18B098}"/>
              </a:ext>
            </a:extLst>
          </p:cNvPr>
          <p:cNvCxnSpPr>
            <a:cxnSpLocks/>
            <a:stCxn id="37" idx="2"/>
            <a:endCxn id="45" idx="0"/>
          </p:cNvCxnSpPr>
          <p:nvPr/>
        </p:nvCxnSpPr>
        <p:spPr>
          <a:xfrm rot="16200000" flipH="1">
            <a:off x="2596868" y="4036984"/>
            <a:ext cx="171325" cy="627600"/>
          </a:xfrm>
          <a:prstGeom prst="bentConnector3">
            <a:avLst>
              <a:gd name="adj1" fmla="val 50000"/>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92" name="正方形/長方形 420">
            <a:extLst>
              <a:ext uri="{FF2B5EF4-FFF2-40B4-BE49-F238E27FC236}">
                <a16:creationId xmlns:a16="http://schemas.microsoft.com/office/drawing/2014/main" id="{1D4D4955-00B2-FB49-E231-85F0839E0D75}"/>
              </a:ext>
            </a:extLst>
          </p:cNvPr>
          <p:cNvSpPr/>
          <p:nvPr/>
        </p:nvSpPr>
        <p:spPr>
          <a:xfrm>
            <a:off x="2192660" y="4260274"/>
            <a:ext cx="336237"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申請</a:t>
            </a:r>
          </a:p>
        </p:txBody>
      </p:sp>
      <p:cxnSp>
        <p:nvCxnSpPr>
          <p:cNvPr id="93" name="直線矢印コネクタ 426">
            <a:extLst>
              <a:ext uri="{FF2B5EF4-FFF2-40B4-BE49-F238E27FC236}">
                <a16:creationId xmlns:a16="http://schemas.microsoft.com/office/drawing/2014/main" id="{59AF0EF6-5094-F09E-2A81-D507D532D5B5}"/>
              </a:ext>
            </a:extLst>
          </p:cNvPr>
          <p:cNvCxnSpPr>
            <a:cxnSpLocks/>
          </p:cNvCxnSpPr>
          <p:nvPr/>
        </p:nvCxnSpPr>
        <p:spPr>
          <a:xfrm>
            <a:off x="3611450" y="4265120"/>
            <a:ext cx="1490" cy="171327"/>
          </a:xfrm>
          <a:prstGeom prst="straightConnector1">
            <a:avLst/>
          </a:prstGeom>
          <a:ln w="5080" cap="rnd" cmpd="sng" algn="ctr">
            <a:solidFill>
              <a:srgbClr val="295E7E"/>
            </a:solidFill>
            <a:prstDash val="solid"/>
            <a:round/>
            <a:headEnd type="none" w="med" len="med"/>
            <a:tailEnd type="triangle" w="sm" len="sm"/>
          </a:ln>
        </p:spPr>
        <p:style>
          <a:lnRef idx="1">
            <a:schemeClr val="accent1"/>
          </a:lnRef>
          <a:fillRef idx="0">
            <a:schemeClr val="accent1"/>
          </a:fillRef>
          <a:effectRef idx="0">
            <a:schemeClr val="accent1"/>
          </a:effectRef>
          <a:fontRef idx="minor">
            <a:schemeClr val="tx1"/>
          </a:fontRef>
        </p:style>
      </p:cxnSp>
      <p:sp>
        <p:nvSpPr>
          <p:cNvPr id="94" name="正方形/長方形 427">
            <a:extLst>
              <a:ext uri="{FF2B5EF4-FFF2-40B4-BE49-F238E27FC236}">
                <a16:creationId xmlns:a16="http://schemas.microsoft.com/office/drawing/2014/main" id="{DDC6A3EE-32AA-CFD5-C653-AFA1874B39C6}"/>
              </a:ext>
            </a:extLst>
          </p:cNvPr>
          <p:cNvSpPr/>
          <p:nvPr/>
        </p:nvSpPr>
        <p:spPr>
          <a:xfrm>
            <a:off x="3448152" y="4267539"/>
            <a:ext cx="336237" cy="13658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73152" tIns="36576" rIns="73152" bIns="36576" numCol="1" spcCol="0" rtlCol="0" fromWordArt="0" anchor="ctr" anchorCtr="0" forceAA="0" compatLnSpc="1">
            <a:prstTxWarp prst="textNoShape">
              <a:avLst/>
            </a:prstTxWarp>
            <a:noAutofit/>
          </a:bodyPr>
          <a:lstStyle/>
          <a:p>
            <a:pPr algn="ctr"/>
            <a:r>
              <a:rPr kumimoji="1" lang="ja-JP" altLang="en-US" sz="560">
                <a:solidFill>
                  <a:srgbClr val="575757"/>
                </a:solidFill>
                <a:latin typeface="Trebuchet MS" panose="020B0603020202020204" pitchFamily="34" charset="0"/>
                <a:ea typeface="Meiryo UI" panose="020B0604030504040204" pitchFamily="50" charset="-128"/>
              </a:rPr>
              <a:t>申請</a:t>
            </a:r>
          </a:p>
        </p:txBody>
      </p:sp>
      <p:sp>
        <p:nvSpPr>
          <p:cNvPr id="95" name="Rectangle 138">
            <a:extLst>
              <a:ext uri="{FF2B5EF4-FFF2-40B4-BE49-F238E27FC236}">
                <a16:creationId xmlns:a16="http://schemas.microsoft.com/office/drawing/2014/main" id="{01772775-EF36-766D-16A6-1B078BEC71DF}"/>
              </a:ext>
            </a:extLst>
          </p:cNvPr>
          <p:cNvSpPr/>
          <p:nvPr/>
        </p:nvSpPr>
        <p:spPr>
          <a:xfrm>
            <a:off x="3310652" y="4047173"/>
            <a:ext cx="627592" cy="1218300"/>
          </a:xfrm>
          <a:prstGeom prst="rect">
            <a:avLst/>
          </a:prstGeom>
          <a:noFill/>
          <a:ln w="7620" cap="rnd" cmpd="sng" algn="ctr">
            <a:solidFill>
              <a:srgbClr val="30C1D7"/>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52" tIns="36576" rIns="73152" bIns="36576" numCol="1" spcCol="0" rtlCol="0" fromWordArt="0" anchor="ctr" anchorCtr="0" forceAA="0" compatLnSpc="1">
            <a:prstTxWarp prst="textNoShape">
              <a:avLst/>
            </a:prstTxWarp>
            <a:noAutofit/>
          </a:bodyPr>
          <a:lstStyle/>
          <a:p>
            <a:pPr algn="ctr"/>
            <a:endParaRPr lang="ja-JP" altLang="en-US" sz="1050">
              <a:solidFill>
                <a:srgbClr val="FFFFFF"/>
              </a:solidFill>
              <a:ea typeface="Meiryo UI" panose="020B0604030504040204" pitchFamily="50" charset="-128"/>
            </a:endParaRPr>
          </a:p>
        </p:txBody>
      </p:sp>
      <p:sp>
        <p:nvSpPr>
          <p:cNvPr id="120" name="テキスト ボックス 119">
            <a:extLst>
              <a:ext uri="{FF2B5EF4-FFF2-40B4-BE49-F238E27FC236}">
                <a16:creationId xmlns:a16="http://schemas.microsoft.com/office/drawing/2014/main" id="{99DE2F0B-4363-D5C9-B968-507E21DBFCF2}"/>
              </a:ext>
            </a:extLst>
          </p:cNvPr>
          <p:cNvSpPr txBox="1"/>
          <p:nvPr/>
        </p:nvSpPr>
        <p:spPr>
          <a:xfrm>
            <a:off x="7793665" y="1905701"/>
            <a:ext cx="3769685" cy="1132511"/>
          </a:xfrm>
          <a:prstGeom prst="rect">
            <a:avLst/>
          </a:prstGeom>
          <a:noFill/>
          <a:ln w="9525" cap="rnd">
            <a:noFill/>
            <a:prstDash val="solid"/>
            <a:round/>
          </a:ln>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spcBef>
                <a:spcPts val="600"/>
              </a:spcBef>
            </a:pPr>
            <a:r>
              <a:rPr kumimoji="1" lang="en-US" altLang="ja-JP" sz="1400">
                <a:solidFill>
                  <a:srgbClr val="30C1D7"/>
                </a:solidFill>
                <a:latin typeface="Trebuchet MS" panose="020B0603020202020204" pitchFamily="34" charset="0"/>
                <a:ea typeface="Meiryo UI" panose="020B0604030504040204" pitchFamily="50" charset="-128"/>
              </a:rPr>
              <a:t>G</a:t>
            </a:r>
            <a:r>
              <a:rPr kumimoji="1" lang="ja-JP" altLang="en-US" sz="1400">
                <a:solidFill>
                  <a:srgbClr val="30C1D7"/>
                </a:solidFill>
                <a:latin typeface="Trebuchet MS" panose="020B0603020202020204" pitchFamily="34" charset="0"/>
                <a:ea typeface="Meiryo UI" panose="020B0604030504040204" pitchFamily="50" charset="-128"/>
              </a:rPr>
              <a:t>ビズ</a:t>
            </a:r>
            <a:r>
              <a:rPr kumimoji="1" lang="en-US" altLang="ja-JP" sz="1400">
                <a:solidFill>
                  <a:srgbClr val="30C1D7"/>
                </a:solidFill>
                <a:latin typeface="Trebuchet MS" panose="020B0603020202020204" pitchFamily="34" charset="0"/>
                <a:ea typeface="Meiryo UI" panose="020B0604030504040204" pitchFamily="50" charset="-128"/>
              </a:rPr>
              <a:t>ID</a:t>
            </a:r>
            <a:r>
              <a:rPr kumimoji="1" lang="ja-JP" altLang="en-US" sz="1400">
                <a:solidFill>
                  <a:srgbClr val="30C1D7"/>
                </a:solidFill>
                <a:latin typeface="Trebuchet MS" panose="020B0603020202020204" pitchFamily="34" charset="0"/>
                <a:ea typeface="Meiryo UI" panose="020B0604030504040204" pitchFamily="50" charset="-128"/>
              </a:rPr>
              <a:t>でのログイン実現</a:t>
            </a:r>
            <a:endParaRPr kumimoji="1" lang="en-US" altLang="ja-JP" sz="1400">
              <a:solidFill>
                <a:srgbClr val="30C1D7"/>
              </a:solidFill>
              <a:latin typeface="Trebuchet MS" panose="020B0603020202020204" pitchFamily="34" charset="0"/>
              <a:ea typeface="Meiryo UI" panose="020B0604030504040204" pitchFamily="50" charset="-128"/>
            </a:endParaRPr>
          </a:p>
          <a:p>
            <a:pPr>
              <a:spcBef>
                <a:spcPts val="600"/>
              </a:spcBef>
            </a:pPr>
            <a:r>
              <a:rPr kumimoji="1" lang="en-US" altLang="ja-JP" sz="1400">
                <a:solidFill>
                  <a:srgbClr val="575757"/>
                </a:solidFill>
                <a:latin typeface="Trebuchet MS" panose="020B0603020202020204" pitchFamily="34" charset="0"/>
                <a:ea typeface="Meiryo UI" panose="020B0604030504040204" pitchFamily="50" charset="-128"/>
              </a:rPr>
              <a:t>G</a:t>
            </a:r>
            <a:r>
              <a:rPr kumimoji="1" lang="ja-JP" altLang="en-US" sz="1400">
                <a:solidFill>
                  <a:srgbClr val="575757"/>
                </a:solidFill>
                <a:latin typeface="Trebuchet MS" panose="020B0603020202020204" pitchFamily="34" charset="0"/>
                <a:ea typeface="Meiryo UI" panose="020B0604030504040204" pitchFamily="50" charset="-128"/>
              </a:rPr>
              <a:t>ビズ</a:t>
            </a:r>
            <a:r>
              <a:rPr kumimoji="1" lang="en-US" altLang="ja-JP" sz="1400">
                <a:solidFill>
                  <a:srgbClr val="575757"/>
                </a:solidFill>
                <a:latin typeface="Trebuchet MS" panose="020B0603020202020204" pitchFamily="34" charset="0"/>
                <a:ea typeface="Meiryo UI" panose="020B0604030504040204" pitchFamily="50" charset="-128"/>
              </a:rPr>
              <a:t>ID</a:t>
            </a:r>
            <a:r>
              <a:rPr kumimoji="1" lang="ja-JP" altLang="en-US" sz="1400">
                <a:solidFill>
                  <a:srgbClr val="575757"/>
                </a:solidFill>
                <a:latin typeface="Trebuchet MS" panose="020B0603020202020204" pitchFamily="34" charset="0"/>
                <a:ea typeface="Meiryo UI" panose="020B0604030504040204" pitchFamily="50" charset="-128"/>
              </a:rPr>
              <a:t>連携を行い、</a:t>
            </a:r>
            <a:r>
              <a:rPr kumimoji="1" lang="en-US" altLang="ja-JP" sz="1400">
                <a:solidFill>
                  <a:srgbClr val="575757"/>
                </a:solidFill>
                <a:latin typeface="Trebuchet MS" panose="020B0603020202020204" pitchFamily="34" charset="0"/>
                <a:ea typeface="Meiryo UI" panose="020B0604030504040204" pitchFamily="50" charset="-128"/>
              </a:rPr>
              <a:t>G</a:t>
            </a:r>
            <a:r>
              <a:rPr kumimoji="1" lang="ja-JP" altLang="en-US" sz="1400">
                <a:solidFill>
                  <a:srgbClr val="575757"/>
                </a:solidFill>
                <a:latin typeface="Trebuchet MS" panose="020B0603020202020204" pitchFamily="34" charset="0"/>
                <a:ea typeface="Meiryo UI" panose="020B0604030504040204" pitchFamily="50" charset="-128"/>
              </a:rPr>
              <a:t>ビズでのログイン </a:t>
            </a:r>
            <a:r>
              <a:rPr kumimoji="1" lang="en-US" altLang="ja-JP" sz="1400">
                <a:solidFill>
                  <a:srgbClr val="575757"/>
                </a:solidFill>
                <a:latin typeface="Trebuchet MS" panose="020B0603020202020204" pitchFamily="34" charset="0"/>
                <a:ea typeface="Meiryo UI" panose="020B0604030504040204" pitchFamily="50" charset="-128"/>
              </a:rPr>
              <a:t>(</a:t>
            </a:r>
            <a:r>
              <a:rPr kumimoji="1" lang="ja-JP" altLang="en-US" sz="1400">
                <a:solidFill>
                  <a:srgbClr val="575757"/>
                </a:solidFill>
                <a:latin typeface="Trebuchet MS" panose="020B0603020202020204" pitchFamily="34" charset="0"/>
                <a:ea typeface="Meiryo UI" panose="020B0604030504040204" pitchFamily="50" charset="-128"/>
              </a:rPr>
              <a:t>認証</a:t>
            </a:r>
            <a:r>
              <a:rPr kumimoji="1" lang="en-US" altLang="ja-JP" sz="1400">
                <a:solidFill>
                  <a:srgbClr val="575757"/>
                </a:solidFill>
                <a:latin typeface="Trebuchet MS" panose="020B0603020202020204" pitchFamily="34" charset="0"/>
                <a:ea typeface="Meiryo UI" panose="020B0604030504040204" pitchFamily="50" charset="-128"/>
              </a:rPr>
              <a:t>) </a:t>
            </a:r>
            <a:r>
              <a:rPr kumimoji="1" lang="ja-JP" altLang="en-US" sz="1400">
                <a:solidFill>
                  <a:srgbClr val="575757"/>
                </a:solidFill>
                <a:latin typeface="Trebuchet MS" panose="020B0603020202020204" pitchFamily="34" charset="0"/>
                <a:ea typeface="Meiryo UI" panose="020B0604030504040204" pitchFamily="50" charset="-128"/>
              </a:rPr>
              <a:t>情報からデジタル人材</a:t>
            </a:r>
            <a:r>
              <a:rPr kumimoji="1" lang="en-US" altLang="ja-JP" sz="1400">
                <a:solidFill>
                  <a:srgbClr val="575757"/>
                </a:solidFill>
                <a:latin typeface="Trebuchet MS" panose="020B0603020202020204" pitchFamily="34" charset="0"/>
                <a:ea typeface="Meiryo UI" panose="020B0604030504040204" pitchFamily="50" charset="-128"/>
              </a:rPr>
              <a:t>PF</a:t>
            </a:r>
            <a:r>
              <a:rPr kumimoji="1" lang="ja-JP" altLang="en-US" sz="1400">
                <a:solidFill>
                  <a:srgbClr val="575757"/>
                </a:solidFill>
                <a:latin typeface="Trebuchet MS" panose="020B0603020202020204" pitchFamily="34" charset="0"/>
                <a:ea typeface="Meiryo UI" panose="020B0604030504040204" pitchFamily="50" charset="-128"/>
              </a:rPr>
              <a:t>としての認可を行い、コンテンツ事業者／法人利用者がサイト利用できる仕組みを構築</a:t>
            </a:r>
            <a:endParaRPr kumimoji="1" lang="en-US" altLang="ja-JP" sz="1400">
              <a:solidFill>
                <a:srgbClr val="575757"/>
              </a:solidFill>
              <a:latin typeface="Trebuchet MS" panose="020B0603020202020204" pitchFamily="34" charset="0"/>
              <a:ea typeface="Meiryo UI" panose="020B0604030504040204" pitchFamily="50" charset="-128"/>
            </a:endParaRPr>
          </a:p>
          <a:p>
            <a:pPr>
              <a:spcBef>
                <a:spcPts val="600"/>
              </a:spcBef>
            </a:pPr>
            <a:r>
              <a:rPr kumimoji="1" lang="ja-JP" altLang="en-US" sz="1400">
                <a:solidFill>
                  <a:srgbClr val="575757"/>
                </a:solidFill>
                <a:latin typeface="Trebuchet MS" panose="020B0603020202020204" pitchFamily="34" charset="0"/>
                <a:ea typeface="Meiryo UI" panose="020B0604030504040204" pitchFamily="50" charset="-128"/>
              </a:rPr>
              <a:t>法人格としての認証も取れており、法人としての認証も簡素化</a:t>
            </a:r>
            <a:br>
              <a:rPr kumimoji="1" lang="en-US" altLang="ja-JP" sz="1400">
                <a:solidFill>
                  <a:srgbClr val="575757"/>
                </a:solidFill>
                <a:latin typeface="Trebuchet MS" panose="020B0603020202020204" pitchFamily="34" charset="0"/>
                <a:ea typeface="Meiryo UI" panose="020B0604030504040204" pitchFamily="50" charset="-128"/>
              </a:rPr>
            </a:br>
            <a:r>
              <a:rPr kumimoji="1" lang="en-US" altLang="ja-JP" sz="1400">
                <a:solidFill>
                  <a:srgbClr val="575757"/>
                </a:solidFill>
                <a:latin typeface="Trebuchet MS" panose="020B0603020202020204" pitchFamily="34" charset="0"/>
                <a:ea typeface="Meiryo UI" panose="020B0604030504040204" pitchFamily="50" charset="-128"/>
              </a:rPr>
              <a:t>(PF</a:t>
            </a:r>
            <a:r>
              <a:rPr kumimoji="1" lang="ja-JP" altLang="en-US" sz="1400">
                <a:solidFill>
                  <a:srgbClr val="575757"/>
                </a:solidFill>
                <a:latin typeface="Trebuchet MS" panose="020B0603020202020204" pitchFamily="34" charset="0"/>
                <a:ea typeface="Meiryo UI" panose="020B0604030504040204" pitchFamily="50" charset="-128"/>
              </a:rPr>
              <a:t>サービス利用が即時開始可能</a:t>
            </a:r>
            <a:r>
              <a:rPr kumimoji="1" lang="en-US" altLang="ja-JP" sz="1400">
                <a:solidFill>
                  <a:srgbClr val="575757"/>
                </a:solidFill>
                <a:latin typeface="Trebuchet MS" panose="020B0603020202020204" pitchFamily="34" charset="0"/>
                <a:ea typeface="Meiryo UI" panose="020B0604030504040204" pitchFamily="50" charset="-128"/>
              </a:rPr>
              <a:t>)</a:t>
            </a:r>
            <a:endParaRPr kumimoji="1" lang="en-US" sz="1400">
              <a:solidFill>
                <a:srgbClr val="575757"/>
              </a:solidFill>
              <a:latin typeface="Trebuchet MS" panose="020B0603020202020204" pitchFamily="34" charset="0"/>
              <a:ea typeface="Meiryo UI" panose="020B0604030504040204" pitchFamily="50" charset="-128"/>
            </a:endParaRPr>
          </a:p>
          <a:p>
            <a:pPr>
              <a:spcBef>
                <a:spcPts val="600"/>
              </a:spcBef>
            </a:pPr>
            <a:endParaRPr kumimoji="1" lang="en-US" sz="1400">
              <a:solidFill>
                <a:srgbClr val="575757"/>
              </a:solidFill>
              <a:latin typeface="Trebuchet MS" panose="020B0603020202020204" pitchFamily="34" charset="0"/>
              <a:ea typeface="Meiryo UI" panose="020B0604030504040204" pitchFamily="50" charset="-128"/>
            </a:endParaRPr>
          </a:p>
        </p:txBody>
      </p:sp>
      <p:sp>
        <p:nvSpPr>
          <p:cNvPr id="121" name="テキスト ボックス 120">
            <a:extLst>
              <a:ext uri="{FF2B5EF4-FFF2-40B4-BE49-F238E27FC236}">
                <a16:creationId xmlns:a16="http://schemas.microsoft.com/office/drawing/2014/main" id="{4E1A9D3D-BB4A-A6F9-9790-81E94BF2448F}"/>
              </a:ext>
            </a:extLst>
          </p:cNvPr>
          <p:cNvSpPr txBox="1"/>
          <p:nvPr/>
        </p:nvSpPr>
        <p:spPr>
          <a:xfrm>
            <a:off x="7793665" y="4122679"/>
            <a:ext cx="3769685" cy="1132511"/>
          </a:xfrm>
          <a:prstGeom prst="rect">
            <a:avLst/>
          </a:prstGeom>
          <a:noFill/>
          <a:ln w="9525" cap="rnd">
            <a:noFill/>
            <a:prstDash val="solid"/>
            <a:round/>
          </a:ln>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spcBef>
                <a:spcPts val="600"/>
              </a:spcBef>
            </a:pPr>
            <a:r>
              <a:rPr kumimoji="1" lang="ja-JP" altLang="en-US" sz="1400" dirty="0">
                <a:solidFill>
                  <a:srgbClr val="30C1D7"/>
                </a:solidFill>
                <a:latin typeface="Trebuchet MS" panose="020B0603020202020204" pitchFamily="34" charset="0"/>
                <a:ea typeface="Meiryo UI" panose="020B0604030504040204" pitchFamily="50" charset="-128"/>
              </a:rPr>
              <a:t>事業者情報入力のワンスオンリー実現</a:t>
            </a:r>
            <a:endParaRPr kumimoji="1" lang="en-US" altLang="ja-JP" sz="1400" dirty="0">
              <a:solidFill>
                <a:srgbClr val="30C1D7"/>
              </a:solidFill>
              <a:latin typeface="Trebuchet MS" panose="020B0603020202020204" pitchFamily="34" charset="0"/>
              <a:ea typeface="Meiryo UI" panose="020B0604030504040204" pitchFamily="50" charset="-128"/>
            </a:endParaRPr>
          </a:p>
          <a:p>
            <a:pPr>
              <a:spcBef>
                <a:spcPts val="600"/>
              </a:spcBef>
            </a:pPr>
            <a:r>
              <a:rPr kumimoji="1" lang="en-US" altLang="ja-JP" sz="1400" dirty="0">
                <a:solidFill>
                  <a:srgbClr val="575757"/>
                </a:solidFill>
                <a:latin typeface="Trebuchet MS" panose="020B0603020202020204" pitchFamily="34" charset="0"/>
                <a:ea typeface="Meiryo UI" panose="020B0604030504040204" pitchFamily="50" charset="-128"/>
              </a:rPr>
              <a:t>G</a:t>
            </a:r>
            <a:r>
              <a:rPr kumimoji="1" lang="ja-JP" altLang="en-US" sz="1400" dirty="0">
                <a:solidFill>
                  <a:srgbClr val="575757"/>
                </a:solidFill>
                <a:latin typeface="Trebuchet MS" panose="020B0603020202020204" pitchFamily="34" charset="0"/>
                <a:ea typeface="Meiryo UI" panose="020B0604030504040204" pitchFamily="50" charset="-128"/>
              </a:rPr>
              <a:t>ビズが保有する情報に関して</a:t>
            </a:r>
            <a:r>
              <a:rPr kumimoji="1" lang="ja-JP" altLang="en-US" sz="1400" dirty="0">
                <a:solidFill>
                  <a:srgbClr val="FF0000"/>
                </a:solidFill>
                <a:latin typeface="Trebuchet MS" panose="020B0603020202020204" pitchFamily="34" charset="0"/>
                <a:ea typeface="Meiryo UI" panose="020B0604030504040204" pitchFamily="50" charset="-128"/>
              </a:rPr>
              <a:t>プラットフォーム</a:t>
            </a:r>
            <a:r>
              <a:rPr kumimoji="1" lang="ja-JP" altLang="en-US" sz="1400" dirty="0">
                <a:solidFill>
                  <a:srgbClr val="575757"/>
                </a:solidFill>
                <a:latin typeface="Trebuchet MS" panose="020B0603020202020204" pitchFamily="34" charset="0"/>
                <a:ea typeface="Meiryo UI" panose="020B0604030504040204" pitchFamily="50" charset="-128"/>
              </a:rPr>
              <a:t>上で入力させる場合、</a:t>
            </a:r>
            <a:r>
              <a:rPr kumimoji="1" lang="en-US" altLang="ja-JP" sz="1400" dirty="0">
                <a:solidFill>
                  <a:srgbClr val="575757"/>
                </a:solidFill>
                <a:latin typeface="Trebuchet MS" panose="020B0603020202020204" pitchFamily="34" charset="0"/>
                <a:ea typeface="Meiryo UI" panose="020B0604030504040204" pitchFamily="50" charset="-128"/>
              </a:rPr>
              <a:t>G</a:t>
            </a:r>
            <a:r>
              <a:rPr kumimoji="1" lang="ja-JP" altLang="en-US" sz="1400" dirty="0">
                <a:solidFill>
                  <a:srgbClr val="575757"/>
                </a:solidFill>
                <a:latin typeface="Trebuchet MS" panose="020B0603020202020204" pitchFamily="34" charset="0"/>
                <a:ea typeface="Meiryo UI" panose="020B0604030504040204" pitchFamily="50" charset="-128"/>
              </a:rPr>
              <a:t>ビズと</a:t>
            </a:r>
            <a:r>
              <a:rPr kumimoji="1" lang="en-US" altLang="ja-JP" sz="1400" dirty="0">
                <a:solidFill>
                  <a:srgbClr val="575757"/>
                </a:solidFill>
                <a:latin typeface="Trebuchet MS" panose="020B0603020202020204" pitchFamily="34" charset="0"/>
                <a:ea typeface="Meiryo UI" panose="020B0604030504040204" pitchFamily="50" charset="-128"/>
              </a:rPr>
              <a:t>API</a:t>
            </a:r>
            <a:r>
              <a:rPr kumimoji="1" lang="ja-JP" altLang="en-US" sz="1400" dirty="0">
                <a:solidFill>
                  <a:srgbClr val="575757"/>
                </a:solidFill>
                <a:latin typeface="Trebuchet MS" panose="020B0603020202020204" pitchFamily="34" charset="0"/>
                <a:ea typeface="Meiryo UI" panose="020B0604030504040204" pitchFamily="50" charset="-128"/>
              </a:rPr>
              <a:t>連携し、最新情報をプリセットする仕組みを構築</a:t>
            </a:r>
            <a:endParaRPr kumimoji="1" lang="en-US" sz="1400" dirty="0">
              <a:solidFill>
                <a:srgbClr val="575757"/>
              </a:solidFill>
              <a:latin typeface="Trebuchet MS" panose="020B0603020202020204" pitchFamily="34" charset="0"/>
              <a:ea typeface="Meiryo UI" panose="020B0604030504040204" pitchFamily="50" charset="-128"/>
            </a:endParaRPr>
          </a:p>
        </p:txBody>
      </p:sp>
      <p:sp>
        <p:nvSpPr>
          <p:cNvPr id="122" name="Rectangle 7">
            <a:extLst>
              <a:ext uri="{FF2B5EF4-FFF2-40B4-BE49-F238E27FC236}">
                <a16:creationId xmlns:a16="http://schemas.microsoft.com/office/drawing/2014/main" id="{929D5BD8-D8CA-04BB-BDF1-883026EAF8AE}"/>
              </a:ext>
            </a:extLst>
          </p:cNvPr>
          <p:cNvSpPr/>
          <p:nvPr/>
        </p:nvSpPr>
        <p:spPr>
          <a:xfrm>
            <a:off x="372825" y="742998"/>
            <a:ext cx="11276615" cy="34655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285750" indent="-285750">
              <a:buFont typeface="Arial" panose="020B0604020202020204" pitchFamily="34" charset="0"/>
              <a:buChar char="•"/>
              <a:defRPr/>
            </a:pPr>
            <a:r>
              <a:rPr kumimoji="1" lang="en-US" altLang="ja-JP" sz="1600" kern="0">
                <a:solidFill>
                  <a:srgbClr val="575757"/>
                </a:solidFill>
                <a:latin typeface="Trebuchet MS"/>
                <a:ea typeface="Meiryo UI" panose="020B0604030504040204" pitchFamily="50" charset="-128"/>
              </a:rPr>
              <a:t>G</a:t>
            </a:r>
            <a:r>
              <a:rPr kumimoji="1" lang="ja-JP" altLang="en-US" sz="1600" kern="0">
                <a:solidFill>
                  <a:srgbClr val="575757"/>
                </a:solidFill>
                <a:latin typeface="Trebuchet MS"/>
                <a:ea typeface="Meiryo UI" panose="020B0604030504040204" pitchFamily="50" charset="-128"/>
              </a:rPr>
              <a:t>ビズ</a:t>
            </a:r>
            <a:r>
              <a:rPr kumimoji="1" lang="en-US" altLang="ja-JP" sz="1600" kern="0">
                <a:solidFill>
                  <a:srgbClr val="575757"/>
                </a:solidFill>
                <a:latin typeface="Trebuchet MS"/>
                <a:ea typeface="Meiryo UI" panose="020B0604030504040204" pitchFamily="50" charset="-128"/>
              </a:rPr>
              <a:t>ID</a:t>
            </a:r>
            <a:r>
              <a:rPr kumimoji="1" lang="ja-JP" altLang="en-US" sz="1600" kern="0">
                <a:solidFill>
                  <a:srgbClr val="575757"/>
                </a:solidFill>
                <a:latin typeface="Trebuchet MS"/>
                <a:ea typeface="Meiryo UI" panose="020B0604030504040204" pitchFamily="50" charset="-128"/>
              </a:rPr>
              <a:t>連携により、法人</a:t>
            </a:r>
            <a:r>
              <a:rPr kumimoji="1" lang="en-US" altLang="ja-JP" sz="1600" kern="0">
                <a:solidFill>
                  <a:srgbClr val="575757"/>
                </a:solidFill>
                <a:latin typeface="Trebuchet MS"/>
                <a:ea typeface="Meiryo UI" panose="020B0604030504040204" pitchFamily="50" charset="-128"/>
              </a:rPr>
              <a:t>ID</a:t>
            </a:r>
            <a:r>
              <a:rPr kumimoji="1" lang="ja-JP" altLang="en-US" sz="1600" kern="0">
                <a:solidFill>
                  <a:srgbClr val="575757"/>
                </a:solidFill>
                <a:latin typeface="Trebuchet MS"/>
                <a:ea typeface="Meiryo UI" panose="020B0604030504040204" pitchFamily="50" charset="-128"/>
              </a:rPr>
              <a:t>取得／利用の障壁を下げる</a:t>
            </a:r>
            <a:endParaRPr kumimoji="1" lang="en-US" altLang="ja-JP" sz="1600" b="0" i="0" u="none" strike="noStrike" kern="0" cap="none" spc="0" normalizeH="0" baseline="0" noProof="0">
              <a:ln>
                <a:noFill/>
              </a:ln>
              <a:solidFill>
                <a:srgbClr val="575757"/>
              </a:solidFill>
              <a:effectLst/>
              <a:uLnTx/>
              <a:uFillTx/>
              <a:latin typeface="Trebuchet MS"/>
              <a:ea typeface="Meiryo UI" panose="020B0604030504040204" pitchFamily="50" charset="-128"/>
            </a:endParaRPr>
          </a:p>
        </p:txBody>
      </p:sp>
    </p:spTree>
    <p:extLst>
      <p:ext uri="{BB962C8B-B14F-4D97-AF65-F5344CB8AC3E}">
        <p14:creationId xmlns:p14="http://schemas.microsoft.com/office/powerpoint/2010/main" val="3692076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9AD847-F52E-AA37-605B-6839D6477B36}"/>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888AD929-EDCE-AF9D-18E0-627EEF500B97}"/>
              </a:ext>
            </a:extLst>
          </p:cNvPr>
          <p:cNvSpPr/>
          <p:nvPr/>
        </p:nvSpPr>
        <p:spPr>
          <a:xfrm>
            <a:off x="1967012" y="5107931"/>
            <a:ext cx="8257821" cy="865973"/>
          </a:xfrm>
          <a:prstGeom prst="rect">
            <a:avLst/>
          </a:prstGeom>
          <a:solidFill>
            <a:schemeClr val="bg1"/>
          </a:solidFill>
          <a:ln w="19050">
            <a:solidFill>
              <a:srgbClr val="336699"/>
            </a:solidFill>
          </a:ln>
        </p:spPr>
        <p:txBody>
          <a:bodyPr wrap="none">
            <a:noAutofit/>
          </a:bodyPr>
          <a:lstStyle/>
          <a:p>
            <a:pPr algn="ctr"/>
            <a:r>
              <a:rPr lang="ja-JP" altLang="en-US" sz="1050">
                <a:solidFill>
                  <a:srgbClr val="295E7E"/>
                </a:solidFill>
                <a:latin typeface="Meiryo UI" panose="020B0604030504040204" pitchFamily="50" charset="-128"/>
                <a:ea typeface="Meiryo UI" panose="020B0604030504040204" pitchFamily="50" charset="-128"/>
              </a:rPr>
              <a:t>データ</a:t>
            </a:r>
            <a:endParaRPr lang="en-US" sz="1050">
              <a:solidFill>
                <a:srgbClr val="295E7E"/>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3687E18F-117B-40B9-3612-6E4FFEB78BB4}"/>
              </a:ext>
            </a:extLst>
          </p:cNvPr>
          <p:cNvSpPr txBox="1"/>
          <p:nvPr/>
        </p:nvSpPr>
        <p:spPr>
          <a:xfrm>
            <a:off x="2104918" y="5318655"/>
            <a:ext cx="1161532" cy="596113"/>
          </a:xfrm>
          <a:prstGeom prst="rect">
            <a:avLst/>
          </a:prstGeom>
          <a:solidFill>
            <a:srgbClr val="E6EDF0"/>
          </a:solidFill>
          <a:ln>
            <a:no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市場データ</a:t>
            </a:r>
            <a:endParaRPr kumimoji="0" 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endParaRPr>
          </a:p>
        </p:txBody>
      </p:sp>
      <p:sp>
        <p:nvSpPr>
          <p:cNvPr id="18" name="Flowchart: Magnetic Disk 17">
            <a:extLst>
              <a:ext uri="{FF2B5EF4-FFF2-40B4-BE49-F238E27FC236}">
                <a16:creationId xmlns:a16="http://schemas.microsoft.com/office/drawing/2014/main" id="{9761FF78-693C-D591-F8BF-AD0DE7374C5C}"/>
              </a:ext>
            </a:extLst>
          </p:cNvPr>
          <p:cNvSpPr/>
          <p:nvPr/>
        </p:nvSpPr>
        <p:spPr>
          <a:xfrm>
            <a:off x="2379061" y="5665318"/>
            <a:ext cx="613247" cy="187005"/>
          </a:xfrm>
          <a:prstGeom prst="flowChartMagneticDisk">
            <a:avLst/>
          </a:prstGeom>
          <a:solidFill>
            <a:srgbClr val="C8C8C8"/>
          </a:solidFill>
          <a:ln w="3175" cap="flat" cmpd="sng" algn="ctr">
            <a:solidFill>
              <a:srgbClr val="F2F0F4"/>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Hiragino Kaku Gothic Pro W3" panose="020B0300000000000000" pitchFamily="34" charset="-128"/>
              <a:cs typeface="+mn-cs"/>
            </a:endParaRPr>
          </a:p>
        </p:txBody>
      </p:sp>
      <p:sp>
        <p:nvSpPr>
          <p:cNvPr id="25" name="TextBox 24">
            <a:extLst>
              <a:ext uri="{FF2B5EF4-FFF2-40B4-BE49-F238E27FC236}">
                <a16:creationId xmlns:a16="http://schemas.microsoft.com/office/drawing/2014/main" id="{25E20CBD-6C2A-2E67-B916-7DC2245A7282}"/>
              </a:ext>
            </a:extLst>
          </p:cNvPr>
          <p:cNvSpPr txBox="1"/>
          <p:nvPr/>
        </p:nvSpPr>
        <p:spPr>
          <a:xfrm>
            <a:off x="3323692" y="5318655"/>
            <a:ext cx="1161532" cy="596113"/>
          </a:xfrm>
          <a:prstGeom prst="rect">
            <a:avLst/>
          </a:prstGeom>
          <a:solidFill>
            <a:srgbClr val="E6EDF0"/>
          </a:solidFill>
          <a:ln>
            <a:no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スキルデータ</a:t>
            </a:r>
            <a:endParaRPr kumimoji="0" 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endParaRPr>
          </a:p>
        </p:txBody>
      </p:sp>
      <p:sp>
        <p:nvSpPr>
          <p:cNvPr id="26" name="Flowchart: Magnetic Disk 25">
            <a:extLst>
              <a:ext uri="{FF2B5EF4-FFF2-40B4-BE49-F238E27FC236}">
                <a16:creationId xmlns:a16="http://schemas.microsoft.com/office/drawing/2014/main" id="{1D5D744D-A20E-D1D7-8519-08C1C040AD4B}"/>
              </a:ext>
            </a:extLst>
          </p:cNvPr>
          <p:cNvSpPr/>
          <p:nvPr/>
        </p:nvSpPr>
        <p:spPr>
          <a:xfrm>
            <a:off x="3597834" y="5665318"/>
            <a:ext cx="613247" cy="187005"/>
          </a:xfrm>
          <a:prstGeom prst="flowChartMagneticDisk">
            <a:avLst/>
          </a:prstGeom>
          <a:solidFill>
            <a:srgbClr val="C8C8C8"/>
          </a:solidFill>
          <a:ln w="3175" cap="flat" cmpd="sng" algn="ctr">
            <a:solidFill>
              <a:srgbClr val="F2F0F4"/>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Hiragino Kaku Gothic Pro W3" panose="020B0300000000000000" pitchFamily="34" charset="-128"/>
              <a:cs typeface="+mn-cs"/>
            </a:endParaRPr>
          </a:p>
        </p:txBody>
      </p:sp>
      <p:sp>
        <p:nvSpPr>
          <p:cNvPr id="28" name="TextBox 27">
            <a:extLst>
              <a:ext uri="{FF2B5EF4-FFF2-40B4-BE49-F238E27FC236}">
                <a16:creationId xmlns:a16="http://schemas.microsoft.com/office/drawing/2014/main" id="{3DEA4D7F-9B78-EC67-5AF2-070357123EA2}"/>
              </a:ext>
            </a:extLst>
          </p:cNvPr>
          <p:cNvSpPr txBox="1"/>
          <p:nvPr/>
        </p:nvSpPr>
        <p:spPr>
          <a:xfrm>
            <a:off x="8916426" y="5318655"/>
            <a:ext cx="1161532" cy="596113"/>
          </a:xfrm>
          <a:prstGeom prst="rect">
            <a:avLst/>
          </a:prstGeom>
          <a:solidFill>
            <a:srgbClr val="E6EDF0"/>
          </a:solidFill>
          <a:ln>
            <a:no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a:t>
            </a:r>
            <a:endParaRPr kumimoji="0" 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endParaRPr>
          </a:p>
        </p:txBody>
      </p:sp>
      <p:sp>
        <p:nvSpPr>
          <p:cNvPr id="29" name="Flowchart: Magnetic Disk 28">
            <a:extLst>
              <a:ext uri="{FF2B5EF4-FFF2-40B4-BE49-F238E27FC236}">
                <a16:creationId xmlns:a16="http://schemas.microsoft.com/office/drawing/2014/main" id="{C1A58001-1527-E057-105B-C235677DBAB2}"/>
              </a:ext>
            </a:extLst>
          </p:cNvPr>
          <p:cNvSpPr/>
          <p:nvPr/>
        </p:nvSpPr>
        <p:spPr>
          <a:xfrm>
            <a:off x="9190569" y="5665318"/>
            <a:ext cx="613247" cy="187005"/>
          </a:xfrm>
          <a:prstGeom prst="flowChartMagneticDisk">
            <a:avLst/>
          </a:prstGeom>
          <a:solidFill>
            <a:srgbClr val="C8C8C8"/>
          </a:solidFill>
          <a:ln w="3175" cap="flat" cmpd="sng" algn="ctr">
            <a:solidFill>
              <a:srgbClr val="F2F0F4"/>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Hiragino Kaku Gothic Pro W3" panose="020B0300000000000000" pitchFamily="34" charset="-128"/>
              <a:cs typeface="+mn-cs"/>
            </a:endParaRPr>
          </a:p>
        </p:txBody>
      </p:sp>
      <p:sp>
        <p:nvSpPr>
          <p:cNvPr id="31" name="TextBox 30">
            <a:extLst>
              <a:ext uri="{FF2B5EF4-FFF2-40B4-BE49-F238E27FC236}">
                <a16:creationId xmlns:a16="http://schemas.microsoft.com/office/drawing/2014/main" id="{80ABE46E-C37D-8718-7A75-02E1E630136D}"/>
              </a:ext>
            </a:extLst>
          </p:cNvPr>
          <p:cNvSpPr txBox="1"/>
          <p:nvPr/>
        </p:nvSpPr>
        <p:spPr>
          <a:xfrm>
            <a:off x="7697650" y="5318655"/>
            <a:ext cx="1161532" cy="596113"/>
          </a:xfrm>
          <a:prstGeom prst="rect">
            <a:avLst/>
          </a:prstGeom>
          <a:solidFill>
            <a:srgbClr val="E6EDF0"/>
          </a:solidFill>
          <a:ln>
            <a:no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学習コンテンツ</a:t>
            </a:r>
            <a:endParaRPr kumimoji="0" lang="en-US" sz="1050" b="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endParaRPr>
          </a:p>
        </p:txBody>
      </p:sp>
      <p:sp>
        <p:nvSpPr>
          <p:cNvPr id="32" name="Flowchart: Magnetic Disk 31">
            <a:extLst>
              <a:ext uri="{FF2B5EF4-FFF2-40B4-BE49-F238E27FC236}">
                <a16:creationId xmlns:a16="http://schemas.microsoft.com/office/drawing/2014/main" id="{9C770505-9C54-38DA-5E2B-3E6151929322}"/>
              </a:ext>
            </a:extLst>
          </p:cNvPr>
          <p:cNvSpPr/>
          <p:nvPr/>
        </p:nvSpPr>
        <p:spPr>
          <a:xfrm>
            <a:off x="7971793" y="5665318"/>
            <a:ext cx="613247" cy="187005"/>
          </a:xfrm>
          <a:prstGeom prst="flowChartMagneticDisk">
            <a:avLst/>
          </a:prstGeom>
          <a:solidFill>
            <a:srgbClr val="C8C8C8"/>
          </a:solidFill>
          <a:ln w="3175" cap="flat" cmpd="sng" algn="ctr">
            <a:solidFill>
              <a:srgbClr val="F2F0F4"/>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50" b="0" i="0" u="none" strike="noStrike" kern="1200" cap="none" spc="0" normalizeH="0" baseline="0" noProof="0">
              <a:ln>
                <a:noFill/>
              </a:ln>
              <a:solidFill>
                <a:srgbClr val="24235C"/>
              </a:solidFill>
              <a:effectLst/>
              <a:uLnTx/>
              <a:uFillTx/>
              <a:latin typeface="Meiryo UI"/>
              <a:ea typeface="Hiragino Kaku Gothic Pro W3" panose="020B0300000000000000" pitchFamily="34" charset="-128"/>
              <a:cs typeface="+mn-cs"/>
            </a:endParaRPr>
          </a:p>
        </p:txBody>
      </p:sp>
      <p:sp>
        <p:nvSpPr>
          <p:cNvPr id="34" name="TextBox 33">
            <a:extLst>
              <a:ext uri="{FF2B5EF4-FFF2-40B4-BE49-F238E27FC236}">
                <a16:creationId xmlns:a16="http://schemas.microsoft.com/office/drawing/2014/main" id="{89D410FC-4EE2-AA5B-A906-557D01F91D41}"/>
              </a:ext>
            </a:extLst>
          </p:cNvPr>
          <p:cNvSpPr txBox="1"/>
          <p:nvPr/>
        </p:nvSpPr>
        <p:spPr>
          <a:xfrm>
            <a:off x="4542466" y="5318655"/>
            <a:ext cx="1520350" cy="596113"/>
          </a:xfrm>
          <a:prstGeom prst="rect">
            <a:avLst/>
          </a:prstGeom>
          <a:solidFill>
            <a:srgbClr val="E6EDF0"/>
          </a:solidFill>
          <a:ln>
            <a:noFill/>
          </a:ln>
        </p:spPr>
        <p:txBody>
          <a:bodyPr wrap="none">
            <a:noAutofit/>
          </a:bodyPr>
          <a:lstStyle>
            <a:defPPr>
              <a:defRPr lang="en-US"/>
            </a:defPPr>
            <a:lvl1pPr marR="0" lvl="0" indent="0" algn="ctr" fontAlgn="auto">
              <a:lnSpc>
                <a:spcPct val="100000"/>
              </a:lnSpc>
              <a:spcBef>
                <a:spcPts val="0"/>
              </a:spcBef>
              <a:spcAft>
                <a:spcPts val="0"/>
              </a:spcAft>
              <a:buClrTx/>
              <a:buSzTx/>
              <a:buFontTx/>
              <a:buNone/>
              <a:tabLst/>
              <a:defRPr kumimoji="0" sz="1050" b="0" i="0" u="none" strike="noStrike" cap="none" spc="0" normalizeH="0" baseline="0">
                <a:ln>
                  <a:noFill/>
                </a:ln>
                <a:solidFill>
                  <a:srgbClr val="37373A"/>
                </a:solidFill>
                <a:effectLst/>
                <a:uLnTx/>
                <a:uFillTx/>
                <a:latin typeface="Meiryo UI" panose="020B0604030504040204" pitchFamily="50" charset="-128"/>
                <a:ea typeface="Meiryo UI" panose="020B0604030504040204" pitchFamily="50" charset="-128"/>
              </a:defRPr>
            </a:lvl1pPr>
          </a:lstStyle>
          <a:p>
            <a:r>
              <a:rPr lang="en-US" altLang="ja-JP"/>
              <a:t>DX</a:t>
            </a:r>
            <a:r>
              <a:rPr lang="ja-JP" altLang="en-US"/>
              <a:t>人材データ</a:t>
            </a:r>
            <a:endParaRPr lang="en-US"/>
          </a:p>
        </p:txBody>
      </p:sp>
      <p:sp>
        <p:nvSpPr>
          <p:cNvPr id="35" name="Flowchart: Magnetic Disk 34">
            <a:extLst>
              <a:ext uri="{FF2B5EF4-FFF2-40B4-BE49-F238E27FC236}">
                <a16:creationId xmlns:a16="http://schemas.microsoft.com/office/drawing/2014/main" id="{D42EED5F-7FB7-6792-D5FE-FE1AF0749EA2}"/>
              </a:ext>
            </a:extLst>
          </p:cNvPr>
          <p:cNvSpPr/>
          <p:nvPr/>
        </p:nvSpPr>
        <p:spPr>
          <a:xfrm>
            <a:off x="4809593" y="5665318"/>
            <a:ext cx="986097" cy="187005"/>
          </a:xfrm>
          <a:prstGeom prst="flowChartMagneticDisk">
            <a:avLst/>
          </a:prstGeom>
          <a:solidFill>
            <a:srgbClr val="C8C8C8"/>
          </a:solidFill>
          <a:ln w="3175" cap="flat" cmpd="sng" algn="ctr">
            <a:solidFill>
              <a:srgbClr val="F2F0F4"/>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algn="ctr"/>
            <a:endParaRPr lang="en-US" sz="1050">
              <a:solidFill>
                <a:srgbClr val="24235C"/>
              </a:solidFill>
              <a:latin typeface="Meiryo UI"/>
              <a:ea typeface="Hiragino Kaku Gothic Pro W3" panose="020B0300000000000000" pitchFamily="34" charset="-128"/>
            </a:endParaRPr>
          </a:p>
        </p:txBody>
      </p:sp>
      <p:sp>
        <p:nvSpPr>
          <p:cNvPr id="37" name="TextBox 36">
            <a:extLst>
              <a:ext uri="{FF2B5EF4-FFF2-40B4-BE49-F238E27FC236}">
                <a16:creationId xmlns:a16="http://schemas.microsoft.com/office/drawing/2014/main" id="{57A63544-356A-A2C0-8393-19A4B9FC57D7}"/>
              </a:ext>
            </a:extLst>
          </p:cNvPr>
          <p:cNvSpPr txBox="1"/>
          <p:nvPr/>
        </p:nvSpPr>
        <p:spPr>
          <a:xfrm>
            <a:off x="6120058" y="5318655"/>
            <a:ext cx="1520350" cy="596113"/>
          </a:xfrm>
          <a:prstGeom prst="rect">
            <a:avLst/>
          </a:prstGeom>
          <a:solidFill>
            <a:srgbClr val="E6EDF0"/>
          </a:solidFill>
          <a:ln>
            <a:noFill/>
          </a:ln>
        </p:spPr>
        <p:txBody>
          <a:bodyPr wrap="none">
            <a:noAutofit/>
          </a:bodyPr>
          <a:lstStyle>
            <a:defPPr>
              <a:defRPr lang="en-US"/>
            </a:defPPr>
            <a:lvl1pPr marR="0" lvl="0" indent="0" algn="ctr" fontAlgn="auto">
              <a:lnSpc>
                <a:spcPct val="100000"/>
              </a:lnSpc>
              <a:spcBef>
                <a:spcPts val="0"/>
              </a:spcBef>
              <a:spcAft>
                <a:spcPts val="0"/>
              </a:spcAft>
              <a:buClrTx/>
              <a:buSzTx/>
              <a:buFontTx/>
              <a:buNone/>
              <a:tabLst/>
              <a:defRPr kumimoji="0" sz="1050" b="0" i="0" u="none" strike="noStrike" cap="none" spc="0" normalizeH="0" baseline="0">
                <a:ln>
                  <a:noFill/>
                </a:ln>
                <a:solidFill>
                  <a:srgbClr val="37373A"/>
                </a:solidFill>
                <a:effectLst/>
                <a:uLnTx/>
                <a:uFillTx/>
                <a:latin typeface="Meiryo UI" panose="020B0604030504040204" pitchFamily="50" charset="-128"/>
                <a:ea typeface="Meiryo UI" panose="020B0604030504040204" pitchFamily="50" charset="-128"/>
              </a:defRPr>
            </a:lvl1pPr>
          </a:lstStyle>
          <a:p>
            <a:r>
              <a:rPr lang="en-US" altLang="ja-JP"/>
              <a:t>DSS</a:t>
            </a:r>
            <a:r>
              <a:rPr lang="ja-JP" altLang="en-US"/>
              <a:t>スキル標準データ</a:t>
            </a:r>
            <a:br>
              <a:rPr lang="en-US" altLang="ja-JP"/>
            </a:br>
            <a:r>
              <a:rPr lang="en-US" altLang="ja-JP"/>
              <a:t>(</a:t>
            </a:r>
            <a:r>
              <a:rPr lang="ja-JP" altLang="en-US"/>
              <a:t>タキソノミー情報</a:t>
            </a:r>
            <a:r>
              <a:rPr lang="en-US" altLang="ja-JP"/>
              <a:t>)</a:t>
            </a:r>
            <a:endParaRPr lang="en-US"/>
          </a:p>
        </p:txBody>
      </p:sp>
      <p:sp>
        <p:nvSpPr>
          <p:cNvPr id="38" name="Flowchart: Magnetic Disk 37">
            <a:extLst>
              <a:ext uri="{FF2B5EF4-FFF2-40B4-BE49-F238E27FC236}">
                <a16:creationId xmlns:a16="http://schemas.microsoft.com/office/drawing/2014/main" id="{285C2603-19A9-7A84-F816-A74071AE144B}"/>
              </a:ext>
            </a:extLst>
          </p:cNvPr>
          <p:cNvSpPr/>
          <p:nvPr/>
        </p:nvSpPr>
        <p:spPr>
          <a:xfrm>
            <a:off x="6387185" y="5665318"/>
            <a:ext cx="986097" cy="187005"/>
          </a:xfrm>
          <a:prstGeom prst="flowChartMagneticDisk">
            <a:avLst/>
          </a:prstGeom>
          <a:solidFill>
            <a:srgbClr val="C8C8C8"/>
          </a:solidFill>
          <a:ln w="3175" cap="flat" cmpd="sng" algn="ctr">
            <a:solidFill>
              <a:srgbClr val="F2F0F4"/>
            </a:solidFill>
            <a:prstDash val="solid"/>
            <a:miter lim="800000"/>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algn="ctr"/>
            <a:endParaRPr lang="en-US" sz="1050">
              <a:solidFill>
                <a:srgbClr val="24235C"/>
              </a:solidFill>
              <a:latin typeface="Meiryo UI"/>
              <a:ea typeface="Hiragino Kaku Gothic Pro W3" panose="020B0300000000000000" pitchFamily="34" charset="-128"/>
            </a:endParaRPr>
          </a:p>
        </p:txBody>
      </p:sp>
      <p:sp>
        <p:nvSpPr>
          <p:cNvPr id="43" name="TextBox 42">
            <a:extLst>
              <a:ext uri="{FF2B5EF4-FFF2-40B4-BE49-F238E27FC236}">
                <a16:creationId xmlns:a16="http://schemas.microsoft.com/office/drawing/2014/main" id="{DEEFB504-F310-9508-4EA5-A544A4ABC004}"/>
              </a:ext>
            </a:extLst>
          </p:cNvPr>
          <p:cNvSpPr txBox="1"/>
          <p:nvPr/>
        </p:nvSpPr>
        <p:spPr>
          <a:xfrm>
            <a:off x="1967011" y="986790"/>
            <a:ext cx="8257821" cy="1536985"/>
          </a:xfrm>
          <a:prstGeom prst="rect">
            <a:avLst/>
          </a:prstGeom>
          <a:solidFill>
            <a:schemeClr val="bg1"/>
          </a:solidFill>
          <a:ln w="19050">
            <a:solidFill>
              <a:srgbClr val="336699"/>
            </a:solid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提供サービス</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pic>
        <p:nvPicPr>
          <p:cNvPr id="109" name="Picture 108">
            <a:extLst>
              <a:ext uri="{FF2B5EF4-FFF2-40B4-BE49-F238E27FC236}">
                <a16:creationId xmlns:a16="http://schemas.microsoft.com/office/drawing/2014/main" id="{CAC983C4-5259-FE97-AA7D-D9EC28B0D2E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19627" y="1229821"/>
            <a:ext cx="613367" cy="610437"/>
          </a:xfrm>
          <a:prstGeom prst="rect">
            <a:avLst/>
          </a:prstGeom>
        </p:spPr>
      </p:pic>
      <p:pic>
        <p:nvPicPr>
          <p:cNvPr id="110" name="Picture 109">
            <a:extLst>
              <a:ext uri="{FF2B5EF4-FFF2-40B4-BE49-F238E27FC236}">
                <a16:creationId xmlns:a16="http://schemas.microsoft.com/office/drawing/2014/main" id="{74E14A9E-FBD2-BF69-C006-7967D57E2A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62949" y="1229821"/>
            <a:ext cx="610437" cy="610437"/>
          </a:xfrm>
          <a:prstGeom prst="rect">
            <a:avLst/>
          </a:prstGeom>
        </p:spPr>
      </p:pic>
      <p:pic>
        <p:nvPicPr>
          <p:cNvPr id="111" name="Picture 110">
            <a:extLst>
              <a:ext uri="{FF2B5EF4-FFF2-40B4-BE49-F238E27FC236}">
                <a16:creationId xmlns:a16="http://schemas.microsoft.com/office/drawing/2014/main" id="{15DAC22F-0C75-CB95-4B98-8CDBF188AE7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80869" y="1229821"/>
            <a:ext cx="613367" cy="610437"/>
          </a:xfrm>
          <a:prstGeom prst="rect">
            <a:avLst/>
          </a:prstGeom>
        </p:spPr>
      </p:pic>
      <p:pic>
        <p:nvPicPr>
          <p:cNvPr id="112" name="Picture 111">
            <a:extLst>
              <a:ext uri="{FF2B5EF4-FFF2-40B4-BE49-F238E27FC236}">
                <a16:creationId xmlns:a16="http://schemas.microsoft.com/office/drawing/2014/main" id="{6CFEC285-9BD2-3364-9FE2-94288E8498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06283" y="1229821"/>
            <a:ext cx="613367" cy="610437"/>
          </a:xfrm>
          <a:prstGeom prst="rect">
            <a:avLst/>
          </a:prstGeom>
        </p:spPr>
      </p:pic>
      <p:pic>
        <p:nvPicPr>
          <p:cNvPr id="113" name="Picture 112">
            <a:extLst>
              <a:ext uri="{FF2B5EF4-FFF2-40B4-BE49-F238E27FC236}">
                <a16:creationId xmlns:a16="http://schemas.microsoft.com/office/drawing/2014/main" id="{F4A32D93-F940-E4D4-7770-4647C04EADF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98777" y="1229821"/>
            <a:ext cx="613367" cy="610437"/>
          </a:xfrm>
          <a:prstGeom prst="rect">
            <a:avLst/>
          </a:prstGeom>
        </p:spPr>
      </p:pic>
      <p:pic>
        <p:nvPicPr>
          <p:cNvPr id="114" name="Picture 113">
            <a:extLst>
              <a:ext uri="{FF2B5EF4-FFF2-40B4-BE49-F238E27FC236}">
                <a16:creationId xmlns:a16="http://schemas.microsoft.com/office/drawing/2014/main" id="{A3B4E8F2-8407-12B8-F142-BC6CB864BCD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737535" y="1229821"/>
            <a:ext cx="607517" cy="610437"/>
          </a:xfrm>
          <a:prstGeom prst="rect">
            <a:avLst/>
          </a:prstGeom>
        </p:spPr>
      </p:pic>
      <p:pic>
        <p:nvPicPr>
          <p:cNvPr id="115" name="Picture 114">
            <a:extLst>
              <a:ext uri="{FF2B5EF4-FFF2-40B4-BE49-F238E27FC236}">
                <a16:creationId xmlns:a16="http://schemas.microsoft.com/office/drawing/2014/main" id="{A75B029D-D541-E5D4-E337-AA6F9A612E8B}"/>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058385" y="1229821"/>
            <a:ext cx="610437" cy="610437"/>
          </a:xfrm>
          <a:prstGeom prst="rect">
            <a:avLst/>
          </a:prstGeom>
        </p:spPr>
      </p:pic>
      <p:pic>
        <p:nvPicPr>
          <p:cNvPr id="117" name="Picture 116">
            <a:extLst>
              <a:ext uri="{FF2B5EF4-FFF2-40B4-BE49-F238E27FC236}">
                <a16:creationId xmlns:a16="http://schemas.microsoft.com/office/drawing/2014/main" id="{B7400C95-A3F4-0DC9-E267-9A5D8041939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794213" y="1229821"/>
            <a:ext cx="610437" cy="610437"/>
          </a:xfrm>
          <a:prstGeom prst="rect">
            <a:avLst/>
          </a:prstGeom>
        </p:spPr>
      </p:pic>
      <p:pic>
        <p:nvPicPr>
          <p:cNvPr id="116" name="Picture 115">
            <a:extLst>
              <a:ext uri="{FF2B5EF4-FFF2-40B4-BE49-F238E27FC236}">
                <a16:creationId xmlns:a16="http://schemas.microsoft.com/office/drawing/2014/main" id="{C1445144-E716-4B78-5091-BB9359CCD5D2}"/>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527121" y="1229821"/>
            <a:ext cx="607517" cy="610437"/>
          </a:xfrm>
          <a:prstGeom prst="rect">
            <a:avLst/>
          </a:prstGeom>
        </p:spPr>
      </p:pic>
      <p:pic>
        <p:nvPicPr>
          <p:cNvPr id="118" name="Picture 117">
            <a:extLst>
              <a:ext uri="{FF2B5EF4-FFF2-40B4-BE49-F238E27FC236}">
                <a16:creationId xmlns:a16="http://schemas.microsoft.com/office/drawing/2014/main" id="{7D9055B5-C237-DF4F-36F5-91379AFAA779}"/>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845041" y="1229821"/>
            <a:ext cx="610437" cy="610437"/>
          </a:xfrm>
          <a:prstGeom prst="rect">
            <a:avLst/>
          </a:prstGeom>
        </p:spPr>
      </p:pic>
      <p:pic>
        <p:nvPicPr>
          <p:cNvPr id="119" name="Picture 118">
            <a:extLst>
              <a:ext uri="{FF2B5EF4-FFF2-40B4-BE49-F238E27FC236}">
                <a16:creationId xmlns:a16="http://schemas.microsoft.com/office/drawing/2014/main" id="{41850374-B8AB-44F8-F241-F1D81051AED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470440" y="1229821"/>
            <a:ext cx="607517" cy="610437"/>
          </a:xfrm>
          <a:prstGeom prst="rect">
            <a:avLst/>
          </a:prstGeom>
        </p:spPr>
      </p:pic>
      <p:sp>
        <p:nvSpPr>
          <p:cNvPr id="120" name="TextBox 119">
            <a:extLst>
              <a:ext uri="{FF2B5EF4-FFF2-40B4-BE49-F238E27FC236}">
                <a16:creationId xmlns:a16="http://schemas.microsoft.com/office/drawing/2014/main" id="{0B55E90D-8D49-B499-1A50-B05E58FCD201}"/>
              </a:ext>
            </a:extLst>
          </p:cNvPr>
          <p:cNvSpPr txBox="1"/>
          <p:nvPr/>
        </p:nvSpPr>
        <p:spPr>
          <a:xfrm>
            <a:off x="2106283" y="1872527"/>
            <a:ext cx="613367" cy="4215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市場統計</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21" name="TextBox 120">
            <a:extLst>
              <a:ext uri="{FF2B5EF4-FFF2-40B4-BE49-F238E27FC236}">
                <a16:creationId xmlns:a16="http://schemas.microsoft.com/office/drawing/2014/main" id="{B1884F0F-E983-8BA9-8083-4AA4AD90BAD3}"/>
              </a:ext>
            </a:extLst>
          </p:cNvPr>
          <p:cNvSpPr txBox="1"/>
          <p:nvPr/>
        </p:nvSpPr>
        <p:spPr>
          <a:xfrm>
            <a:off x="2845041" y="1872527"/>
            <a:ext cx="610437" cy="4215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簡易アセスメント</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22" name="TextBox 121">
            <a:extLst>
              <a:ext uri="{FF2B5EF4-FFF2-40B4-BE49-F238E27FC236}">
                <a16:creationId xmlns:a16="http://schemas.microsoft.com/office/drawing/2014/main" id="{0161E427-FA6D-4A02-87C8-71A2811AE28A}"/>
              </a:ext>
            </a:extLst>
          </p:cNvPr>
          <p:cNvSpPr txBox="1"/>
          <p:nvPr/>
        </p:nvSpPr>
        <p:spPr>
          <a:xfrm>
            <a:off x="3580869" y="1872527"/>
            <a:ext cx="613367" cy="42152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コミュニティ</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23" name="TextBox 122">
            <a:extLst>
              <a:ext uri="{FF2B5EF4-FFF2-40B4-BE49-F238E27FC236}">
                <a16:creationId xmlns:a16="http://schemas.microsoft.com/office/drawing/2014/main" id="{145C3805-DFF4-6ABE-8C8F-768EC0EBC763}"/>
              </a:ext>
            </a:extLst>
          </p:cNvPr>
          <p:cNvSpPr txBox="1"/>
          <p:nvPr/>
        </p:nvSpPr>
        <p:spPr>
          <a:xfrm>
            <a:off x="4319627" y="1872527"/>
            <a:ext cx="61336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標準</a:t>
            </a:r>
            <a:br>
              <a:rPr kumimoji="0" lang="en-US" altLang="ja-JP" sz="1050" b="0" i="0" u="none" strike="noStrike" kern="1200" cap="none" spc="0" normalizeH="0" baseline="0" noProof="0">
                <a:ln>
                  <a:noFill/>
                </a:ln>
                <a:solidFill>
                  <a:srgbClr val="24235C"/>
                </a:solidFill>
                <a:effectLst/>
                <a:uLnTx/>
                <a:uFillTx/>
                <a:latin typeface="Meiryo UI"/>
                <a:ea typeface="+mn-ea"/>
                <a:cs typeface="+mn-cs"/>
              </a:rPr>
            </a:br>
            <a:r>
              <a:rPr kumimoji="0" lang="ja-JP" altLang="en-US" sz="1050" b="0" i="0" u="none" strike="noStrike" kern="1200" cap="none" spc="0" normalizeH="0" baseline="0" noProof="0">
                <a:ln>
                  <a:noFill/>
                </a:ln>
                <a:solidFill>
                  <a:srgbClr val="24235C"/>
                </a:solidFill>
                <a:effectLst/>
                <a:uLnTx/>
                <a:uFillTx/>
                <a:latin typeface="Meiryo UI"/>
                <a:ea typeface="+mn-ea"/>
                <a:cs typeface="+mn-cs"/>
              </a:rPr>
              <a:t>履歴書</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24" name="TextBox 123">
            <a:extLst>
              <a:ext uri="{FF2B5EF4-FFF2-40B4-BE49-F238E27FC236}">
                <a16:creationId xmlns:a16="http://schemas.microsoft.com/office/drawing/2014/main" id="{FF4A6880-28CC-6E93-0B3E-6E078CFAF751}"/>
              </a:ext>
            </a:extLst>
          </p:cNvPr>
          <p:cNvSpPr txBox="1"/>
          <p:nvPr/>
        </p:nvSpPr>
        <p:spPr>
          <a:xfrm>
            <a:off x="5058385" y="1872527"/>
            <a:ext cx="61043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4235C"/>
                </a:solidFill>
                <a:effectLst/>
                <a:uLnTx/>
                <a:uFillTx/>
                <a:latin typeface="Meiryo UI"/>
                <a:ea typeface="+mn-ea"/>
                <a:cs typeface="+mn-cs"/>
              </a:rPr>
              <a:t>DSS</a:t>
            </a:r>
            <a:br>
              <a:rPr kumimoji="0" lang="en-US" altLang="ja-JP" sz="1050" b="0" i="0" u="none" strike="noStrike" kern="1200" cap="none" spc="0" normalizeH="0" baseline="0" noProof="0">
                <a:ln>
                  <a:noFill/>
                </a:ln>
                <a:solidFill>
                  <a:srgbClr val="24235C"/>
                </a:solidFill>
                <a:effectLst/>
                <a:uLnTx/>
                <a:uFillTx/>
                <a:latin typeface="Meiryo UI"/>
                <a:ea typeface="+mn-ea"/>
                <a:cs typeface="+mn-cs"/>
              </a:rPr>
            </a:b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アセスメント</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30" name="TextBox 129">
            <a:extLst>
              <a:ext uri="{FF2B5EF4-FFF2-40B4-BE49-F238E27FC236}">
                <a16:creationId xmlns:a16="http://schemas.microsoft.com/office/drawing/2014/main" id="{7653D5DB-6A24-0832-E041-24248D3E61F5}"/>
              </a:ext>
            </a:extLst>
          </p:cNvPr>
          <p:cNvSpPr txBox="1"/>
          <p:nvPr/>
        </p:nvSpPr>
        <p:spPr>
          <a:xfrm>
            <a:off x="5794213" y="1872527"/>
            <a:ext cx="61043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学習</a:t>
            </a:r>
            <a:br>
              <a:rPr kumimoji="0" lang="en-US" altLang="ja-JP" sz="1050" b="0" i="0" u="none" strike="noStrike" kern="1200" cap="none" spc="0" normalizeH="0" baseline="0" noProof="0">
                <a:ln>
                  <a:noFill/>
                </a:ln>
                <a:solidFill>
                  <a:srgbClr val="24235C"/>
                </a:solidFill>
                <a:effectLst/>
                <a:uLnTx/>
                <a:uFillTx/>
                <a:latin typeface="Meiryo UI"/>
                <a:ea typeface="+mn-ea"/>
                <a:cs typeface="+mn-cs"/>
              </a:rPr>
            </a:b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コンテンツ</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27" name="TextBox 126">
            <a:extLst>
              <a:ext uri="{FF2B5EF4-FFF2-40B4-BE49-F238E27FC236}">
                <a16:creationId xmlns:a16="http://schemas.microsoft.com/office/drawing/2014/main" id="{1A9C84A2-7512-87A0-54B3-DA7739FDE5DD}"/>
              </a:ext>
            </a:extLst>
          </p:cNvPr>
          <p:cNvSpPr txBox="1"/>
          <p:nvPr/>
        </p:nvSpPr>
        <p:spPr>
          <a:xfrm>
            <a:off x="6527121" y="1872527"/>
            <a:ext cx="60751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レコメンド</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31" name="TextBox 130">
            <a:extLst>
              <a:ext uri="{FF2B5EF4-FFF2-40B4-BE49-F238E27FC236}">
                <a16:creationId xmlns:a16="http://schemas.microsoft.com/office/drawing/2014/main" id="{8C510BB8-0001-E2F5-06DE-010D7F8A6AAA}"/>
              </a:ext>
            </a:extLst>
          </p:cNvPr>
          <p:cNvSpPr txBox="1"/>
          <p:nvPr/>
        </p:nvSpPr>
        <p:spPr>
          <a:xfrm>
            <a:off x="7262949" y="1872527"/>
            <a:ext cx="61043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クレデン</a:t>
            </a:r>
            <a:br>
              <a:rPr kumimoji="0" lang="en-US" altLang="ja-JP" sz="1050" b="0" i="0" u="none" strike="noStrike" kern="1200" cap="none" spc="0" normalizeH="0" baseline="0" noProof="0">
                <a:ln>
                  <a:noFill/>
                </a:ln>
                <a:solidFill>
                  <a:srgbClr val="24235C"/>
                </a:solidFill>
                <a:effectLst/>
                <a:uLnTx/>
                <a:uFillTx/>
                <a:latin typeface="Meiryo UI"/>
                <a:ea typeface="+mn-ea"/>
                <a:cs typeface="+mn-cs"/>
              </a:rPr>
            </a:b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シャル</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32" name="TextBox 131">
            <a:extLst>
              <a:ext uri="{FF2B5EF4-FFF2-40B4-BE49-F238E27FC236}">
                <a16:creationId xmlns:a16="http://schemas.microsoft.com/office/drawing/2014/main" id="{3F8742A7-87B9-EECA-3F41-87ABCD216379}"/>
              </a:ext>
            </a:extLst>
          </p:cNvPr>
          <p:cNvSpPr txBox="1"/>
          <p:nvPr/>
        </p:nvSpPr>
        <p:spPr>
          <a:xfrm>
            <a:off x="7998777" y="1872527"/>
            <a:ext cx="61336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試験</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33" name="TextBox 132">
            <a:extLst>
              <a:ext uri="{FF2B5EF4-FFF2-40B4-BE49-F238E27FC236}">
                <a16:creationId xmlns:a16="http://schemas.microsoft.com/office/drawing/2014/main" id="{263F1EE7-077A-F620-7AC3-BA53C21C1113}"/>
              </a:ext>
            </a:extLst>
          </p:cNvPr>
          <p:cNvSpPr txBox="1"/>
          <p:nvPr/>
        </p:nvSpPr>
        <p:spPr>
          <a:xfrm>
            <a:off x="8737535" y="1872527"/>
            <a:ext cx="607517" cy="421521"/>
          </a:xfrm>
          <a:prstGeom prst="rect">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アナリティ</a:t>
            </a:r>
            <a:br>
              <a:rPr kumimoji="0" lang="en-US" altLang="ja-JP" sz="1050" b="0" i="0" u="none" strike="noStrike" kern="1200" cap="none" spc="0" normalizeH="0" baseline="0" noProof="0">
                <a:ln>
                  <a:noFill/>
                </a:ln>
                <a:solidFill>
                  <a:srgbClr val="24235C"/>
                </a:solidFill>
                <a:effectLst/>
                <a:uLnTx/>
                <a:uFillTx/>
                <a:latin typeface="Meiryo UI"/>
                <a:ea typeface="+mn-ea"/>
                <a:cs typeface="+mn-cs"/>
              </a:rPr>
            </a:b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クス </a:t>
            </a:r>
            <a:r>
              <a:rPr kumimoji="0" lang="en-US" altLang="ja-JP" sz="1050" b="0" i="0" u="none" strike="noStrike" kern="1200" cap="none" spc="0" normalizeH="0" baseline="0" noProof="0">
                <a:ln>
                  <a:noFill/>
                </a:ln>
                <a:solidFill>
                  <a:srgbClr val="24235C"/>
                </a:solidFill>
                <a:effectLst/>
                <a:uLnTx/>
                <a:uFillTx/>
                <a:latin typeface="Meiryo UI"/>
                <a:ea typeface="+mn-ea"/>
                <a:cs typeface="+mn-cs"/>
              </a:rPr>
              <a:t>(C)</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sp>
        <p:nvSpPr>
          <p:cNvPr id="134" name="TextBox 133">
            <a:extLst>
              <a:ext uri="{FF2B5EF4-FFF2-40B4-BE49-F238E27FC236}">
                <a16:creationId xmlns:a16="http://schemas.microsoft.com/office/drawing/2014/main" id="{AE4B8DD5-41D4-6AC8-1562-E40A3CF70BB0}"/>
              </a:ext>
            </a:extLst>
          </p:cNvPr>
          <p:cNvSpPr txBox="1"/>
          <p:nvPr/>
        </p:nvSpPr>
        <p:spPr>
          <a:xfrm>
            <a:off x="9470439" y="1872527"/>
            <a:ext cx="607517" cy="421521"/>
          </a:xfrm>
          <a:prstGeom prst="rect">
            <a:avLst/>
          </a:prstGeom>
          <a:solidFill>
            <a:schemeClr val="accent5">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アナリティ</a:t>
            </a:r>
            <a:br>
              <a:rPr kumimoji="0" lang="en-US" altLang="ja-JP" sz="1050" b="0" i="0" u="none" strike="noStrike" kern="1200" cap="none" spc="0" normalizeH="0" baseline="0" noProof="0">
                <a:ln>
                  <a:noFill/>
                </a:ln>
                <a:solidFill>
                  <a:srgbClr val="24235C"/>
                </a:solidFill>
                <a:effectLst/>
                <a:uLnTx/>
                <a:uFillTx/>
                <a:latin typeface="Meiryo UI"/>
                <a:ea typeface="+mn-ea"/>
                <a:cs typeface="+mn-cs"/>
              </a:rPr>
            </a:br>
            <a:r>
              <a:rPr kumimoji="0" lang="ja-JP" altLang="en-US" sz="1050" b="0" i="0" u="none" strike="noStrike" kern="1200" cap="none" spc="0" normalizeH="0" baseline="0" noProof="0">
                <a:ln>
                  <a:noFill/>
                </a:ln>
                <a:solidFill>
                  <a:srgbClr val="24235C"/>
                </a:solidFill>
                <a:effectLst/>
                <a:uLnTx/>
                <a:uFillTx/>
                <a:latin typeface="Meiryo UI"/>
                <a:ea typeface="+mn-ea"/>
                <a:cs typeface="+mn-cs"/>
              </a:rPr>
              <a:t>クス </a:t>
            </a:r>
            <a:r>
              <a:rPr kumimoji="0" lang="en-US" altLang="ja-JP" sz="1050" b="0" i="0" u="none" strike="noStrike" kern="1200" cap="none" spc="0" normalizeH="0" baseline="0" noProof="0">
                <a:ln>
                  <a:noFill/>
                </a:ln>
                <a:solidFill>
                  <a:srgbClr val="24235C"/>
                </a:solidFill>
                <a:effectLst/>
                <a:uLnTx/>
                <a:uFillTx/>
                <a:latin typeface="Meiryo UI"/>
                <a:ea typeface="+mn-ea"/>
                <a:cs typeface="+mn-cs"/>
              </a:rPr>
              <a:t>(B)</a:t>
            </a:r>
            <a:endParaRPr kumimoji="0" lang="en-US" sz="1050" b="0" i="0" u="none" strike="noStrike" kern="1200" cap="none" spc="0" normalizeH="0" baseline="0" noProof="0">
              <a:ln>
                <a:noFill/>
              </a:ln>
              <a:solidFill>
                <a:srgbClr val="24235C"/>
              </a:solidFill>
              <a:effectLst/>
              <a:uLnTx/>
              <a:uFillTx/>
              <a:latin typeface="Meiryo UI"/>
              <a:ea typeface="+mn-ea"/>
              <a:cs typeface="+mn-cs"/>
            </a:endParaRPr>
          </a:p>
        </p:txBody>
      </p:sp>
      <p:cxnSp>
        <p:nvCxnSpPr>
          <p:cNvPr id="137" name="Straight Connector 136">
            <a:extLst>
              <a:ext uri="{FF2B5EF4-FFF2-40B4-BE49-F238E27FC236}">
                <a16:creationId xmlns:a16="http://schemas.microsoft.com/office/drawing/2014/main" id="{9E5FD231-3406-EDC3-AFAB-FC920C27606D}"/>
              </a:ext>
            </a:extLst>
          </p:cNvPr>
          <p:cNvCxnSpPr/>
          <p:nvPr/>
        </p:nvCxnSpPr>
        <p:spPr>
          <a:xfrm>
            <a:off x="4319627" y="2418274"/>
            <a:ext cx="5025425" cy="0"/>
          </a:xfrm>
          <a:prstGeom prst="line">
            <a:avLst/>
          </a:prstGeom>
          <a:ln w="19050" cap="rnd" cmpd="sng" algn="ctr">
            <a:solidFill>
              <a:srgbClr val="9A9A9A"/>
            </a:solidFill>
            <a:prstDash val="solid"/>
            <a:roun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9" name="TextBox 138">
            <a:extLst>
              <a:ext uri="{FF2B5EF4-FFF2-40B4-BE49-F238E27FC236}">
                <a16:creationId xmlns:a16="http://schemas.microsoft.com/office/drawing/2014/main" id="{1BF7C902-95D9-D92D-1B4D-DF9229225868}"/>
              </a:ext>
            </a:extLst>
          </p:cNvPr>
          <p:cNvSpPr txBox="1"/>
          <p:nvPr/>
        </p:nvSpPr>
        <p:spPr>
          <a:xfrm>
            <a:off x="6316974" y="2349025"/>
            <a:ext cx="1030730" cy="138499"/>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24235C"/>
                </a:solidFill>
                <a:effectLst/>
                <a:uLnTx/>
                <a:uFillTx/>
                <a:latin typeface="Meiryo UI"/>
                <a:ea typeface="+mn-ea"/>
                <a:cs typeface="+mn-cs"/>
              </a:rPr>
              <a:t>個人会員</a:t>
            </a:r>
            <a:endParaRPr kumimoji="0" lang="en-US" sz="900" b="0" i="0" u="none" strike="noStrike" kern="1200" cap="none" spc="0" normalizeH="0" baseline="0" noProof="0">
              <a:ln>
                <a:noFill/>
              </a:ln>
              <a:solidFill>
                <a:srgbClr val="24235C"/>
              </a:solidFill>
              <a:effectLst/>
              <a:uLnTx/>
              <a:uFillTx/>
              <a:latin typeface="Meiryo UI"/>
              <a:ea typeface="+mn-ea"/>
              <a:cs typeface="+mn-cs"/>
            </a:endParaRPr>
          </a:p>
        </p:txBody>
      </p:sp>
      <p:cxnSp>
        <p:nvCxnSpPr>
          <p:cNvPr id="140" name="Straight Connector 139">
            <a:extLst>
              <a:ext uri="{FF2B5EF4-FFF2-40B4-BE49-F238E27FC236}">
                <a16:creationId xmlns:a16="http://schemas.microsoft.com/office/drawing/2014/main" id="{53170A33-C093-A469-903B-91FC7E16101C}"/>
              </a:ext>
            </a:extLst>
          </p:cNvPr>
          <p:cNvCxnSpPr>
            <a:cxnSpLocks/>
          </p:cNvCxnSpPr>
          <p:nvPr/>
        </p:nvCxnSpPr>
        <p:spPr>
          <a:xfrm>
            <a:off x="9470440" y="2418274"/>
            <a:ext cx="607517" cy="0"/>
          </a:xfrm>
          <a:prstGeom prst="line">
            <a:avLst/>
          </a:prstGeom>
          <a:ln w="19050" cap="rnd" cmpd="sng" algn="ctr">
            <a:solidFill>
              <a:srgbClr val="9A9A9A"/>
            </a:solidFill>
            <a:prstDash val="solid"/>
            <a:roun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9537EFA0-03C8-4324-53FA-9A2116ED70DE}"/>
              </a:ext>
            </a:extLst>
          </p:cNvPr>
          <p:cNvSpPr txBox="1"/>
          <p:nvPr/>
        </p:nvSpPr>
        <p:spPr>
          <a:xfrm>
            <a:off x="9543366" y="2349025"/>
            <a:ext cx="461665" cy="138499"/>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24235C"/>
                </a:solidFill>
                <a:effectLst/>
                <a:uLnTx/>
                <a:uFillTx/>
                <a:latin typeface="Meiryo UI"/>
                <a:ea typeface="+mn-ea"/>
                <a:cs typeface="+mn-cs"/>
              </a:rPr>
              <a:t>法人会員</a:t>
            </a:r>
            <a:endParaRPr kumimoji="0" lang="en-US" sz="900" b="0" i="0" u="none" strike="noStrike" kern="1200" cap="none" spc="0" normalizeH="0" baseline="0" noProof="0">
              <a:ln>
                <a:noFill/>
              </a:ln>
              <a:solidFill>
                <a:srgbClr val="24235C"/>
              </a:solidFill>
              <a:effectLst/>
              <a:uLnTx/>
              <a:uFillTx/>
              <a:latin typeface="Meiryo UI"/>
              <a:ea typeface="+mn-ea"/>
              <a:cs typeface="+mn-cs"/>
            </a:endParaRPr>
          </a:p>
        </p:txBody>
      </p:sp>
      <p:sp>
        <p:nvSpPr>
          <p:cNvPr id="168" name="TextBox 167">
            <a:extLst>
              <a:ext uri="{FF2B5EF4-FFF2-40B4-BE49-F238E27FC236}">
                <a16:creationId xmlns:a16="http://schemas.microsoft.com/office/drawing/2014/main" id="{A1142DF6-8862-8C5B-67EF-B55830C18B54}"/>
              </a:ext>
            </a:extLst>
          </p:cNvPr>
          <p:cNvSpPr txBox="1"/>
          <p:nvPr/>
        </p:nvSpPr>
        <p:spPr>
          <a:xfrm>
            <a:off x="342522" y="1065590"/>
            <a:ext cx="1428197" cy="1131079"/>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非会員</a:t>
            </a:r>
            <a:endParaRPr kumimoji="0" lang="en-US" altLang="ja-JP" sz="1050" b="1" i="0" u="none" strike="noStrike" kern="1200" cap="none" spc="0" normalizeH="0" baseline="0" noProof="0">
              <a:ln>
                <a:noFill/>
              </a:ln>
              <a:solidFill>
                <a:srgbClr val="24235C"/>
              </a:solidFill>
              <a:effectLst/>
              <a:uLnTx/>
              <a:uFillTx/>
              <a:latin typeface="Meiryo UI"/>
              <a:ea typeface="+mn-ea"/>
              <a:cs typeface="+mn-cs"/>
            </a:endParaRP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市場データから、</a:t>
            </a:r>
            <a:br>
              <a:rPr kumimoji="0" lang="en-US" altLang="ja-JP" sz="1050" b="0" i="0" u="none" strike="noStrike" kern="1200" cap="none" spc="0" normalizeH="0" baseline="0" noProof="0">
                <a:ln>
                  <a:noFill/>
                </a:ln>
                <a:solidFill>
                  <a:srgbClr val="000000"/>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solidFill>
                <a:effectLst/>
                <a:uLnTx/>
                <a:uFillTx/>
                <a:latin typeface="Meiryo UI"/>
                <a:ea typeface="+mn-ea"/>
                <a:cs typeface="+mn-cs"/>
              </a:rPr>
              <a:t>自らのスキルの市場</a:t>
            </a:r>
            <a:br>
              <a:rPr kumimoji="0" lang="en-US" altLang="ja-JP" sz="1050" b="0" i="0" u="none" strike="noStrike" kern="1200" cap="none" spc="0" normalizeH="0" baseline="0" noProof="0">
                <a:ln>
                  <a:noFill/>
                </a:ln>
                <a:solidFill>
                  <a:srgbClr val="000000"/>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solidFill>
                <a:effectLst/>
                <a:uLnTx/>
                <a:uFillTx/>
                <a:latin typeface="Meiryo UI"/>
                <a:ea typeface="+mn-ea"/>
                <a:cs typeface="+mn-cs"/>
              </a:rPr>
              <a:t>ポテンシャルを把握</a:t>
            </a:r>
            <a:endParaRPr kumimoji="0" lang="en-US" altLang="ja-JP" sz="1050" b="0" i="0" u="none" strike="noStrike" kern="1200" cap="none" spc="0" normalizeH="0" baseline="0" noProof="0">
              <a:ln>
                <a:noFill/>
              </a:ln>
              <a:solidFill>
                <a:srgbClr val="000000"/>
              </a:solidFill>
              <a:effectLst/>
              <a:uLnTx/>
              <a:uFillTx/>
              <a:latin typeface="Meiryo UI"/>
              <a:ea typeface="+mn-ea"/>
              <a:cs typeface="+mn-cs"/>
            </a:endParaRPr>
          </a:p>
          <a:p>
            <a:pPr marL="233363" lvl="1" indent="-133350">
              <a:buClr>
                <a:srgbClr val="006DAA"/>
              </a:buClr>
              <a:buFont typeface="Trebuchet MS" panose="020B0603020202020204" pitchFamily="34" charset="0"/>
              <a:buChar char="•"/>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市場データの閲覧・</a:t>
            </a:r>
            <a:br>
              <a:rPr kumimoji="0" lang="en-US" altLang="ja-JP" sz="1050" b="0" i="0" u="none" strike="noStrike" kern="1200" cap="none" spc="0" normalizeH="0" baseline="0" noProof="0">
                <a:ln>
                  <a:noFill/>
                </a:ln>
                <a:solidFill>
                  <a:srgbClr val="000000"/>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solidFill>
                <a:effectLst/>
                <a:uLnTx/>
                <a:uFillTx/>
                <a:latin typeface="Meiryo UI"/>
                <a:ea typeface="+mn-ea"/>
                <a:cs typeface="+mn-cs"/>
              </a:rPr>
              <a:t>活用</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174" name="Straight Connector 173">
            <a:extLst>
              <a:ext uri="{FF2B5EF4-FFF2-40B4-BE49-F238E27FC236}">
                <a16:creationId xmlns:a16="http://schemas.microsoft.com/office/drawing/2014/main" id="{F7677D4E-2375-B999-7F81-D84B110BA094}"/>
              </a:ext>
            </a:extLst>
          </p:cNvPr>
          <p:cNvCxnSpPr/>
          <p:nvPr/>
        </p:nvCxnSpPr>
        <p:spPr>
          <a:xfrm>
            <a:off x="1770731" y="1005078"/>
            <a:ext cx="0" cy="1131079"/>
          </a:xfrm>
          <a:prstGeom prst="line">
            <a:avLst/>
          </a:prstGeom>
          <a:solidFill>
            <a:schemeClr val="bg1"/>
          </a:solidFill>
          <a:ln>
            <a:solidFill>
              <a:srgbClr val="336699"/>
            </a:solidFill>
          </a:ln>
        </p:spPr>
      </p:cxnSp>
      <p:sp>
        <p:nvSpPr>
          <p:cNvPr id="177" name="TextBox 176">
            <a:extLst>
              <a:ext uri="{FF2B5EF4-FFF2-40B4-BE49-F238E27FC236}">
                <a16:creationId xmlns:a16="http://schemas.microsoft.com/office/drawing/2014/main" id="{A307140C-6B12-7167-A31D-2342873E4EEC}"/>
              </a:ext>
            </a:extLst>
          </p:cNvPr>
          <p:cNvSpPr txBox="1"/>
          <p:nvPr/>
        </p:nvSpPr>
        <p:spPr>
          <a:xfrm>
            <a:off x="10421114" y="986791"/>
            <a:ext cx="1428208" cy="646331"/>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個人会員</a:t>
            </a:r>
            <a:endParaRPr kumimoji="0" lang="en-US" altLang="ja-JP" sz="1050" b="1" i="0" u="none" strike="noStrike" kern="1200" cap="none" spc="0" normalizeH="0" baseline="0" noProof="0">
              <a:ln>
                <a:noFill/>
              </a:ln>
              <a:solidFill>
                <a:srgbClr val="24235C"/>
              </a:solidFill>
              <a:effectLst/>
              <a:uLnTx/>
              <a:uFillTx/>
              <a:latin typeface="Meiryo UI"/>
              <a:ea typeface="+mn-ea"/>
              <a:cs typeface="+mn-cs"/>
            </a:endParaRP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キャリアプラン形成</a:t>
            </a:r>
            <a:endParaRPr kumimoji="0" lang="en-US" altLang="ja-JP" sz="1050" b="0" i="0" u="none" strike="noStrike" kern="1200" cap="none" spc="0" normalizeH="0" baseline="0" noProof="0">
              <a:ln>
                <a:noFill/>
              </a:ln>
              <a:solidFill>
                <a:srgbClr val="000000"/>
              </a:solidFill>
              <a:effectLst/>
              <a:uLnTx/>
              <a:uFillTx/>
              <a:latin typeface="Meiryo UI"/>
              <a:ea typeface="+mn-ea"/>
              <a:cs typeface="+mn-cs"/>
            </a:endParaRP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スキルアップに活用</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178" name="Straight Connector 177">
            <a:extLst>
              <a:ext uri="{FF2B5EF4-FFF2-40B4-BE49-F238E27FC236}">
                <a16:creationId xmlns:a16="http://schemas.microsoft.com/office/drawing/2014/main" id="{421FC513-E0A1-2688-74E2-1B06340A8FD4}"/>
              </a:ext>
            </a:extLst>
          </p:cNvPr>
          <p:cNvCxnSpPr/>
          <p:nvPr/>
        </p:nvCxnSpPr>
        <p:spPr>
          <a:xfrm>
            <a:off x="10421113" y="986791"/>
            <a:ext cx="0" cy="646331"/>
          </a:xfrm>
          <a:prstGeom prst="line">
            <a:avLst/>
          </a:prstGeom>
          <a:solidFill>
            <a:schemeClr val="bg1"/>
          </a:solidFill>
          <a:ln>
            <a:solidFill>
              <a:srgbClr val="336699"/>
            </a:solidFill>
          </a:ln>
        </p:spPr>
      </p:cxnSp>
      <p:cxnSp>
        <p:nvCxnSpPr>
          <p:cNvPr id="181" name="Straight Connector 180">
            <a:extLst>
              <a:ext uri="{FF2B5EF4-FFF2-40B4-BE49-F238E27FC236}">
                <a16:creationId xmlns:a16="http://schemas.microsoft.com/office/drawing/2014/main" id="{1AD86A1C-7C75-800F-DBF3-03E46E0AE0DB}"/>
              </a:ext>
            </a:extLst>
          </p:cNvPr>
          <p:cNvCxnSpPr>
            <a:cxnSpLocks/>
            <a:stCxn id="168" idx="3"/>
          </p:cNvCxnSpPr>
          <p:nvPr/>
        </p:nvCxnSpPr>
        <p:spPr>
          <a:xfrm flipV="1">
            <a:off x="1770719" y="1631129"/>
            <a:ext cx="197846" cy="1"/>
          </a:xfrm>
          <a:prstGeom prst="line">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5" name="TextBox 184">
            <a:extLst>
              <a:ext uri="{FF2B5EF4-FFF2-40B4-BE49-F238E27FC236}">
                <a16:creationId xmlns:a16="http://schemas.microsoft.com/office/drawing/2014/main" id="{6DE76084-D4BF-E4F8-D52A-03EDB924A0C1}"/>
              </a:ext>
            </a:extLst>
          </p:cNvPr>
          <p:cNvSpPr txBox="1"/>
          <p:nvPr/>
        </p:nvSpPr>
        <p:spPr>
          <a:xfrm>
            <a:off x="10421114" y="1676655"/>
            <a:ext cx="1428208" cy="646331"/>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法人会員</a:t>
            </a:r>
            <a:endParaRPr kumimoji="0" lang="en-US" altLang="ja-JP" sz="1050" b="1" i="0" u="none" strike="noStrike" kern="1200" cap="none" spc="0" normalizeH="0" baseline="0" noProof="0">
              <a:ln>
                <a:noFill/>
              </a:ln>
              <a:solidFill>
                <a:srgbClr val="24235C"/>
              </a:solidFill>
              <a:effectLst/>
              <a:uLnTx/>
              <a:uFillTx/>
              <a:latin typeface="Meiryo UI"/>
              <a:ea typeface="+mn-ea"/>
              <a:cs typeface="+mn-cs"/>
            </a:endParaRP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デジタル人材育成に活用</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186" name="Straight Connector 185">
            <a:extLst>
              <a:ext uri="{FF2B5EF4-FFF2-40B4-BE49-F238E27FC236}">
                <a16:creationId xmlns:a16="http://schemas.microsoft.com/office/drawing/2014/main" id="{3F5FD8D9-5833-8A43-6712-69CDD08A5E85}"/>
              </a:ext>
            </a:extLst>
          </p:cNvPr>
          <p:cNvCxnSpPr/>
          <p:nvPr/>
        </p:nvCxnSpPr>
        <p:spPr>
          <a:xfrm>
            <a:off x="10421113" y="1676655"/>
            <a:ext cx="0" cy="646331"/>
          </a:xfrm>
          <a:prstGeom prst="line">
            <a:avLst/>
          </a:prstGeom>
          <a:solidFill>
            <a:schemeClr val="bg1"/>
          </a:solidFill>
          <a:ln>
            <a:solidFill>
              <a:srgbClr val="336699"/>
            </a:solidFill>
          </a:ln>
        </p:spPr>
      </p:cxnSp>
      <p:sp>
        <p:nvSpPr>
          <p:cNvPr id="188" name="TextBox 187">
            <a:extLst>
              <a:ext uri="{FF2B5EF4-FFF2-40B4-BE49-F238E27FC236}">
                <a16:creationId xmlns:a16="http://schemas.microsoft.com/office/drawing/2014/main" id="{092AB33F-6BAB-32C1-A4A2-D7B238F3D33E}"/>
              </a:ext>
            </a:extLst>
          </p:cNvPr>
          <p:cNvSpPr txBox="1"/>
          <p:nvPr/>
        </p:nvSpPr>
        <p:spPr>
          <a:xfrm>
            <a:off x="10421114" y="2366519"/>
            <a:ext cx="1428208" cy="969496"/>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人材系パートナー会社</a:t>
            </a:r>
            <a:br>
              <a:rPr kumimoji="0" lang="en-US" altLang="ja-JP" sz="1050" b="1" i="0" u="none" strike="noStrike" kern="1200" cap="none" spc="0" normalizeH="0" baseline="0" noProof="0">
                <a:ln>
                  <a:noFill/>
                </a:ln>
                <a:solidFill>
                  <a:srgbClr val="24235C"/>
                </a:solidFill>
                <a:effectLst/>
                <a:uLnTx/>
                <a:uFillTx/>
                <a:latin typeface="Meiryo UI"/>
                <a:ea typeface="+mn-ea"/>
                <a:cs typeface="+mn-cs"/>
              </a:rPr>
            </a:b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r>
              <a:rPr kumimoji="0" lang="ja-JP" altLang="en-US" sz="1050" b="1" i="0" u="none" strike="noStrike" kern="1200" cap="none" spc="0" normalizeH="0" baseline="0" noProof="0">
                <a:ln>
                  <a:noFill/>
                </a:ln>
                <a:solidFill>
                  <a:srgbClr val="24235C"/>
                </a:solidFill>
                <a:effectLst/>
                <a:uLnTx/>
                <a:uFillTx/>
                <a:latin typeface="Meiryo UI"/>
                <a:ea typeface="+mn-ea"/>
                <a:cs typeface="+mn-cs"/>
              </a:rPr>
              <a:t>転職</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r>
              <a:rPr kumimoji="0" lang="ja-JP" altLang="en-US" sz="1050" b="1" i="0" u="none" strike="noStrike" kern="1200" cap="none" spc="0" normalizeH="0" baseline="0" noProof="0">
                <a:ln>
                  <a:noFill/>
                </a:ln>
                <a:solidFill>
                  <a:srgbClr val="24235C"/>
                </a:solidFill>
                <a:effectLst/>
                <a:uLnTx/>
                <a:uFillTx/>
                <a:latin typeface="Meiryo UI"/>
                <a:ea typeface="+mn-ea"/>
                <a:cs typeface="+mn-cs"/>
              </a:rPr>
              <a:t>採用</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r>
              <a:rPr kumimoji="0" lang="ja-JP" altLang="en-US" sz="1050" b="1" i="0" u="none" strike="noStrike" kern="1200" cap="none" spc="0" normalizeH="0" baseline="0" noProof="0">
                <a:ln>
                  <a:noFill/>
                </a:ln>
                <a:solidFill>
                  <a:srgbClr val="24235C"/>
                </a:solidFill>
                <a:effectLst/>
                <a:uLnTx/>
                <a:uFillTx/>
                <a:latin typeface="Meiryo UI"/>
                <a:ea typeface="+mn-ea"/>
                <a:cs typeface="+mn-cs"/>
              </a:rPr>
              <a:t>労働市場</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人材サービス利用ユーザーの履歴書を連携し、標準化されたスキル評価を実現</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189" name="Straight Connector 188">
            <a:extLst>
              <a:ext uri="{FF2B5EF4-FFF2-40B4-BE49-F238E27FC236}">
                <a16:creationId xmlns:a16="http://schemas.microsoft.com/office/drawing/2014/main" id="{AA7410EF-2484-9E27-A2AF-0A8ADB43ECC9}"/>
              </a:ext>
            </a:extLst>
          </p:cNvPr>
          <p:cNvCxnSpPr/>
          <p:nvPr/>
        </p:nvCxnSpPr>
        <p:spPr>
          <a:xfrm>
            <a:off x="10421113" y="2366519"/>
            <a:ext cx="0" cy="969496"/>
          </a:xfrm>
          <a:prstGeom prst="line">
            <a:avLst/>
          </a:prstGeom>
          <a:solidFill>
            <a:schemeClr val="bg1"/>
          </a:solidFill>
          <a:ln>
            <a:solidFill>
              <a:srgbClr val="336699"/>
            </a:solidFill>
          </a:ln>
        </p:spPr>
      </p:cxnSp>
      <p:sp>
        <p:nvSpPr>
          <p:cNvPr id="2049" name="TextBox 2048">
            <a:extLst>
              <a:ext uri="{FF2B5EF4-FFF2-40B4-BE49-F238E27FC236}">
                <a16:creationId xmlns:a16="http://schemas.microsoft.com/office/drawing/2014/main" id="{DDCD1486-CFFF-BF76-6703-49F20062AF55}"/>
              </a:ext>
            </a:extLst>
          </p:cNvPr>
          <p:cNvSpPr txBox="1"/>
          <p:nvPr/>
        </p:nvSpPr>
        <p:spPr>
          <a:xfrm>
            <a:off x="10421113" y="3379548"/>
            <a:ext cx="1428209" cy="1292662"/>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デジタル人材育成強化</a:t>
            </a:r>
            <a:br>
              <a:rPr kumimoji="0" lang="en-US" altLang="ja-JP" sz="1050" b="1" i="0" u="none" strike="noStrike" kern="1200" cap="none" spc="0" normalizeH="0" baseline="0" noProof="0">
                <a:ln>
                  <a:noFill/>
                </a:ln>
                <a:solidFill>
                  <a:srgbClr val="24235C"/>
                </a:solidFill>
                <a:effectLst/>
                <a:uLnTx/>
                <a:uFillTx/>
                <a:latin typeface="Meiryo UI"/>
                <a:ea typeface="+mn-ea"/>
                <a:cs typeface="+mn-cs"/>
              </a:rPr>
            </a:br>
            <a:r>
              <a:rPr kumimoji="0" lang="ja-JP" altLang="en-US" sz="1050" b="1" i="0" u="none" strike="noStrike" kern="1200" cap="none" spc="0" normalizeH="0" baseline="0" noProof="0">
                <a:ln>
                  <a:noFill/>
                </a:ln>
                <a:solidFill>
                  <a:srgbClr val="24235C"/>
                </a:solidFill>
                <a:effectLst/>
                <a:uLnTx/>
                <a:uFillTx/>
                <a:latin typeface="Meiryo UI"/>
                <a:ea typeface="+mn-ea"/>
                <a:cs typeface="+mn-cs"/>
              </a:rPr>
              <a:t>企業</a:t>
            </a:r>
            <a:endParaRPr kumimoji="0" lang="en-US" altLang="ja-JP" sz="1050" b="1" i="0" u="none" strike="noStrike" kern="1200" cap="none" spc="0" normalizeH="0" baseline="0" noProof="0">
              <a:ln>
                <a:noFill/>
              </a:ln>
              <a:solidFill>
                <a:srgbClr val="24235C"/>
              </a:solidFill>
              <a:effectLst/>
              <a:uLnTx/>
              <a:uFillTx/>
              <a:latin typeface="Meiryo UI"/>
              <a:ea typeface="+mn-ea"/>
              <a:cs typeface="+mn-cs"/>
            </a:endParaRP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50" b="0" i="0" u="none" strike="noStrike" kern="1200" cap="none" spc="0" normalizeH="0" baseline="0" noProof="0">
                <a:ln>
                  <a:noFill/>
                </a:ln>
                <a:solidFill>
                  <a:srgbClr val="000000"/>
                </a:solidFill>
                <a:effectLst/>
                <a:uLnTx/>
                <a:uFillTx/>
                <a:latin typeface="Meiryo UI"/>
                <a:ea typeface="+mn-ea"/>
                <a:cs typeface="+mn-cs"/>
              </a:rPr>
              <a:t>DSS</a:t>
            </a:r>
            <a:r>
              <a:rPr kumimoji="0" lang="ja-JP" altLang="en-US" sz="1050" b="0" i="0" u="none" strike="noStrike" kern="1200" cap="none" spc="0" normalizeH="0" baseline="0" noProof="0">
                <a:ln>
                  <a:noFill/>
                </a:ln>
                <a:solidFill>
                  <a:srgbClr val="000000"/>
                </a:solidFill>
                <a:effectLst/>
                <a:uLnTx/>
                <a:uFillTx/>
                <a:latin typeface="Meiryo UI"/>
                <a:ea typeface="+mn-ea"/>
                <a:cs typeface="+mn-cs"/>
              </a:rPr>
              <a:t>準拠のアセス</a:t>
            </a:r>
            <a:br>
              <a:rPr kumimoji="0" lang="en-US" altLang="ja-JP" sz="1050" b="0" i="0" u="none" strike="noStrike" kern="1200" cap="none" spc="0" normalizeH="0" baseline="0" noProof="0">
                <a:ln>
                  <a:noFill/>
                </a:ln>
                <a:solidFill>
                  <a:srgbClr val="000000"/>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solidFill>
                <a:effectLst/>
                <a:uLnTx/>
                <a:uFillTx/>
                <a:latin typeface="Meiryo UI"/>
                <a:ea typeface="+mn-ea"/>
                <a:cs typeface="+mn-cs"/>
              </a:rPr>
              <a:t>メント機能を自社の研修サービスに組み込むことで、市場標準に基づくスキル評価・教育が可能</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2051" name="Straight Connector 2050">
            <a:extLst>
              <a:ext uri="{FF2B5EF4-FFF2-40B4-BE49-F238E27FC236}">
                <a16:creationId xmlns:a16="http://schemas.microsoft.com/office/drawing/2014/main" id="{F5C9B68D-FFFF-D981-5893-0F2FDEDAD2D9}"/>
              </a:ext>
            </a:extLst>
          </p:cNvPr>
          <p:cNvCxnSpPr/>
          <p:nvPr/>
        </p:nvCxnSpPr>
        <p:spPr>
          <a:xfrm>
            <a:off x="10421113" y="3379548"/>
            <a:ext cx="0" cy="1292662"/>
          </a:xfrm>
          <a:prstGeom prst="line">
            <a:avLst/>
          </a:prstGeom>
          <a:solidFill>
            <a:schemeClr val="bg1"/>
          </a:solidFill>
          <a:ln>
            <a:solidFill>
              <a:srgbClr val="336699"/>
            </a:solidFill>
          </a:ln>
        </p:spPr>
      </p:cxnSp>
      <p:cxnSp>
        <p:nvCxnSpPr>
          <p:cNvPr id="2053" name="Straight Connector 2052">
            <a:extLst>
              <a:ext uri="{FF2B5EF4-FFF2-40B4-BE49-F238E27FC236}">
                <a16:creationId xmlns:a16="http://schemas.microsoft.com/office/drawing/2014/main" id="{FFDB40B4-C0E7-36CC-B0DC-906ACF404F2A}"/>
              </a:ext>
            </a:extLst>
          </p:cNvPr>
          <p:cNvCxnSpPr>
            <a:cxnSpLocks/>
            <a:endCxn id="177" idx="1"/>
          </p:cNvCxnSpPr>
          <p:nvPr/>
        </p:nvCxnSpPr>
        <p:spPr>
          <a:xfrm>
            <a:off x="10221913" y="1309957"/>
            <a:ext cx="199201" cy="0"/>
          </a:xfrm>
          <a:prstGeom prst="line">
            <a:avLst/>
          </a:prstGeom>
          <a:ln w="9525" cap="rnd" cmpd="sng" algn="ctr">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57" name="Straight Connector 2056">
            <a:extLst>
              <a:ext uri="{FF2B5EF4-FFF2-40B4-BE49-F238E27FC236}">
                <a16:creationId xmlns:a16="http://schemas.microsoft.com/office/drawing/2014/main" id="{FCA0C6FB-72C4-A657-E8C5-C7B8252DC3C2}"/>
              </a:ext>
            </a:extLst>
          </p:cNvPr>
          <p:cNvCxnSpPr>
            <a:cxnSpLocks/>
          </p:cNvCxnSpPr>
          <p:nvPr/>
        </p:nvCxnSpPr>
        <p:spPr>
          <a:xfrm>
            <a:off x="10221913" y="1999821"/>
            <a:ext cx="199201" cy="0"/>
          </a:xfrm>
          <a:prstGeom prst="line">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065" name="TextBox 2064">
            <a:extLst>
              <a:ext uri="{FF2B5EF4-FFF2-40B4-BE49-F238E27FC236}">
                <a16:creationId xmlns:a16="http://schemas.microsoft.com/office/drawing/2014/main" id="{99A822EC-FDA0-9D77-6A79-1D4374018226}"/>
              </a:ext>
            </a:extLst>
          </p:cNvPr>
          <p:cNvSpPr txBox="1"/>
          <p:nvPr/>
        </p:nvSpPr>
        <p:spPr>
          <a:xfrm>
            <a:off x="10421113" y="4715742"/>
            <a:ext cx="1428209" cy="1615827"/>
          </a:xfrm>
          <a:prstGeom prst="rect">
            <a:avLst/>
          </a:prstGeom>
          <a:noFill/>
          <a:ln w="9525" cap="rnd">
            <a:noFill/>
            <a:prstDash val="solid"/>
            <a:round/>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クレデンシャル</a:t>
            </a:r>
            <a:br>
              <a:rPr kumimoji="0" lang="en-US" altLang="ja-JP" sz="1050" b="1" i="0" u="none" strike="noStrike" kern="1200" cap="none" spc="0" normalizeH="0" baseline="0" noProof="0">
                <a:ln>
                  <a:noFill/>
                </a:ln>
                <a:solidFill>
                  <a:srgbClr val="24235C"/>
                </a:solidFill>
                <a:effectLst/>
                <a:uLnTx/>
                <a:uFillTx/>
                <a:latin typeface="Meiryo UI"/>
                <a:ea typeface="+mn-ea"/>
                <a:cs typeface="+mn-cs"/>
              </a:rPr>
            </a:br>
            <a:r>
              <a:rPr kumimoji="0" lang="ja-JP" altLang="en-US" sz="1050" b="1" i="0" u="none" strike="noStrike" kern="1200" cap="none" spc="0" normalizeH="0" baseline="0" noProof="0">
                <a:ln>
                  <a:noFill/>
                </a:ln>
                <a:solidFill>
                  <a:srgbClr val="24235C"/>
                </a:solidFill>
                <a:effectLst/>
                <a:uLnTx/>
                <a:uFillTx/>
                <a:latin typeface="Meiryo UI"/>
                <a:ea typeface="+mn-ea"/>
                <a:cs typeface="+mn-cs"/>
              </a:rPr>
              <a:t>ベリファイヤー</a:t>
            </a:r>
            <a:br>
              <a:rPr kumimoji="0" lang="en-US" altLang="ja-JP" sz="1050" b="1" i="0" u="none" strike="noStrike" kern="1200" cap="none" spc="0" normalizeH="0" baseline="0" noProof="0">
                <a:ln>
                  <a:noFill/>
                </a:ln>
                <a:solidFill>
                  <a:srgbClr val="24235C"/>
                </a:solidFill>
                <a:effectLst/>
                <a:uLnTx/>
                <a:uFillTx/>
                <a:latin typeface="Meiryo UI"/>
                <a:ea typeface="+mn-ea"/>
                <a:cs typeface="+mn-cs"/>
              </a:rPr>
            </a:b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r>
              <a:rPr kumimoji="0" lang="ja-JP" altLang="en-US" sz="1050" b="1" i="0" u="none" strike="noStrike" kern="1200" cap="none" spc="0" normalizeH="0" baseline="0" noProof="0">
                <a:ln>
                  <a:noFill/>
                </a:ln>
                <a:solidFill>
                  <a:srgbClr val="24235C"/>
                </a:solidFill>
                <a:effectLst/>
                <a:uLnTx/>
                <a:uFillTx/>
                <a:latin typeface="Meiryo UI"/>
                <a:ea typeface="+mn-ea"/>
                <a:cs typeface="+mn-cs"/>
              </a:rPr>
              <a:t>不特定多数の流通先</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p>
          <a:p>
            <a:pPr marL="233363" marR="0" lvl="1" indent="-13335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個人が獲得したスキルや実績を、生涯にわたり持ち運び・活用できるスキルポータビリティを担保。多様な人材活用・評価の場面で能力を証明</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2066" name="Straight Connector 2065">
            <a:extLst>
              <a:ext uri="{FF2B5EF4-FFF2-40B4-BE49-F238E27FC236}">
                <a16:creationId xmlns:a16="http://schemas.microsoft.com/office/drawing/2014/main" id="{36A52AE8-AE9F-DC24-F703-D1A47FAE6E46}"/>
              </a:ext>
            </a:extLst>
          </p:cNvPr>
          <p:cNvCxnSpPr/>
          <p:nvPr/>
        </p:nvCxnSpPr>
        <p:spPr>
          <a:xfrm>
            <a:off x="10421113" y="4715742"/>
            <a:ext cx="0" cy="1615827"/>
          </a:xfrm>
          <a:prstGeom prst="line">
            <a:avLst/>
          </a:prstGeom>
          <a:solidFill>
            <a:schemeClr val="bg1"/>
          </a:solidFill>
          <a:ln>
            <a:solidFill>
              <a:srgbClr val="336699"/>
            </a:solidFill>
          </a:ln>
        </p:spPr>
      </p:cxnSp>
      <p:sp>
        <p:nvSpPr>
          <p:cNvPr id="2078" name="TextBox 2077">
            <a:extLst>
              <a:ext uri="{FF2B5EF4-FFF2-40B4-BE49-F238E27FC236}">
                <a16:creationId xmlns:a16="http://schemas.microsoft.com/office/drawing/2014/main" id="{E5CA21B7-24FD-B82D-AA99-125B255F529F}"/>
              </a:ext>
            </a:extLst>
          </p:cNvPr>
          <p:cNvSpPr txBox="1"/>
          <p:nvPr/>
        </p:nvSpPr>
        <p:spPr>
          <a:xfrm>
            <a:off x="1967012" y="6183785"/>
            <a:ext cx="2366484" cy="646331"/>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1800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市場データ提供者</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r>
              <a:rPr kumimoji="0" lang="ja-JP" altLang="en-US" sz="1050" b="1" i="0" u="none" strike="noStrike" kern="1200" cap="none" spc="0" normalizeH="0" baseline="0" noProof="0">
                <a:ln>
                  <a:noFill/>
                </a:ln>
                <a:solidFill>
                  <a:srgbClr val="24235C"/>
                </a:solidFill>
                <a:effectLst/>
                <a:uLnTx/>
                <a:uFillTx/>
                <a:latin typeface="Meiryo UI"/>
                <a:ea typeface="+mn-ea"/>
                <a:cs typeface="+mn-cs"/>
              </a:rPr>
              <a:t>外部</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p>
          <a:p>
            <a:pPr marL="283500" marR="0" lvl="1" indent="-189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転職</a:t>
            </a:r>
            <a:r>
              <a:rPr kumimoji="0" lang="en-US" altLang="ja-JP" sz="1050" b="0" i="0" u="none" strike="noStrike" kern="1200" cap="none" spc="0" normalizeH="0" baseline="0" noProof="0">
                <a:ln>
                  <a:noFill/>
                </a:ln>
                <a:solidFill>
                  <a:srgbClr val="000000"/>
                </a:solidFill>
                <a:effectLst/>
                <a:uLnTx/>
                <a:uFillTx/>
                <a:latin typeface="Meiryo UI"/>
                <a:ea typeface="+mn-ea"/>
                <a:cs typeface="+mn-cs"/>
              </a:rPr>
              <a:t>/</a:t>
            </a:r>
            <a:r>
              <a:rPr kumimoji="0" lang="ja-JP" altLang="en-US" sz="1050" b="0" i="0" u="none" strike="noStrike" kern="1200" cap="none" spc="0" normalizeH="0" baseline="0" noProof="0">
                <a:ln>
                  <a:noFill/>
                </a:ln>
                <a:solidFill>
                  <a:srgbClr val="000000"/>
                </a:solidFill>
                <a:effectLst/>
                <a:uLnTx/>
                <a:uFillTx/>
                <a:latin typeface="Meiryo UI"/>
                <a:ea typeface="+mn-ea"/>
                <a:cs typeface="+mn-cs"/>
              </a:rPr>
              <a:t>採用</a:t>
            </a:r>
            <a:r>
              <a:rPr kumimoji="0" lang="en-US" altLang="ja-JP" sz="1050" b="0" i="0" u="none" strike="noStrike" kern="1200" cap="none" spc="0" normalizeH="0" baseline="0" noProof="0">
                <a:ln>
                  <a:noFill/>
                </a:ln>
                <a:solidFill>
                  <a:srgbClr val="000000"/>
                </a:solidFill>
                <a:effectLst/>
                <a:uLnTx/>
                <a:uFillTx/>
                <a:latin typeface="Meiryo UI"/>
                <a:ea typeface="+mn-ea"/>
                <a:cs typeface="+mn-cs"/>
              </a:rPr>
              <a:t>/</a:t>
            </a:r>
            <a:r>
              <a:rPr kumimoji="0" lang="ja-JP" altLang="en-US" sz="1050" b="0" i="0" u="none" strike="noStrike" kern="1200" cap="none" spc="0" normalizeH="0" baseline="0" noProof="0">
                <a:ln>
                  <a:noFill/>
                </a:ln>
                <a:solidFill>
                  <a:srgbClr val="000000"/>
                </a:solidFill>
                <a:effectLst/>
                <a:uLnTx/>
                <a:uFillTx/>
                <a:latin typeface="Meiryo UI"/>
                <a:ea typeface="+mn-ea"/>
                <a:cs typeface="+mn-cs"/>
              </a:rPr>
              <a:t>労働市場データの提供</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2080" name="Straight Connector 2079">
            <a:extLst>
              <a:ext uri="{FF2B5EF4-FFF2-40B4-BE49-F238E27FC236}">
                <a16:creationId xmlns:a16="http://schemas.microsoft.com/office/drawing/2014/main" id="{D2B725BB-4614-2B4B-9324-4C8FE10A6E1A}"/>
              </a:ext>
            </a:extLst>
          </p:cNvPr>
          <p:cNvCxnSpPr>
            <a:cxnSpLocks/>
          </p:cNvCxnSpPr>
          <p:nvPr/>
        </p:nvCxnSpPr>
        <p:spPr>
          <a:xfrm>
            <a:off x="1967012" y="6183785"/>
            <a:ext cx="2366484" cy="0"/>
          </a:xfrm>
          <a:prstGeom prst="line">
            <a:avLst/>
          </a:prstGeom>
          <a:solidFill>
            <a:schemeClr val="bg1"/>
          </a:solidFill>
          <a:ln>
            <a:solidFill>
              <a:srgbClr val="336699"/>
            </a:solidFill>
          </a:ln>
        </p:spPr>
      </p:cxnSp>
      <p:sp>
        <p:nvSpPr>
          <p:cNvPr id="2087" name="TextBox 2086">
            <a:extLst>
              <a:ext uri="{FF2B5EF4-FFF2-40B4-BE49-F238E27FC236}">
                <a16:creationId xmlns:a16="http://schemas.microsoft.com/office/drawing/2014/main" id="{3E8EBF22-E463-B174-E53E-37ED7DAEF743}"/>
              </a:ext>
            </a:extLst>
          </p:cNvPr>
          <p:cNvSpPr txBox="1"/>
          <p:nvPr/>
        </p:nvSpPr>
        <p:spPr>
          <a:xfrm>
            <a:off x="4639925" y="6183785"/>
            <a:ext cx="2366484" cy="646331"/>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1800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市場データ提供者</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(IPA</a:t>
            </a:r>
            <a:r>
              <a:rPr kumimoji="0" lang="ja-JP" altLang="en-US" sz="1050" b="1" i="0" u="none" strike="noStrike" kern="1200" cap="none" spc="0" normalizeH="0" baseline="0" noProof="0">
                <a:ln>
                  <a:noFill/>
                </a:ln>
                <a:solidFill>
                  <a:srgbClr val="24235C"/>
                </a:solidFill>
                <a:effectLst/>
                <a:uLnTx/>
                <a:uFillTx/>
                <a:latin typeface="Meiryo UI"/>
                <a:ea typeface="+mn-ea"/>
                <a:cs typeface="+mn-cs"/>
              </a:rPr>
              <a:t>調査チーム</a:t>
            </a:r>
            <a:r>
              <a:rPr kumimoji="0" lang="en-US" altLang="ja-JP" sz="1050" b="1" i="0" u="none" strike="noStrike" kern="1200" cap="none" spc="0" normalizeH="0" baseline="0" noProof="0">
                <a:ln>
                  <a:noFill/>
                </a:ln>
                <a:solidFill>
                  <a:srgbClr val="24235C"/>
                </a:solidFill>
                <a:effectLst/>
                <a:uLnTx/>
                <a:uFillTx/>
                <a:latin typeface="Meiryo UI"/>
                <a:ea typeface="+mn-ea"/>
                <a:cs typeface="+mn-cs"/>
              </a:rPr>
              <a:t>)</a:t>
            </a:r>
          </a:p>
          <a:p>
            <a:pPr marL="283500" marR="0" lvl="1" indent="-189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50" b="0" i="0" u="none" strike="noStrike" kern="1200" cap="none" spc="0" normalizeH="0" baseline="0" noProof="0">
                <a:ln>
                  <a:noFill/>
                </a:ln>
                <a:solidFill>
                  <a:srgbClr val="000000"/>
                </a:solidFill>
                <a:effectLst/>
                <a:uLnTx/>
                <a:uFillTx/>
                <a:latin typeface="Meiryo UI"/>
                <a:ea typeface="+mn-ea"/>
                <a:cs typeface="+mn-cs"/>
              </a:rPr>
              <a:t>DX</a:t>
            </a:r>
            <a:r>
              <a:rPr kumimoji="0" lang="ja-JP" altLang="en-US" sz="1050" b="0" i="0" u="none" strike="noStrike" kern="1200" cap="none" spc="0" normalizeH="0" baseline="0" noProof="0">
                <a:ln>
                  <a:noFill/>
                </a:ln>
                <a:solidFill>
                  <a:srgbClr val="000000"/>
                </a:solidFill>
                <a:effectLst/>
                <a:uLnTx/>
                <a:uFillTx/>
                <a:latin typeface="Meiryo UI"/>
                <a:ea typeface="+mn-ea"/>
                <a:cs typeface="+mn-cs"/>
              </a:rPr>
              <a:t>人材に関するデータの提供</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2088" name="Straight Connector 2087">
            <a:extLst>
              <a:ext uri="{FF2B5EF4-FFF2-40B4-BE49-F238E27FC236}">
                <a16:creationId xmlns:a16="http://schemas.microsoft.com/office/drawing/2014/main" id="{FBD310CD-B5B6-8D52-378C-605192FBE578}"/>
              </a:ext>
            </a:extLst>
          </p:cNvPr>
          <p:cNvCxnSpPr>
            <a:cxnSpLocks/>
          </p:cNvCxnSpPr>
          <p:nvPr/>
        </p:nvCxnSpPr>
        <p:spPr>
          <a:xfrm>
            <a:off x="4639925" y="6183785"/>
            <a:ext cx="2366484" cy="0"/>
          </a:xfrm>
          <a:prstGeom prst="line">
            <a:avLst/>
          </a:prstGeom>
          <a:solidFill>
            <a:schemeClr val="bg1"/>
          </a:solidFill>
          <a:ln>
            <a:solidFill>
              <a:srgbClr val="336699"/>
            </a:solidFill>
          </a:ln>
        </p:spPr>
      </p:cxnSp>
      <p:sp>
        <p:nvSpPr>
          <p:cNvPr id="2090" name="TextBox 2089">
            <a:extLst>
              <a:ext uri="{FF2B5EF4-FFF2-40B4-BE49-F238E27FC236}">
                <a16:creationId xmlns:a16="http://schemas.microsoft.com/office/drawing/2014/main" id="{36D9F881-5D3C-264D-901C-2E624F6E8694}"/>
              </a:ext>
            </a:extLst>
          </p:cNvPr>
          <p:cNvSpPr txBox="1"/>
          <p:nvPr/>
        </p:nvSpPr>
        <p:spPr>
          <a:xfrm>
            <a:off x="7312837" y="6183785"/>
            <a:ext cx="2923557" cy="646331"/>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18000" rIns="0" bIns="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1" i="0" u="none" strike="noStrike" kern="1200" cap="none" spc="0" normalizeH="0" baseline="0" noProof="0">
                <a:ln>
                  <a:noFill/>
                </a:ln>
                <a:solidFill>
                  <a:srgbClr val="24235C"/>
                </a:solidFill>
                <a:effectLst/>
                <a:uLnTx/>
                <a:uFillTx/>
                <a:latin typeface="Meiryo UI"/>
                <a:ea typeface="+mn-ea"/>
                <a:cs typeface="+mn-cs"/>
              </a:rPr>
              <a:t>学習コンテンツ提供事業者</a:t>
            </a:r>
            <a:endParaRPr kumimoji="0" lang="en-US" altLang="ja-JP" sz="1050" b="1" i="0" u="none" strike="noStrike" kern="1200" cap="none" spc="0" normalizeH="0" baseline="0" noProof="0">
              <a:ln>
                <a:noFill/>
              </a:ln>
              <a:solidFill>
                <a:srgbClr val="24235C"/>
              </a:solidFill>
              <a:effectLst/>
              <a:uLnTx/>
              <a:uFillTx/>
              <a:latin typeface="Meiryo UI"/>
              <a:ea typeface="+mn-ea"/>
              <a:cs typeface="+mn-cs"/>
            </a:endParaRPr>
          </a:p>
          <a:p>
            <a:pPr marL="283500" marR="0" lvl="1" indent="-189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学習コンテンツへの</a:t>
            </a:r>
            <a:r>
              <a:rPr kumimoji="0" lang="en-US" altLang="ja-JP" sz="1050" b="0" i="0" u="none" strike="noStrike" kern="1200" cap="none" spc="0" normalizeH="0" baseline="0" noProof="0">
                <a:ln>
                  <a:noFill/>
                </a:ln>
                <a:solidFill>
                  <a:srgbClr val="000000"/>
                </a:solidFill>
                <a:effectLst/>
                <a:uLnTx/>
                <a:uFillTx/>
                <a:latin typeface="Meiryo UI"/>
                <a:ea typeface="+mn-ea"/>
                <a:cs typeface="+mn-cs"/>
              </a:rPr>
              <a:t>DSS</a:t>
            </a:r>
            <a:r>
              <a:rPr kumimoji="0" lang="ja-JP" altLang="en-US" sz="1050" b="0" i="0" u="none" strike="noStrike" kern="1200" cap="none" spc="0" normalizeH="0" baseline="0" noProof="0">
                <a:ln>
                  <a:noFill/>
                </a:ln>
                <a:solidFill>
                  <a:srgbClr val="000000"/>
                </a:solidFill>
                <a:effectLst/>
                <a:uLnTx/>
                <a:uFillTx/>
                <a:latin typeface="Meiryo UI"/>
                <a:ea typeface="+mn-ea"/>
                <a:cs typeface="+mn-cs"/>
              </a:rPr>
              <a:t>準拠・リスキル審査を実施</a:t>
            </a:r>
            <a:endParaRPr kumimoji="0" lang="en-US" altLang="ja-JP" sz="1050" b="0" i="0" u="none" strike="noStrike" kern="1200" cap="none" spc="0" normalizeH="0" baseline="0" noProof="0">
              <a:ln>
                <a:noFill/>
              </a:ln>
              <a:solidFill>
                <a:srgbClr val="000000"/>
              </a:solidFill>
              <a:effectLst/>
              <a:uLnTx/>
              <a:uFillTx/>
              <a:latin typeface="Meiryo UI"/>
              <a:ea typeface="+mn-ea"/>
              <a:cs typeface="+mn-cs"/>
            </a:endParaRPr>
          </a:p>
          <a:p>
            <a:pPr marL="283500" marR="0" lvl="1" indent="-189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50" b="0" i="0" u="none" strike="noStrike" kern="1200" cap="none" spc="0" normalizeH="0" baseline="0" noProof="0">
                <a:ln>
                  <a:noFill/>
                </a:ln>
                <a:solidFill>
                  <a:srgbClr val="000000"/>
                </a:solidFill>
                <a:effectLst/>
                <a:uLnTx/>
                <a:uFillTx/>
                <a:latin typeface="Meiryo UI"/>
                <a:ea typeface="+mn-ea"/>
                <a:cs typeface="+mn-cs"/>
              </a:rPr>
              <a:t>提供したコンテンツに、クレデンシャルが発行される</a:t>
            </a:r>
            <a:br>
              <a:rPr kumimoji="0" lang="en-US" altLang="ja-JP" sz="1050" b="0" i="0" u="none" strike="noStrike" kern="1200" cap="none" spc="0" normalizeH="0" baseline="0" noProof="0">
                <a:ln>
                  <a:noFill/>
                </a:ln>
                <a:solidFill>
                  <a:srgbClr val="000000"/>
                </a:solidFill>
                <a:effectLst/>
                <a:uLnTx/>
                <a:uFillTx/>
                <a:latin typeface="Meiryo UI"/>
                <a:ea typeface="+mn-ea"/>
                <a:cs typeface="+mn-cs"/>
              </a:rPr>
            </a:br>
            <a:r>
              <a:rPr kumimoji="0" lang="ja-JP" altLang="en-US" sz="1050" b="0" i="0" u="none" strike="noStrike" kern="1200" cap="none" spc="0" normalizeH="0" baseline="0" noProof="0">
                <a:ln>
                  <a:noFill/>
                </a:ln>
                <a:solidFill>
                  <a:srgbClr val="000000"/>
                </a:solidFill>
                <a:effectLst/>
                <a:uLnTx/>
                <a:uFillTx/>
                <a:latin typeface="Meiryo UI"/>
                <a:ea typeface="+mn-ea"/>
                <a:cs typeface="+mn-cs"/>
              </a:rPr>
              <a:t>　付加価値が発生</a:t>
            </a:r>
            <a:endParaRPr kumimoji="0" lang="en-US" sz="1050" b="0" i="0" u="none" strike="noStrike" kern="1200" cap="none" spc="0" normalizeH="0" baseline="0" noProof="0">
              <a:ln>
                <a:noFill/>
              </a:ln>
              <a:solidFill>
                <a:srgbClr val="000000"/>
              </a:solidFill>
              <a:effectLst/>
              <a:uLnTx/>
              <a:uFillTx/>
              <a:latin typeface="Meiryo UI"/>
              <a:ea typeface="+mn-ea"/>
              <a:cs typeface="+mn-cs"/>
            </a:endParaRPr>
          </a:p>
        </p:txBody>
      </p:sp>
      <p:cxnSp>
        <p:nvCxnSpPr>
          <p:cNvPr id="2091" name="Straight Connector 2090">
            <a:extLst>
              <a:ext uri="{FF2B5EF4-FFF2-40B4-BE49-F238E27FC236}">
                <a16:creationId xmlns:a16="http://schemas.microsoft.com/office/drawing/2014/main" id="{1169C9A3-7933-64AB-6B80-23F7B729ABF0}"/>
              </a:ext>
            </a:extLst>
          </p:cNvPr>
          <p:cNvCxnSpPr>
            <a:cxnSpLocks/>
          </p:cNvCxnSpPr>
          <p:nvPr/>
        </p:nvCxnSpPr>
        <p:spPr>
          <a:xfrm>
            <a:off x="7312837" y="6183785"/>
            <a:ext cx="2923557" cy="0"/>
          </a:xfrm>
          <a:prstGeom prst="line">
            <a:avLst/>
          </a:prstGeom>
          <a:solidFill>
            <a:schemeClr val="bg1"/>
          </a:solidFill>
          <a:ln>
            <a:solidFill>
              <a:srgbClr val="336699"/>
            </a:solidFill>
          </a:ln>
        </p:spPr>
      </p:cxnSp>
      <p:cxnSp>
        <p:nvCxnSpPr>
          <p:cNvPr id="2092" name="Straight Connector 2091">
            <a:extLst>
              <a:ext uri="{FF2B5EF4-FFF2-40B4-BE49-F238E27FC236}">
                <a16:creationId xmlns:a16="http://schemas.microsoft.com/office/drawing/2014/main" id="{2687DD67-71BE-03ED-B1E0-C42C6A226DD8}"/>
              </a:ext>
            </a:extLst>
          </p:cNvPr>
          <p:cNvCxnSpPr>
            <a:cxnSpLocks/>
            <a:endCxn id="17" idx="2"/>
          </p:cNvCxnSpPr>
          <p:nvPr/>
        </p:nvCxnSpPr>
        <p:spPr>
          <a:xfrm flipV="1">
            <a:off x="2685684" y="5914768"/>
            <a:ext cx="0" cy="269017"/>
          </a:xfrm>
          <a:prstGeom prst="line">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100" name="Straight Connector 2099">
            <a:extLst>
              <a:ext uri="{FF2B5EF4-FFF2-40B4-BE49-F238E27FC236}">
                <a16:creationId xmlns:a16="http://schemas.microsoft.com/office/drawing/2014/main" id="{018D7E59-3F87-472E-2B85-B21F47DBECB4}"/>
              </a:ext>
            </a:extLst>
          </p:cNvPr>
          <p:cNvCxnSpPr>
            <a:cxnSpLocks/>
            <a:endCxn id="31" idx="2"/>
          </p:cNvCxnSpPr>
          <p:nvPr/>
        </p:nvCxnSpPr>
        <p:spPr>
          <a:xfrm flipV="1">
            <a:off x="8278416" y="5914768"/>
            <a:ext cx="0" cy="269017"/>
          </a:xfrm>
          <a:prstGeom prst="line">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 name="タイトル 140">
            <a:extLst>
              <a:ext uri="{FF2B5EF4-FFF2-40B4-BE49-F238E27FC236}">
                <a16:creationId xmlns:a16="http://schemas.microsoft.com/office/drawing/2014/main" id="{66CC4A2E-38BB-1504-ECEA-DAB4863F3CC1}"/>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ja-JP" altLang="en-US"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サービス概要</a:t>
            </a:r>
            <a:br>
              <a:rPr kumimoji="0" lang="en-US" altLang="ja-JP"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サービスマップ</a:t>
            </a:r>
          </a:p>
        </p:txBody>
      </p:sp>
      <p:sp>
        <p:nvSpPr>
          <p:cNvPr id="40" name="TextBox 39">
            <a:extLst>
              <a:ext uri="{FF2B5EF4-FFF2-40B4-BE49-F238E27FC236}">
                <a16:creationId xmlns:a16="http://schemas.microsoft.com/office/drawing/2014/main" id="{280156F6-1E6B-8157-7236-D0452ED6B7E0}"/>
              </a:ext>
            </a:extLst>
          </p:cNvPr>
          <p:cNvSpPr txBox="1"/>
          <p:nvPr/>
        </p:nvSpPr>
        <p:spPr>
          <a:xfrm>
            <a:off x="4274201" y="2572463"/>
            <a:ext cx="3643441" cy="1817984"/>
          </a:xfrm>
          <a:prstGeom prst="rect">
            <a:avLst/>
          </a:prstGeom>
          <a:solidFill>
            <a:schemeClr val="bg1"/>
          </a:solidFill>
          <a:ln w="19050">
            <a:solidFill>
              <a:srgbClr val="336699"/>
            </a:solid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コアソリューション コンポーネント</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47" name="TextBox 46">
            <a:extLst>
              <a:ext uri="{FF2B5EF4-FFF2-40B4-BE49-F238E27FC236}">
                <a16:creationId xmlns:a16="http://schemas.microsoft.com/office/drawing/2014/main" id="{73B5C35A-590A-47D4-4F10-05EE854A2120}"/>
              </a:ext>
            </a:extLst>
          </p:cNvPr>
          <p:cNvSpPr txBox="1"/>
          <p:nvPr/>
        </p:nvSpPr>
        <p:spPr>
          <a:xfrm>
            <a:off x="4428918" y="3718529"/>
            <a:ext cx="3334007" cy="188222"/>
          </a:xfrm>
          <a:prstGeom prst="rect">
            <a:avLst/>
          </a:prstGeom>
          <a:solidFill>
            <a:srgbClr val="E6EDF0"/>
          </a:solidFill>
          <a:ln>
            <a:noFill/>
          </a:ln>
        </p:spPr>
        <p:txBody>
          <a:bodyPr wrap="none" lIns="19800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レコメンド</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64" name="Oval 20">
            <a:extLst>
              <a:ext uri="{FF2B5EF4-FFF2-40B4-BE49-F238E27FC236}">
                <a16:creationId xmlns:a16="http://schemas.microsoft.com/office/drawing/2014/main" id="{716E164C-CC0D-2080-53DC-DFDA89DC43BC}"/>
              </a:ext>
            </a:extLst>
          </p:cNvPr>
          <p:cNvSpPr>
            <a:spLocks noChangeAspect="1" noChangeArrowheads="1"/>
          </p:cNvSpPr>
          <p:nvPr/>
        </p:nvSpPr>
        <p:spPr bwMode="auto">
          <a:xfrm>
            <a:off x="4461918" y="3741040"/>
            <a:ext cx="144000" cy="144000"/>
          </a:xfrm>
          <a:prstGeom prst="ellipse">
            <a:avLst/>
          </a:prstGeom>
          <a:solidFill>
            <a:schemeClr val="accent3">
              <a:lumMod val="50000"/>
            </a:schemeClr>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Meiryo UI"/>
                <a:ea typeface="+mn-ea"/>
                <a:cs typeface="+mn-cs"/>
              </a:rPr>
              <a:t>4</a:t>
            </a:r>
          </a:p>
        </p:txBody>
      </p:sp>
      <p:grpSp>
        <p:nvGrpSpPr>
          <p:cNvPr id="107" name="Group 106">
            <a:extLst>
              <a:ext uri="{FF2B5EF4-FFF2-40B4-BE49-F238E27FC236}">
                <a16:creationId xmlns:a16="http://schemas.microsoft.com/office/drawing/2014/main" id="{1D11A405-609A-8BC3-2AF5-04A6C2150602}"/>
              </a:ext>
            </a:extLst>
          </p:cNvPr>
          <p:cNvGrpSpPr/>
          <p:nvPr/>
        </p:nvGrpSpPr>
        <p:grpSpPr>
          <a:xfrm>
            <a:off x="4428918" y="2830292"/>
            <a:ext cx="3334007" cy="188222"/>
            <a:chOff x="4281221" y="2793738"/>
            <a:chExt cx="3334007" cy="188222"/>
          </a:xfrm>
        </p:grpSpPr>
        <p:sp>
          <p:nvSpPr>
            <p:cNvPr id="2" name="TextBox 1">
              <a:extLst>
                <a:ext uri="{FF2B5EF4-FFF2-40B4-BE49-F238E27FC236}">
                  <a16:creationId xmlns:a16="http://schemas.microsoft.com/office/drawing/2014/main" id="{E3C75B67-8BA6-CF56-F87D-B3A29E5CC087}"/>
                </a:ext>
              </a:extLst>
            </p:cNvPr>
            <p:cNvSpPr txBox="1"/>
            <p:nvPr/>
          </p:nvSpPr>
          <p:spPr>
            <a:xfrm>
              <a:off x="4281221" y="2793738"/>
              <a:ext cx="3334007" cy="188222"/>
            </a:xfrm>
            <a:custGeom>
              <a:avLst/>
              <a:gdLst>
                <a:gd name="connsiteX0" fmla="*/ 0 w 3334007"/>
                <a:gd name="connsiteY0" fmla="*/ 0 h 246737"/>
                <a:gd name="connsiteX1" fmla="*/ 3334007 w 3334007"/>
                <a:gd name="connsiteY1" fmla="*/ 0 h 246737"/>
                <a:gd name="connsiteX2" fmla="*/ 3334007 w 3334007"/>
                <a:gd name="connsiteY2" fmla="*/ 57017 h 246737"/>
                <a:gd name="connsiteX3" fmla="*/ 3177492 w 3334007"/>
                <a:gd name="connsiteY3" fmla="*/ 57017 h 246737"/>
                <a:gd name="connsiteX4" fmla="*/ 3177492 w 3334007"/>
                <a:gd name="connsiteY4" fmla="*/ 187177 h 246737"/>
                <a:gd name="connsiteX5" fmla="*/ 3334007 w 3334007"/>
                <a:gd name="connsiteY5" fmla="*/ 187177 h 246737"/>
                <a:gd name="connsiteX6" fmla="*/ 3334007 w 3334007"/>
                <a:gd name="connsiteY6" fmla="*/ 246737 h 246737"/>
                <a:gd name="connsiteX7" fmla="*/ 0 w 3334007"/>
                <a:gd name="connsiteY7" fmla="*/ 246737 h 24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4007" h="246737">
                  <a:moveTo>
                    <a:pt x="0" y="0"/>
                  </a:moveTo>
                  <a:lnTo>
                    <a:pt x="3334007" y="0"/>
                  </a:lnTo>
                  <a:lnTo>
                    <a:pt x="3334007" y="57017"/>
                  </a:lnTo>
                  <a:lnTo>
                    <a:pt x="3177492" y="57017"/>
                  </a:lnTo>
                  <a:lnTo>
                    <a:pt x="3177492" y="187177"/>
                  </a:lnTo>
                  <a:lnTo>
                    <a:pt x="3334007" y="187177"/>
                  </a:lnTo>
                  <a:lnTo>
                    <a:pt x="3334007" y="246737"/>
                  </a:lnTo>
                  <a:lnTo>
                    <a:pt x="0" y="246737"/>
                  </a:lnTo>
                  <a:close/>
                </a:path>
              </a:pathLst>
            </a:custGeom>
            <a:solidFill>
              <a:srgbClr val="E6EDF0"/>
            </a:solidFill>
            <a:ln>
              <a:noFill/>
            </a:ln>
          </p:spPr>
          <p:txBody>
            <a:bodyPr wrap="square" lIns="19800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ジョブ標準履歴フォーマット</a:t>
              </a:r>
              <a:endParaRPr kumimoji="0" lang="en-US" sz="1050" b="0" i="0" u="none" strike="noStrike" kern="1200" cap="none" spc="0" normalizeH="0" baseline="0" noProof="0" dirty="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68" name="Oval 20">
              <a:extLst>
                <a:ext uri="{FF2B5EF4-FFF2-40B4-BE49-F238E27FC236}">
                  <a16:creationId xmlns:a16="http://schemas.microsoft.com/office/drawing/2014/main" id="{E1856FF7-9AF8-D683-910A-157CD7CA9AA5}"/>
                </a:ext>
              </a:extLst>
            </p:cNvPr>
            <p:cNvSpPr>
              <a:spLocks noChangeAspect="1" noChangeArrowheads="1"/>
            </p:cNvSpPr>
            <p:nvPr/>
          </p:nvSpPr>
          <p:spPr bwMode="auto">
            <a:xfrm>
              <a:off x="4314221" y="2816849"/>
              <a:ext cx="144000" cy="144000"/>
            </a:xfrm>
            <a:prstGeom prst="ellipse">
              <a:avLst/>
            </a:prstGeom>
            <a:solidFill>
              <a:schemeClr val="accent3">
                <a:lumMod val="50000"/>
              </a:schemeClr>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Meiryo UI"/>
                  <a:ea typeface="+mn-ea"/>
                  <a:cs typeface="+mn-cs"/>
                </a:rPr>
                <a:t>1</a:t>
              </a:r>
            </a:p>
          </p:txBody>
        </p:sp>
      </p:grpSp>
      <p:grpSp>
        <p:nvGrpSpPr>
          <p:cNvPr id="108" name="Group 107">
            <a:extLst>
              <a:ext uri="{FF2B5EF4-FFF2-40B4-BE49-F238E27FC236}">
                <a16:creationId xmlns:a16="http://schemas.microsoft.com/office/drawing/2014/main" id="{B950B821-4101-499D-56AA-CE2FA86D34A8}"/>
              </a:ext>
            </a:extLst>
          </p:cNvPr>
          <p:cNvGrpSpPr/>
          <p:nvPr/>
        </p:nvGrpSpPr>
        <p:grpSpPr>
          <a:xfrm>
            <a:off x="4428918" y="3126371"/>
            <a:ext cx="3334007" cy="188222"/>
            <a:chOff x="4281221" y="3035362"/>
            <a:chExt cx="3334007" cy="188222"/>
          </a:xfrm>
        </p:grpSpPr>
        <p:sp>
          <p:nvSpPr>
            <p:cNvPr id="4" name="TextBox 3">
              <a:extLst>
                <a:ext uri="{FF2B5EF4-FFF2-40B4-BE49-F238E27FC236}">
                  <a16:creationId xmlns:a16="http://schemas.microsoft.com/office/drawing/2014/main" id="{FC50BCCB-5E36-194E-9AEF-1EEB576AB302}"/>
                </a:ext>
              </a:extLst>
            </p:cNvPr>
            <p:cNvSpPr txBox="1"/>
            <p:nvPr/>
          </p:nvSpPr>
          <p:spPr>
            <a:xfrm>
              <a:off x="4281221" y="3035362"/>
              <a:ext cx="3334007" cy="188222"/>
            </a:xfrm>
            <a:custGeom>
              <a:avLst/>
              <a:gdLst>
                <a:gd name="connsiteX0" fmla="*/ 0 w 3334007"/>
                <a:gd name="connsiteY0" fmla="*/ 0 h 246737"/>
                <a:gd name="connsiteX1" fmla="*/ 3334007 w 3334007"/>
                <a:gd name="connsiteY1" fmla="*/ 0 h 246737"/>
                <a:gd name="connsiteX2" fmla="*/ 3334007 w 3334007"/>
                <a:gd name="connsiteY2" fmla="*/ 56718 h 246737"/>
                <a:gd name="connsiteX3" fmla="*/ 3177492 w 3334007"/>
                <a:gd name="connsiteY3" fmla="*/ 56718 h 246737"/>
                <a:gd name="connsiteX4" fmla="*/ 3177492 w 3334007"/>
                <a:gd name="connsiteY4" fmla="*/ 186878 h 246737"/>
                <a:gd name="connsiteX5" fmla="*/ 3334007 w 3334007"/>
                <a:gd name="connsiteY5" fmla="*/ 186878 h 246737"/>
                <a:gd name="connsiteX6" fmla="*/ 3334007 w 3334007"/>
                <a:gd name="connsiteY6" fmla="*/ 246737 h 246737"/>
                <a:gd name="connsiteX7" fmla="*/ 0 w 3334007"/>
                <a:gd name="connsiteY7" fmla="*/ 246737 h 24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4007" h="246737">
                  <a:moveTo>
                    <a:pt x="0" y="0"/>
                  </a:moveTo>
                  <a:lnTo>
                    <a:pt x="3334007" y="0"/>
                  </a:lnTo>
                  <a:lnTo>
                    <a:pt x="3334007" y="56718"/>
                  </a:lnTo>
                  <a:lnTo>
                    <a:pt x="3177492" y="56718"/>
                  </a:lnTo>
                  <a:lnTo>
                    <a:pt x="3177492" y="186878"/>
                  </a:lnTo>
                  <a:lnTo>
                    <a:pt x="3334007" y="186878"/>
                  </a:lnTo>
                  <a:lnTo>
                    <a:pt x="3334007" y="246737"/>
                  </a:lnTo>
                  <a:lnTo>
                    <a:pt x="0" y="246737"/>
                  </a:lnTo>
                  <a:close/>
                </a:path>
              </a:pathLst>
            </a:custGeom>
            <a:solidFill>
              <a:srgbClr val="E6EDF0"/>
            </a:solidFill>
            <a:ln>
              <a:noFill/>
            </a:ln>
          </p:spPr>
          <p:txBody>
            <a:bodyPr wrap="square" lIns="19800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dirty="0">
                  <a:ln>
                    <a:noFill/>
                  </a:ln>
                  <a:solidFill>
                    <a:srgbClr val="295E7E"/>
                  </a:solidFill>
                  <a:effectLst/>
                  <a:uLnTx/>
                  <a:uFillTx/>
                  <a:latin typeface="Meiryo UI" panose="020B0604030504040204" pitchFamily="50" charset="-128"/>
                  <a:ea typeface="Meiryo UI" panose="020B0604030504040204" pitchFamily="50" charset="-128"/>
                  <a:cs typeface="+mn-cs"/>
                </a:rPr>
                <a:t>DSS</a:t>
              </a: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アセスメント</a:t>
              </a:r>
              <a:endParaRPr kumimoji="0" lang="en-US" sz="1050" b="0" i="0" u="none" strike="noStrike" kern="1200" cap="none" spc="0" normalizeH="0" baseline="0" noProof="0" dirty="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67" name="Oval 20">
              <a:extLst>
                <a:ext uri="{FF2B5EF4-FFF2-40B4-BE49-F238E27FC236}">
                  <a16:creationId xmlns:a16="http://schemas.microsoft.com/office/drawing/2014/main" id="{347B8F38-95D3-3C03-434C-DCAEB2CD0D68}"/>
                </a:ext>
              </a:extLst>
            </p:cNvPr>
            <p:cNvSpPr>
              <a:spLocks noChangeAspect="1" noChangeArrowheads="1"/>
            </p:cNvSpPr>
            <p:nvPr/>
          </p:nvSpPr>
          <p:spPr bwMode="auto">
            <a:xfrm>
              <a:off x="4314221" y="3058273"/>
              <a:ext cx="144000" cy="144000"/>
            </a:xfrm>
            <a:prstGeom prst="ellipse">
              <a:avLst/>
            </a:prstGeom>
            <a:solidFill>
              <a:schemeClr val="accent3">
                <a:lumMod val="50000"/>
              </a:schemeClr>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Meiryo UI"/>
                  <a:ea typeface="+mn-ea"/>
                  <a:cs typeface="+mn-cs"/>
                </a:rPr>
                <a:t>2</a:t>
              </a:r>
            </a:p>
          </p:txBody>
        </p:sp>
      </p:grpSp>
      <p:grpSp>
        <p:nvGrpSpPr>
          <p:cNvPr id="125" name="Group 124">
            <a:extLst>
              <a:ext uri="{FF2B5EF4-FFF2-40B4-BE49-F238E27FC236}">
                <a16:creationId xmlns:a16="http://schemas.microsoft.com/office/drawing/2014/main" id="{7B46A7CE-D254-D9D7-5B03-63E6B413215D}"/>
              </a:ext>
            </a:extLst>
          </p:cNvPr>
          <p:cNvGrpSpPr/>
          <p:nvPr/>
        </p:nvGrpSpPr>
        <p:grpSpPr>
          <a:xfrm>
            <a:off x="4428918" y="3422450"/>
            <a:ext cx="3334007" cy="188222"/>
            <a:chOff x="4281221" y="3276986"/>
            <a:chExt cx="3334007" cy="188222"/>
          </a:xfrm>
        </p:grpSpPr>
        <p:sp>
          <p:nvSpPr>
            <p:cNvPr id="6" name="TextBox 5">
              <a:extLst>
                <a:ext uri="{FF2B5EF4-FFF2-40B4-BE49-F238E27FC236}">
                  <a16:creationId xmlns:a16="http://schemas.microsoft.com/office/drawing/2014/main" id="{E86A7973-2840-7E1A-AEB7-0BE707253915}"/>
                </a:ext>
              </a:extLst>
            </p:cNvPr>
            <p:cNvSpPr txBox="1"/>
            <p:nvPr/>
          </p:nvSpPr>
          <p:spPr>
            <a:xfrm>
              <a:off x="4281221" y="3276986"/>
              <a:ext cx="3334007" cy="188222"/>
            </a:xfrm>
            <a:custGeom>
              <a:avLst/>
              <a:gdLst>
                <a:gd name="connsiteX0" fmla="*/ 0 w 3334007"/>
                <a:gd name="connsiteY0" fmla="*/ 0 h 246737"/>
                <a:gd name="connsiteX1" fmla="*/ 3334007 w 3334007"/>
                <a:gd name="connsiteY1" fmla="*/ 0 h 246737"/>
                <a:gd name="connsiteX2" fmla="*/ 3334007 w 3334007"/>
                <a:gd name="connsiteY2" fmla="*/ 56419 h 246737"/>
                <a:gd name="connsiteX3" fmla="*/ 3177492 w 3334007"/>
                <a:gd name="connsiteY3" fmla="*/ 56419 h 246737"/>
                <a:gd name="connsiteX4" fmla="*/ 3177492 w 3334007"/>
                <a:gd name="connsiteY4" fmla="*/ 186579 h 246737"/>
                <a:gd name="connsiteX5" fmla="*/ 3334007 w 3334007"/>
                <a:gd name="connsiteY5" fmla="*/ 186579 h 246737"/>
                <a:gd name="connsiteX6" fmla="*/ 3334007 w 3334007"/>
                <a:gd name="connsiteY6" fmla="*/ 246737 h 246737"/>
                <a:gd name="connsiteX7" fmla="*/ 0 w 3334007"/>
                <a:gd name="connsiteY7" fmla="*/ 246737 h 24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4007" h="246737">
                  <a:moveTo>
                    <a:pt x="0" y="0"/>
                  </a:moveTo>
                  <a:lnTo>
                    <a:pt x="3334007" y="0"/>
                  </a:lnTo>
                  <a:lnTo>
                    <a:pt x="3334007" y="56419"/>
                  </a:lnTo>
                  <a:lnTo>
                    <a:pt x="3177492" y="56419"/>
                  </a:lnTo>
                  <a:lnTo>
                    <a:pt x="3177492" y="186579"/>
                  </a:lnTo>
                  <a:lnTo>
                    <a:pt x="3334007" y="186579"/>
                  </a:lnTo>
                  <a:lnTo>
                    <a:pt x="3334007" y="246737"/>
                  </a:lnTo>
                  <a:lnTo>
                    <a:pt x="0" y="246737"/>
                  </a:lnTo>
                  <a:close/>
                </a:path>
              </a:pathLst>
            </a:custGeom>
            <a:solidFill>
              <a:srgbClr val="E6EDF0"/>
            </a:solidFill>
            <a:ln>
              <a:noFill/>
            </a:ln>
          </p:spPr>
          <p:txBody>
            <a:bodyPr wrap="square" lIns="198000" tIns="0" rIns="0" bIns="0"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学習コンテンツ</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66" name="Oval 20">
              <a:extLst>
                <a:ext uri="{FF2B5EF4-FFF2-40B4-BE49-F238E27FC236}">
                  <a16:creationId xmlns:a16="http://schemas.microsoft.com/office/drawing/2014/main" id="{81A28EA3-7A02-08B7-75CB-9C662B41104F}"/>
                </a:ext>
              </a:extLst>
            </p:cNvPr>
            <p:cNvSpPr>
              <a:spLocks noChangeAspect="1" noChangeArrowheads="1"/>
            </p:cNvSpPr>
            <p:nvPr/>
          </p:nvSpPr>
          <p:spPr bwMode="auto">
            <a:xfrm>
              <a:off x="4314221" y="3299697"/>
              <a:ext cx="144000" cy="144000"/>
            </a:xfrm>
            <a:prstGeom prst="ellipse">
              <a:avLst/>
            </a:prstGeom>
            <a:solidFill>
              <a:schemeClr val="accent3">
                <a:lumMod val="50000"/>
              </a:schemeClr>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Meiryo UI"/>
                  <a:ea typeface="+mn-ea"/>
                  <a:cs typeface="+mn-cs"/>
                </a:rPr>
                <a:t>3</a:t>
              </a:r>
            </a:p>
          </p:txBody>
        </p:sp>
      </p:grpSp>
      <p:grpSp>
        <p:nvGrpSpPr>
          <p:cNvPr id="128" name="Group 127">
            <a:extLst>
              <a:ext uri="{FF2B5EF4-FFF2-40B4-BE49-F238E27FC236}">
                <a16:creationId xmlns:a16="http://schemas.microsoft.com/office/drawing/2014/main" id="{F3A0AF58-E4AE-B455-C706-E162B2730E86}"/>
              </a:ext>
            </a:extLst>
          </p:cNvPr>
          <p:cNvGrpSpPr/>
          <p:nvPr/>
        </p:nvGrpSpPr>
        <p:grpSpPr>
          <a:xfrm>
            <a:off x="4428918" y="4014608"/>
            <a:ext cx="3334007" cy="188222"/>
            <a:chOff x="4281221" y="3760234"/>
            <a:chExt cx="3334007" cy="188222"/>
          </a:xfrm>
        </p:grpSpPr>
        <p:sp>
          <p:nvSpPr>
            <p:cNvPr id="7" name="TextBox 6">
              <a:extLst>
                <a:ext uri="{FF2B5EF4-FFF2-40B4-BE49-F238E27FC236}">
                  <a16:creationId xmlns:a16="http://schemas.microsoft.com/office/drawing/2014/main" id="{481BACB8-714E-DFC7-C6D9-3357B2A69B6A}"/>
                </a:ext>
              </a:extLst>
            </p:cNvPr>
            <p:cNvSpPr txBox="1"/>
            <p:nvPr/>
          </p:nvSpPr>
          <p:spPr>
            <a:xfrm>
              <a:off x="4281221" y="3760234"/>
              <a:ext cx="3334007" cy="188222"/>
            </a:xfrm>
            <a:custGeom>
              <a:avLst/>
              <a:gdLst>
                <a:gd name="connsiteX0" fmla="*/ 0 w 3334007"/>
                <a:gd name="connsiteY0" fmla="*/ 0 h 246737"/>
                <a:gd name="connsiteX1" fmla="*/ 3334007 w 3334007"/>
                <a:gd name="connsiteY1" fmla="*/ 0 h 246737"/>
                <a:gd name="connsiteX2" fmla="*/ 3334007 w 3334007"/>
                <a:gd name="connsiteY2" fmla="*/ 55823 h 246737"/>
                <a:gd name="connsiteX3" fmla="*/ 3177492 w 3334007"/>
                <a:gd name="connsiteY3" fmla="*/ 55823 h 246737"/>
                <a:gd name="connsiteX4" fmla="*/ 3177492 w 3334007"/>
                <a:gd name="connsiteY4" fmla="*/ 185983 h 246737"/>
                <a:gd name="connsiteX5" fmla="*/ 3334007 w 3334007"/>
                <a:gd name="connsiteY5" fmla="*/ 185983 h 246737"/>
                <a:gd name="connsiteX6" fmla="*/ 3334007 w 3334007"/>
                <a:gd name="connsiteY6" fmla="*/ 246737 h 246737"/>
                <a:gd name="connsiteX7" fmla="*/ 0 w 3334007"/>
                <a:gd name="connsiteY7" fmla="*/ 246737 h 24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34007" h="246737">
                  <a:moveTo>
                    <a:pt x="0" y="0"/>
                  </a:moveTo>
                  <a:lnTo>
                    <a:pt x="3334007" y="0"/>
                  </a:lnTo>
                  <a:lnTo>
                    <a:pt x="3334007" y="55823"/>
                  </a:lnTo>
                  <a:lnTo>
                    <a:pt x="3177492" y="55823"/>
                  </a:lnTo>
                  <a:lnTo>
                    <a:pt x="3177492" y="185983"/>
                  </a:lnTo>
                  <a:lnTo>
                    <a:pt x="3334007" y="185983"/>
                  </a:lnTo>
                  <a:lnTo>
                    <a:pt x="3334007" y="246737"/>
                  </a:lnTo>
                  <a:lnTo>
                    <a:pt x="0" y="246737"/>
                  </a:lnTo>
                  <a:close/>
                </a:path>
              </a:pathLst>
            </a:custGeom>
            <a:solidFill>
              <a:srgbClr val="E6EDF0"/>
            </a:solidFill>
            <a:ln>
              <a:noFill/>
            </a:ln>
          </p:spPr>
          <p:txBody>
            <a:bodyPr wrap="square" lIns="198000" tIns="0" rIns="0" bIns="0" anchor="ctr">
              <a:noAutofit/>
            </a:bodyPr>
            <a:lstStyle/>
            <a:p>
              <a:pPr>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クレデンシャル</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69" name="Oval 20">
              <a:extLst>
                <a:ext uri="{FF2B5EF4-FFF2-40B4-BE49-F238E27FC236}">
                  <a16:creationId xmlns:a16="http://schemas.microsoft.com/office/drawing/2014/main" id="{72510721-868C-182A-3BF5-17D6A7CC843B}"/>
                </a:ext>
              </a:extLst>
            </p:cNvPr>
            <p:cNvSpPr>
              <a:spLocks noChangeAspect="1" noChangeArrowheads="1"/>
            </p:cNvSpPr>
            <p:nvPr/>
          </p:nvSpPr>
          <p:spPr bwMode="auto">
            <a:xfrm>
              <a:off x="4314221" y="3782545"/>
              <a:ext cx="144000" cy="144000"/>
            </a:xfrm>
            <a:prstGeom prst="ellipse">
              <a:avLst/>
            </a:prstGeom>
            <a:solidFill>
              <a:schemeClr val="accent3">
                <a:lumMod val="50000"/>
              </a:schemeClr>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FFFFFF"/>
                  </a:solidFill>
                  <a:effectLst/>
                  <a:uLnTx/>
                  <a:uFillTx/>
                  <a:latin typeface="Meiryo UI"/>
                  <a:ea typeface="+mn-ea"/>
                  <a:cs typeface="+mn-cs"/>
                </a:rPr>
                <a:t>5</a:t>
              </a:r>
            </a:p>
          </p:txBody>
        </p:sp>
      </p:grpSp>
      <p:cxnSp>
        <p:nvCxnSpPr>
          <p:cNvPr id="88" name="Straight Arrow Connector 87">
            <a:extLst>
              <a:ext uri="{FF2B5EF4-FFF2-40B4-BE49-F238E27FC236}">
                <a16:creationId xmlns:a16="http://schemas.microsoft.com/office/drawing/2014/main" id="{F3B980EB-30A4-ADD1-A232-F06AEE724BEB}"/>
              </a:ext>
            </a:extLst>
          </p:cNvPr>
          <p:cNvCxnSpPr>
            <a:cxnSpLocks/>
          </p:cNvCxnSpPr>
          <p:nvPr/>
        </p:nvCxnSpPr>
        <p:spPr>
          <a:xfrm flipH="1" flipV="1">
            <a:off x="7640409" y="4108719"/>
            <a:ext cx="548027" cy="2362"/>
          </a:xfrm>
          <a:prstGeom prst="straightConnector1">
            <a:avLst/>
          </a:prstGeom>
          <a:ln w="19050" cap="rnd" cmpd="sng" algn="ctr">
            <a:solidFill>
              <a:srgbClr val="9A9A9A"/>
            </a:solidFill>
            <a:prstDash val="sysDot"/>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620C3B7-70CE-77E1-0990-4D34DF69AE0E}"/>
              </a:ext>
            </a:extLst>
          </p:cNvPr>
          <p:cNvSpPr txBox="1"/>
          <p:nvPr/>
        </p:nvSpPr>
        <p:spPr>
          <a:xfrm>
            <a:off x="1967011" y="2572463"/>
            <a:ext cx="2175714" cy="2475662"/>
          </a:xfrm>
          <a:prstGeom prst="rect">
            <a:avLst/>
          </a:prstGeom>
          <a:solidFill>
            <a:schemeClr val="bg1"/>
          </a:solidFill>
          <a:ln w="19050">
            <a:solidFill>
              <a:srgbClr val="336699"/>
            </a:solid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データ・マーケティグ基盤</a:t>
            </a:r>
            <a:endParaRPr kumimoji="0" lang="en-US" sz="1050" b="0" i="0" u="none" strike="noStrike" kern="1200" cap="none" spc="0" normalizeH="0" baseline="0" noProof="0" dirty="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pic>
        <p:nvPicPr>
          <p:cNvPr id="2103" name="Picture 2102">
            <a:extLst>
              <a:ext uri="{FF2B5EF4-FFF2-40B4-BE49-F238E27FC236}">
                <a16:creationId xmlns:a16="http://schemas.microsoft.com/office/drawing/2014/main" id="{C3700180-26E4-921C-5B5B-D4072B6369A1}"/>
              </a:ext>
            </a:extLst>
          </p:cNvPr>
          <p:cNvPicPr>
            <a:picLocks noChangeAspect="1"/>
          </p:cNvPicPr>
          <p:nvPr/>
        </p:nvPicPr>
        <p:blipFill>
          <a:blip r:embed="rId12" cstate="screen">
            <a:duotone>
              <a:prstClr val="black"/>
              <a:schemeClr val="accent3">
                <a:tint val="45000"/>
                <a:satMod val="400000"/>
              </a:schemeClr>
            </a:duotone>
            <a:extLst>
              <a:ext uri="{BEBA8EAE-BF5A-486C-A8C5-ECC9F3942E4B}">
                <a14:imgProps xmlns:a14="http://schemas.microsoft.com/office/drawing/2010/main">
                  <a14:imgLayer r:embed="rId13">
                    <a14:imgEffect>
                      <a14:colorTemperature colorTemp="4700"/>
                    </a14:imgEffect>
                  </a14:imgLayer>
                </a14:imgProps>
              </a:ext>
              <a:ext uri="{28A0092B-C50C-407E-A947-70E740481C1C}">
                <a14:useLocalDpi xmlns:a14="http://schemas.microsoft.com/office/drawing/2010/main"/>
              </a:ext>
            </a:extLst>
          </a:blip>
          <a:stretch>
            <a:fillRect/>
          </a:stretch>
        </p:blipFill>
        <p:spPr>
          <a:xfrm>
            <a:off x="2837429" y="2765249"/>
            <a:ext cx="434878" cy="434878"/>
          </a:xfrm>
          <a:prstGeom prst="rect">
            <a:avLst/>
          </a:prstGeom>
        </p:spPr>
      </p:pic>
      <p:sp>
        <p:nvSpPr>
          <p:cNvPr id="2104" name="Isosceles Triangle 2103">
            <a:extLst>
              <a:ext uri="{FF2B5EF4-FFF2-40B4-BE49-F238E27FC236}">
                <a16:creationId xmlns:a16="http://schemas.microsoft.com/office/drawing/2014/main" id="{1FE8A7E9-4368-C1DB-33D1-EAF540334766}"/>
              </a:ext>
            </a:extLst>
          </p:cNvPr>
          <p:cNvSpPr/>
          <p:nvPr/>
        </p:nvSpPr>
        <p:spPr>
          <a:xfrm rot="5400000">
            <a:off x="4002045" y="3517003"/>
            <a:ext cx="412837" cy="131475"/>
          </a:xfrm>
          <a:prstGeom prst="triangle">
            <a:avLst/>
          </a:prstGeom>
          <a:solidFill>
            <a:srgbClr val="336699"/>
          </a:solidFill>
          <a:ln w="9525" cap="rnd" cmpd="sng" algn="ctr">
            <a:solidFill>
              <a:srgbClr val="336699"/>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42" name="TextBox 41">
            <a:extLst>
              <a:ext uri="{FF2B5EF4-FFF2-40B4-BE49-F238E27FC236}">
                <a16:creationId xmlns:a16="http://schemas.microsoft.com/office/drawing/2014/main" id="{C755AA12-6AB0-C796-3900-002F858CCF35}"/>
              </a:ext>
            </a:extLst>
          </p:cNvPr>
          <p:cNvSpPr txBox="1"/>
          <p:nvPr/>
        </p:nvSpPr>
        <p:spPr>
          <a:xfrm>
            <a:off x="8046199" y="2577839"/>
            <a:ext cx="2175714" cy="1817984"/>
          </a:xfrm>
          <a:prstGeom prst="rect">
            <a:avLst/>
          </a:prstGeom>
          <a:solidFill>
            <a:schemeClr val="bg1"/>
          </a:solidFill>
          <a:ln w="19050">
            <a:solidFill>
              <a:srgbClr val="336699"/>
            </a:solidFill>
          </a:ln>
        </p:spPr>
        <p:txBody>
          <a:bodyPr wrap="non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連携コンポーネント</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grpSp>
        <p:nvGrpSpPr>
          <p:cNvPr id="136" name="Group 135">
            <a:extLst>
              <a:ext uri="{FF2B5EF4-FFF2-40B4-BE49-F238E27FC236}">
                <a16:creationId xmlns:a16="http://schemas.microsoft.com/office/drawing/2014/main" id="{F4CB515A-A9AE-DABC-27D9-00BEC04A63DC}"/>
              </a:ext>
            </a:extLst>
          </p:cNvPr>
          <p:cNvGrpSpPr/>
          <p:nvPr/>
        </p:nvGrpSpPr>
        <p:grpSpPr>
          <a:xfrm>
            <a:off x="8188435" y="2830292"/>
            <a:ext cx="439099" cy="188222"/>
            <a:chOff x="8076293" y="2793738"/>
            <a:chExt cx="620203" cy="188222"/>
          </a:xfrm>
        </p:grpSpPr>
        <p:sp>
          <p:nvSpPr>
            <p:cNvPr id="74" name="Rectangle 73">
              <a:extLst>
                <a:ext uri="{FF2B5EF4-FFF2-40B4-BE49-F238E27FC236}">
                  <a16:creationId xmlns:a16="http://schemas.microsoft.com/office/drawing/2014/main" id="{AC53BC8B-9B9B-F0D5-34A3-6F8C10D78B42}"/>
                </a:ext>
              </a:extLst>
            </p:cNvPr>
            <p:cNvSpPr/>
            <p:nvPr/>
          </p:nvSpPr>
          <p:spPr>
            <a:xfrm>
              <a:off x="8076293" y="2840565"/>
              <a:ext cx="188563" cy="99292"/>
            </a:xfrm>
            <a:prstGeom prst="rect">
              <a:avLst/>
            </a:prstGeom>
            <a:solidFill>
              <a:srgbClr val="E6EDF0"/>
            </a:solidFill>
            <a:ln w="3175" cap="flat" cmpd="sng" algn="ctr">
              <a:solidFill>
                <a:srgbClr val="F2F0F4"/>
              </a:solidFill>
              <a:prstDash val="solid"/>
              <a:miter lim="800000"/>
              <a:headEnd type="none" w="med" len="med"/>
              <a:tailEnd type="oval"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24235C"/>
                </a:solidFill>
                <a:effectLst/>
                <a:uLnTx/>
                <a:uFillTx/>
                <a:latin typeface="Hiragino Kaku Gothic Pro W3" panose="020B0300000000000000" pitchFamily="34" charset="-128"/>
                <a:ea typeface="Hiragino Kaku Gothic Pro W3" panose="020B0300000000000000" pitchFamily="34" charset="-128"/>
                <a:cs typeface="+mn-cs"/>
              </a:endParaRPr>
            </a:p>
          </p:txBody>
        </p:sp>
        <p:sp>
          <p:nvSpPr>
            <p:cNvPr id="8" name="TextBox 7">
              <a:extLst>
                <a:ext uri="{FF2B5EF4-FFF2-40B4-BE49-F238E27FC236}">
                  <a16:creationId xmlns:a16="http://schemas.microsoft.com/office/drawing/2014/main" id="{E8D3BF03-C23F-7789-198A-BA16518C1FBB}"/>
                </a:ext>
              </a:extLst>
            </p:cNvPr>
            <p:cNvSpPr txBox="1"/>
            <p:nvPr/>
          </p:nvSpPr>
          <p:spPr>
            <a:xfrm>
              <a:off x="8170574" y="2793738"/>
              <a:ext cx="525922" cy="188222"/>
            </a:xfrm>
            <a:prstGeom prst="rect">
              <a:avLst/>
            </a:prstGeom>
            <a:solidFill>
              <a:srgbClr val="E6EDF0"/>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dirty="0">
                  <a:ln>
                    <a:noFill/>
                  </a:ln>
                  <a:solidFill>
                    <a:srgbClr val="295E7E"/>
                  </a:solidFill>
                  <a:effectLst/>
                  <a:uLnTx/>
                  <a:uFillTx/>
                  <a:latin typeface="Meiryo UI" panose="020B0604030504040204" pitchFamily="50" charset="-128"/>
                  <a:ea typeface="Meiryo UI" panose="020B0604030504040204" pitchFamily="50" charset="-128"/>
                  <a:cs typeface="+mn-cs"/>
                </a:rPr>
                <a:t>API</a:t>
              </a:r>
              <a:endParaRPr kumimoji="0" lang="en-US" sz="1050" b="0" i="0" u="none" strike="noStrike" kern="1200" cap="none" spc="0" normalizeH="0" baseline="0" noProof="0" dirty="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grpSp>
      <p:sp>
        <p:nvSpPr>
          <p:cNvPr id="50" name="TextBox 49">
            <a:extLst>
              <a:ext uri="{FF2B5EF4-FFF2-40B4-BE49-F238E27FC236}">
                <a16:creationId xmlns:a16="http://schemas.microsoft.com/office/drawing/2014/main" id="{45CA3D2D-FD8B-0F73-0CD6-70F8C95910C5}"/>
              </a:ext>
            </a:extLst>
          </p:cNvPr>
          <p:cNvSpPr txBox="1"/>
          <p:nvPr/>
        </p:nvSpPr>
        <p:spPr>
          <a:xfrm>
            <a:off x="8751215" y="2830292"/>
            <a:ext cx="1326742"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履歴書連携</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cxnSp>
        <p:nvCxnSpPr>
          <p:cNvPr id="58" name="Straight Arrow Connector 57">
            <a:extLst>
              <a:ext uri="{FF2B5EF4-FFF2-40B4-BE49-F238E27FC236}">
                <a16:creationId xmlns:a16="http://schemas.microsoft.com/office/drawing/2014/main" id="{E229CD7C-5A67-DB27-A1FA-88851B34D16F}"/>
              </a:ext>
            </a:extLst>
          </p:cNvPr>
          <p:cNvCxnSpPr>
            <a:cxnSpLocks/>
            <a:stCxn id="50" idx="1"/>
            <a:endCxn id="8" idx="3"/>
          </p:cNvCxnSpPr>
          <p:nvPr/>
        </p:nvCxnSpPr>
        <p:spPr>
          <a:xfrm flipH="1">
            <a:off x="8627534" y="2924403"/>
            <a:ext cx="123681" cy="0"/>
          </a:xfrm>
          <a:prstGeom prst="straightConnector1">
            <a:avLst/>
          </a:prstGeom>
          <a:ln w="19050" cap="rnd">
            <a:solidFill>
              <a:srgbClr val="9A9A9A"/>
            </a:solidFill>
            <a:prstDash val="sysDot"/>
            <a:round/>
            <a:tailEnd type="triangle" w="med" len="med"/>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6BA5D0A3-0C4D-7358-3613-58DAA9F5503D}"/>
              </a:ext>
            </a:extLst>
          </p:cNvPr>
          <p:cNvGrpSpPr/>
          <p:nvPr/>
        </p:nvGrpSpPr>
        <p:grpSpPr>
          <a:xfrm>
            <a:off x="8188435" y="3126371"/>
            <a:ext cx="439099" cy="188222"/>
            <a:chOff x="8328954" y="2895337"/>
            <a:chExt cx="620203" cy="246737"/>
          </a:xfrm>
        </p:grpSpPr>
        <p:sp>
          <p:nvSpPr>
            <p:cNvPr id="12" name="Rectangle 11">
              <a:extLst>
                <a:ext uri="{FF2B5EF4-FFF2-40B4-BE49-F238E27FC236}">
                  <a16:creationId xmlns:a16="http://schemas.microsoft.com/office/drawing/2014/main" id="{3A122322-6FAF-A863-B9A4-AD6D7BA43C70}"/>
                </a:ext>
              </a:extLst>
            </p:cNvPr>
            <p:cNvSpPr/>
            <p:nvPr/>
          </p:nvSpPr>
          <p:spPr>
            <a:xfrm>
              <a:off x="8328954" y="2956722"/>
              <a:ext cx="188563" cy="130160"/>
            </a:xfrm>
            <a:prstGeom prst="rect">
              <a:avLst/>
            </a:prstGeom>
            <a:solidFill>
              <a:srgbClr val="E6EDF0"/>
            </a:solidFill>
            <a:ln w="3175" cap="flat" cmpd="sng" algn="ctr">
              <a:solidFill>
                <a:srgbClr val="F2F0F4"/>
              </a:solidFill>
              <a:prstDash val="solid"/>
              <a:miter lim="800000"/>
              <a:headEnd type="none" w="med" len="med"/>
              <a:tailEnd type="oval"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24235C"/>
                </a:solidFill>
                <a:effectLst/>
                <a:uLnTx/>
                <a:uFillTx/>
                <a:latin typeface="Hiragino Kaku Gothic Pro W3" panose="020B0300000000000000" pitchFamily="34" charset="-128"/>
                <a:ea typeface="Hiragino Kaku Gothic Pro W3" panose="020B0300000000000000" pitchFamily="34" charset="-128"/>
                <a:cs typeface="+mn-cs"/>
              </a:endParaRPr>
            </a:p>
          </p:txBody>
        </p:sp>
        <p:sp>
          <p:nvSpPr>
            <p:cNvPr id="15" name="TextBox 14">
              <a:extLst>
                <a:ext uri="{FF2B5EF4-FFF2-40B4-BE49-F238E27FC236}">
                  <a16:creationId xmlns:a16="http://schemas.microsoft.com/office/drawing/2014/main" id="{35286BBC-3D0E-878F-013F-72303238D2A0}"/>
                </a:ext>
              </a:extLst>
            </p:cNvPr>
            <p:cNvSpPr txBox="1"/>
            <p:nvPr/>
          </p:nvSpPr>
          <p:spPr>
            <a:xfrm>
              <a:off x="8423235" y="2895337"/>
              <a:ext cx="525922" cy="246737"/>
            </a:xfrm>
            <a:prstGeom prst="rect">
              <a:avLst/>
            </a:prstGeom>
            <a:solidFill>
              <a:srgbClr val="E6EDF0"/>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API</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grpSp>
      <p:sp>
        <p:nvSpPr>
          <p:cNvPr id="51" name="TextBox 50">
            <a:extLst>
              <a:ext uri="{FF2B5EF4-FFF2-40B4-BE49-F238E27FC236}">
                <a16:creationId xmlns:a16="http://schemas.microsoft.com/office/drawing/2014/main" id="{CF4B6CAF-3F17-81E4-4E92-ADA00C4E80F2}"/>
              </a:ext>
            </a:extLst>
          </p:cNvPr>
          <p:cNvSpPr txBox="1"/>
          <p:nvPr/>
        </p:nvSpPr>
        <p:spPr>
          <a:xfrm>
            <a:off x="8751215" y="3126371"/>
            <a:ext cx="1326742"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アセスメント連携</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cxnSp>
        <p:nvCxnSpPr>
          <p:cNvPr id="60" name="Straight Arrow Connector 59">
            <a:extLst>
              <a:ext uri="{FF2B5EF4-FFF2-40B4-BE49-F238E27FC236}">
                <a16:creationId xmlns:a16="http://schemas.microsoft.com/office/drawing/2014/main" id="{82DED22C-2839-66DC-4ED4-2239D704ACD2}"/>
              </a:ext>
            </a:extLst>
          </p:cNvPr>
          <p:cNvCxnSpPr>
            <a:cxnSpLocks/>
            <a:stCxn id="51" idx="1"/>
            <a:endCxn id="15" idx="3"/>
          </p:cNvCxnSpPr>
          <p:nvPr/>
        </p:nvCxnSpPr>
        <p:spPr>
          <a:xfrm flipH="1">
            <a:off x="8627534" y="3220482"/>
            <a:ext cx="123681" cy="0"/>
          </a:xfrm>
          <a:prstGeom prst="straightConnector1">
            <a:avLst/>
          </a:prstGeom>
          <a:ln w="19050" cap="rnd">
            <a:solidFill>
              <a:srgbClr val="9A9A9A"/>
            </a:solidFill>
            <a:prstDash val="sysDot"/>
            <a:round/>
            <a:tailEnd type="triangle" w="med" len="med"/>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67F47F75-A442-DDBB-5412-59B033C7474B}"/>
              </a:ext>
            </a:extLst>
          </p:cNvPr>
          <p:cNvGrpSpPr/>
          <p:nvPr/>
        </p:nvGrpSpPr>
        <p:grpSpPr>
          <a:xfrm>
            <a:off x="8188435" y="3422450"/>
            <a:ext cx="439099" cy="188222"/>
            <a:chOff x="8328954" y="2895337"/>
            <a:chExt cx="620203" cy="246737"/>
          </a:xfrm>
        </p:grpSpPr>
        <p:sp>
          <p:nvSpPr>
            <p:cNvPr id="20" name="Rectangle 19">
              <a:extLst>
                <a:ext uri="{FF2B5EF4-FFF2-40B4-BE49-F238E27FC236}">
                  <a16:creationId xmlns:a16="http://schemas.microsoft.com/office/drawing/2014/main" id="{DD49C1EC-C78E-278E-5786-878168690282}"/>
                </a:ext>
              </a:extLst>
            </p:cNvPr>
            <p:cNvSpPr/>
            <p:nvPr/>
          </p:nvSpPr>
          <p:spPr>
            <a:xfrm>
              <a:off x="8328954" y="2956722"/>
              <a:ext cx="188563" cy="130160"/>
            </a:xfrm>
            <a:prstGeom prst="rect">
              <a:avLst/>
            </a:prstGeom>
            <a:solidFill>
              <a:srgbClr val="E6EDF0"/>
            </a:solidFill>
            <a:ln w="3175" cap="flat" cmpd="sng" algn="ctr">
              <a:solidFill>
                <a:srgbClr val="F2F0F4"/>
              </a:solidFill>
              <a:prstDash val="solid"/>
              <a:miter lim="800000"/>
              <a:headEnd type="none" w="med" len="med"/>
              <a:tailEnd type="oval"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24235C"/>
                </a:solidFill>
                <a:effectLst/>
                <a:uLnTx/>
                <a:uFillTx/>
                <a:latin typeface="Hiragino Kaku Gothic Pro W3" panose="020B0300000000000000" pitchFamily="34" charset="-128"/>
                <a:ea typeface="Hiragino Kaku Gothic Pro W3" panose="020B0300000000000000" pitchFamily="34" charset="-128"/>
                <a:cs typeface="+mn-cs"/>
              </a:endParaRPr>
            </a:p>
          </p:txBody>
        </p:sp>
        <p:sp>
          <p:nvSpPr>
            <p:cNvPr id="21" name="TextBox 20">
              <a:extLst>
                <a:ext uri="{FF2B5EF4-FFF2-40B4-BE49-F238E27FC236}">
                  <a16:creationId xmlns:a16="http://schemas.microsoft.com/office/drawing/2014/main" id="{E0EA4ED0-0F0F-6CAE-CD90-514132344B59}"/>
                </a:ext>
              </a:extLst>
            </p:cNvPr>
            <p:cNvSpPr txBox="1"/>
            <p:nvPr/>
          </p:nvSpPr>
          <p:spPr>
            <a:xfrm>
              <a:off x="8423235" y="2895337"/>
              <a:ext cx="525922" cy="246737"/>
            </a:xfrm>
            <a:prstGeom prst="rect">
              <a:avLst/>
            </a:prstGeom>
            <a:solidFill>
              <a:srgbClr val="E6EDF0"/>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API</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grpSp>
      <p:sp>
        <p:nvSpPr>
          <p:cNvPr id="55" name="TextBox 54">
            <a:extLst>
              <a:ext uri="{FF2B5EF4-FFF2-40B4-BE49-F238E27FC236}">
                <a16:creationId xmlns:a16="http://schemas.microsoft.com/office/drawing/2014/main" id="{D31EEE6E-23E9-BCA5-AA65-D40F54D99DD3}"/>
              </a:ext>
            </a:extLst>
          </p:cNvPr>
          <p:cNvSpPr txBox="1"/>
          <p:nvPr/>
        </p:nvSpPr>
        <p:spPr>
          <a:xfrm>
            <a:off x="8751215" y="3422450"/>
            <a:ext cx="1326742"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DSS</a:t>
            </a: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準拠・リスキル審査</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cxnSp>
        <p:nvCxnSpPr>
          <p:cNvPr id="76" name="Straight Arrow Connector 75">
            <a:extLst>
              <a:ext uri="{FF2B5EF4-FFF2-40B4-BE49-F238E27FC236}">
                <a16:creationId xmlns:a16="http://schemas.microsoft.com/office/drawing/2014/main" id="{0A106F92-3CBD-21DB-6560-8E0F5844D322}"/>
              </a:ext>
            </a:extLst>
          </p:cNvPr>
          <p:cNvCxnSpPr>
            <a:cxnSpLocks/>
            <a:stCxn id="55" idx="1"/>
            <a:endCxn id="21" idx="3"/>
          </p:cNvCxnSpPr>
          <p:nvPr/>
        </p:nvCxnSpPr>
        <p:spPr>
          <a:xfrm flipH="1">
            <a:off x="8627534" y="3516561"/>
            <a:ext cx="123681" cy="0"/>
          </a:xfrm>
          <a:prstGeom prst="straightConnector1">
            <a:avLst/>
          </a:prstGeom>
          <a:ln w="19050" cap="rnd">
            <a:solidFill>
              <a:srgbClr val="9A9A9A"/>
            </a:solidFill>
            <a:prstDash val="sysDot"/>
            <a:round/>
            <a:tailEnd type="triangle" w="med" len="med"/>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B1B9D4EB-CA62-A23F-E947-92C3A0442EFB}"/>
              </a:ext>
            </a:extLst>
          </p:cNvPr>
          <p:cNvGrpSpPr/>
          <p:nvPr/>
        </p:nvGrpSpPr>
        <p:grpSpPr>
          <a:xfrm>
            <a:off x="8188435" y="4014608"/>
            <a:ext cx="439099" cy="188222"/>
            <a:chOff x="8328954" y="2895337"/>
            <a:chExt cx="620203" cy="246737"/>
          </a:xfrm>
        </p:grpSpPr>
        <p:sp>
          <p:nvSpPr>
            <p:cNvPr id="23" name="Rectangle 22">
              <a:extLst>
                <a:ext uri="{FF2B5EF4-FFF2-40B4-BE49-F238E27FC236}">
                  <a16:creationId xmlns:a16="http://schemas.microsoft.com/office/drawing/2014/main" id="{15EDE502-F8B5-7F57-B843-51A2C3409A6D}"/>
                </a:ext>
              </a:extLst>
            </p:cNvPr>
            <p:cNvSpPr/>
            <p:nvPr/>
          </p:nvSpPr>
          <p:spPr>
            <a:xfrm>
              <a:off x="8328954" y="2956722"/>
              <a:ext cx="188563" cy="130160"/>
            </a:xfrm>
            <a:prstGeom prst="rect">
              <a:avLst/>
            </a:prstGeom>
            <a:solidFill>
              <a:srgbClr val="E6EDF0"/>
            </a:solidFill>
            <a:ln w="3175" cap="flat" cmpd="sng" algn="ctr">
              <a:solidFill>
                <a:srgbClr val="F2F0F4"/>
              </a:solidFill>
              <a:prstDash val="solid"/>
              <a:miter lim="800000"/>
              <a:headEnd type="none" w="med" len="med"/>
              <a:tailEnd type="oval" w="med" len="med"/>
            </a:ln>
            <a:effectLst/>
          </p:spPr>
          <p:style>
            <a:lnRef idx="1">
              <a:schemeClr val="accent1"/>
            </a:lnRef>
            <a:fillRef idx="3">
              <a:schemeClr val="accent1"/>
            </a:fillRef>
            <a:effectRef idx="2">
              <a:schemeClr val="accent1"/>
            </a:effectRef>
            <a:fontRef idx="minor">
              <a:schemeClr val="lt1"/>
            </a:fontRef>
          </p:style>
          <p:txBody>
            <a:bodyPr wrap="none" lIns="72000" tIns="36000" rIns="72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sz="1050" b="0" i="0" u="none" strike="noStrike" kern="1200" cap="none" spc="0" normalizeH="0" baseline="0" noProof="0">
                <a:ln>
                  <a:noFill/>
                </a:ln>
                <a:solidFill>
                  <a:srgbClr val="24235C"/>
                </a:solidFill>
                <a:effectLst/>
                <a:uLnTx/>
                <a:uFillTx/>
                <a:latin typeface="Hiragino Kaku Gothic Pro W3" panose="020B0300000000000000" pitchFamily="34" charset="-128"/>
                <a:ea typeface="Hiragino Kaku Gothic Pro W3" panose="020B0300000000000000" pitchFamily="34" charset="-128"/>
                <a:cs typeface="+mn-cs"/>
              </a:endParaRPr>
            </a:p>
          </p:txBody>
        </p:sp>
        <p:sp>
          <p:nvSpPr>
            <p:cNvPr id="39" name="TextBox 38">
              <a:extLst>
                <a:ext uri="{FF2B5EF4-FFF2-40B4-BE49-F238E27FC236}">
                  <a16:creationId xmlns:a16="http://schemas.microsoft.com/office/drawing/2014/main" id="{75712049-0169-094B-1277-96C1F7759DAB}"/>
                </a:ext>
              </a:extLst>
            </p:cNvPr>
            <p:cNvSpPr txBox="1"/>
            <p:nvPr/>
          </p:nvSpPr>
          <p:spPr>
            <a:xfrm>
              <a:off x="8423235" y="2895337"/>
              <a:ext cx="525922" cy="246737"/>
            </a:xfrm>
            <a:prstGeom prst="rect">
              <a:avLst/>
            </a:prstGeom>
            <a:solidFill>
              <a:srgbClr val="E6EDF0"/>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API</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grpSp>
      <p:sp>
        <p:nvSpPr>
          <p:cNvPr id="56" name="TextBox 55">
            <a:extLst>
              <a:ext uri="{FF2B5EF4-FFF2-40B4-BE49-F238E27FC236}">
                <a16:creationId xmlns:a16="http://schemas.microsoft.com/office/drawing/2014/main" id="{96DC86AE-6AB7-455F-691D-0319253C4A5E}"/>
              </a:ext>
            </a:extLst>
          </p:cNvPr>
          <p:cNvSpPr txBox="1"/>
          <p:nvPr/>
        </p:nvSpPr>
        <p:spPr>
          <a:xfrm>
            <a:off x="8751215" y="4014608"/>
            <a:ext cx="1326742"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クレデンシャル認証</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cxnSp>
        <p:nvCxnSpPr>
          <p:cNvPr id="79" name="Straight Arrow Connector 78">
            <a:extLst>
              <a:ext uri="{FF2B5EF4-FFF2-40B4-BE49-F238E27FC236}">
                <a16:creationId xmlns:a16="http://schemas.microsoft.com/office/drawing/2014/main" id="{F72CEBF9-44D8-EF00-719A-0222665EDCAB}"/>
              </a:ext>
            </a:extLst>
          </p:cNvPr>
          <p:cNvCxnSpPr>
            <a:cxnSpLocks/>
            <a:stCxn id="56" idx="1"/>
            <a:endCxn id="39" idx="3"/>
          </p:cNvCxnSpPr>
          <p:nvPr/>
        </p:nvCxnSpPr>
        <p:spPr>
          <a:xfrm flipH="1">
            <a:off x="8627534" y="4108719"/>
            <a:ext cx="123681" cy="0"/>
          </a:xfrm>
          <a:prstGeom prst="straightConnector1">
            <a:avLst/>
          </a:prstGeom>
          <a:ln w="19050" cap="rnd">
            <a:solidFill>
              <a:srgbClr val="9A9A9A"/>
            </a:solidFill>
            <a:prstDash val="sysDot"/>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CF530A55-F9F5-7EE4-CFA8-0580CCF34EAB}"/>
              </a:ext>
            </a:extLst>
          </p:cNvPr>
          <p:cNvCxnSpPr>
            <a:cxnSpLocks/>
          </p:cNvCxnSpPr>
          <p:nvPr/>
        </p:nvCxnSpPr>
        <p:spPr>
          <a:xfrm flipH="1" flipV="1">
            <a:off x="7640409" y="2924403"/>
            <a:ext cx="548027" cy="2362"/>
          </a:xfrm>
          <a:prstGeom prst="straightConnector1">
            <a:avLst/>
          </a:prstGeom>
          <a:ln w="19050" cap="rnd" cmpd="sng" algn="ctr">
            <a:solidFill>
              <a:srgbClr val="9A9A9A"/>
            </a:solidFill>
            <a:prstDash val="sysDot"/>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DAFEA0B8-52FF-B350-AEE1-704E87522FD5}"/>
              </a:ext>
            </a:extLst>
          </p:cNvPr>
          <p:cNvCxnSpPr>
            <a:cxnSpLocks/>
            <a:stCxn id="12" idx="1"/>
          </p:cNvCxnSpPr>
          <p:nvPr/>
        </p:nvCxnSpPr>
        <p:spPr>
          <a:xfrm flipH="1">
            <a:off x="7640408" y="3222844"/>
            <a:ext cx="548027" cy="0"/>
          </a:xfrm>
          <a:prstGeom prst="straightConnector1">
            <a:avLst/>
          </a:prstGeom>
          <a:ln w="19050" cap="rnd" cmpd="sng" algn="ctr">
            <a:solidFill>
              <a:srgbClr val="9A9A9A"/>
            </a:solidFill>
            <a:prstDash val="sysDot"/>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B56FE967-DBB0-71A3-C53F-89CAF1351685}"/>
              </a:ext>
            </a:extLst>
          </p:cNvPr>
          <p:cNvCxnSpPr>
            <a:cxnSpLocks/>
          </p:cNvCxnSpPr>
          <p:nvPr/>
        </p:nvCxnSpPr>
        <p:spPr>
          <a:xfrm flipH="1" flipV="1">
            <a:off x="7640409" y="3516561"/>
            <a:ext cx="548027" cy="2362"/>
          </a:xfrm>
          <a:prstGeom prst="straightConnector1">
            <a:avLst/>
          </a:prstGeom>
          <a:ln w="19050" cap="rnd" cmpd="sng" algn="ctr">
            <a:solidFill>
              <a:srgbClr val="9A9A9A"/>
            </a:solidFill>
            <a:prstDash val="sysDot"/>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920ADDB3-E7D0-1D72-8DC6-D6F266D84A89}"/>
              </a:ext>
            </a:extLst>
          </p:cNvPr>
          <p:cNvCxnSpPr>
            <a:cxnSpLocks/>
          </p:cNvCxnSpPr>
          <p:nvPr/>
        </p:nvCxnSpPr>
        <p:spPr>
          <a:xfrm>
            <a:off x="2406284" y="2523775"/>
            <a:ext cx="0" cy="797891"/>
          </a:xfrm>
          <a:prstGeom prst="straightConnector1">
            <a:avLst/>
          </a:prstGeom>
          <a:ln w="19050" cap="rnd" cmpd="sng" algn="ctr">
            <a:solidFill>
              <a:srgbClr val="9A9A9A"/>
            </a:solidFill>
            <a:prstDash val="sysDot"/>
            <a:round/>
            <a:headEnd type="none"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89976DB6-BB7A-E81D-B7A4-A6CBC38E7810}"/>
              </a:ext>
            </a:extLst>
          </p:cNvPr>
          <p:cNvCxnSpPr>
            <a:cxnSpLocks/>
          </p:cNvCxnSpPr>
          <p:nvPr/>
        </p:nvCxnSpPr>
        <p:spPr>
          <a:xfrm flipV="1">
            <a:off x="2406284" y="4672210"/>
            <a:ext cx="0" cy="375915"/>
          </a:xfrm>
          <a:prstGeom prst="straightConnector1">
            <a:avLst/>
          </a:prstGeom>
          <a:ln w="19050" cap="rnd" cmpd="sng" algn="ctr">
            <a:solidFill>
              <a:srgbClr val="9A9A9A"/>
            </a:solidFill>
            <a:prstDash val="sysDot"/>
            <a:round/>
            <a:headEnd type="none" w="lg" len="lg"/>
            <a:tailEnd type="triangle" w="med" len="med"/>
          </a:ln>
        </p:spPr>
        <p:style>
          <a:lnRef idx="1">
            <a:schemeClr val="accent1"/>
          </a:lnRef>
          <a:fillRef idx="0">
            <a:schemeClr val="accent1"/>
          </a:fillRef>
          <a:effectRef idx="0">
            <a:schemeClr val="accent1"/>
          </a:effectRef>
          <a:fontRef idx="minor">
            <a:schemeClr val="tx1"/>
          </a:fontRef>
        </p:style>
      </p:cxnSp>
      <p:cxnSp>
        <p:nvCxnSpPr>
          <p:cNvPr id="2058" name="Straight Connector 2057">
            <a:extLst>
              <a:ext uri="{FF2B5EF4-FFF2-40B4-BE49-F238E27FC236}">
                <a16:creationId xmlns:a16="http://schemas.microsoft.com/office/drawing/2014/main" id="{C007465B-BE47-3E5E-7C16-A73A290CED14}"/>
              </a:ext>
            </a:extLst>
          </p:cNvPr>
          <p:cNvCxnSpPr>
            <a:cxnSpLocks/>
          </p:cNvCxnSpPr>
          <p:nvPr/>
        </p:nvCxnSpPr>
        <p:spPr>
          <a:xfrm>
            <a:off x="10077956" y="2924403"/>
            <a:ext cx="343157" cy="0"/>
          </a:xfrm>
          <a:prstGeom prst="line">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7" name="Connector: Elbow 96">
            <a:extLst>
              <a:ext uri="{FF2B5EF4-FFF2-40B4-BE49-F238E27FC236}">
                <a16:creationId xmlns:a16="http://schemas.microsoft.com/office/drawing/2014/main" id="{F7880BF7-91D9-83D8-80B0-4FC4E8EC3F5A}"/>
              </a:ext>
            </a:extLst>
          </p:cNvPr>
          <p:cNvCxnSpPr>
            <a:stCxn id="2049" idx="1"/>
            <a:endCxn id="51" idx="3"/>
          </p:cNvCxnSpPr>
          <p:nvPr/>
        </p:nvCxnSpPr>
        <p:spPr>
          <a:xfrm rot="10800000">
            <a:off x="10077957" y="3220483"/>
            <a:ext cx="343156" cy="805397"/>
          </a:xfrm>
          <a:prstGeom prst="bentConnector3">
            <a:avLst>
              <a:gd name="adj1" fmla="val 31033"/>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9" name="Connector: Elbow 98">
            <a:extLst>
              <a:ext uri="{FF2B5EF4-FFF2-40B4-BE49-F238E27FC236}">
                <a16:creationId xmlns:a16="http://schemas.microsoft.com/office/drawing/2014/main" id="{549AF7C7-AEB4-4176-15FD-F9DF965554E5}"/>
              </a:ext>
            </a:extLst>
          </p:cNvPr>
          <p:cNvCxnSpPr>
            <a:cxnSpLocks/>
            <a:stCxn id="2065" idx="1"/>
            <a:endCxn id="56" idx="3"/>
          </p:cNvCxnSpPr>
          <p:nvPr/>
        </p:nvCxnSpPr>
        <p:spPr>
          <a:xfrm rot="10800000">
            <a:off x="10077957" y="4108720"/>
            <a:ext cx="343156" cy="1414937"/>
          </a:xfrm>
          <a:prstGeom prst="bentConnector3">
            <a:avLst>
              <a:gd name="adj1" fmla="val 31033"/>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3" name="Connector: Elbow 102">
            <a:extLst>
              <a:ext uri="{FF2B5EF4-FFF2-40B4-BE49-F238E27FC236}">
                <a16:creationId xmlns:a16="http://schemas.microsoft.com/office/drawing/2014/main" id="{00EF7BC0-C688-1FF4-B62D-E540C03A514A}"/>
              </a:ext>
            </a:extLst>
          </p:cNvPr>
          <p:cNvCxnSpPr>
            <a:cxnSpLocks/>
            <a:stCxn id="2087" idx="0"/>
            <a:endCxn id="17" idx="2"/>
          </p:cNvCxnSpPr>
          <p:nvPr/>
        </p:nvCxnSpPr>
        <p:spPr>
          <a:xfrm rot="16200000" flipV="1">
            <a:off x="4119918" y="4480535"/>
            <a:ext cx="269017" cy="3137483"/>
          </a:xfrm>
          <a:prstGeom prst="bentConnector3">
            <a:avLst>
              <a:gd name="adj1" fmla="val 50000"/>
            </a:avLst>
          </a:prstGeom>
          <a:ln w="9525" cap="rnd">
            <a:solidFill>
              <a:srgbClr val="9A9A9A"/>
            </a:solidFill>
            <a:prstDash val="sysDot"/>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0" name="Rectangle 12">
            <a:extLst>
              <a:ext uri="{FF2B5EF4-FFF2-40B4-BE49-F238E27FC236}">
                <a16:creationId xmlns:a16="http://schemas.microsoft.com/office/drawing/2014/main" id="{E1B4A2FC-02A6-BF80-A2C1-E54AD096EFC6}"/>
              </a:ext>
            </a:extLst>
          </p:cNvPr>
          <p:cNvSpPr/>
          <p:nvPr/>
        </p:nvSpPr>
        <p:spPr>
          <a:xfrm>
            <a:off x="4274201" y="4478870"/>
            <a:ext cx="5950632" cy="569255"/>
          </a:xfrm>
          <a:prstGeom prst="rect">
            <a:avLst/>
          </a:prstGeom>
          <a:solidFill>
            <a:schemeClr val="bg1"/>
          </a:solidFill>
          <a:ln w="19050">
            <a:solidFill>
              <a:srgbClr val="336699"/>
            </a:solidFill>
          </a:ln>
        </p:spPr>
        <p:txBody>
          <a:bodyPr wrap="none">
            <a:noAutofit/>
          </a:bodyPr>
          <a:lstStyle/>
          <a:p>
            <a:pPr algn="ctr"/>
            <a:r>
              <a:rPr lang="en-US" altLang="ja-JP" sz="1050" dirty="0">
                <a:solidFill>
                  <a:srgbClr val="295E7E"/>
                </a:solidFill>
                <a:latin typeface="Meiryo UI" panose="020B0604030504040204" pitchFamily="50" charset="-128"/>
                <a:ea typeface="Meiryo UI" panose="020B0604030504040204" pitchFamily="50" charset="-128"/>
              </a:rPr>
              <a:t>ID</a:t>
            </a:r>
            <a:r>
              <a:rPr lang="ja-JP" altLang="en-US" sz="1050">
                <a:solidFill>
                  <a:srgbClr val="295E7E"/>
                </a:solidFill>
                <a:latin typeface="Meiryo UI" panose="020B0604030504040204" pitchFamily="50" charset="-128"/>
                <a:ea typeface="Meiryo UI" panose="020B0604030504040204" pitchFamily="50" charset="-128"/>
              </a:rPr>
              <a:t>認証基盤</a:t>
            </a:r>
            <a:endParaRPr lang="en-US" sz="1050" dirty="0">
              <a:solidFill>
                <a:srgbClr val="295E7E"/>
              </a:solidFill>
              <a:latin typeface="Meiryo UI" panose="020B0604030504040204" pitchFamily="50" charset="-128"/>
              <a:ea typeface="Meiryo UI" panose="020B0604030504040204" pitchFamily="50" charset="-128"/>
            </a:endParaRPr>
          </a:p>
        </p:txBody>
      </p:sp>
      <p:sp>
        <p:nvSpPr>
          <p:cNvPr id="19" name="TextBox 49">
            <a:extLst>
              <a:ext uri="{FF2B5EF4-FFF2-40B4-BE49-F238E27FC236}">
                <a16:creationId xmlns:a16="http://schemas.microsoft.com/office/drawing/2014/main" id="{8E6C5F1D-2388-95C7-D4B3-E088323997FF}"/>
              </a:ext>
            </a:extLst>
          </p:cNvPr>
          <p:cNvSpPr txBox="1"/>
          <p:nvPr/>
        </p:nvSpPr>
        <p:spPr>
          <a:xfrm>
            <a:off x="4914466" y="4730814"/>
            <a:ext cx="1459416"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ID</a:t>
            </a: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管理・認証</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24" name="TextBox 49">
            <a:extLst>
              <a:ext uri="{FF2B5EF4-FFF2-40B4-BE49-F238E27FC236}">
                <a16:creationId xmlns:a16="http://schemas.microsoft.com/office/drawing/2014/main" id="{F65BFF82-492E-7696-4F9C-85172443131E}"/>
              </a:ext>
            </a:extLst>
          </p:cNvPr>
          <p:cNvSpPr txBox="1"/>
          <p:nvPr/>
        </p:nvSpPr>
        <p:spPr>
          <a:xfrm>
            <a:off x="8341675" y="4730814"/>
            <a:ext cx="1459416"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本人確認</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sp>
        <p:nvSpPr>
          <p:cNvPr id="27" name="TextBox 49">
            <a:extLst>
              <a:ext uri="{FF2B5EF4-FFF2-40B4-BE49-F238E27FC236}">
                <a16:creationId xmlns:a16="http://schemas.microsoft.com/office/drawing/2014/main" id="{D1D05855-B8BA-2788-9163-8444C01FB715}"/>
              </a:ext>
            </a:extLst>
          </p:cNvPr>
          <p:cNvSpPr txBox="1"/>
          <p:nvPr/>
        </p:nvSpPr>
        <p:spPr>
          <a:xfrm>
            <a:off x="6617996" y="4730814"/>
            <a:ext cx="1459416" cy="188222"/>
          </a:xfrm>
          <a:prstGeom prst="rect">
            <a:avLst/>
          </a:prstGeom>
          <a:solidFill>
            <a:schemeClr val="bg1">
              <a:lumMod val="95000"/>
            </a:schemeClr>
          </a:solidFill>
          <a:ln>
            <a:noFill/>
          </a:ln>
        </p:spPr>
        <p:txBody>
          <a:bodyPr wrap="none" lIns="36000" tIns="36000" rIns="36000" bIns="3600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OIDC</a:t>
            </a:r>
            <a:r>
              <a:rPr kumimoji="0" lang="ja-JP" alt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rPr>
              <a:t>連携</a:t>
            </a:r>
            <a:endParaRPr kumimoji="0" lang="en-US" sz="1050" b="0" i="0" u="none" strike="noStrike" kern="1200" cap="none" spc="0" normalizeH="0" baseline="0" noProof="0">
              <a:ln>
                <a:noFill/>
              </a:ln>
              <a:solidFill>
                <a:srgbClr val="295E7E"/>
              </a:solidFill>
              <a:effectLst/>
              <a:uLnTx/>
              <a:uFillTx/>
              <a:latin typeface="Meiryo UI" panose="020B0604030504040204" pitchFamily="50" charset="-128"/>
              <a:ea typeface="Meiryo UI" panose="020B0604030504040204" pitchFamily="50" charset="-128"/>
              <a:cs typeface="+mn-cs"/>
            </a:endParaRPr>
          </a:p>
        </p:txBody>
      </p:sp>
      <p:cxnSp>
        <p:nvCxnSpPr>
          <p:cNvPr id="36" name="Straight Connector 139">
            <a:extLst>
              <a:ext uri="{FF2B5EF4-FFF2-40B4-BE49-F238E27FC236}">
                <a16:creationId xmlns:a16="http://schemas.microsoft.com/office/drawing/2014/main" id="{38CD35CC-4F3E-DBED-C19E-A201967671EB}"/>
              </a:ext>
            </a:extLst>
          </p:cNvPr>
          <p:cNvCxnSpPr>
            <a:cxnSpLocks/>
          </p:cNvCxnSpPr>
          <p:nvPr/>
        </p:nvCxnSpPr>
        <p:spPr>
          <a:xfrm>
            <a:off x="2105043" y="2418274"/>
            <a:ext cx="2037682" cy="0"/>
          </a:xfrm>
          <a:prstGeom prst="line">
            <a:avLst/>
          </a:prstGeom>
          <a:ln w="19050" cap="rnd" cmpd="sng" algn="ctr">
            <a:solidFill>
              <a:srgbClr val="9A9A9A"/>
            </a:solidFill>
            <a:prstDash val="solid"/>
            <a:roun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TextBox 140">
            <a:extLst>
              <a:ext uri="{FF2B5EF4-FFF2-40B4-BE49-F238E27FC236}">
                <a16:creationId xmlns:a16="http://schemas.microsoft.com/office/drawing/2014/main" id="{08F3F311-E9CA-1B3F-16D9-2953DFCF6318}"/>
              </a:ext>
            </a:extLst>
          </p:cNvPr>
          <p:cNvSpPr txBox="1"/>
          <p:nvPr/>
        </p:nvSpPr>
        <p:spPr>
          <a:xfrm>
            <a:off x="2912487" y="2349025"/>
            <a:ext cx="461665" cy="138499"/>
          </a:xfrm>
          <a:prstGeom prst="rect">
            <a:avLst/>
          </a:prstGeom>
          <a:solidFill>
            <a:srgbClr val="FFFFFF"/>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900" b="0" i="0" u="none" strike="noStrike" kern="1200" cap="none" spc="0" normalizeH="0" baseline="0" noProof="0">
                <a:ln>
                  <a:noFill/>
                </a:ln>
                <a:solidFill>
                  <a:srgbClr val="24235C"/>
                </a:solidFill>
                <a:effectLst/>
                <a:uLnTx/>
                <a:uFillTx/>
                <a:latin typeface="Meiryo UI"/>
                <a:ea typeface="+mn-ea"/>
                <a:cs typeface="+mn-cs"/>
              </a:rPr>
              <a:t>非会員</a:t>
            </a:r>
            <a:endParaRPr kumimoji="0" lang="en-US" sz="900" b="0" i="0" u="none" strike="noStrike" kern="1200" cap="none" spc="0" normalizeH="0" baseline="0" noProof="0">
              <a:ln>
                <a:noFill/>
              </a:ln>
              <a:solidFill>
                <a:srgbClr val="24235C"/>
              </a:solidFill>
              <a:effectLst/>
              <a:uLnTx/>
              <a:uFillTx/>
              <a:latin typeface="Meiryo UI"/>
              <a:ea typeface="+mn-ea"/>
              <a:cs typeface="+mn-cs"/>
            </a:endParaRPr>
          </a:p>
        </p:txBody>
      </p:sp>
      <p:sp>
        <p:nvSpPr>
          <p:cNvPr id="14" name="正方形/長方形 13">
            <a:extLst>
              <a:ext uri="{FF2B5EF4-FFF2-40B4-BE49-F238E27FC236}">
                <a16:creationId xmlns:a16="http://schemas.microsoft.com/office/drawing/2014/main" id="{FE5DF6EC-317F-2713-A8F9-406EFB9476A1}"/>
              </a:ext>
            </a:extLst>
          </p:cNvPr>
          <p:cNvSpPr/>
          <p:nvPr/>
        </p:nvSpPr>
        <p:spPr>
          <a:xfrm>
            <a:off x="3101292" y="3336016"/>
            <a:ext cx="973708" cy="262542"/>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003655"/>
                </a:solidFill>
                <a:effectLst/>
                <a:uLnTx/>
                <a:uFillTx/>
                <a:latin typeface="+mn-ea"/>
              </a:rPr>
              <a:t>メール配信</a:t>
            </a:r>
            <a:endParaRPr kumimoji="1" lang="en-US" altLang="ja-JP" sz="800" b="0" i="0" u="none" strike="noStrike" kern="1200" cap="none" spc="0" normalizeH="0" baseline="0" noProof="0" dirty="0">
              <a:ln>
                <a:noFill/>
              </a:ln>
              <a:solidFill>
                <a:srgbClr val="003655"/>
              </a:solidFill>
              <a:effectLst/>
              <a:uLnTx/>
              <a:uFillTx/>
              <a:latin typeface="+mn-ea"/>
            </a:endParaRPr>
          </a:p>
        </p:txBody>
      </p:sp>
      <p:sp>
        <p:nvSpPr>
          <p:cNvPr id="30" name="正方形/長方形 29">
            <a:extLst>
              <a:ext uri="{FF2B5EF4-FFF2-40B4-BE49-F238E27FC236}">
                <a16:creationId xmlns:a16="http://schemas.microsoft.com/office/drawing/2014/main" id="{DBD7722F-5F26-88C2-C6A2-E94225E9FF71}"/>
              </a:ext>
            </a:extLst>
          </p:cNvPr>
          <p:cNvSpPr/>
          <p:nvPr/>
        </p:nvSpPr>
        <p:spPr>
          <a:xfrm>
            <a:off x="2036352" y="3332105"/>
            <a:ext cx="973708" cy="276647"/>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a:ln>
                  <a:noFill/>
                </a:ln>
                <a:solidFill>
                  <a:srgbClr val="003655"/>
                </a:solidFill>
                <a:effectLst/>
                <a:uLnTx/>
                <a:uFillTx/>
                <a:latin typeface="+mn-ea"/>
              </a:rPr>
              <a:t>BI/</a:t>
            </a:r>
            <a:r>
              <a:rPr kumimoji="1" lang="ja-JP" altLang="en-US" sz="800" b="0" i="0" u="none" strike="noStrike" kern="1200" cap="none" spc="0" normalizeH="0" baseline="0" noProof="0">
                <a:ln>
                  <a:noFill/>
                </a:ln>
                <a:solidFill>
                  <a:srgbClr val="003655"/>
                </a:solidFill>
                <a:effectLst/>
                <a:uLnTx/>
                <a:uFillTx/>
                <a:latin typeface="+mn-ea"/>
              </a:rPr>
              <a:t>ダッシュボード</a:t>
            </a:r>
            <a:endParaRPr kumimoji="1" lang="en-US" altLang="ja-JP" sz="800" b="0" i="0" u="none" strike="noStrike" kern="1200" cap="none" spc="0" normalizeH="0" baseline="0" noProof="0" dirty="0">
              <a:ln>
                <a:noFill/>
              </a:ln>
              <a:solidFill>
                <a:srgbClr val="003655"/>
              </a:solidFill>
              <a:effectLst/>
              <a:uLnTx/>
              <a:uFillTx/>
              <a:latin typeface="+mn-ea"/>
            </a:endParaRPr>
          </a:p>
        </p:txBody>
      </p:sp>
      <p:sp>
        <p:nvSpPr>
          <p:cNvPr id="33" name="正方形/長方形 32">
            <a:extLst>
              <a:ext uri="{FF2B5EF4-FFF2-40B4-BE49-F238E27FC236}">
                <a16:creationId xmlns:a16="http://schemas.microsoft.com/office/drawing/2014/main" id="{6FE28081-0EAA-10B3-6C84-928BE569C8A9}"/>
              </a:ext>
            </a:extLst>
          </p:cNvPr>
          <p:cNvSpPr/>
          <p:nvPr/>
        </p:nvSpPr>
        <p:spPr>
          <a:xfrm>
            <a:off x="2035255" y="3657874"/>
            <a:ext cx="973708" cy="260393"/>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800" dirty="0">
                <a:solidFill>
                  <a:srgbClr val="003655"/>
                </a:solidFill>
                <a:latin typeface="+mn-ea"/>
              </a:rPr>
              <a:t>LPO</a:t>
            </a:r>
          </a:p>
        </p:txBody>
      </p:sp>
      <p:sp>
        <p:nvSpPr>
          <p:cNvPr id="45" name="正方形/長方形 44">
            <a:extLst>
              <a:ext uri="{FF2B5EF4-FFF2-40B4-BE49-F238E27FC236}">
                <a16:creationId xmlns:a16="http://schemas.microsoft.com/office/drawing/2014/main" id="{32663C11-411C-4448-2FE1-DC111C2D968A}"/>
              </a:ext>
            </a:extLst>
          </p:cNvPr>
          <p:cNvSpPr/>
          <p:nvPr/>
        </p:nvSpPr>
        <p:spPr>
          <a:xfrm>
            <a:off x="3101292" y="3657874"/>
            <a:ext cx="973708" cy="260393"/>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n-ea"/>
              </a:rPr>
              <a:t>アプリプッシュ</a:t>
            </a:r>
            <a:endParaRPr lang="en-US" altLang="ja-JP" sz="800" dirty="0">
              <a:solidFill>
                <a:srgbClr val="003655"/>
              </a:solidFill>
              <a:latin typeface="+mn-ea"/>
            </a:endParaRPr>
          </a:p>
        </p:txBody>
      </p:sp>
      <p:sp>
        <p:nvSpPr>
          <p:cNvPr id="46" name="正方形/長方形 45">
            <a:extLst>
              <a:ext uri="{FF2B5EF4-FFF2-40B4-BE49-F238E27FC236}">
                <a16:creationId xmlns:a16="http://schemas.microsoft.com/office/drawing/2014/main" id="{B6FBE348-BCA4-C008-38CD-FA9568C51BC4}"/>
              </a:ext>
            </a:extLst>
          </p:cNvPr>
          <p:cNvSpPr/>
          <p:nvPr/>
        </p:nvSpPr>
        <p:spPr>
          <a:xfrm>
            <a:off x="2035255" y="3975130"/>
            <a:ext cx="973708" cy="260393"/>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n-ea"/>
              </a:rPr>
              <a:t>スコアリング</a:t>
            </a:r>
            <a:r>
              <a:rPr lang="en-US" altLang="ja-JP" sz="800" dirty="0">
                <a:solidFill>
                  <a:srgbClr val="003655"/>
                </a:solidFill>
                <a:latin typeface="+mn-ea"/>
              </a:rPr>
              <a:t>/</a:t>
            </a:r>
            <a:r>
              <a:rPr lang="ja-JP" altLang="en-US" sz="800">
                <a:solidFill>
                  <a:srgbClr val="003655"/>
                </a:solidFill>
                <a:latin typeface="+mn-ea"/>
              </a:rPr>
              <a:t>分析</a:t>
            </a:r>
            <a:endParaRPr lang="en-US" altLang="ja-JP" sz="800" dirty="0">
              <a:solidFill>
                <a:srgbClr val="003655"/>
              </a:solidFill>
              <a:latin typeface="+mn-ea"/>
            </a:endParaRPr>
          </a:p>
        </p:txBody>
      </p:sp>
      <p:sp>
        <p:nvSpPr>
          <p:cNvPr id="48" name="正方形/長方形 47">
            <a:extLst>
              <a:ext uri="{FF2B5EF4-FFF2-40B4-BE49-F238E27FC236}">
                <a16:creationId xmlns:a16="http://schemas.microsoft.com/office/drawing/2014/main" id="{089B5C4D-1A84-3D9B-271B-63C272870AB1}"/>
              </a:ext>
            </a:extLst>
          </p:cNvPr>
          <p:cNvSpPr/>
          <p:nvPr/>
        </p:nvSpPr>
        <p:spPr>
          <a:xfrm>
            <a:off x="3101292" y="3979032"/>
            <a:ext cx="973708" cy="260393"/>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n-ea"/>
              </a:rPr>
              <a:t>データ集計</a:t>
            </a:r>
            <a:endParaRPr lang="en-US" altLang="ja-JP" sz="800" dirty="0">
              <a:solidFill>
                <a:srgbClr val="003655"/>
              </a:solidFill>
              <a:latin typeface="+mn-ea"/>
            </a:endParaRPr>
          </a:p>
        </p:txBody>
      </p:sp>
      <p:sp>
        <p:nvSpPr>
          <p:cNvPr id="49" name="正方形/長方形 48">
            <a:extLst>
              <a:ext uri="{FF2B5EF4-FFF2-40B4-BE49-F238E27FC236}">
                <a16:creationId xmlns:a16="http://schemas.microsoft.com/office/drawing/2014/main" id="{8C96F9F3-D215-4630-58C1-37715461478B}"/>
              </a:ext>
            </a:extLst>
          </p:cNvPr>
          <p:cNvSpPr/>
          <p:nvPr/>
        </p:nvSpPr>
        <p:spPr>
          <a:xfrm>
            <a:off x="2044257" y="4294217"/>
            <a:ext cx="973708" cy="260393"/>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n-ea"/>
              </a:rPr>
              <a:t>セグメント作成</a:t>
            </a:r>
            <a:endParaRPr lang="en-US" altLang="ja-JP" sz="800" dirty="0">
              <a:solidFill>
                <a:srgbClr val="003655"/>
              </a:solidFill>
              <a:latin typeface="+mn-ea"/>
            </a:endParaRPr>
          </a:p>
        </p:txBody>
      </p:sp>
      <p:sp>
        <p:nvSpPr>
          <p:cNvPr id="52" name="正方形/長方形 51">
            <a:extLst>
              <a:ext uri="{FF2B5EF4-FFF2-40B4-BE49-F238E27FC236}">
                <a16:creationId xmlns:a16="http://schemas.microsoft.com/office/drawing/2014/main" id="{820E6677-595E-3D6B-7BCC-762A720716E7}"/>
              </a:ext>
            </a:extLst>
          </p:cNvPr>
          <p:cNvSpPr/>
          <p:nvPr/>
        </p:nvSpPr>
        <p:spPr>
          <a:xfrm>
            <a:off x="3101292" y="4294217"/>
            <a:ext cx="973708" cy="260393"/>
          </a:xfrm>
          <a:prstGeom prst="rect">
            <a:avLst/>
          </a:prstGeom>
          <a:solidFill>
            <a:schemeClr val="bg1">
              <a:lumMod val="95000"/>
              <a:alpha val="60000"/>
            </a:schemeClr>
          </a:solidFill>
          <a:ln>
            <a:noFill/>
            <a:prstDash val="sysDot"/>
          </a:ln>
        </p:spPr>
        <p:style>
          <a:lnRef idx="2">
            <a:schemeClr val="accent4"/>
          </a:lnRef>
          <a:fillRef idx="1">
            <a:schemeClr val="lt1"/>
          </a:fillRef>
          <a:effectRef idx="0">
            <a:schemeClr val="accent4"/>
          </a:effectRef>
          <a:fontRef idx="minor">
            <a:schemeClr val="dk1"/>
          </a:fontRef>
        </p:style>
        <p:txBody>
          <a:bodyPr lIns="36000" r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a:solidFill>
                  <a:srgbClr val="003655"/>
                </a:solidFill>
                <a:latin typeface="+mn-ea"/>
              </a:rPr>
              <a:t>外部マーケティングツール連携</a:t>
            </a:r>
            <a:endParaRPr lang="en-US" altLang="ja-JP" sz="800" dirty="0">
              <a:solidFill>
                <a:srgbClr val="003655"/>
              </a:solidFill>
              <a:latin typeface="+mn-ea"/>
            </a:endParaRPr>
          </a:p>
        </p:txBody>
      </p:sp>
    </p:spTree>
    <p:extLst>
      <p:ext uri="{BB962C8B-B14F-4D97-AF65-F5344CB8AC3E}">
        <p14:creationId xmlns:p14="http://schemas.microsoft.com/office/powerpoint/2010/main" val="20659629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42561A-5CA3-5EAE-3D4F-DBF07D4E477D}"/>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08F95466-FC26-D640-9C9A-F8BA67692EC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a:t>
            </a:r>
            <a:r>
              <a:rPr lang="en-US" altLang="ja-JP" err="1">
                <a:ea typeface="Meiryo UI" panose="020B0604030504040204" pitchFamily="50" charset="-128"/>
              </a:rPr>
              <a:t>eKYC</a:t>
            </a:r>
            <a:r>
              <a:rPr lang="ja-JP" altLang="en-US">
                <a:ea typeface="Meiryo UI" panose="020B0604030504040204" pitchFamily="50" charset="-128"/>
              </a:rPr>
              <a:t>／</a:t>
            </a:r>
            <a:r>
              <a:rPr lang="en-US" altLang="ja-JP">
                <a:ea typeface="Meiryo UI" panose="020B0604030504040204" pitchFamily="50" charset="-128"/>
              </a:rPr>
              <a:t>G</a:t>
            </a:r>
            <a:r>
              <a:rPr lang="ja-JP" altLang="en-US">
                <a:ea typeface="Meiryo UI" panose="020B0604030504040204" pitchFamily="50" charset="-128"/>
              </a:rPr>
              <a:t>ビズ</a:t>
            </a:r>
            <a:r>
              <a:rPr lang="en-US" altLang="ja-JP">
                <a:ea typeface="Meiryo UI" panose="020B0604030504040204" pitchFamily="50" charset="-128"/>
              </a:rPr>
              <a:t>ID</a:t>
            </a:r>
            <a:r>
              <a:rPr lang="ja-JP" altLang="en-US">
                <a:ea typeface="Meiryo UI" panose="020B0604030504040204" pitchFamily="50" charset="-128"/>
              </a:rPr>
              <a:t>連携</a:t>
            </a:r>
            <a:r>
              <a:rPr lang="en-US" altLang="ja-JP">
                <a:ea typeface="Meiryo UI" panose="020B0604030504040204" pitchFamily="50" charset="-128"/>
              </a:rPr>
              <a:t>(</a:t>
            </a:r>
            <a:r>
              <a:rPr lang="en-US" altLang="ja-JP" err="1">
                <a:ea typeface="Meiryo UI" panose="020B0604030504040204" pitchFamily="50" charset="-128"/>
              </a:rPr>
              <a:t>eKYC</a:t>
            </a:r>
            <a:r>
              <a:rPr lang="en-US" altLang="ja-JP">
                <a:ea typeface="Meiryo UI" panose="020B0604030504040204" pitchFamily="50" charset="-128"/>
              </a:rPr>
              <a:t>)</a:t>
            </a:r>
            <a:endParaRPr lang="ja-JP" altLang="en-US">
              <a:ea typeface="Meiryo UI" panose="020B0604030504040204" pitchFamily="50" charset="-128"/>
            </a:endParaRPr>
          </a:p>
        </p:txBody>
      </p:sp>
      <p:sp>
        <p:nvSpPr>
          <p:cNvPr id="153" name="テキスト ボックス 15">
            <a:extLst>
              <a:ext uri="{FF2B5EF4-FFF2-40B4-BE49-F238E27FC236}">
                <a16:creationId xmlns:a16="http://schemas.microsoft.com/office/drawing/2014/main" id="{45C42E08-549E-639B-8C8D-FE0DBE6B900C}"/>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en-US" altLang="ja-JP" err="1">
                <a:solidFill>
                  <a:srgbClr val="000000"/>
                </a:solidFill>
                <a:latin typeface="+mj-lt"/>
                <a:ea typeface="Meiryo UI" panose="020B0604030504040204" pitchFamily="50" charset="-128"/>
              </a:rPr>
              <a:t>eKYC</a:t>
            </a:r>
            <a:r>
              <a:rPr lang="ja-JP" altLang="en-US">
                <a:solidFill>
                  <a:srgbClr val="000000"/>
                </a:solidFill>
                <a:latin typeface="+mj-lt"/>
                <a:ea typeface="Meiryo UI" panose="020B0604030504040204" pitchFamily="50" charset="-128"/>
              </a:rPr>
              <a:t>ベンダーの選定および調整に際しては、以下の運用事項について対応依頼を行うものとする。</a:t>
            </a:r>
          </a:p>
        </p:txBody>
      </p:sp>
      <p:sp>
        <p:nvSpPr>
          <p:cNvPr id="9" name="TextBox 8">
            <a:extLst>
              <a:ext uri="{FF2B5EF4-FFF2-40B4-BE49-F238E27FC236}">
                <a16:creationId xmlns:a16="http://schemas.microsoft.com/office/drawing/2014/main" id="{754B6059-A23D-5EB8-459A-F17662FDBA6F}"/>
              </a:ext>
            </a:extLst>
          </p:cNvPr>
          <p:cNvSpPr txBox="1"/>
          <p:nvPr/>
        </p:nvSpPr>
        <p:spPr>
          <a:xfrm>
            <a:off x="966975" y="2501876"/>
            <a:ext cx="6097604" cy="58477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600" b="1">
                <a:solidFill>
                  <a:srgbClr val="295E7E"/>
                </a:solidFill>
                <a:ea typeface="Meiryo UI" panose="020B0604030504040204" pitchFamily="50" charset="-128"/>
              </a:rPr>
              <a:t>本人確認書類の郵送受付・目検チェック・認証業務</a:t>
            </a:r>
            <a:br>
              <a:rPr lang="en-US" altLang="ja-JP" sz="1600" b="1">
                <a:solidFill>
                  <a:srgbClr val="295E7E"/>
                </a:solidFill>
                <a:ea typeface="Meiryo UI" panose="020B0604030504040204" pitchFamily="50" charset="-128"/>
              </a:rPr>
            </a:br>
            <a:r>
              <a:rPr lang="ja-JP" altLang="en-US" sz="1600">
                <a:solidFill>
                  <a:srgbClr val="575757"/>
                </a:solidFill>
                <a:ea typeface="Meiryo UI" panose="020B0604030504040204" pitchFamily="50" charset="-128"/>
              </a:rPr>
              <a:t>マイナンバーに外字が含まれている場合の対応含む</a:t>
            </a:r>
            <a:endParaRPr lang="ja-JP" altLang="en-US" sz="1600" b="1">
              <a:solidFill>
                <a:srgbClr val="295E7E"/>
              </a:solidFill>
              <a:ea typeface="Meiryo UI" panose="020B0604030504040204" pitchFamily="50" charset="-128"/>
            </a:endParaRPr>
          </a:p>
        </p:txBody>
      </p:sp>
      <p:sp>
        <p:nvSpPr>
          <p:cNvPr id="11" name="TextBox 10">
            <a:extLst>
              <a:ext uri="{FF2B5EF4-FFF2-40B4-BE49-F238E27FC236}">
                <a16:creationId xmlns:a16="http://schemas.microsoft.com/office/drawing/2014/main" id="{963E1DB8-F1B9-D2B3-D8D8-36B1EEFCDA44}"/>
              </a:ext>
            </a:extLst>
          </p:cNvPr>
          <p:cNvSpPr txBox="1"/>
          <p:nvPr/>
        </p:nvSpPr>
        <p:spPr>
          <a:xfrm>
            <a:off x="966975" y="1553257"/>
            <a:ext cx="6097604" cy="33855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600" b="1">
                <a:solidFill>
                  <a:srgbClr val="295E7E"/>
                </a:solidFill>
                <a:ea typeface="Meiryo UI" panose="020B0604030504040204" pitchFamily="50" charset="-128"/>
              </a:rPr>
              <a:t>オンラインでの本人認証</a:t>
            </a:r>
            <a:r>
              <a:rPr lang="en-US" altLang="ja-JP" sz="1600" b="1">
                <a:solidFill>
                  <a:srgbClr val="295E7E"/>
                </a:solidFill>
                <a:ea typeface="Meiryo UI" panose="020B0604030504040204" pitchFamily="50" charset="-128"/>
              </a:rPr>
              <a:t>(</a:t>
            </a:r>
            <a:r>
              <a:rPr lang="ja-JP" altLang="en-US" sz="1600" b="1">
                <a:solidFill>
                  <a:srgbClr val="295E7E"/>
                </a:solidFill>
                <a:ea typeface="Meiryo UI" panose="020B0604030504040204" pitchFamily="50" charset="-128"/>
              </a:rPr>
              <a:t>犯収法</a:t>
            </a:r>
            <a:r>
              <a:rPr lang="en-US" altLang="ja-JP" sz="1600" b="1">
                <a:solidFill>
                  <a:srgbClr val="295E7E"/>
                </a:solidFill>
                <a:ea typeface="Meiryo UI" panose="020B0604030504040204" pitchFamily="50" charset="-128"/>
              </a:rPr>
              <a:t>:</a:t>
            </a:r>
            <a:r>
              <a:rPr lang="ja-JP" altLang="en-US" sz="1600" b="1">
                <a:solidFill>
                  <a:srgbClr val="295E7E"/>
                </a:solidFill>
                <a:ea typeface="Meiryo UI" panose="020B0604030504040204" pitchFamily="50" charset="-128"/>
              </a:rPr>
              <a:t>ワ方式</a:t>
            </a:r>
            <a:r>
              <a:rPr lang="en-US" altLang="ja-JP" sz="1600" b="1">
                <a:solidFill>
                  <a:srgbClr val="295E7E"/>
                </a:solidFill>
                <a:ea typeface="Meiryo UI" panose="020B0604030504040204" pitchFamily="50" charset="-128"/>
              </a:rPr>
              <a:t>)</a:t>
            </a:r>
            <a:endParaRPr lang="ja-JP" altLang="en-US" sz="1600" b="1">
              <a:solidFill>
                <a:srgbClr val="295E7E"/>
              </a:solidFill>
              <a:ea typeface="Meiryo UI" panose="020B0604030504040204" pitchFamily="50" charset="-128"/>
            </a:endParaRPr>
          </a:p>
        </p:txBody>
      </p:sp>
      <p:sp>
        <p:nvSpPr>
          <p:cNvPr id="13" name="Oval 20">
            <a:extLst>
              <a:ext uri="{FF2B5EF4-FFF2-40B4-BE49-F238E27FC236}">
                <a16:creationId xmlns:a16="http://schemas.microsoft.com/office/drawing/2014/main" id="{4D5373B1-FD72-3DBE-8953-9E96B405D4F1}"/>
              </a:ext>
            </a:extLst>
          </p:cNvPr>
          <p:cNvSpPr>
            <a:spLocks noChangeAspect="1" noChangeArrowheads="1"/>
          </p:cNvSpPr>
          <p:nvPr/>
        </p:nvSpPr>
        <p:spPr bwMode="auto">
          <a:xfrm>
            <a:off x="745805" y="2578335"/>
            <a:ext cx="230586" cy="230586"/>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2</a:t>
            </a:r>
          </a:p>
        </p:txBody>
      </p:sp>
      <p:sp>
        <p:nvSpPr>
          <p:cNvPr id="14" name="Oval 20">
            <a:extLst>
              <a:ext uri="{FF2B5EF4-FFF2-40B4-BE49-F238E27FC236}">
                <a16:creationId xmlns:a16="http://schemas.microsoft.com/office/drawing/2014/main" id="{3F563F4B-1663-8D0C-A0DB-78AAB90DDB7F}"/>
              </a:ext>
            </a:extLst>
          </p:cNvPr>
          <p:cNvSpPr>
            <a:spLocks noChangeAspect="1" noChangeArrowheads="1"/>
          </p:cNvSpPr>
          <p:nvPr/>
        </p:nvSpPr>
        <p:spPr bwMode="auto">
          <a:xfrm>
            <a:off x="745805" y="1611911"/>
            <a:ext cx="230586" cy="230586"/>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1</a:t>
            </a:r>
          </a:p>
        </p:txBody>
      </p:sp>
      <p:sp>
        <p:nvSpPr>
          <p:cNvPr id="2" name="TextBox 8">
            <a:extLst>
              <a:ext uri="{FF2B5EF4-FFF2-40B4-BE49-F238E27FC236}">
                <a16:creationId xmlns:a16="http://schemas.microsoft.com/office/drawing/2014/main" id="{63808BC5-5B61-9640-81BC-9281C1321620}"/>
              </a:ext>
            </a:extLst>
          </p:cNvPr>
          <p:cNvSpPr txBox="1"/>
          <p:nvPr/>
        </p:nvSpPr>
        <p:spPr>
          <a:xfrm>
            <a:off x="966975" y="4181348"/>
            <a:ext cx="6097604" cy="584775"/>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600" b="1">
                <a:solidFill>
                  <a:srgbClr val="295E7E"/>
                </a:solidFill>
                <a:ea typeface="Meiryo UI" panose="020B0604030504040204" pitchFamily="50" charset="-128"/>
              </a:rPr>
              <a:t>取引時確認を実施</a:t>
            </a:r>
          </a:p>
          <a:p>
            <a:r>
              <a:rPr lang="ja-JP" altLang="en-US" sz="1600">
                <a:solidFill>
                  <a:srgbClr val="575757"/>
                </a:solidFill>
                <a:ea typeface="Meiryo UI" panose="020B0604030504040204" pitchFamily="50" charset="-128"/>
              </a:rPr>
              <a:t>（なお、</a:t>
            </a:r>
            <a:r>
              <a:rPr lang="en-US" altLang="ja-JP" sz="1600">
                <a:solidFill>
                  <a:srgbClr val="575757"/>
                </a:solidFill>
                <a:ea typeface="Meiryo UI" panose="020B0604030504040204" pitchFamily="50" charset="-128"/>
              </a:rPr>
              <a:t>G</a:t>
            </a:r>
            <a:r>
              <a:rPr lang="ja-JP" altLang="en-US" sz="1600">
                <a:solidFill>
                  <a:srgbClr val="575757"/>
                </a:solidFill>
                <a:ea typeface="Meiryo UI" panose="020B0604030504040204" pitchFamily="50" charset="-128"/>
              </a:rPr>
              <a:t>ビズ</a:t>
            </a:r>
            <a:r>
              <a:rPr lang="en-US" altLang="ja-JP" sz="1600">
                <a:solidFill>
                  <a:srgbClr val="575757"/>
                </a:solidFill>
                <a:ea typeface="Meiryo UI" panose="020B0604030504040204" pitchFamily="50" charset="-128"/>
              </a:rPr>
              <a:t>ID</a:t>
            </a:r>
            <a:r>
              <a:rPr lang="ja-JP" altLang="en-US" sz="1600">
                <a:solidFill>
                  <a:srgbClr val="575757"/>
                </a:solidFill>
                <a:ea typeface="Meiryo UI" panose="020B0604030504040204" pitchFamily="50" charset="-128"/>
              </a:rPr>
              <a:t>との連携によって、取引時確認はスキップ可）</a:t>
            </a:r>
          </a:p>
        </p:txBody>
      </p:sp>
      <p:sp>
        <p:nvSpPr>
          <p:cNvPr id="4" name="Oval 20">
            <a:extLst>
              <a:ext uri="{FF2B5EF4-FFF2-40B4-BE49-F238E27FC236}">
                <a16:creationId xmlns:a16="http://schemas.microsoft.com/office/drawing/2014/main" id="{688E3D6D-EE76-50F8-D777-E6F7E30D1584}"/>
              </a:ext>
            </a:extLst>
          </p:cNvPr>
          <p:cNvSpPr>
            <a:spLocks noChangeAspect="1" noChangeArrowheads="1"/>
          </p:cNvSpPr>
          <p:nvPr/>
        </p:nvSpPr>
        <p:spPr bwMode="auto">
          <a:xfrm>
            <a:off x="745805" y="4230153"/>
            <a:ext cx="230586" cy="230586"/>
          </a:xfrm>
          <a:prstGeom prst="ellipse">
            <a:avLst/>
          </a:prstGeom>
          <a:solidFill>
            <a:schemeClr val="tx2"/>
          </a:solidFill>
          <a:ln>
            <a:noFill/>
          </a:ln>
        </p:spPr>
        <p:txBody>
          <a:bodyPr vert="horz" wrap="square" lIns="0" tIns="0" rIns="0" bIns="0" numCol="1" anchor="ctr" anchorCtr="0" compatLnSpc="1">
            <a:prstTxWarp prst="textNoShape">
              <a:avLst/>
            </a:prstTxWarp>
          </a:bodyPr>
          <a:lstStyle/>
          <a:p>
            <a:pPr algn="ctr"/>
            <a:r>
              <a:rPr lang="en-US" sz="1200">
                <a:solidFill>
                  <a:schemeClr val="bg1"/>
                </a:solidFill>
                <a:ea typeface="Meiryo UI" panose="020B0604030504040204" pitchFamily="50" charset="-128"/>
              </a:rPr>
              <a:t>3 </a:t>
            </a:r>
          </a:p>
        </p:txBody>
      </p:sp>
      <p:sp>
        <p:nvSpPr>
          <p:cNvPr id="5" name="TextBox 10">
            <a:extLst>
              <a:ext uri="{FF2B5EF4-FFF2-40B4-BE49-F238E27FC236}">
                <a16:creationId xmlns:a16="http://schemas.microsoft.com/office/drawing/2014/main" id="{79F6D64D-917C-B56E-07C9-C158D9C759AD}"/>
              </a:ext>
            </a:extLst>
          </p:cNvPr>
          <p:cNvSpPr txBox="1"/>
          <p:nvPr/>
        </p:nvSpPr>
        <p:spPr>
          <a:xfrm>
            <a:off x="592071" y="1222896"/>
            <a:ext cx="6097604" cy="33855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600" b="1">
                <a:solidFill>
                  <a:srgbClr val="295E7E"/>
                </a:solidFill>
                <a:ea typeface="Meiryo UI" panose="020B0604030504040204" pitchFamily="50" charset="-128"/>
              </a:rPr>
              <a:t>個人</a:t>
            </a:r>
          </a:p>
        </p:txBody>
      </p:sp>
      <p:sp>
        <p:nvSpPr>
          <p:cNvPr id="12" name="TextBox 10">
            <a:extLst>
              <a:ext uri="{FF2B5EF4-FFF2-40B4-BE49-F238E27FC236}">
                <a16:creationId xmlns:a16="http://schemas.microsoft.com/office/drawing/2014/main" id="{CA26B30C-5FBB-B2BF-E521-5F8787906D9B}"/>
              </a:ext>
            </a:extLst>
          </p:cNvPr>
          <p:cNvSpPr txBox="1"/>
          <p:nvPr/>
        </p:nvSpPr>
        <p:spPr>
          <a:xfrm>
            <a:off x="592071" y="3842794"/>
            <a:ext cx="6097604" cy="33855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sz="1600" b="1">
                <a:solidFill>
                  <a:srgbClr val="295E7E"/>
                </a:solidFill>
                <a:ea typeface="Meiryo UI" panose="020B0604030504040204" pitchFamily="50" charset="-128"/>
              </a:rPr>
              <a:t>法人</a:t>
            </a:r>
          </a:p>
        </p:txBody>
      </p:sp>
    </p:spTree>
    <p:extLst>
      <p:ext uri="{BB962C8B-B14F-4D97-AF65-F5344CB8AC3E}">
        <p14:creationId xmlns:p14="http://schemas.microsoft.com/office/powerpoint/2010/main" val="42030693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8441C05C-0199-4972-A240-C3646E76DECB}"/>
              </a:ext>
            </a:extLst>
          </p:cNvPr>
          <p:cNvSpPr>
            <a:spLocks noGrp="1"/>
          </p:cNvSpPr>
          <p:nvPr>
            <p:ph type="title"/>
          </p:nvPr>
        </p:nvSpPr>
        <p:spPr>
          <a:xfrm>
            <a:off x="372825" y="97661"/>
            <a:ext cx="10087911" cy="461905"/>
          </a:xfrm>
        </p:spPr>
        <p:txBody>
          <a:bodyPr vert="horz"/>
          <a:lstStyle/>
          <a:p>
            <a:r>
              <a:rPr lang="zh-TW" altLang="en-US" sz="1800">
                <a:solidFill>
                  <a:srgbClr val="FFFFFF"/>
                </a:solidFill>
                <a:ea typeface="Meiryo UI" panose="020B0604030504040204" pitchFamily="50" charset="-128"/>
              </a:rPr>
              <a:t>共通機能概要</a:t>
            </a:r>
            <a:br>
              <a:rPr lang="en-US" altLang="ja-JP" sz="18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個人／法人の</a:t>
            </a:r>
            <a:r>
              <a:rPr lang="en-US" altLang="ja-JP">
                <a:ea typeface="Meiryo UI" panose="020B0604030504040204" pitchFamily="50" charset="-128"/>
              </a:rPr>
              <a:t>ID</a:t>
            </a:r>
            <a:r>
              <a:rPr lang="ja-JP" altLang="en-US">
                <a:ea typeface="Meiryo UI" panose="020B0604030504040204" pitchFamily="50" charset="-128"/>
              </a:rPr>
              <a:t>管理：新試験システムの要求</a:t>
            </a:r>
            <a:endParaRPr lang="en-US">
              <a:ea typeface="Meiryo UI" panose="020B0604030504040204" pitchFamily="50" charset="-128"/>
            </a:endParaRPr>
          </a:p>
        </p:txBody>
      </p:sp>
      <p:cxnSp>
        <p:nvCxnSpPr>
          <p:cNvPr id="66" name="直線コネクタ 65">
            <a:extLst>
              <a:ext uri="{FF2B5EF4-FFF2-40B4-BE49-F238E27FC236}">
                <a16:creationId xmlns:a16="http://schemas.microsoft.com/office/drawing/2014/main" id="{4D093A79-9AFD-E150-2ABC-322D3119AF8B}"/>
              </a:ext>
            </a:extLst>
          </p:cNvPr>
          <p:cNvCxnSpPr>
            <a:cxnSpLocks/>
          </p:cNvCxnSpPr>
          <p:nvPr/>
        </p:nvCxnSpPr>
        <p:spPr>
          <a:xfrm>
            <a:off x="1469352" y="3277222"/>
            <a:ext cx="8616137"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1" name="グループ化 36">
            <a:extLst>
              <a:ext uri="{FF2B5EF4-FFF2-40B4-BE49-F238E27FC236}">
                <a16:creationId xmlns:a16="http://schemas.microsoft.com/office/drawing/2014/main" id="{39337EEE-068A-19DE-4ABF-4BF88995906C}"/>
              </a:ext>
            </a:extLst>
          </p:cNvPr>
          <p:cNvGrpSpPr/>
          <p:nvPr/>
        </p:nvGrpSpPr>
        <p:grpSpPr>
          <a:xfrm>
            <a:off x="372826" y="776362"/>
            <a:ext cx="3421934" cy="245195"/>
            <a:chOff x="628650" y="1429329"/>
            <a:chExt cx="1076325" cy="215444"/>
          </a:xfrm>
        </p:grpSpPr>
        <p:sp>
          <p:nvSpPr>
            <p:cNvPr id="42" name="正方形/長方形 3">
              <a:extLst>
                <a:ext uri="{FF2B5EF4-FFF2-40B4-BE49-F238E27FC236}">
                  <a16:creationId xmlns:a16="http://schemas.microsoft.com/office/drawing/2014/main" id="{89FF268D-A98A-353A-B14F-5A0DAE241579}"/>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種別</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3" name="直線コネクタ 42">
              <a:extLst>
                <a:ext uri="{FF2B5EF4-FFF2-40B4-BE49-F238E27FC236}">
                  <a16:creationId xmlns:a16="http://schemas.microsoft.com/office/drawing/2014/main" id="{C59DB827-ACE2-CE1D-F612-6939C17C0996}"/>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4" name="Rectangle 15">
            <a:extLst>
              <a:ext uri="{FF2B5EF4-FFF2-40B4-BE49-F238E27FC236}">
                <a16:creationId xmlns:a16="http://schemas.microsoft.com/office/drawing/2014/main" id="{63DE8CF3-9323-47FF-6D04-664337D94341}"/>
              </a:ext>
            </a:extLst>
          </p:cNvPr>
          <p:cNvSpPr/>
          <p:nvPr/>
        </p:nvSpPr>
        <p:spPr>
          <a:xfrm>
            <a:off x="2155898" y="1157998"/>
            <a:ext cx="1638862" cy="2023409"/>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600">
                <a:solidFill>
                  <a:srgbClr val="000000"/>
                </a:solidFill>
                <a:latin typeface="Trebuchet MS" panose="020B0603020202020204" pitchFamily="34" charset="0"/>
                <a:ea typeface="Meiryo UI" panose="020B0604030504040204" pitchFamily="50" charset="-128"/>
              </a:rPr>
              <a:t>ID</a:t>
            </a:r>
            <a:r>
              <a:rPr kumimoji="1" lang="ja-JP" altLang="en-US" sz="1600">
                <a:solidFill>
                  <a:srgbClr val="000000"/>
                </a:solidFill>
                <a:latin typeface="Trebuchet MS" panose="020B0603020202020204" pitchFamily="34" charset="0"/>
                <a:ea typeface="Meiryo UI" panose="020B0604030504040204" pitchFamily="50" charset="-128"/>
              </a:rPr>
              <a:t>管理</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9" name="Rectangle 15">
            <a:extLst>
              <a:ext uri="{FF2B5EF4-FFF2-40B4-BE49-F238E27FC236}">
                <a16:creationId xmlns:a16="http://schemas.microsoft.com/office/drawing/2014/main" id="{01BD9E08-13CF-FC5C-406A-4ED13AC02017}"/>
              </a:ext>
            </a:extLst>
          </p:cNvPr>
          <p:cNvSpPr/>
          <p:nvPr/>
        </p:nvSpPr>
        <p:spPr>
          <a:xfrm>
            <a:off x="372826" y="1157996"/>
            <a:ext cx="1638862" cy="5314095"/>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新試験システム要求</a:t>
            </a:r>
            <a:endParaRPr kumimoji="1" lang="en-US" altLang="ja-JP" sz="1600">
              <a:solidFill>
                <a:srgbClr val="000000"/>
              </a:solidFill>
              <a:latin typeface="Trebuchet MS" panose="020B0603020202020204" pitchFamily="34" charset="0"/>
              <a:ea typeface="Meiryo UI" panose="020B0604030504040204" pitchFamily="50" charset="-128"/>
            </a:endParaRPr>
          </a:p>
        </p:txBody>
      </p:sp>
      <p:sp>
        <p:nvSpPr>
          <p:cNvPr id="49" name="Rectangle 15">
            <a:extLst>
              <a:ext uri="{FF2B5EF4-FFF2-40B4-BE49-F238E27FC236}">
                <a16:creationId xmlns:a16="http://schemas.microsoft.com/office/drawing/2014/main" id="{A053B277-7DE1-7CB8-24E9-8B442E3A6E3C}"/>
              </a:ext>
            </a:extLst>
          </p:cNvPr>
          <p:cNvSpPr/>
          <p:nvPr/>
        </p:nvSpPr>
        <p:spPr>
          <a:xfrm>
            <a:off x="2155898" y="3315028"/>
            <a:ext cx="1638862" cy="3157069"/>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600">
                <a:solidFill>
                  <a:srgbClr val="000000"/>
                </a:solidFill>
                <a:latin typeface="Trebuchet MS" panose="020B0603020202020204" pitchFamily="34" charset="0"/>
                <a:ea typeface="Meiryo UI" panose="020B0604030504040204" pitchFamily="50" charset="-128"/>
              </a:rPr>
              <a:t>ID</a:t>
            </a:r>
            <a:r>
              <a:rPr kumimoji="1" lang="ja-JP" altLang="en-US" sz="1600">
                <a:solidFill>
                  <a:srgbClr val="000000"/>
                </a:solidFill>
                <a:latin typeface="Trebuchet MS" panose="020B0603020202020204" pitchFamily="34" charset="0"/>
                <a:ea typeface="Meiryo UI" panose="020B0604030504040204" pitchFamily="50" charset="-128"/>
              </a:rPr>
              <a:t>に紐づくデータ管理</a:t>
            </a:r>
            <a:br>
              <a:rPr kumimoji="1" lang="en-US" altLang="ja-JP" sz="1600">
                <a:solidFill>
                  <a:srgbClr val="000000"/>
                </a:solidFill>
                <a:latin typeface="Trebuchet MS" panose="020B0603020202020204" pitchFamily="34" charset="0"/>
                <a:ea typeface="Meiryo UI" panose="020B0604030504040204" pitchFamily="50" charset="-128"/>
              </a:rPr>
            </a:br>
            <a:r>
              <a:rPr kumimoji="1" lang="en-US" altLang="ja-JP" sz="1600">
                <a:solidFill>
                  <a:srgbClr val="000000"/>
                </a:solidFill>
                <a:latin typeface="Trebuchet MS" panose="020B0603020202020204" pitchFamily="34" charset="0"/>
                <a:ea typeface="Meiryo UI" panose="020B0604030504040204" pitchFamily="50" charset="-128"/>
              </a:rPr>
              <a:t>(</a:t>
            </a:r>
            <a:r>
              <a:rPr kumimoji="1" lang="ja-JP" altLang="en-US" sz="1600">
                <a:solidFill>
                  <a:srgbClr val="000000"/>
                </a:solidFill>
                <a:latin typeface="Trebuchet MS" panose="020B0603020202020204" pitchFamily="34" charset="0"/>
                <a:ea typeface="Meiryo UI" panose="020B0604030504040204" pitchFamily="50" charset="-128"/>
              </a:rPr>
              <a:t>参考</a:t>
            </a:r>
            <a:r>
              <a:rPr kumimoji="1" lang="en-US" altLang="ja-JP" sz="1600">
                <a:solidFill>
                  <a:srgbClr val="000000"/>
                </a:solidFill>
                <a:latin typeface="Trebuchet MS" panose="020B0603020202020204" pitchFamily="34" charset="0"/>
                <a:ea typeface="Meiryo UI" panose="020B0604030504040204" pitchFamily="50" charset="-128"/>
              </a:rPr>
              <a:t>)</a:t>
            </a:r>
            <a:endParaRPr kumimoji="1" lang="en-US" sz="1600">
              <a:solidFill>
                <a:srgbClr val="000000"/>
              </a:solidFill>
              <a:latin typeface="Trebuchet MS" panose="020B0603020202020204" pitchFamily="34" charset="0"/>
              <a:ea typeface="Meiryo UI" panose="020B0604030504040204" pitchFamily="50" charset="-128"/>
            </a:endParaRPr>
          </a:p>
        </p:txBody>
      </p:sp>
      <p:cxnSp>
        <p:nvCxnSpPr>
          <p:cNvPr id="51" name="直線コネクタ 5">
            <a:extLst>
              <a:ext uri="{FF2B5EF4-FFF2-40B4-BE49-F238E27FC236}">
                <a16:creationId xmlns:a16="http://schemas.microsoft.com/office/drawing/2014/main" id="{B36A3601-1302-999E-420C-689BEFD767E0}"/>
              </a:ext>
            </a:extLst>
          </p:cNvPr>
          <p:cNvCxnSpPr/>
          <p:nvPr/>
        </p:nvCxnSpPr>
        <p:spPr>
          <a:xfrm>
            <a:off x="3966257" y="1021557"/>
            <a:ext cx="6147267"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正方形/長方形 3">
            <a:extLst>
              <a:ext uri="{FF2B5EF4-FFF2-40B4-BE49-F238E27FC236}">
                <a16:creationId xmlns:a16="http://schemas.microsoft.com/office/drawing/2014/main" id="{CA5771C5-C9AD-56D7-D422-F6DD91637987}"/>
              </a:ext>
            </a:extLst>
          </p:cNvPr>
          <p:cNvSpPr/>
          <p:nvPr/>
        </p:nvSpPr>
        <p:spPr>
          <a:xfrm>
            <a:off x="3957009" y="776362"/>
            <a:ext cx="6147267" cy="24519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要求事項</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sp>
        <p:nvSpPr>
          <p:cNvPr id="52" name="TextBox 20">
            <a:extLst>
              <a:ext uri="{FF2B5EF4-FFF2-40B4-BE49-F238E27FC236}">
                <a16:creationId xmlns:a16="http://schemas.microsoft.com/office/drawing/2014/main" id="{5E8FF04D-5C8E-8C19-A5A7-B0690306E9A7}"/>
              </a:ext>
            </a:extLst>
          </p:cNvPr>
          <p:cNvSpPr txBox="1"/>
          <p:nvPr/>
        </p:nvSpPr>
        <p:spPr>
          <a:xfrm>
            <a:off x="3957444" y="1157998"/>
            <a:ext cx="6146519" cy="20717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3"/>
              </a:buClr>
            </a:pPr>
            <a:r>
              <a:rPr kumimoji="1" lang="ja-JP" altLang="en-US" sz="1100">
                <a:solidFill>
                  <a:srgbClr val="000000"/>
                </a:solidFill>
                <a:latin typeface="+mj-lt"/>
                <a:ea typeface="Meiryo UI" panose="020B0604030504040204" pitchFamily="50" charset="-128"/>
              </a:rPr>
              <a:t>一般ユーザ　</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メールアドレスではログインせず、ユーザが指定した</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でログイン</a:t>
            </a:r>
            <a:endParaRPr kumimoji="1" lang="en-US" altLang="ja-JP" sz="11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en-US" altLang="ja-JP" sz="1100">
                <a:solidFill>
                  <a:srgbClr val="000000"/>
                </a:solidFill>
                <a:latin typeface="+mj-lt"/>
                <a:ea typeface="Meiryo UI" panose="020B0604030504040204" pitchFamily="50" charset="-128"/>
              </a:rPr>
              <a:t>OIDC</a:t>
            </a:r>
            <a:r>
              <a:rPr kumimoji="1" lang="ja-JP" altLang="en-US" sz="1100">
                <a:solidFill>
                  <a:srgbClr val="000000"/>
                </a:solidFill>
                <a:latin typeface="+mj-lt"/>
                <a:ea typeface="Meiryo UI" panose="020B0604030504040204" pitchFamily="50" charset="-128"/>
              </a:rPr>
              <a:t>で連携　</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バウチャー購入は現行のバウチャー購入</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体系で購入　</a:t>
            </a:r>
          </a:p>
          <a:p>
            <a:pPr>
              <a:buClr>
                <a:schemeClr val="accent3"/>
              </a:buClr>
            </a:pPr>
            <a:r>
              <a:rPr kumimoji="1" lang="ja-JP" altLang="en-US" sz="1100">
                <a:solidFill>
                  <a:srgbClr val="000000"/>
                </a:solidFill>
                <a:latin typeface="+mj-lt"/>
                <a:ea typeface="Meiryo UI" panose="020B0604030504040204" pitchFamily="50" charset="-128"/>
              </a:rPr>
              <a:t>アドミン</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アドミン関連業務（合格発行等）は現行のアドミン</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体系で利用</a:t>
            </a:r>
          </a:p>
          <a:p>
            <a:pPr>
              <a:buClr>
                <a:schemeClr val="accent3"/>
              </a:buClr>
            </a:pPr>
            <a:r>
              <a:rPr kumimoji="1" lang="ja-JP" altLang="en-US" sz="1100">
                <a:solidFill>
                  <a:srgbClr val="000000"/>
                </a:solidFill>
                <a:latin typeface="+mj-lt"/>
                <a:ea typeface="Meiryo UI" panose="020B0604030504040204" pitchFamily="50" charset="-128"/>
              </a:rPr>
              <a:t>利用制限</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新試験システムのみ利用するユーザについては、</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基盤の所在に限らず、現行の規約・</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管理を適用</a:t>
            </a:r>
          </a:p>
          <a:p>
            <a:pPr>
              <a:buClr>
                <a:schemeClr val="accent3"/>
              </a:buClr>
            </a:pPr>
            <a:endParaRPr kumimoji="1" lang="en-US" altLang="ja-JP" sz="11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endParaRPr kumimoji="1" lang="en-US" altLang="ja-JP" sz="1100">
              <a:solidFill>
                <a:srgbClr val="000000"/>
              </a:solidFill>
              <a:latin typeface="+mj-lt"/>
              <a:ea typeface="Meiryo UI" panose="020B0604030504040204" pitchFamily="50" charset="-128"/>
            </a:endParaRPr>
          </a:p>
          <a:p>
            <a:pPr marL="635000" lvl="1" indent="-177800">
              <a:buClr>
                <a:schemeClr val="accent3"/>
              </a:buClr>
              <a:buFont typeface="Arial" panose="020B0604020202020204" pitchFamily="34" charset="0"/>
              <a:buChar char="•"/>
            </a:pPr>
            <a:endParaRPr kumimoji="1" lang="en-US" altLang="ja-JP" sz="1100">
              <a:solidFill>
                <a:srgbClr val="000000"/>
              </a:solidFill>
              <a:latin typeface="+mj-lt"/>
              <a:ea typeface="Meiryo UI" panose="020B0604030504040204" pitchFamily="50" charset="-128"/>
            </a:endParaRPr>
          </a:p>
        </p:txBody>
      </p:sp>
      <p:sp>
        <p:nvSpPr>
          <p:cNvPr id="64" name="TextBox 20">
            <a:extLst>
              <a:ext uri="{FF2B5EF4-FFF2-40B4-BE49-F238E27FC236}">
                <a16:creationId xmlns:a16="http://schemas.microsoft.com/office/drawing/2014/main" id="{E735D92A-8111-1EAC-6100-8AD1A9C0D6D0}"/>
              </a:ext>
            </a:extLst>
          </p:cNvPr>
          <p:cNvSpPr txBox="1"/>
          <p:nvPr/>
        </p:nvSpPr>
        <p:spPr>
          <a:xfrm>
            <a:off x="3938970" y="3315028"/>
            <a:ext cx="6146519" cy="21004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3"/>
              </a:buClr>
            </a:pPr>
            <a:r>
              <a:rPr kumimoji="1" lang="ja-JP" altLang="en-US" sz="1100">
                <a:solidFill>
                  <a:srgbClr val="000000"/>
                </a:solidFill>
                <a:latin typeface="+mj-lt"/>
                <a:ea typeface="Meiryo UI" panose="020B0604030504040204" pitchFamily="50" charset="-128"/>
              </a:rPr>
              <a:t>全体</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現行試験システムで管理しているデータは新試験システムで管理</a:t>
            </a:r>
            <a:r>
              <a:rPr kumimoji="1" lang="en-US" altLang="ja-JP" sz="1100">
                <a:solidFill>
                  <a:srgbClr val="000000"/>
                </a:solidFill>
                <a:latin typeface="+mj-lt"/>
                <a:ea typeface="Meiryo UI" panose="020B0604030504040204" pitchFamily="50" charset="-128"/>
              </a:rPr>
              <a:t>/</a:t>
            </a:r>
            <a:r>
              <a:rPr kumimoji="1" lang="ja-JP" altLang="en-US" sz="1100">
                <a:solidFill>
                  <a:srgbClr val="000000"/>
                </a:solidFill>
                <a:latin typeface="+mj-lt"/>
                <a:ea typeface="Meiryo UI" panose="020B0604030504040204" pitchFamily="50" charset="-128"/>
              </a:rPr>
              <a:t>利用</a:t>
            </a:r>
          </a:p>
          <a:p>
            <a:pPr marL="177800" indent="-177800">
              <a:buClr>
                <a:schemeClr val="accent3"/>
              </a:buClr>
              <a:buFont typeface="Arial" panose="020B0604020202020204" pitchFamily="34" charset="0"/>
              <a:buChar char="•"/>
            </a:pPr>
            <a:r>
              <a:rPr kumimoji="1" lang="en-US" altLang="ja-JP" sz="1100">
                <a:solidFill>
                  <a:srgbClr val="000000"/>
                </a:solidFill>
                <a:latin typeface="+mj-lt"/>
                <a:ea typeface="Meiryo UI" panose="020B0604030504040204" pitchFamily="50" charset="-128"/>
              </a:rPr>
              <a:t>PF</a:t>
            </a:r>
            <a:r>
              <a:rPr kumimoji="1" lang="ja-JP" altLang="en-US" sz="1100">
                <a:solidFill>
                  <a:srgbClr val="000000"/>
                </a:solidFill>
                <a:latin typeface="+mj-lt"/>
                <a:ea typeface="Meiryo UI" panose="020B0604030504040204" pitchFamily="50" charset="-128"/>
              </a:rPr>
              <a:t>に試験システムのデータを連携する場合、データ種別に応じて、利用可否を設定</a:t>
            </a:r>
          </a:p>
          <a:p>
            <a:pPr marL="635000" lvl="1"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個人関連情報はユーザに許諾を得る</a:t>
            </a:r>
          </a:p>
          <a:p>
            <a:pPr marL="635000" lvl="1"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試験システム側のみに関心があるユーザを想定し、</a:t>
            </a:r>
            <a:r>
              <a:rPr kumimoji="1" lang="en-US" altLang="ja-JP" sz="1100">
                <a:solidFill>
                  <a:srgbClr val="000000"/>
                </a:solidFill>
                <a:latin typeface="+mj-lt"/>
                <a:ea typeface="Meiryo UI" panose="020B0604030504040204" pitchFamily="50" charset="-128"/>
              </a:rPr>
              <a:t>PF</a:t>
            </a:r>
            <a:r>
              <a:rPr kumimoji="1" lang="ja-JP" altLang="en-US" sz="1100">
                <a:solidFill>
                  <a:srgbClr val="000000"/>
                </a:solidFill>
                <a:latin typeface="+mj-lt"/>
                <a:ea typeface="Meiryo UI" panose="020B0604030504040204" pitchFamily="50" charset="-128"/>
              </a:rPr>
              <a:t>側でのデータ利用を</a:t>
            </a:r>
            <a:r>
              <a:rPr kumimoji="1" lang="en-US" altLang="ja-JP" sz="1100">
                <a:solidFill>
                  <a:srgbClr val="000000"/>
                </a:solidFill>
                <a:latin typeface="+mj-lt"/>
                <a:ea typeface="Meiryo UI" panose="020B0604030504040204" pitchFamily="50" charset="-128"/>
              </a:rPr>
              <a:t>Opt-in</a:t>
            </a:r>
            <a:r>
              <a:rPr kumimoji="1" lang="ja-JP" altLang="en-US" sz="1100">
                <a:solidFill>
                  <a:srgbClr val="000000"/>
                </a:solidFill>
                <a:latin typeface="+mj-lt"/>
                <a:ea typeface="Meiryo UI" panose="020B0604030504040204" pitchFamily="50" charset="-128"/>
              </a:rPr>
              <a:t>できる機能を設ける</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統計データについては、匿名化のうえ、利用（試験システムの統計データが利用できる場合は直接利用。利用できない場合は、</a:t>
            </a:r>
            <a:r>
              <a:rPr kumimoji="1" lang="en-US" altLang="ja-JP" sz="1100">
                <a:solidFill>
                  <a:srgbClr val="000000"/>
                </a:solidFill>
                <a:latin typeface="+mj-lt"/>
                <a:ea typeface="Meiryo UI" panose="020B0604030504040204" pitchFamily="50" charset="-128"/>
              </a:rPr>
              <a:t>PF</a:t>
            </a:r>
            <a:r>
              <a:rPr kumimoji="1" lang="ja-JP" altLang="en-US" sz="1100">
                <a:solidFill>
                  <a:srgbClr val="000000"/>
                </a:solidFill>
                <a:latin typeface="+mj-lt"/>
                <a:ea typeface="Meiryo UI" panose="020B0604030504040204" pitchFamily="50" charset="-128"/>
              </a:rPr>
              <a:t>側で統計データの生データを取得して統計化）</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試験システム利用者のライフサイクル管理は現行同等（</a:t>
            </a:r>
            <a:r>
              <a:rPr kumimoji="1" lang="en-US" altLang="ja-JP" sz="1100">
                <a:solidFill>
                  <a:srgbClr val="000000"/>
                </a:solidFill>
                <a:latin typeface="+mj-lt"/>
                <a:ea typeface="Meiryo UI" panose="020B0604030504040204" pitchFamily="50" charset="-128"/>
              </a:rPr>
              <a:t>1</a:t>
            </a:r>
            <a:r>
              <a:rPr kumimoji="1" lang="ja-JP" altLang="en-US" sz="1100">
                <a:solidFill>
                  <a:srgbClr val="000000"/>
                </a:solidFill>
                <a:latin typeface="+mj-lt"/>
                <a:ea typeface="Meiryo UI" panose="020B0604030504040204" pitchFamily="50" charset="-128"/>
              </a:rPr>
              <a:t>年間アクセスがない場合はアカウント削除）</a:t>
            </a:r>
          </a:p>
          <a:p>
            <a:pPr marL="177800" indent="-177800">
              <a:buClr>
                <a:schemeClr val="accent3"/>
              </a:buClr>
              <a:buFont typeface="Arial" panose="020B0604020202020204" pitchFamily="34" charset="0"/>
              <a:buChar char="•"/>
            </a:pPr>
            <a:r>
              <a:rPr kumimoji="1" lang="en-US" altLang="ja-JP" sz="1100">
                <a:solidFill>
                  <a:srgbClr val="000000"/>
                </a:solidFill>
                <a:latin typeface="+mj-lt"/>
                <a:ea typeface="Meiryo UI" panose="020B0604030504040204" pitchFamily="50" charset="-128"/>
              </a:rPr>
              <a:t>PF</a:t>
            </a:r>
            <a:r>
              <a:rPr kumimoji="1" lang="ja-JP" altLang="en-US" sz="1100">
                <a:solidFill>
                  <a:srgbClr val="000000"/>
                </a:solidFill>
                <a:latin typeface="+mj-lt"/>
                <a:ea typeface="Meiryo UI" panose="020B0604030504040204" pitchFamily="50" charset="-128"/>
              </a:rPr>
              <a:t>側の</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は永年管理なので、試験システム側でアカウント削除されたユーザが再度試験システムにアクセスした際は、リアクティベート扱いとする。（具体的には利用許諾等を取り直し）</a:t>
            </a:r>
            <a:br>
              <a:rPr kumimoji="1" lang="en-US" altLang="ja-JP" sz="1100">
                <a:solidFill>
                  <a:srgbClr val="000000"/>
                </a:solidFill>
                <a:latin typeface="+mj-lt"/>
                <a:ea typeface="Meiryo UI" panose="020B0604030504040204" pitchFamily="50" charset="-128"/>
              </a:rPr>
            </a:br>
            <a:endParaRPr kumimoji="1" lang="ja-JP" altLang="en-US" sz="1100">
              <a:solidFill>
                <a:srgbClr val="000000"/>
              </a:solidFill>
              <a:latin typeface="+mj-lt"/>
              <a:ea typeface="Meiryo UI" panose="020B0604030504040204" pitchFamily="50" charset="-128"/>
            </a:endParaRPr>
          </a:p>
          <a:p>
            <a:pPr>
              <a:buClr>
                <a:schemeClr val="accent3"/>
              </a:buClr>
            </a:pPr>
            <a:r>
              <a:rPr kumimoji="1" lang="ja-JP" altLang="en-US" sz="1100">
                <a:solidFill>
                  <a:srgbClr val="000000"/>
                </a:solidFill>
                <a:latin typeface="+mj-lt"/>
                <a:ea typeface="Meiryo UI" panose="020B0604030504040204" pitchFamily="50" charset="-128"/>
              </a:rPr>
              <a:t>基本情報</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同一情報の登録を許容（本人確認で識別）</a:t>
            </a:r>
            <a:endParaRPr kumimoji="1" lang="en-US" altLang="ja-JP" sz="1100">
              <a:solidFill>
                <a:srgbClr val="000000"/>
              </a:solidFill>
              <a:latin typeface="+mj-lt"/>
              <a:ea typeface="Meiryo UI" panose="020B0604030504040204" pitchFamily="50" charset="-128"/>
            </a:endParaRP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同じメールアドレスでの登録は不許可</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同一</a:t>
            </a:r>
            <a:r>
              <a:rPr kumimoji="1" lang="en-US" altLang="ja-JP" sz="1100">
                <a:solidFill>
                  <a:srgbClr val="000000"/>
                </a:solidFill>
                <a:latin typeface="+mj-lt"/>
                <a:ea typeface="Meiryo UI" panose="020B0604030504040204" pitchFamily="50" charset="-128"/>
              </a:rPr>
              <a:t>ID</a:t>
            </a:r>
            <a:r>
              <a:rPr kumimoji="1" lang="ja-JP" altLang="en-US" sz="1100">
                <a:solidFill>
                  <a:srgbClr val="000000"/>
                </a:solidFill>
                <a:latin typeface="+mj-lt"/>
                <a:ea typeface="Meiryo UI" panose="020B0604030504040204" pitchFamily="50" charset="-128"/>
              </a:rPr>
              <a:t>を別人に変更不可</a:t>
            </a:r>
          </a:p>
          <a:p>
            <a:pPr marL="177800" indent="-177800">
              <a:buClr>
                <a:schemeClr val="accent3"/>
              </a:buClr>
              <a:buFont typeface="Arial" panose="020B0604020202020204" pitchFamily="34" charset="0"/>
              <a:buChar char="•"/>
            </a:pPr>
            <a:r>
              <a:rPr kumimoji="1" lang="ja-JP" altLang="en-US" sz="1100">
                <a:solidFill>
                  <a:srgbClr val="000000"/>
                </a:solidFill>
                <a:latin typeface="+mj-lt"/>
                <a:ea typeface="Meiryo UI" panose="020B0604030504040204" pitchFamily="50" charset="-128"/>
              </a:rPr>
              <a:t>登録メールアドレスは変更</a:t>
            </a:r>
            <a:r>
              <a:rPr kumimoji="1" lang="en-US" altLang="ja-JP" sz="1100">
                <a:solidFill>
                  <a:srgbClr val="000000"/>
                </a:solidFill>
                <a:latin typeface="+mj-lt"/>
                <a:ea typeface="Meiryo UI" panose="020B0604030504040204" pitchFamily="50" charset="-128"/>
              </a:rPr>
              <a:t>/</a:t>
            </a:r>
            <a:r>
              <a:rPr kumimoji="1" lang="ja-JP" altLang="en-US" sz="1100">
                <a:solidFill>
                  <a:srgbClr val="000000"/>
                </a:solidFill>
                <a:latin typeface="+mj-lt"/>
                <a:ea typeface="Meiryo UI" panose="020B0604030504040204" pitchFamily="50" charset="-128"/>
              </a:rPr>
              <a:t>追加可能</a:t>
            </a:r>
          </a:p>
        </p:txBody>
      </p:sp>
    </p:spTree>
    <p:extLst>
      <p:ext uri="{BB962C8B-B14F-4D97-AF65-F5344CB8AC3E}">
        <p14:creationId xmlns:p14="http://schemas.microsoft.com/office/powerpoint/2010/main" val="27039018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8EB03-A5AD-E9D4-4764-DA31741DED53}"/>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169295B7-5657-5F83-0E27-E5444333619A}"/>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ID</a:t>
            </a:r>
            <a:r>
              <a:rPr lang="ja-JP" altLang="en-US">
                <a:ea typeface="Meiryo UI" panose="020B0604030504040204" pitchFamily="50" charset="-128"/>
              </a:rPr>
              <a:t>と規約の関係性（</a:t>
            </a:r>
            <a:r>
              <a:rPr lang="en-US" altLang="ja-JP">
                <a:ea typeface="Meiryo UI" panose="020B0604030504040204" pitchFamily="50" charset="-128"/>
              </a:rPr>
              <a:t>PF</a:t>
            </a:r>
            <a:r>
              <a:rPr lang="ja-JP" altLang="en-US">
                <a:ea typeface="Meiryo UI" panose="020B0604030504040204" pitchFamily="50" charset="-128"/>
              </a:rPr>
              <a:t>リリース断面）</a:t>
            </a:r>
          </a:p>
        </p:txBody>
      </p:sp>
      <p:grpSp>
        <p:nvGrpSpPr>
          <p:cNvPr id="29" name="グループ化 36">
            <a:extLst>
              <a:ext uri="{FF2B5EF4-FFF2-40B4-BE49-F238E27FC236}">
                <a16:creationId xmlns:a16="http://schemas.microsoft.com/office/drawing/2014/main" id="{FBB342EC-B351-A311-6A64-6D95A9FCD3BB}"/>
              </a:ext>
            </a:extLst>
          </p:cNvPr>
          <p:cNvGrpSpPr/>
          <p:nvPr/>
        </p:nvGrpSpPr>
        <p:grpSpPr>
          <a:xfrm>
            <a:off x="461245" y="1175135"/>
            <a:ext cx="2026090" cy="264400"/>
            <a:chOff x="628650" y="1429329"/>
            <a:chExt cx="1076325" cy="215444"/>
          </a:xfrm>
        </p:grpSpPr>
        <p:sp>
          <p:nvSpPr>
            <p:cNvPr id="31" name="正方形/長方形 3">
              <a:extLst>
                <a:ext uri="{FF2B5EF4-FFF2-40B4-BE49-F238E27FC236}">
                  <a16:creationId xmlns:a16="http://schemas.microsoft.com/office/drawing/2014/main" id="{760943CE-499F-6BAE-CE7F-ABFF92FC1927}"/>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会員</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32" name="直線コネクタ 31">
              <a:extLst>
                <a:ext uri="{FF2B5EF4-FFF2-40B4-BE49-F238E27FC236}">
                  <a16:creationId xmlns:a16="http://schemas.microsoft.com/office/drawing/2014/main" id="{DD4E1905-98A1-5CD6-D2A2-E91CAC9C429E}"/>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33" name="Rectangle 15">
            <a:extLst>
              <a:ext uri="{FF2B5EF4-FFF2-40B4-BE49-F238E27FC236}">
                <a16:creationId xmlns:a16="http://schemas.microsoft.com/office/drawing/2014/main" id="{0D67D039-78C8-B9F1-1D5D-54EFF47CB494}"/>
              </a:ext>
            </a:extLst>
          </p:cNvPr>
          <p:cNvSpPr/>
          <p:nvPr/>
        </p:nvSpPr>
        <p:spPr>
          <a:xfrm>
            <a:off x="461245" y="1518133"/>
            <a:ext cx="2026090" cy="1470294"/>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新規登録</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34" name="Rectangle 15">
            <a:extLst>
              <a:ext uri="{FF2B5EF4-FFF2-40B4-BE49-F238E27FC236}">
                <a16:creationId xmlns:a16="http://schemas.microsoft.com/office/drawing/2014/main" id="{3C4DF7C9-3959-D45C-3840-F9E1E6951C2C}"/>
              </a:ext>
            </a:extLst>
          </p:cNvPr>
          <p:cNvSpPr/>
          <p:nvPr/>
        </p:nvSpPr>
        <p:spPr>
          <a:xfrm>
            <a:off x="461245" y="3145049"/>
            <a:ext cx="2026090" cy="3089428"/>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既存</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35" name="Rectangle 15">
            <a:extLst>
              <a:ext uri="{FF2B5EF4-FFF2-40B4-BE49-F238E27FC236}">
                <a16:creationId xmlns:a16="http://schemas.microsoft.com/office/drawing/2014/main" id="{0505DBEA-5172-5B66-A0FA-6E68F8D65645}"/>
              </a:ext>
            </a:extLst>
          </p:cNvPr>
          <p:cNvSpPr/>
          <p:nvPr/>
        </p:nvSpPr>
        <p:spPr>
          <a:xfrm>
            <a:off x="2677973" y="3145050"/>
            <a:ext cx="2026090" cy="1470293"/>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ユーザが移行未許諾</a:t>
            </a:r>
            <a:br>
              <a:rPr kumimoji="1" lang="en-US" altLang="ja-JP" sz="1400">
                <a:solidFill>
                  <a:srgbClr val="000000"/>
                </a:solidFill>
                <a:latin typeface="Trebuchet MS" panose="020B0603020202020204" pitchFamily="34" charset="0"/>
                <a:ea typeface="Meiryo UI" panose="020B0604030504040204" pitchFamily="50" charset="-128"/>
              </a:rPr>
            </a:br>
            <a:r>
              <a:rPr kumimoji="1" lang="ja-JP" altLang="en-US" sz="1400">
                <a:solidFill>
                  <a:srgbClr val="000000"/>
                </a:solidFill>
                <a:latin typeface="Trebuchet MS" panose="020B0603020202020204" pitchFamily="34" charset="0"/>
                <a:ea typeface="Meiryo UI" panose="020B0604030504040204" pitchFamily="50" charset="-128"/>
              </a:rPr>
              <a:t>（試験のみ利用継続）</a:t>
            </a:r>
            <a:br>
              <a:rPr kumimoji="1" lang="en-US" altLang="ja-JP" sz="1400">
                <a:solidFill>
                  <a:srgbClr val="000000"/>
                </a:solidFill>
                <a:latin typeface="Trebuchet MS" panose="020B0603020202020204" pitchFamily="34" charset="0"/>
                <a:ea typeface="Meiryo UI" panose="020B0604030504040204" pitchFamily="50" charset="-128"/>
              </a:rPr>
            </a:b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36" name="Rectangle 15">
            <a:extLst>
              <a:ext uri="{FF2B5EF4-FFF2-40B4-BE49-F238E27FC236}">
                <a16:creationId xmlns:a16="http://schemas.microsoft.com/office/drawing/2014/main" id="{17AC5207-41D6-A59A-717F-57BC05AAF50E}"/>
              </a:ext>
            </a:extLst>
          </p:cNvPr>
          <p:cNvSpPr/>
          <p:nvPr/>
        </p:nvSpPr>
        <p:spPr>
          <a:xfrm>
            <a:off x="2677973" y="4764181"/>
            <a:ext cx="2026090" cy="1470296"/>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ユーザが移行許諾</a:t>
            </a:r>
            <a:br>
              <a:rPr kumimoji="1" lang="en-US" altLang="ja-JP" sz="1400">
                <a:solidFill>
                  <a:srgbClr val="000000"/>
                </a:solidFill>
                <a:latin typeface="Trebuchet MS" panose="020B0603020202020204" pitchFamily="34" charset="0"/>
                <a:ea typeface="Meiryo UI" panose="020B0604030504040204" pitchFamily="50" charset="-128"/>
              </a:rPr>
            </a:br>
            <a:r>
              <a:rPr kumimoji="1" lang="ja-JP" altLang="en-US" sz="1400">
                <a:solidFill>
                  <a:srgbClr val="000000"/>
                </a:solidFill>
                <a:latin typeface="Trebuchet MS" panose="020B0603020202020204" pitchFamily="34" charset="0"/>
                <a:ea typeface="Meiryo UI" panose="020B0604030504040204" pitchFamily="50" charset="-128"/>
              </a:rPr>
              <a:t>（</a:t>
            </a:r>
            <a:r>
              <a:rPr kumimoji="1" lang="en-US" altLang="ja-JP" sz="1400">
                <a:solidFill>
                  <a:srgbClr val="000000"/>
                </a:solidFill>
                <a:latin typeface="Trebuchet MS" panose="020B0603020202020204" pitchFamily="34" charset="0"/>
                <a:ea typeface="Meiryo UI" panose="020B0604030504040204" pitchFamily="50" charset="-128"/>
              </a:rPr>
              <a:t>PF</a:t>
            </a:r>
            <a:r>
              <a:rPr kumimoji="1" lang="ja-JP" altLang="en-US" sz="1400">
                <a:solidFill>
                  <a:srgbClr val="000000"/>
                </a:solidFill>
                <a:latin typeface="Trebuchet MS" panose="020B0603020202020204" pitchFamily="34" charset="0"/>
                <a:ea typeface="Meiryo UI" panose="020B0604030504040204" pitchFamily="50" charset="-128"/>
              </a:rPr>
              <a:t> </a:t>
            </a:r>
            <a:r>
              <a:rPr kumimoji="1" lang="en-US" altLang="ja-JP" sz="1400">
                <a:solidFill>
                  <a:srgbClr val="000000"/>
                </a:solidFill>
                <a:latin typeface="Trebuchet MS" panose="020B0603020202020204" pitchFamily="34" charset="0"/>
                <a:ea typeface="Meiryo UI" panose="020B0604030504040204" pitchFamily="50" charset="-128"/>
              </a:rPr>
              <a:t>ID</a:t>
            </a:r>
            <a:r>
              <a:rPr kumimoji="1" lang="ja-JP" altLang="en-US" sz="1400">
                <a:solidFill>
                  <a:srgbClr val="000000"/>
                </a:solidFill>
                <a:latin typeface="Trebuchet MS" panose="020B0603020202020204" pitchFamily="34" charset="0"/>
                <a:ea typeface="Meiryo UI" panose="020B0604030504040204" pitchFamily="50" charset="-128"/>
              </a:rPr>
              <a:t>にコンバート）</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37" name="Rectangle 15">
            <a:extLst>
              <a:ext uri="{FF2B5EF4-FFF2-40B4-BE49-F238E27FC236}">
                <a16:creationId xmlns:a16="http://schemas.microsoft.com/office/drawing/2014/main" id="{E0D428C9-AB50-0F57-E3A4-F7A7103364CD}"/>
              </a:ext>
            </a:extLst>
          </p:cNvPr>
          <p:cNvSpPr/>
          <p:nvPr/>
        </p:nvSpPr>
        <p:spPr>
          <a:xfrm>
            <a:off x="4925531" y="1518133"/>
            <a:ext cx="2026090" cy="690333"/>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rgbClr val="000000"/>
                </a:solidFill>
                <a:latin typeface="Trebuchet MS" panose="020B0603020202020204" pitchFamily="34" charset="0"/>
                <a:ea typeface="Meiryo UI" panose="020B0604030504040204" pitchFamily="50" charset="-128"/>
              </a:rPr>
              <a:t>PF</a:t>
            </a:r>
            <a:r>
              <a:rPr kumimoji="1" lang="ja-JP" altLang="en-US" sz="1400">
                <a:solidFill>
                  <a:srgbClr val="000000"/>
                </a:solidFill>
                <a:latin typeface="Trebuchet MS" panose="020B0603020202020204" pitchFamily="34" charset="0"/>
                <a:ea typeface="Meiryo UI" panose="020B0604030504040204" pitchFamily="50" charset="-128"/>
              </a:rPr>
              <a:t>利用</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38" name="Rectangle 15">
            <a:extLst>
              <a:ext uri="{FF2B5EF4-FFF2-40B4-BE49-F238E27FC236}">
                <a16:creationId xmlns:a16="http://schemas.microsoft.com/office/drawing/2014/main" id="{B687EEF9-CFAB-2548-FED8-C887B94A8089}"/>
              </a:ext>
            </a:extLst>
          </p:cNvPr>
          <p:cNvSpPr/>
          <p:nvPr/>
        </p:nvSpPr>
        <p:spPr>
          <a:xfrm>
            <a:off x="4925531" y="2298095"/>
            <a:ext cx="2026090" cy="690333"/>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試験のみ利用</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39" name="正方形/長方形 3">
            <a:extLst>
              <a:ext uri="{FF2B5EF4-FFF2-40B4-BE49-F238E27FC236}">
                <a16:creationId xmlns:a16="http://schemas.microsoft.com/office/drawing/2014/main" id="{9764BE98-C0BB-5808-7685-C38AFD6D8C36}"/>
              </a:ext>
            </a:extLst>
          </p:cNvPr>
          <p:cNvSpPr/>
          <p:nvPr/>
        </p:nvSpPr>
        <p:spPr>
          <a:xfrm>
            <a:off x="2733390" y="1175135"/>
            <a:ext cx="2026090" cy="2644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試験⇒</a:t>
            </a:r>
            <a:r>
              <a:rPr kumimoji="1" lang="en-US" altLang="ja-JP">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PF</a:t>
            </a:r>
            <a:r>
              <a:rPr kumimoji="1" lang="ja-JP" altLang="en-US">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 </a:t>
            </a:r>
            <a:r>
              <a:rPr kumimoji="1" lang="en-US" altLang="ja-JP">
                <a:solidFill>
                  <a:schemeClr val="accent3"/>
                </a:solidFill>
                <a:latin typeface="Trebuchet MS" panose="020B0603020202020204" pitchFamily="34" charset="0"/>
                <a:ea typeface="Meiryo UI" panose="020B0604030504040204" pitchFamily="50" charset="-128"/>
                <a:sym typeface="Trebuchet MS" panose="020B0603020202020204" pitchFamily="34" charset="0"/>
              </a:rPr>
              <a:t>ID</a:t>
            </a: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移行</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0" name="直線コネクタ 39">
            <a:extLst>
              <a:ext uri="{FF2B5EF4-FFF2-40B4-BE49-F238E27FC236}">
                <a16:creationId xmlns:a16="http://schemas.microsoft.com/office/drawing/2014/main" id="{5C9BD8A5-9B9D-C969-8FCA-61B202FD0E0E}"/>
              </a:ext>
            </a:extLst>
          </p:cNvPr>
          <p:cNvCxnSpPr/>
          <p:nvPr/>
        </p:nvCxnSpPr>
        <p:spPr>
          <a:xfrm>
            <a:off x="2733390" y="1439535"/>
            <a:ext cx="2026090"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正方形/長方形 3">
            <a:extLst>
              <a:ext uri="{FF2B5EF4-FFF2-40B4-BE49-F238E27FC236}">
                <a16:creationId xmlns:a16="http://schemas.microsoft.com/office/drawing/2014/main" id="{68AA0E4D-3A3E-1060-E891-C7AE90B1B6C6}"/>
              </a:ext>
            </a:extLst>
          </p:cNvPr>
          <p:cNvSpPr/>
          <p:nvPr/>
        </p:nvSpPr>
        <p:spPr>
          <a:xfrm>
            <a:off x="4940141" y="1175135"/>
            <a:ext cx="2026090" cy="2644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サービス利用目的</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42" name="直線コネクタ 41">
            <a:extLst>
              <a:ext uri="{FF2B5EF4-FFF2-40B4-BE49-F238E27FC236}">
                <a16:creationId xmlns:a16="http://schemas.microsoft.com/office/drawing/2014/main" id="{01102F7C-BA26-014B-CF3A-74A28EE81997}"/>
              </a:ext>
            </a:extLst>
          </p:cNvPr>
          <p:cNvCxnSpPr/>
          <p:nvPr/>
        </p:nvCxnSpPr>
        <p:spPr>
          <a:xfrm>
            <a:off x="4940141" y="1439535"/>
            <a:ext cx="2026090"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Rectangle 15">
            <a:extLst>
              <a:ext uri="{FF2B5EF4-FFF2-40B4-BE49-F238E27FC236}">
                <a16:creationId xmlns:a16="http://schemas.microsoft.com/office/drawing/2014/main" id="{6076C0CA-AE69-C85C-2E5E-99D81E855CC6}"/>
              </a:ext>
            </a:extLst>
          </p:cNvPr>
          <p:cNvSpPr/>
          <p:nvPr/>
        </p:nvSpPr>
        <p:spPr>
          <a:xfrm>
            <a:off x="4925531" y="3145050"/>
            <a:ext cx="2026090" cy="690333"/>
          </a:xfrm>
          <a:prstGeom prst="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rgbClr val="000000"/>
                </a:solidFill>
                <a:latin typeface="Trebuchet MS" panose="020B0603020202020204" pitchFamily="34" charset="0"/>
                <a:ea typeface="Meiryo UI" panose="020B0604030504040204" pitchFamily="50" charset="-128"/>
              </a:rPr>
              <a:t>PF</a:t>
            </a:r>
            <a:r>
              <a:rPr kumimoji="1" lang="ja-JP" altLang="en-US" sz="1400">
                <a:solidFill>
                  <a:srgbClr val="000000"/>
                </a:solidFill>
                <a:latin typeface="Trebuchet MS" panose="020B0603020202020204" pitchFamily="34" charset="0"/>
                <a:ea typeface="Meiryo UI" panose="020B0604030504040204" pitchFamily="50" charset="-128"/>
              </a:rPr>
              <a:t>利用</a:t>
            </a:r>
            <a:br>
              <a:rPr kumimoji="1" lang="en-US" altLang="ja-JP" sz="1400">
                <a:solidFill>
                  <a:srgbClr val="000000"/>
                </a:solidFill>
                <a:latin typeface="Trebuchet MS" panose="020B0603020202020204" pitchFamily="34" charset="0"/>
                <a:ea typeface="Meiryo UI" panose="020B0604030504040204" pitchFamily="50" charset="-128"/>
              </a:rPr>
            </a:br>
            <a:r>
              <a:rPr kumimoji="1" lang="en-US" altLang="ja-JP" sz="1400">
                <a:solidFill>
                  <a:srgbClr val="000000"/>
                </a:solidFill>
                <a:latin typeface="Trebuchet MS" panose="020B0603020202020204" pitchFamily="34" charset="0"/>
                <a:ea typeface="Meiryo UI" panose="020B0604030504040204" pitchFamily="50" charset="-128"/>
              </a:rPr>
              <a:t>※</a:t>
            </a:r>
            <a:r>
              <a:rPr kumimoji="1" lang="ja-JP" altLang="en-US" sz="1400">
                <a:solidFill>
                  <a:srgbClr val="000000"/>
                </a:solidFill>
                <a:latin typeface="Trebuchet MS" panose="020B0603020202020204" pitchFamily="34" charset="0"/>
                <a:ea typeface="Meiryo UI" panose="020B0604030504040204" pitchFamily="50" charset="-128"/>
              </a:rPr>
              <a:t>なし</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44" name="Rectangle 15">
            <a:extLst>
              <a:ext uri="{FF2B5EF4-FFF2-40B4-BE49-F238E27FC236}">
                <a16:creationId xmlns:a16="http://schemas.microsoft.com/office/drawing/2014/main" id="{2BB77764-A62D-932B-05C0-CDC49291951C}"/>
              </a:ext>
            </a:extLst>
          </p:cNvPr>
          <p:cNvSpPr/>
          <p:nvPr/>
        </p:nvSpPr>
        <p:spPr>
          <a:xfrm>
            <a:off x="4925531" y="3925012"/>
            <a:ext cx="2026090" cy="690333"/>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試験のみ利用</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45" name="Rectangle 15">
            <a:extLst>
              <a:ext uri="{FF2B5EF4-FFF2-40B4-BE49-F238E27FC236}">
                <a16:creationId xmlns:a16="http://schemas.microsoft.com/office/drawing/2014/main" id="{4F11A4A3-828A-8C63-0682-AB257BE81DA5}"/>
              </a:ext>
            </a:extLst>
          </p:cNvPr>
          <p:cNvSpPr/>
          <p:nvPr/>
        </p:nvSpPr>
        <p:spPr>
          <a:xfrm>
            <a:off x="4925531" y="4764182"/>
            <a:ext cx="2026090" cy="690333"/>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rgbClr val="000000"/>
                </a:solidFill>
                <a:latin typeface="Trebuchet MS" panose="020B0603020202020204" pitchFamily="34" charset="0"/>
                <a:ea typeface="Meiryo UI" panose="020B0604030504040204" pitchFamily="50" charset="-128"/>
              </a:rPr>
              <a:t>PF</a:t>
            </a:r>
            <a:r>
              <a:rPr kumimoji="1" lang="ja-JP" altLang="en-US" sz="1400">
                <a:solidFill>
                  <a:srgbClr val="000000"/>
                </a:solidFill>
                <a:latin typeface="Trebuchet MS" panose="020B0603020202020204" pitchFamily="34" charset="0"/>
                <a:ea typeface="Meiryo UI" panose="020B0604030504040204" pitchFamily="50" charset="-128"/>
              </a:rPr>
              <a:t>利用</a:t>
            </a:r>
            <a:endParaRPr kumimoji="1" lang="en-US" altLang="ja-JP" sz="1400">
              <a:solidFill>
                <a:srgbClr val="000000"/>
              </a:solidFill>
              <a:latin typeface="Trebuchet MS" panose="020B0603020202020204" pitchFamily="34" charset="0"/>
              <a:ea typeface="Meiryo UI" panose="020B0604030504040204" pitchFamily="50" charset="-128"/>
            </a:endParaRPr>
          </a:p>
          <a:p>
            <a:r>
              <a:rPr kumimoji="1" lang="en-US" altLang="ja-JP" sz="1400">
                <a:solidFill>
                  <a:srgbClr val="000000"/>
                </a:solidFill>
                <a:latin typeface="Trebuchet MS" panose="020B0603020202020204" pitchFamily="34" charset="0"/>
                <a:ea typeface="Meiryo UI" panose="020B0604030504040204" pitchFamily="50" charset="-128"/>
              </a:rPr>
              <a:t>※</a:t>
            </a:r>
            <a:r>
              <a:rPr kumimoji="1" lang="ja-JP" altLang="en-US" sz="1400">
                <a:solidFill>
                  <a:srgbClr val="000000"/>
                </a:solidFill>
                <a:latin typeface="Trebuchet MS" panose="020B0603020202020204" pitchFamily="34" charset="0"/>
                <a:ea typeface="Meiryo UI" panose="020B0604030504040204" pitchFamily="50" charset="-128"/>
              </a:rPr>
              <a:t>実態として試験のみ利用する状態含む</a:t>
            </a:r>
            <a:endParaRPr kumimoji="1" lang="en-US" sz="1400">
              <a:solidFill>
                <a:srgbClr val="000000"/>
              </a:solidFill>
              <a:latin typeface="Trebuchet MS" panose="020B0603020202020204" pitchFamily="34" charset="0"/>
              <a:ea typeface="Meiryo UI" panose="020B0604030504040204" pitchFamily="50" charset="-128"/>
            </a:endParaRPr>
          </a:p>
        </p:txBody>
      </p:sp>
      <p:sp>
        <p:nvSpPr>
          <p:cNvPr id="46" name="Rectangle 15">
            <a:extLst>
              <a:ext uri="{FF2B5EF4-FFF2-40B4-BE49-F238E27FC236}">
                <a16:creationId xmlns:a16="http://schemas.microsoft.com/office/drawing/2014/main" id="{EC230FF3-30B7-6E3F-0A09-0B1F2EB3DFCF}"/>
              </a:ext>
            </a:extLst>
          </p:cNvPr>
          <p:cNvSpPr/>
          <p:nvPr/>
        </p:nvSpPr>
        <p:spPr>
          <a:xfrm>
            <a:off x="4925531" y="5544144"/>
            <a:ext cx="2026090" cy="690333"/>
          </a:xfrm>
          <a:prstGeom prst="rect">
            <a:avLst/>
          </a:prstGeom>
          <a:solidFill>
            <a:srgbClr val="C8C8C8"/>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rgbClr val="000000"/>
                </a:solidFill>
                <a:latin typeface="Trebuchet MS" panose="020B0603020202020204" pitchFamily="34" charset="0"/>
                <a:ea typeface="Meiryo UI" panose="020B0604030504040204" pitchFamily="50" charset="-128"/>
              </a:rPr>
              <a:t>試験のみ利用</a:t>
            </a:r>
            <a:br>
              <a:rPr kumimoji="1" lang="en-US" altLang="ja-JP" sz="1400">
                <a:solidFill>
                  <a:srgbClr val="000000"/>
                </a:solidFill>
                <a:latin typeface="Trebuchet MS" panose="020B0603020202020204" pitchFamily="34" charset="0"/>
                <a:ea typeface="Meiryo UI" panose="020B0604030504040204" pitchFamily="50" charset="-128"/>
              </a:rPr>
            </a:br>
            <a:r>
              <a:rPr kumimoji="1" lang="en-US" altLang="ja-JP" sz="1400">
                <a:solidFill>
                  <a:srgbClr val="000000"/>
                </a:solidFill>
                <a:latin typeface="Trebuchet MS" panose="020B0603020202020204" pitchFamily="34" charset="0"/>
                <a:ea typeface="Meiryo UI" panose="020B0604030504040204" pitchFamily="50" charset="-128"/>
              </a:rPr>
              <a:t>※</a:t>
            </a:r>
            <a:r>
              <a:rPr kumimoji="1" lang="ja-JP" altLang="en-US" sz="1400">
                <a:solidFill>
                  <a:srgbClr val="000000"/>
                </a:solidFill>
                <a:latin typeface="Trebuchet MS" panose="020B0603020202020204" pitchFamily="34" charset="0"/>
                <a:ea typeface="Meiryo UI" panose="020B0604030504040204" pitchFamily="50" charset="-128"/>
              </a:rPr>
              <a:t>なし</a:t>
            </a:r>
            <a:endParaRPr kumimoji="1" lang="en-US" sz="1400">
              <a:solidFill>
                <a:srgbClr val="000000"/>
              </a:solidFill>
              <a:latin typeface="Trebuchet MS" panose="020B0603020202020204" pitchFamily="34" charset="0"/>
              <a:ea typeface="Meiryo UI" panose="020B0604030504040204" pitchFamily="50" charset="-128"/>
            </a:endParaRPr>
          </a:p>
        </p:txBody>
      </p:sp>
      <p:grpSp>
        <p:nvGrpSpPr>
          <p:cNvPr id="48" name="グループ化 36">
            <a:extLst>
              <a:ext uri="{FF2B5EF4-FFF2-40B4-BE49-F238E27FC236}">
                <a16:creationId xmlns:a16="http://schemas.microsoft.com/office/drawing/2014/main" id="{5EC72479-CACB-45C2-675E-91DD39AF4429}"/>
              </a:ext>
            </a:extLst>
          </p:cNvPr>
          <p:cNvGrpSpPr/>
          <p:nvPr/>
        </p:nvGrpSpPr>
        <p:grpSpPr>
          <a:xfrm>
            <a:off x="9186300" y="1175135"/>
            <a:ext cx="2685564" cy="264400"/>
            <a:chOff x="628650" y="1429329"/>
            <a:chExt cx="1076325" cy="215444"/>
          </a:xfrm>
        </p:grpSpPr>
        <p:sp>
          <p:nvSpPr>
            <p:cNvPr id="55" name="正方形/長方形 3">
              <a:extLst>
                <a:ext uri="{FF2B5EF4-FFF2-40B4-BE49-F238E27FC236}">
                  <a16:creationId xmlns:a16="http://schemas.microsoft.com/office/drawing/2014/main" id="{B584B4AA-2664-3342-0A09-8FF9E01D4EDB}"/>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規約の適用方針</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56" name="直線コネクタ 55">
              <a:extLst>
                <a:ext uri="{FF2B5EF4-FFF2-40B4-BE49-F238E27FC236}">
                  <a16:creationId xmlns:a16="http://schemas.microsoft.com/office/drawing/2014/main" id="{AE9AD845-A96E-142E-EEEC-0208EE9D14F3}"/>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9" name="TextBox 22">
            <a:extLst>
              <a:ext uri="{FF2B5EF4-FFF2-40B4-BE49-F238E27FC236}">
                <a16:creationId xmlns:a16="http://schemas.microsoft.com/office/drawing/2014/main" id="{53473699-A025-4241-B779-D93E47FD7410}"/>
              </a:ext>
            </a:extLst>
          </p:cNvPr>
          <p:cNvSpPr txBox="1"/>
          <p:nvPr/>
        </p:nvSpPr>
        <p:spPr>
          <a:xfrm>
            <a:off x="9186300" y="1518133"/>
            <a:ext cx="2685564"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r>
              <a:rPr kumimoji="1" lang="ja-JP" altLang="en-US" sz="1100">
                <a:solidFill>
                  <a:srgbClr val="575757"/>
                </a:solidFill>
                <a:latin typeface="+mj-lt"/>
                <a:ea typeface="Meiryo UI" panose="020B0604030504040204" pitchFamily="50" charset="-128"/>
              </a:rPr>
              <a:t>の規約を適用</a:t>
            </a:r>
            <a:endParaRPr kumimoji="1" lang="en-US" sz="1100">
              <a:solidFill>
                <a:srgbClr val="575757"/>
              </a:solidFill>
              <a:latin typeface="+mj-lt"/>
              <a:ea typeface="Meiryo UI" panose="020B0604030504040204" pitchFamily="50" charset="-128"/>
            </a:endParaRPr>
          </a:p>
        </p:txBody>
      </p:sp>
      <p:sp>
        <p:nvSpPr>
          <p:cNvPr id="50" name="TextBox 22">
            <a:extLst>
              <a:ext uri="{FF2B5EF4-FFF2-40B4-BE49-F238E27FC236}">
                <a16:creationId xmlns:a16="http://schemas.microsoft.com/office/drawing/2014/main" id="{8D3A7E0C-255F-A7A6-1380-A832B126BB05}"/>
              </a:ext>
            </a:extLst>
          </p:cNvPr>
          <p:cNvSpPr txBox="1"/>
          <p:nvPr/>
        </p:nvSpPr>
        <p:spPr>
          <a:xfrm>
            <a:off x="9186300" y="2298095"/>
            <a:ext cx="2685564"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71450" indent="-171450">
              <a:buClr>
                <a:schemeClr val="accent3"/>
              </a:buClr>
              <a:buFont typeface="Arial" panose="020B0604020202020204" pitchFamily="34" charset="0"/>
              <a:buChar char="•"/>
              <a:defRPr kumimoji="1" sz="1100">
                <a:solidFill>
                  <a:srgbClr val="575757"/>
                </a:solidFill>
                <a:latin typeface="+mj-lt"/>
                <a:ea typeface="Meiryo UI" panose="020B0604030504040204" pitchFamily="50" charset="-128"/>
              </a:defRPr>
            </a:lvl1pPr>
          </a:lstStyle>
          <a:p>
            <a:r>
              <a:rPr lang="en-US" altLang="ja-JP"/>
              <a:t>PF</a:t>
            </a:r>
            <a:r>
              <a:rPr lang="ja-JP" altLang="en-US"/>
              <a:t>内で試験システムの規約を適用</a:t>
            </a:r>
            <a:br>
              <a:rPr lang="en-US" altLang="ja-JP"/>
            </a:br>
            <a:r>
              <a:rPr lang="en-US" altLang="ja-JP"/>
              <a:t>(</a:t>
            </a:r>
            <a:r>
              <a:rPr lang="ja-JP" altLang="en-US"/>
              <a:t>仕組みとしては、</a:t>
            </a:r>
            <a:r>
              <a:rPr lang="en-US" altLang="ja-JP"/>
              <a:t>PF</a:t>
            </a:r>
            <a:r>
              <a:rPr lang="ja-JP" altLang="en-US"/>
              <a:t>上でアクティブ状態を切替で制御</a:t>
            </a:r>
            <a:r>
              <a:rPr lang="en-US" altLang="ja-JP"/>
              <a:t>)</a:t>
            </a:r>
            <a:endParaRPr lang="en-US"/>
          </a:p>
        </p:txBody>
      </p:sp>
      <p:sp>
        <p:nvSpPr>
          <p:cNvPr id="51" name="TextBox 22">
            <a:extLst>
              <a:ext uri="{FF2B5EF4-FFF2-40B4-BE49-F238E27FC236}">
                <a16:creationId xmlns:a16="http://schemas.microsoft.com/office/drawing/2014/main" id="{509D1DE9-8C8E-E33D-4E17-74CEE1DEDC3E}"/>
              </a:ext>
            </a:extLst>
          </p:cNvPr>
          <p:cNvSpPr txBox="1"/>
          <p:nvPr/>
        </p:nvSpPr>
        <p:spPr>
          <a:xfrm>
            <a:off x="9186300" y="3145049"/>
            <a:ext cx="2685564" cy="690333"/>
          </a:xfrm>
          <a:prstGeom prst="rect">
            <a:avLst/>
          </a:prstGeom>
          <a:solidFill>
            <a:srgbClr val="C8C8C8"/>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パターンとして非許容</a:t>
            </a:r>
            <a:endParaRPr kumimoji="1" lang="en-US" sz="1100">
              <a:solidFill>
                <a:srgbClr val="575757"/>
              </a:solidFill>
              <a:latin typeface="+mj-lt"/>
              <a:ea typeface="Meiryo UI" panose="020B0604030504040204" pitchFamily="50" charset="-128"/>
            </a:endParaRPr>
          </a:p>
        </p:txBody>
      </p:sp>
      <p:sp>
        <p:nvSpPr>
          <p:cNvPr id="52" name="TextBox 22">
            <a:extLst>
              <a:ext uri="{FF2B5EF4-FFF2-40B4-BE49-F238E27FC236}">
                <a16:creationId xmlns:a16="http://schemas.microsoft.com/office/drawing/2014/main" id="{464FC721-102B-8076-F664-F7F1180F45EE}"/>
              </a:ext>
            </a:extLst>
          </p:cNvPr>
          <p:cNvSpPr txBox="1"/>
          <p:nvPr/>
        </p:nvSpPr>
        <p:spPr>
          <a:xfrm>
            <a:off x="9186300" y="3925012"/>
            <a:ext cx="2685564"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r>
              <a:rPr kumimoji="1" lang="ja-JP" altLang="en-US" sz="1100">
                <a:solidFill>
                  <a:srgbClr val="575757"/>
                </a:solidFill>
                <a:latin typeface="+mj-lt"/>
                <a:ea typeface="Meiryo UI" panose="020B0604030504040204" pitchFamily="50" charset="-128"/>
              </a:rPr>
              <a:t>内で試験システムの規約を適用</a:t>
            </a:r>
            <a:br>
              <a:rPr kumimoji="1" lang="ja-JP" altLang="en-US" sz="1100">
                <a:solidFill>
                  <a:srgbClr val="575757"/>
                </a:solidFill>
                <a:latin typeface="+mj-lt"/>
                <a:ea typeface="Meiryo UI" panose="020B0604030504040204" pitchFamily="50" charset="-128"/>
              </a:rPr>
            </a:br>
            <a:r>
              <a:rPr kumimoji="1" lang="en-US" altLang="ja-JP" sz="1100">
                <a:solidFill>
                  <a:srgbClr val="575757"/>
                </a:solidFill>
                <a:latin typeface="+mj-lt"/>
                <a:ea typeface="Meiryo UI" panose="020B0604030504040204" pitchFamily="50" charset="-128"/>
              </a:rPr>
              <a:t>(</a:t>
            </a:r>
            <a:r>
              <a:rPr kumimoji="1" lang="ja-JP" altLang="en-US" sz="1100">
                <a:solidFill>
                  <a:srgbClr val="575757"/>
                </a:solidFill>
                <a:latin typeface="+mj-lt"/>
                <a:ea typeface="Meiryo UI" panose="020B0604030504040204" pitchFamily="50" charset="-128"/>
              </a:rPr>
              <a:t>仕組みとしては、</a:t>
            </a:r>
            <a:r>
              <a:rPr kumimoji="1" lang="en-US" altLang="ja-JP" sz="1100">
                <a:solidFill>
                  <a:srgbClr val="575757"/>
                </a:solidFill>
                <a:latin typeface="+mj-lt"/>
                <a:ea typeface="Meiryo UI" panose="020B0604030504040204" pitchFamily="50" charset="-128"/>
              </a:rPr>
              <a:t>PF</a:t>
            </a:r>
            <a:r>
              <a:rPr kumimoji="1" lang="ja-JP" altLang="en-US" sz="1100">
                <a:solidFill>
                  <a:srgbClr val="575757"/>
                </a:solidFill>
                <a:latin typeface="+mj-lt"/>
                <a:ea typeface="Meiryo UI" panose="020B0604030504040204" pitchFamily="50" charset="-128"/>
              </a:rPr>
              <a:t>上でアクティブ状態を切替で制御</a:t>
            </a:r>
            <a:r>
              <a:rPr kumimoji="1" lang="en-US" altLang="ja-JP" sz="1100">
                <a:solidFill>
                  <a:srgbClr val="575757"/>
                </a:solidFill>
                <a:latin typeface="+mj-lt"/>
                <a:ea typeface="Meiryo UI" panose="020B0604030504040204" pitchFamily="50" charset="-128"/>
              </a:rPr>
              <a:t>)</a:t>
            </a:r>
          </a:p>
        </p:txBody>
      </p:sp>
      <p:sp>
        <p:nvSpPr>
          <p:cNvPr id="53" name="TextBox 22">
            <a:extLst>
              <a:ext uri="{FF2B5EF4-FFF2-40B4-BE49-F238E27FC236}">
                <a16:creationId xmlns:a16="http://schemas.microsoft.com/office/drawing/2014/main" id="{C850330E-E6E7-C17A-31F9-52D80FC9E451}"/>
              </a:ext>
            </a:extLst>
          </p:cNvPr>
          <p:cNvSpPr txBox="1"/>
          <p:nvPr/>
        </p:nvSpPr>
        <p:spPr>
          <a:xfrm>
            <a:off x="9186300" y="4764181"/>
            <a:ext cx="2685564"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r>
              <a:rPr kumimoji="1" lang="ja-JP" altLang="en-US" sz="1100">
                <a:solidFill>
                  <a:srgbClr val="575757"/>
                </a:solidFill>
                <a:latin typeface="+mj-lt"/>
                <a:ea typeface="Meiryo UI" panose="020B0604030504040204" pitchFamily="50" charset="-128"/>
              </a:rPr>
              <a:t>の規約を適用</a:t>
            </a:r>
            <a:br>
              <a:rPr kumimoji="1" lang="en-US" altLang="ja-JP" sz="1100">
                <a:solidFill>
                  <a:srgbClr val="575757"/>
                </a:solidFill>
                <a:latin typeface="+mj-lt"/>
                <a:ea typeface="Meiryo UI" panose="020B0604030504040204" pitchFamily="50" charset="-128"/>
              </a:rPr>
            </a:br>
            <a:endParaRPr kumimoji="1" lang="en-US" sz="1100">
              <a:solidFill>
                <a:srgbClr val="575757"/>
              </a:solidFill>
              <a:latin typeface="+mj-lt"/>
              <a:ea typeface="Meiryo UI" panose="020B0604030504040204" pitchFamily="50" charset="-128"/>
            </a:endParaRPr>
          </a:p>
        </p:txBody>
      </p:sp>
      <p:sp>
        <p:nvSpPr>
          <p:cNvPr id="54" name="TextBox 22">
            <a:extLst>
              <a:ext uri="{FF2B5EF4-FFF2-40B4-BE49-F238E27FC236}">
                <a16:creationId xmlns:a16="http://schemas.microsoft.com/office/drawing/2014/main" id="{BB887FC0-C627-E928-EEFF-0E5264F48394}"/>
              </a:ext>
            </a:extLst>
          </p:cNvPr>
          <p:cNvSpPr txBox="1"/>
          <p:nvPr/>
        </p:nvSpPr>
        <p:spPr>
          <a:xfrm>
            <a:off x="9186300" y="5544844"/>
            <a:ext cx="2685564" cy="690333"/>
          </a:xfrm>
          <a:prstGeom prst="rect">
            <a:avLst/>
          </a:prstGeom>
          <a:solidFill>
            <a:srgbClr val="C8C8C8"/>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71450" indent="-171450">
              <a:buClr>
                <a:schemeClr val="accent3"/>
              </a:buClr>
              <a:buFont typeface="Arial" panose="020B0604020202020204" pitchFamily="34" charset="0"/>
              <a:buChar char="•"/>
              <a:defRPr kumimoji="1" sz="1100">
                <a:solidFill>
                  <a:srgbClr val="575757"/>
                </a:solidFill>
                <a:latin typeface="+mj-lt"/>
                <a:ea typeface="Meiryo UI" panose="020B0604030504040204" pitchFamily="50" charset="-128"/>
              </a:defRPr>
            </a:lvl1pPr>
          </a:lstStyle>
          <a:p>
            <a:r>
              <a:rPr lang="en-US" altLang="ja-JP"/>
              <a:t>※</a:t>
            </a:r>
            <a:r>
              <a:rPr lang="ja-JP" altLang="en-US"/>
              <a:t>移行時に</a:t>
            </a:r>
            <a:r>
              <a:rPr lang="en-US" altLang="ja-JP"/>
              <a:t>PF</a:t>
            </a:r>
            <a:r>
              <a:rPr lang="ja-JP" altLang="en-US"/>
              <a:t>利用規約を許諾頂くため存在しない</a:t>
            </a:r>
            <a:endParaRPr lang="en-US"/>
          </a:p>
        </p:txBody>
      </p:sp>
      <p:cxnSp>
        <p:nvCxnSpPr>
          <p:cNvPr id="57" name="コネクタ: カギ線 56">
            <a:extLst>
              <a:ext uri="{FF2B5EF4-FFF2-40B4-BE49-F238E27FC236}">
                <a16:creationId xmlns:a16="http://schemas.microsoft.com/office/drawing/2014/main" id="{CC3333F4-0E09-3182-60C8-10C5CDF9ED0F}"/>
              </a:ext>
            </a:extLst>
          </p:cNvPr>
          <p:cNvCxnSpPr>
            <a:stCxn id="33" idx="3"/>
            <a:endCxn id="37" idx="1"/>
          </p:cNvCxnSpPr>
          <p:nvPr/>
        </p:nvCxnSpPr>
        <p:spPr>
          <a:xfrm flipV="1">
            <a:off x="2487335" y="1863300"/>
            <a:ext cx="2438196" cy="389980"/>
          </a:xfrm>
          <a:prstGeom prst="bentConnector3">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8" name="コネクタ: カギ線 57">
            <a:extLst>
              <a:ext uri="{FF2B5EF4-FFF2-40B4-BE49-F238E27FC236}">
                <a16:creationId xmlns:a16="http://schemas.microsoft.com/office/drawing/2014/main" id="{23CB995B-EA8F-62C1-89F7-4007636EC36F}"/>
              </a:ext>
            </a:extLst>
          </p:cNvPr>
          <p:cNvCxnSpPr>
            <a:cxnSpLocks/>
            <a:stCxn id="33" idx="3"/>
            <a:endCxn id="38" idx="1"/>
          </p:cNvCxnSpPr>
          <p:nvPr/>
        </p:nvCxnSpPr>
        <p:spPr>
          <a:xfrm>
            <a:off x="2487335" y="2253280"/>
            <a:ext cx="2438196" cy="389982"/>
          </a:xfrm>
          <a:prstGeom prst="bentConnector3">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9" name="コネクタ: カギ線 58">
            <a:extLst>
              <a:ext uri="{FF2B5EF4-FFF2-40B4-BE49-F238E27FC236}">
                <a16:creationId xmlns:a16="http://schemas.microsoft.com/office/drawing/2014/main" id="{C8283F71-779E-1467-BD3A-3BA9D382D612}"/>
              </a:ext>
            </a:extLst>
          </p:cNvPr>
          <p:cNvCxnSpPr>
            <a:cxnSpLocks/>
            <a:stCxn id="34" idx="3"/>
            <a:endCxn id="36" idx="1"/>
          </p:cNvCxnSpPr>
          <p:nvPr/>
        </p:nvCxnSpPr>
        <p:spPr>
          <a:xfrm>
            <a:off x="2487335" y="4689763"/>
            <a:ext cx="190638" cy="809566"/>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コネクタ: カギ線 59">
            <a:extLst>
              <a:ext uri="{FF2B5EF4-FFF2-40B4-BE49-F238E27FC236}">
                <a16:creationId xmlns:a16="http://schemas.microsoft.com/office/drawing/2014/main" id="{32CA071C-8738-6B4D-783D-5C7F5222DF9C}"/>
              </a:ext>
            </a:extLst>
          </p:cNvPr>
          <p:cNvCxnSpPr>
            <a:cxnSpLocks/>
            <a:stCxn id="34" idx="3"/>
            <a:endCxn id="35" idx="1"/>
          </p:cNvCxnSpPr>
          <p:nvPr/>
        </p:nvCxnSpPr>
        <p:spPr>
          <a:xfrm flipV="1">
            <a:off x="2487335" y="3880197"/>
            <a:ext cx="190638" cy="809566"/>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1" name="コネクタ: カギ線 60">
            <a:extLst>
              <a:ext uri="{FF2B5EF4-FFF2-40B4-BE49-F238E27FC236}">
                <a16:creationId xmlns:a16="http://schemas.microsoft.com/office/drawing/2014/main" id="{D26E6128-566D-A36E-2F33-14591574D0BE}"/>
              </a:ext>
            </a:extLst>
          </p:cNvPr>
          <p:cNvCxnSpPr>
            <a:cxnSpLocks/>
            <a:stCxn id="35" idx="3"/>
            <a:endCxn id="44" idx="1"/>
          </p:cNvCxnSpPr>
          <p:nvPr/>
        </p:nvCxnSpPr>
        <p:spPr>
          <a:xfrm>
            <a:off x="4704063" y="3880197"/>
            <a:ext cx="221468" cy="38998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2" name="コネクタ: カギ線 61">
            <a:extLst>
              <a:ext uri="{FF2B5EF4-FFF2-40B4-BE49-F238E27FC236}">
                <a16:creationId xmlns:a16="http://schemas.microsoft.com/office/drawing/2014/main" id="{2936302F-8ABE-566C-6DF3-3378569F8AD9}"/>
              </a:ext>
            </a:extLst>
          </p:cNvPr>
          <p:cNvCxnSpPr>
            <a:cxnSpLocks/>
            <a:stCxn id="35" idx="3"/>
            <a:endCxn id="43" idx="1"/>
          </p:cNvCxnSpPr>
          <p:nvPr/>
        </p:nvCxnSpPr>
        <p:spPr>
          <a:xfrm flipV="1">
            <a:off x="4704063" y="3490217"/>
            <a:ext cx="221468" cy="389980"/>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3" name="コネクタ: カギ線 62">
            <a:extLst>
              <a:ext uri="{FF2B5EF4-FFF2-40B4-BE49-F238E27FC236}">
                <a16:creationId xmlns:a16="http://schemas.microsoft.com/office/drawing/2014/main" id="{051AF3FD-4D1D-F3B7-CE2D-FAA6476F232B}"/>
              </a:ext>
            </a:extLst>
          </p:cNvPr>
          <p:cNvCxnSpPr>
            <a:cxnSpLocks/>
            <a:stCxn id="36" idx="3"/>
            <a:endCxn id="46" idx="1"/>
          </p:cNvCxnSpPr>
          <p:nvPr/>
        </p:nvCxnSpPr>
        <p:spPr>
          <a:xfrm>
            <a:off x="4704063" y="5499329"/>
            <a:ext cx="221468" cy="389982"/>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4" name="コネクタ: カギ線 63">
            <a:extLst>
              <a:ext uri="{FF2B5EF4-FFF2-40B4-BE49-F238E27FC236}">
                <a16:creationId xmlns:a16="http://schemas.microsoft.com/office/drawing/2014/main" id="{A9818531-2B31-618F-C560-81B08AFC3398}"/>
              </a:ext>
            </a:extLst>
          </p:cNvPr>
          <p:cNvCxnSpPr>
            <a:cxnSpLocks/>
            <a:stCxn id="36" idx="3"/>
            <a:endCxn id="45" idx="1"/>
          </p:cNvCxnSpPr>
          <p:nvPr/>
        </p:nvCxnSpPr>
        <p:spPr>
          <a:xfrm flipV="1">
            <a:off x="4704063" y="5109349"/>
            <a:ext cx="221468" cy="389980"/>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66" name="グループ化 36">
            <a:extLst>
              <a:ext uri="{FF2B5EF4-FFF2-40B4-BE49-F238E27FC236}">
                <a16:creationId xmlns:a16="http://schemas.microsoft.com/office/drawing/2014/main" id="{E5C2F50F-A547-3422-743D-E7A3E8BDBB0B}"/>
              </a:ext>
            </a:extLst>
          </p:cNvPr>
          <p:cNvGrpSpPr/>
          <p:nvPr/>
        </p:nvGrpSpPr>
        <p:grpSpPr>
          <a:xfrm>
            <a:off x="7132282" y="1175135"/>
            <a:ext cx="1938566" cy="264400"/>
            <a:chOff x="628650" y="1429329"/>
            <a:chExt cx="1076325" cy="215444"/>
          </a:xfrm>
        </p:grpSpPr>
        <p:sp>
          <p:nvSpPr>
            <p:cNvPr id="67" name="正方形/長方形 3">
              <a:extLst>
                <a:ext uri="{FF2B5EF4-FFF2-40B4-BE49-F238E27FC236}">
                  <a16:creationId xmlns:a16="http://schemas.microsoft.com/office/drawing/2014/main" id="{62F2193E-414C-C538-CD9D-0E5E5E46AABE}"/>
                </a:ext>
              </a:extLst>
            </p:cNvPr>
            <p:cNvSpPr/>
            <p:nvPr/>
          </p:nvSpPr>
          <p:spPr>
            <a:xfrm>
              <a:off x="628650" y="1429329"/>
              <a:ext cx="1076325" cy="21544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ID</a:t>
              </a:r>
              <a:r>
                <a:rPr kumimoji="1" lang="ja-JP" alt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rPr>
                <a:t>基盤</a:t>
              </a:r>
              <a:endParaRPr kumimoji="1" lang="en-US" b="0" i="0" u="none" strike="noStrike" kern="1200" cap="none" spc="0" normalizeH="0" baseline="0" noProof="0">
                <a:ln>
                  <a:noFill/>
                </a:ln>
                <a:solidFill>
                  <a:schemeClr val="accent3"/>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cxnSp>
          <p:nvCxnSpPr>
            <p:cNvPr id="68" name="直線コネクタ 67">
              <a:extLst>
                <a:ext uri="{FF2B5EF4-FFF2-40B4-BE49-F238E27FC236}">
                  <a16:creationId xmlns:a16="http://schemas.microsoft.com/office/drawing/2014/main" id="{F64EBDEE-4DBB-6A71-CADD-C66521BF1D33}"/>
                </a:ext>
              </a:extLst>
            </p:cNvPr>
            <p:cNvCxnSpPr/>
            <p:nvPr/>
          </p:nvCxnSpPr>
          <p:spPr>
            <a:xfrm>
              <a:off x="628650" y="1644773"/>
              <a:ext cx="1076325" cy="0"/>
            </a:xfrm>
            <a:prstGeom prst="line">
              <a:avLst/>
            </a:prstGeom>
            <a:ln w="9525" cap="rnd" cmpd="sng" algn="ctr">
              <a:solidFill>
                <a:srgbClr val="9A9A9A"/>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9" name="TextBox 22">
            <a:extLst>
              <a:ext uri="{FF2B5EF4-FFF2-40B4-BE49-F238E27FC236}">
                <a16:creationId xmlns:a16="http://schemas.microsoft.com/office/drawing/2014/main" id="{65010146-C603-9D83-C675-10CFF83074D1}"/>
              </a:ext>
            </a:extLst>
          </p:cNvPr>
          <p:cNvSpPr txBox="1"/>
          <p:nvPr/>
        </p:nvSpPr>
        <p:spPr>
          <a:xfrm>
            <a:off x="7132282" y="1518133"/>
            <a:ext cx="1938566"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endParaRPr kumimoji="1" lang="en-US" sz="1100">
              <a:solidFill>
                <a:srgbClr val="575757"/>
              </a:solidFill>
              <a:latin typeface="+mj-lt"/>
              <a:ea typeface="Meiryo UI" panose="020B0604030504040204" pitchFamily="50" charset="-128"/>
            </a:endParaRPr>
          </a:p>
        </p:txBody>
      </p:sp>
      <p:sp>
        <p:nvSpPr>
          <p:cNvPr id="70" name="TextBox 22">
            <a:extLst>
              <a:ext uri="{FF2B5EF4-FFF2-40B4-BE49-F238E27FC236}">
                <a16:creationId xmlns:a16="http://schemas.microsoft.com/office/drawing/2014/main" id="{8C38E0C0-73AE-3B2E-9FF6-55A742509285}"/>
              </a:ext>
            </a:extLst>
          </p:cNvPr>
          <p:cNvSpPr txBox="1"/>
          <p:nvPr/>
        </p:nvSpPr>
        <p:spPr>
          <a:xfrm>
            <a:off x="7132282" y="2298095"/>
            <a:ext cx="1938566"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endParaRPr kumimoji="1" lang="en-US" sz="1100">
              <a:solidFill>
                <a:srgbClr val="575757"/>
              </a:solidFill>
              <a:latin typeface="+mj-lt"/>
              <a:ea typeface="Meiryo UI" panose="020B0604030504040204" pitchFamily="50" charset="-128"/>
            </a:endParaRPr>
          </a:p>
        </p:txBody>
      </p:sp>
      <p:sp>
        <p:nvSpPr>
          <p:cNvPr id="71" name="TextBox 22">
            <a:extLst>
              <a:ext uri="{FF2B5EF4-FFF2-40B4-BE49-F238E27FC236}">
                <a16:creationId xmlns:a16="http://schemas.microsoft.com/office/drawing/2014/main" id="{F3FD5519-5DD7-1821-3CF8-989B63C6EF77}"/>
              </a:ext>
            </a:extLst>
          </p:cNvPr>
          <p:cNvSpPr txBox="1"/>
          <p:nvPr/>
        </p:nvSpPr>
        <p:spPr>
          <a:xfrm>
            <a:off x="7132282" y="3145049"/>
            <a:ext cx="1938566" cy="690333"/>
          </a:xfrm>
          <a:prstGeom prst="rect">
            <a:avLst/>
          </a:prstGeom>
          <a:solidFill>
            <a:srgbClr val="C8C8C8"/>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N/A</a:t>
            </a:r>
            <a:endParaRPr kumimoji="1" lang="en-US" sz="1100">
              <a:solidFill>
                <a:srgbClr val="575757"/>
              </a:solidFill>
              <a:latin typeface="+mj-lt"/>
              <a:ea typeface="Meiryo UI" panose="020B0604030504040204" pitchFamily="50" charset="-128"/>
            </a:endParaRPr>
          </a:p>
        </p:txBody>
      </p:sp>
      <p:sp>
        <p:nvSpPr>
          <p:cNvPr id="72" name="TextBox 22">
            <a:extLst>
              <a:ext uri="{FF2B5EF4-FFF2-40B4-BE49-F238E27FC236}">
                <a16:creationId xmlns:a16="http://schemas.microsoft.com/office/drawing/2014/main" id="{3A3A49CF-8CBA-0D85-DAC6-94C99A8F3FF5}"/>
              </a:ext>
            </a:extLst>
          </p:cNvPr>
          <p:cNvSpPr txBox="1"/>
          <p:nvPr/>
        </p:nvSpPr>
        <p:spPr>
          <a:xfrm>
            <a:off x="7132282" y="3925012"/>
            <a:ext cx="1938566"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p>
          <a:p>
            <a:pPr marL="171450" indent="-171450">
              <a:buClr>
                <a:schemeClr val="accent3"/>
              </a:buClr>
              <a:buFont typeface="Arial" panose="020B0604020202020204" pitchFamily="34" charset="0"/>
              <a:buChar char="•"/>
            </a:pPr>
            <a:endParaRPr kumimoji="1" lang="en-US" sz="1100">
              <a:solidFill>
                <a:srgbClr val="575757"/>
              </a:solidFill>
              <a:latin typeface="+mj-lt"/>
              <a:ea typeface="Meiryo UI" panose="020B0604030504040204" pitchFamily="50" charset="-128"/>
            </a:endParaRPr>
          </a:p>
        </p:txBody>
      </p:sp>
      <p:sp>
        <p:nvSpPr>
          <p:cNvPr id="73" name="TextBox 22">
            <a:extLst>
              <a:ext uri="{FF2B5EF4-FFF2-40B4-BE49-F238E27FC236}">
                <a16:creationId xmlns:a16="http://schemas.microsoft.com/office/drawing/2014/main" id="{9FCA16B4-2C98-2285-7897-60B0DFE95F38}"/>
              </a:ext>
            </a:extLst>
          </p:cNvPr>
          <p:cNvSpPr txBox="1"/>
          <p:nvPr/>
        </p:nvSpPr>
        <p:spPr>
          <a:xfrm>
            <a:off x="7132282" y="4764181"/>
            <a:ext cx="1938566" cy="265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PF</a:t>
            </a:r>
            <a:endParaRPr kumimoji="1" lang="en-US" sz="1100">
              <a:solidFill>
                <a:srgbClr val="575757"/>
              </a:solidFill>
              <a:latin typeface="+mj-lt"/>
              <a:ea typeface="Meiryo UI" panose="020B0604030504040204" pitchFamily="50" charset="-128"/>
            </a:endParaRPr>
          </a:p>
        </p:txBody>
      </p:sp>
      <p:sp>
        <p:nvSpPr>
          <p:cNvPr id="74" name="TextBox 22">
            <a:extLst>
              <a:ext uri="{FF2B5EF4-FFF2-40B4-BE49-F238E27FC236}">
                <a16:creationId xmlns:a16="http://schemas.microsoft.com/office/drawing/2014/main" id="{3E5D657E-D467-771A-680C-2B74C86EFEC9}"/>
              </a:ext>
            </a:extLst>
          </p:cNvPr>
          <p:cNvSpPr txBox="1"/>
          <p:nvPr/>
        </p:nvSpPr>
        <p:spPr>
          <a:xfrm>
            <a:off x="7132282" y="5544844"/>
            <a:ext cx="1938566" cy="690333"/>
          </a:xfrm>
          <a:prstGeom prst="rect">
            <a:avLst/>
          </a:prstGeom>
          <a:solidFill>
            <a:srgbClr val="C8C8C8"/>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1450" indent="-171450">
              <a:buClr>
                <a:schemeClr val="accent3"/>
              </a:buClr>
              <a:buFont typeface="Arial" panose="020B0604020202020204" pitchFamily="34" charset="0"/>
              <a:buChar char="•"/>
            </a:pPr>
            <a:r>
              <a:rPr kumimoji="1" lang="en-US" altLang="ja-JP" sz="1100">
                <a:solidFill>
                  <a:srgbClr val="575757"/>
                </a:solidFill>
                <a:latin typeface="+mj-lt"/>
                <a:ea typeface="Meiryo UI" panose="020B0604030504040204" pitchFamily="50" charset="-128"/>
              </a:rPr>
              <a:t>N/A</a:t>
            </a:r>
            <a:endParaRPr kumimoji="1" lang="en-US" sz="1100">
              <a:solidFill>
                <a:srgbClr val="575757"/>
              </a:solidFill>
              <a:latin typeface="+mj-lt"/>
              <a:ea typeface="Meiryo UI" panose="020B0604030504040204" pitchFamily="50" charset="-128"/>
            </a:endParaRPr>
          </a:p>
        </p:txBody>
      </p:sp>
      <p:sp>
        <p:nvSpPr>
          <p:cNvPr id="75" name="テキスト ボックス 15">
            <a:extLst>
              <a:ext uri="{FF2B5EF4-FFF2-40B4-BE49-F238E27FC236}">
                <a16:creationId xmlns:a16="http://schemas.microsoft.com/office/drawing/2014/main" id="{1B023AC3-5544-5CF2-B0AA-0A9618E956D4}"/>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試験のみ利用者については、現行の試験システムの規約を適用し、</a:t>
            </a:r>
            <a:r>
              <a:rPr lang="en-US" altLang="ja-JP">
                <a:solidFill>
                  <a:srgbClr val="000000"/>
                </a:solidFill>
                <a:latin typeface="+mj-lt"/>
                <a:ea typeface="Meiryo UI" panose="020B0604030504040204" pitchFamily="50" charset="-128"/>
              </a:rPr>
              <a:t>PF</a:t>
            </a:r>
            <a:r>
              <a:rPr lang="ja-JP" altLang="en-US">
                <a:solidFill>
                  <a:srgbClr val="000000"/>
                </a:solidFill>
                <a:latin typeface="+mj-lt"/>
                <a:ea typeface="Meiryo UI" panose="020B0604030504040204" pitchFamily="50" charset="-128"/>
              </a:rPr>
              <a:t>利用は</a:t>
            </a:r>
            <a:r>
              <a:rPr lang="en-US" altLang="ja-JP">
                <a:solidFill>
                  <a:srgbClr val="000000"/>
                </a:solidFill>
                <a:latin typeface="+mj-lt"/>
                <a:ea typeface="Meiryo UI" panose="020B0604030504040204" pitchFamily="50" charset="-128"/>
              </a:rPr>
              <a:t>PF</a:t>
            </a:r>
            <a:r>
              <a:rPr lang="ja-JP" altLang="en-US">
                <a:solidFill>
                  <a:srgbClr val="000000"/>
                </a:solidFill>
                <a:latin typeface="+mj-lt"/>
                <a:ea typeface="Meiryo UI" panose="020B0604030504040204" pitchFamily="50" charset="-128"/>
              </a:rPr>
              <a:t>の規約を適用</a:t>
            </a:r>
          </a:p>
        </p:txBody>
      </p:sp>
    </p:spTree>
    <p:extLst>
      <p:ext uri="{BB962C8B-B14F-4D97-AF65-F5344CB8AC3E}">
        <p14:creationId xmlns:p14="http://schemas.microsoft.com/office/powerpoint/2010/main" val="22503685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E9E16-2507-F996-A004-545511D90320}"/>
            </a:ext>
          </a:extLst>
        </p:cNvPr>
        <p:cNvGrpSpPr/>
        <p:nvPr/>
      </p:nvGrpSpPr>
      <p:grpSpPr>
        <a:xfrm>
          <a:off x="0" y="0"/>
          <a:ext cx="0" cy="0"/>
          <a:chOff x="0" y="0"/>
          <a:chExt cx="0" cy="0"/>
        </a:xfrm>
      </p:grpSpPr>
      <p:graphicFrame>
        <p:nvGraphicFramePr>
          <p:cNvPr id="47" name="Table 46">
            <a:extLst>
              <a:ext uri="{FF2B5EF4-FFF2-40B4-BE49-F238E27FC236}">
                <a16:creationId xmlns:a16="http://schemas.microsoft.com/office/drawing/2014/main" id="{37145BBD-EB43-4704-CA6B-620F10EA2DE1}"/>
              </a:ext>
            </a:extLst>
          </p:cNvPr>
          <p:cNvGraphicFramePr>
            <a:graphicFrameLocks noGrp="1"/>
          </p:cNvGraphicFramePr>
          <p:nvPr/>
        </p:nvGraphicFramePr>
        <p:xfrm>
          <a:off x="596901" y="1121833"/>
          <a:ext cx="10788649" cy="4511040"/>
        </p:xfrm>
        <a:graphic>
          <a:graphicData uri="http://schemas.openxmlformats.org/drawingml/2006/table">
            <a:tbl>
              <a:tblPr firstRow="1" bandRow="1">
                <a:tableStyleId>{5C22544A-7EE6-4342-B048-85BDC9FD1C3A}</a:tableStyleId>
              </a:tblPr>
              <a:tblGrid>
                <a:gridCol w="365760">
                  <a:extLst>
                    <a:ext uri="{9D8B030D-6E8A-4147-A177-3AD203B41FA5}">
                      <a16:colId xmlns:a16="http://schemas.microsoft.com/office/drawing/2014/main" val="2234748597"/>
                    </a:ext>
                  </a:extLst>
                </a:gridCol>
                <a:gridCol w="1748789">
                  <a:extLst>
                    <a:ext uri="{9D8B030D-6E8A-4147-A177-3AD203B41FA5}">
                      <a16:colId xmlns:a16="http://schemas.microsoft.com/office/drawing/2014/main" val="1510857074"/>
                    </a:ext>
                  </a:extLst>
                </a:gridCol>
                <a:gridCol w="3556000">
                  <a:extLst>
                    <a:ext uri="{9D8B030D-6E8A-4147-A177-3AD203B41FA5}">
                      <a16:colId xmlns:a16="http://schemas.microsoft.com/office/drawing/2014/main" val="540444358"/>
                    </a:ext>
                  </a:extLst>
                </a:gridCol>
                <a:gridCol w="3917950">
                  <a:extLst>
                    <a:ext uri="{9D8B030D-6E8A-4147-A177-3AD203B41FA5}">
                      <a16:colId xmlns:a16="http://schemas.microsoft.com/office/drawing/2014/main" val="208140595"/>
                    </a:ext>
                  </a:extLst>
                </a:gridCol>
                <a:gridCol w="1200150">
                  <a:extLst>
                    <a:ext uri="{9D8B030D-6E8A-4147-A177-3AD203B41FA5}">
                      <a16:colId xmlns:a16="http://schemas.microsoft.com/office/drawing/2014/main" val="3620456696"/>
                    </a:ext>
                  </a:extLst>
                </a:gridCol>
              </a:tblGrid>
              <a:tr h="244260">
                <a:tc>
                  <a:txBody>
                    <a:bodyPr/>
                    <a:lstStyle/>
                    <a:p>
                      <a:r>
                        <a:rPr lang="en-US" altLang="ja-JP" sz="1200" b="0">
                          <a:solidFill>
                            <a:schemeClr val="tx2">
                              <a:lumMod val="75000"/>
                              <a:lumOff val="25000"/>
                            </a:schemeClr>
                          </a:solidFill>
                          <a:ea typeface="Meiryo UI" panose="020B0604030504040204" pitchFamily="50" charset="-128"/>
                        </a:rPr>
                        <a:t>NO</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種別</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検討事項</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方針</a:t>
                      </a:r>
                      <a:r>
                        <a:rPr lang="en-US" altLang="ja-JP" sz="1200" b="0">
                          <a:solidFill>
                            <a:schemeClr val="tx2">
                              <a:lumMod val="75000"/>
                              <a:lumOff val="25000"/>
                            </a:schemeClr>
                          </a:solidFill>
                          <a:ea typeface="Meiryo UI" panose="020B0604030504040204" pitchFamily="50" charset="-128"/>
                        </a:rPr>
                        <a:t>(</a:t>
                      </a:r>
                      <a:r>
                        <a:rPr lang="ja-JP" altLang="en-US" sz="1200" b="0">
                          <a:solidFill>
                            <a:schemeClr val="tx2">
                              <a:lumMod val="75000"/>
                              <a:lumOff val="25000"/>
                            </a:schemeClr>
                          </a:solidFill>
                          <a:ea typeface="Meiryo UI" panose="020B0604030504040204" pitchFamily="50" charset="-128"/>
                        </a:rPr>
                        <a:t>案</a:t>
                      </a:r>
                      <a:r>
                        <a:rPr lang="en-US" altLang="ja-JP" sz="1200" b="0">
                          <a:solidFill>
                            <a:schemeClr val="tx2">
                              <a:lumMod val="75000"/>
                              <a:lumOff val="25000"/>
                            </a:schemeClr>
                          </a:solidFill>
                          <a:ea typeface="Meiryo UI" panose="020B0604030504040204" pitchFamily="50" charset="-128"/>
                        </a:rPr>
                        <a:t>)</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備考</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4196856702"/>
                  </a:ext>
                </a:extLst>
              </a:tr>
              <a:tr h="219834">
                <a:tc>
                  <a:txBody>
                    <a:bodyPr/>
                    <a:lstStyle/>
                    <a:p>
                      <a:r>
                        <a:rPr lang="en-US" sz="1100">
                          <a:solidFill>
                            <a:schemeClr val="tx2">
                              <a:lumMod val="75000"/>
                              <a:lumOff val="25000"/>
                            </a:schemeClr>
                          </a:solidFill>
                          <a:ea typeface="Meiryo UI" panose="020B0604030504040204" pitchFamily="50" charset="-128"/>
                        </a:rPr>
                        <a:t>1</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全体方針・設計スタイル</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正規化／非正規化の基準</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データ構造は原則として第</a:t>
                      </a:r>
                      <a:r>
                        <a:rPr lang="en-US" altLang="ja-JP" sz="1100">
                          <a:solidFill>
                            <a:schemeClr val="tx2">
                              <a:lumMod val="75000"/>
                              <a:lumOff val="25000"/>
                            </a:schemeClr>
                          </a:solidFill>
                          <a:ea typeface="Meiryo UI" panose="020B0604030504040204" pitchFamily="50" charset="-128"/>
                        </a:rPr>
                        <a:t>3</a:t>
                      </a:r>
                      <a:r>
                        <a:rPr lang="ja-JP" altLang="en-US" sz="1100">
                          <a:solidFill>
                            <a:schemeClr val="tx2">
                              <a:lumMod val="75000"/>
                              <a:lumOff val="25000"/>
                            </a:schemeClr>
                          </a:solidFill>
                          <a:ea typeface="Meiryo UI" panose="020B0604030504040204" pitchFamily="50" charset="-128"/>
                        </a:rPr>
                        <a:t>正規形までの正規化を基本とし、整合性・拡張性を重視する。ただし、検索性能や</a:t>
                      </a:r>
                      <a:r>
                        <a:rPr lang="en-US" altLang="ja-JP" sz="1100">
                          <a:solidFill>
                            <a:schemeClr val="tx2">
                              <a:lumMod val="75000"/>
                              <a:lumOff val="25000"/>
                            </a:schemeClr>
                          </a:solidFill>
                          <a:ea typeface="Meiryo UI" panose="020B0604030504040204" pitchFamily="50" charset="-128"/>
                        </a:rPr>
                        <a:t>JOIN</a:t>
                      </a:r>
                      <a:r>
                        <a:rPr lang="ja-JP" altLang="en-US" sz="1100">
                          <a:solidFill>
                            <a:schemeClr val="tx2">
                              <a:lumMod val="75000"/>
                              <a:lumOff val="25000"/>
                            </a:schemeClr>
                          </a:solidFill>
                          <a:ea typeface="Meiryo UI" panose="020B0604030504040204" pitchFamily="50" charset="-128"/>
                        </a:rPr>
                        <a:t>コスト等の業務要件に応じて、非正規化（冗長項目の保持や集計列の追加）を許容する場合は、意図を明示の上で設計する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1839274726"/>
                  </a:ext>
                </a:extLst>
              </a:tr>
              <a:tr h="219834">
                <a:tc>
                  <a:txBody>
                    <a:bodyPr/>
                    <a:lstStyle/>
                    <a:p>
                      <a:r>
                        <a:rPr lang="en-US" sz="1100">
                          <a:solidFill>
                            <a:schemeClr val="tx2">
                              <a:lumMod val="75000"/>
                              <a:lumOff val="25000"/>
                            </a:schemeClr>
                          </a:solidFill>
                          <a:ea typeface="Meiryo UI" panose="020B0604030504040204" pitchFamily="50" charset="-128"/>
                        </a:rPr>
                        <a:t>2</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solidFill>
                      <a:schemeClr val="bg1"/>
                    </a:solidFill>
                  </a:tcPr>
                </a:tc>
                <a:tc>
                  <a:txBody>
                    <a:bodyPr/>
                    <a:lstStyle/>
                    <a:p>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設計（自然キー／サロゲートキー）</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en-US" altLang="ja-JP" sz="1100">
                          <a:solidFill>
                            <a:schemeClr val="accent3"/>
                          </a:solidFill>
                          <a:ea typeface="Meiryo UI" panose="020B0604030504040204" pitchFamily="50" charset="-128"/>
                        </a:rPr>
                        <a:t>ID</a:t>
                      </a:r>
                      <a:r>
                        <a:rPr lang="ja-JP" altLang="en-US" sz="1100">
                          <a:solidFill>
                            <a:schemeClr val="accent3"/>
                          </a:solidFill>
                          <a:ea typeface="Meiryo UI" panose="020B0604030504040204" pitchFamily="50" charset="-128"/>
                        </a:rPr>
                        <a:t>設計においては、変更リスクのない安定した識別子としてサロゲートキーを主キーとする。一方で、業務識別に利用される自然キーは業務整合性や検索効率の観点から個別に一意制約（</a:t>
                      </a:r>
                      <a:r>
                        <a:rPr lang="en-US" altLang="ja-JP" sz="1100">
                          <a:solidFill>
                            <a:schemeClr val="accent3"/>
                          </a:solidFill>
                          <a:ea typeface="Meiryo UI" panose="020B0604030504040204" pitchFamily="50" charset="-128"/>
                        </a:rPr>
                        <a:t>UNIQUE</a:t>
                      </a:r>
                      <a:r>
                        <a:rPr lang="ja-JP" altLang="en-US" sz="1100">
                          <a:solidFill>
                            <a:schemeClr val="accent3"/>
                          </a:solidFill>
                          <a:ea typeface="Meiryo UI" panose="020B0604030504040204" pitchFamily="50" charset="-128"/>
                        </a:rPr>
                        <a:t>）を設けて管理する</a:t>
                      </a:r>
                      <a:r>
                        <a:rPr lang="en-US" altLang="ja-JP" sz="1100">
                          <a:solidFill>
                            <a:schemeClr val="accent3"/>
                          </a:solidFill>
                          <a:ea typeface="Meiryo UI" panose="020B0604030504040204" pitchFamily="50" charset="-128"/>
                        </a:rPr>
                        <a:t>(</a:t>
                      </a:r>
                      <a:r>
                        <a:rPr lang="ja-JP" altLang="en-US" sz="1100">
                          <a:solidFill>
                            <a:schemeClr val="accent3"/>
                          </a:solidFill>
                          <a:ea typeface="Meiryo UI" panose="020B0604030504040204" pitchFamily="50" charset="-128"/>
                        </a:rPr>
                        <a:t>メールアドレス等</a:t>
                      </a:r>
                      <a:r>
                        <a:rPr lang="en-US" altLang="ja-JP" sz="1100">
                          <a:solidFill>
                            <a:schemeClr val="accent3"/>
                          </a:solidFill>
                          <a:ea typeface="Meiryo UI" panose="020B0604030504040204" pitchFamily="50" charset="-128"/>
                        </a:rPr>
                        <a:t>)</a:t>
                      </a:r>
                      <a:endParaRPr lang="en-US" sz="1100">
                        <a:solidFill>
                          <a:schemeClr val="accent3"/>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705899635"/>
                  </a:ext>
                </a:extLst>
              </a:tr>
              <a:tr h="219834">
                <a:tc>
                  <a:txBody>
                    <a:bodyPr/>
                    <a:lstStyle/>
                    <a:p>
                      <a:r>
                        <a:rPr lang="en-US" sz="1100">
                          <a:solidFill>
                            <a:schemeClr val="tx2">
                              <a:lumMod val="75000"/>
                              <a:lumOff val="25000"/>
                            </a:schemeClr>
                          </a:solidFill>
                          <a:ea typeface="Meiryo UI" panose="020B0604030504040204" pitchFamily="50" charset="-128"/>
                        </a:rPr>
                        <a:t>3</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テーブル命名規則</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テーブルおよびカラムの命名は、英語を基本とし、スネークケース（</a:t>
                      </a:r>
                      <a:r>
                        <a:rPr lang="en-US" altLang="ja-JP" sz="1100">
                          <a:solidFill>
                            <a:schemeClr val="tx2">
                              <a:lumMod val="75000"/>
                              <a:lumOff val="25000"/>
                            </a:schemeClr>
                          </a:solidFill>
                          <a:ea typeface="Meiryo UI" panose="020B0604030504040204" pitchFamily="50" charset="-128"/>
                        </a:rPr>
                        <a:t>lower_snake_case</a:t>
                      </a:r>
                      <a:r>
                        <a:rPr lang="ja-JP" altLang="en-US" sz="1100">
                          <a:solidFill>
                            <a:schemeClr val="tx2">
                              <a:lumMod val="75000"/>
                              <a:lumOff val="25000"/>
                            </a:schemeClr>
                          </a:solidFill>
                          <a:ea typeface="Meiryo UI" panose="020B0604030504040204" pitchFamily="50" charset="-128"/>
                        </a:rPr>
                        <a:t>）で統一する。テーブル名は基本的に複数形とし、マスタは単数形とする。マスタ／履歴／中間テーブル等は接頭</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接尾語（例：</a:t>
                      </a:r>
                      <a:r>
                        <a:rPr lang="en-US" altLang="ja-JP" sz="1100">
                          <a:solidFill>
                            <a:schemeClr val="tx2">
                              <a:lumMod val="75000"/>
                              <a:lumOff val="25000"/>
                            </a:schemeClr>
                          </a:solidFill>
                          <a:ea typeface="Meiryo UI" panose="020B0604030504040204" pitchFamily="50" charset="-128"/>
                        </a:rPr>
                        <a:t>_mst, _log, _rel</a:t>
                      </a:r>
                      <a:r>
                        <a:rPr lang="ja-JP" altLang="en-US" sz="1100">
                          <a:solidFill>
                            <a:schemeClr val="tx2">
                              <a:lumMod val="75000"/>
                              <a:lumOff val="25000"/>
                            </a:schemeClr>
                          </a:solidFill>
                          <a:ea typeface="Meiryo UI" panose="020B0604030504040204" pitchFamily="50" charset="-128"/>
                        </a:rPr>
                        <a:t>等）を付けて判別可能とする。カラム名も業務上の意味が明確に伝わるよう命名する。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0979158"/>
                  </a:ext>
                </a:extLst>
              </a:tr>
              <a:tr h="219834">
                <a:tc>
                  <a:txBody>
                    <a:bodyPr/>
                    <a:lstStyle/>
                    <a:p>
                      <a:r>
                        <a:rPr lang="en-US" sz="1100">
                          <a:solidFill>
                            <a:schemeClr val="tx2">
                              <a:lumMod val="75000"/>
                              <a:lumOff val="25000"/>
                            </a:schemeClr>
                          </a:solidFill>
                          <a:ea typeface="Meiryo UI" panose="020B0604030504040204" pitchFamily="50" charset="-128"/>
                        </a:rPr>
                        <a:t>4</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データ型の原則</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数値／文字列／日付型の使い分け</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・計算・比較・集計が発生する項目について、桁数や小数点の確認</a:t>
                      </a:r>
                      <a:endParaRPr lang="en-US" altLang="ja-JP" sz="1100">
                        <a:solidFill>
                          <a:schemeClr val="tx2">
                            <a:lumMod val="75000"/>
                            <a:lumOff val="25000"/>
                          </a:schemeClr>
                        </a:solidFill>
                        <a:ea typeface="Meiryo UI" panose="020B0604030504040204" pitchFamily="50" charset="-128"/>
                      </a:endParaRPr>
                    </a:p>
                    <a:p>
                      <a:r>
                        <a:rPr lang="ja-JP" altLang="en-US" sz="1100">
                          <a:solidFill>
                            <a:schemeClr val="tx2">
                              <a:lumMod val="75000"/>
                              <a:lumOff val="25000"/>
                            </a:schemeClr>
                          </a:solidFill>
                          <a:ea typeface="Meiryo UI" panose="020B0604030504040204" pitchFamily="50" charset="-128"/>
                        </a:rPr>
                        <a:t>・住所や電話番号等、計算しない数値はすべて文字列</a:t>
                      </a:r>
                      <a:br>
                        <a:rPr lang="en-US" altLang="ja-JP" sz="1100">
                          <a:solidFill>
                            <a:schemeClr val="tx2">
                              <a:lumMod val="75000"/>
                              <a:lumOff val="25000"/>
                            </a:schemeClr>
                          </a:solidFill>
                          <a:ea typeface="Meiryo UI" panose="020B0604030504040204" pitchFamily="50" charset="-128"/>
                        </a:rPr>
                      </a:br>
                      <a:r>
                        <a:rPr lang="ja-JP" altLang="en-US" sz="1100">
                          <a:solidFill>
                            <a:schemeClr val="tx2">
                              <a:lumMod val="75000"/>
                              <a:lumOff val="25000"/>
                            </a:schemeClr>
                          </a:solidFill>
                          <a:ea typeface="Meiryo UI" panose="020B0604030504040204" pitchFamily="50" charset="-128"/>
                        </a:rPr>
                        <a:t>・可変長／固定長の使い分けは、海外住所や国際電話番号の形式も考慮して決定する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2548213565"/>
                  </a:ext>
                </a:extLst>
              </a:tr>
              <a:tr h="219834">
                <a:tc>
                  <a:txBody>
                    <a:bodyPr/>
                    <a:lstStyle/>
                    <a:p>
                      <a:r>
                        <a:rPr lang="en-US" sz="1100">
                          <a:solidFill>
                            <a:schemeClr val="tx2">
                              <a:lumMod val="75000"/>
                              <a:lumOff val="25000"/>
                            </a:schemeClr>
                          </a:solidFill>
                          <a:ea typeface="Meiryo UI" panose="020B0604030504040204" pitchFamily="50" charset="-128"/>
                        </a:rPr>
                        <a:t>5</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フラグ（論理値）の持ち方</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chemeClr val="tx2">
                              <a:lumMod val="75000"/>
                              <a:lumOff val="25000"/>
                            </a:schemeClr>
                          </a:solidFill>
                          <a:ea typeface="Meiryo UI" panose="020B0604030504040204" pitchFamily="50" charset="-128"/>
                        </a:rPr>
                        <a:t>将来的な中間選択</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性別など</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を意図して</a:t>
                      </a:r>
                      <a:r>
                        <a:rPr lang="en-US" sz="1100">
                          <a:solidFill>
                            <a:schemeClr val="tx2">
                              <a:lumMod val="75000"/>
                              <a:lumOff val="25000"/>
                            </a:schemeClr>
                          </a:solidFill>
                          <a:ea typeface="Meiryo UI" panose="020B0604030504040204" pitchFamily="50" charset="-128"/>
                        </a:rPr>
                        <a:t>BOOLEAN</a:t>
                      </a:r>
                      <a:r>
                        <a:rPr lang="ja-JP" altLang="en-US" sz="1100">
                          <a:solidFill>
                            <a:schemeClr val="tx2">
                              <a:lumMod val="75000"/>
                              <a:lumOff val="25000"/>
                            </a:schemeClr>
                          </a:solidFill>
                          <a:ea typeface="Meiryo UI" panose="020B0604030504040204" pitchFamily="50" charset="-128"/>
                        </a:rPr>
                        <a:t>ではなく</a:t>
                      </a:r>
                      <a:r>
                        <a:rPr lang="en-US" altLang="ja-JP" sz="1100">
                          <a:solidFill>
                            <a:schemeClr val="tx2">
                              <a:lumMod val="75000"/>
                              <a:lumOff val="25000"/>
                            </a:schemeClr>
                          </a:solidFill>
                          <a:ea typeface="Meiryo UI" panose="020B0604030504040204" pitchFamily="50" charset="-128"/>
                        </a:rPr>
                        <a:t>CHAR</a:t>
                      </a:r>
                      <a:r>
                        <a:rPr lang="ja-JP" altLang="en-US" sz="1100">
                          <a:solidFill>
                            <a:schemeClr val="tx2">
                              <a:lumMod val="75000"/>
                              <a:lumOff val="25000"/>
                            </a:schemeClr>
                          </a:solidFill>
                          <a:ea typeface="Meiryo UI" panose="020B0604030504040204" pitchFamily="50" charset="-128"/>
                        </a:rPr>
                        <a:t>とする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574694306"/>
                  </a:ext>
                </a:extLst>
              </a:tr>
              <a:tr h="219834">
                <a:tc>
                  <a:txBody>
                    <a:bodyPr/>
                    <a:lstStyle/>
                    <a:p>
                      <a:r>
                        <a:rPr lang="en-US" sz="1100">
                          <a:solidFill>
                            <a:schemeClr val="tx2">
                              <a:lumMod val="75000"/>
                              <a:lumOff val="25000"/>
                            </a:schemeClr>
                          </a:solidFill>
                          <a:ea typeface="Meiryo UI" panose="020B0604030504040204" pitchFamily="50" charset="-128"/>
                        </a:rPr>
                        <a:t>6</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日付型の持ち方</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誕生日や契約開始日などの業務的な固定日時は </a:t>
                      </a:r>
                      <a:r>
                        <a:rPr lang="en-US" altLang="ja-JP" sz="1100">
                          <a:solidFill>
                            <a:schemeClr val="tx2">
                              <a:lumMod val="75000"/>
                              <a:lumOff val="25000"/>
                            </a:schemeClr>
                          </a:solidFill>
                          <a:ea typeface="Meiryo UI" panose="020B0604030504040204" pitchFamily="50" charset="-128"/>
                        </a:rPr>
                        <a:t>DATETIME</a:t>
                      </a:r>
                      <a:r>
                        <a:rPr lang="ja-JP" altLang="en-US" sz="1100">
                          <a:solidFill>
                            <a:schemeClr val="tx2">
                              <a:lumMod val="75000"/>
                              <a:lumOff val="25000"/>
                            </a:schemeClr>
                          </a:solidFill>
                          <a:ea typeface="Meiryo UI" panose="020B0604030504040204" pitchFamily="50" charset="-128"/>
                        </a:rPr>
                        <a:t>、システム上の操作時刻や更新日時など時系列の記録用途は、タイムゾーンと連動する </a:t>
                      </a:r>
                      <a:r>
                        <a:rPr lang="en-US" altLang="ja-JP" sz="1100">
                          <a:solidFill>
                            <a:schemeClr val="tx2">
                              <a:lumMod val="75000"/>
                              <a:lumOff val="25000"/>
                            </a:schemeClr>
                          </a:solidFill>
                          <a:ea typeface="Meiryo UI" panose="020B0604030504040204" pitchFamily="50" charset="-128"/>
                        </a:rPr>
                        <a:t>TIMESTAMP </a:t>
                      </a:r>
                      <a:r>
                        <a:rPr lang="ja-JP" altLang="en-US" sz="1100">
                          <a:solidFill>
                            <a:schemeClr val="tx2">
                              <a:lumMod val="75000"/>
                              <a:lumOff val="25000"/>
                            </a:schemeClr>
                          </a:solidFill>
                          <a:ea typeface="Meiryo UI" panose="020B0604030504040204" pitchFamily="50" charset="-128"/>
                        </a:rPr>
                        <a:t>を使用</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2459466"/>
                  </a:ext>
                </a:extLst>
              </a:tr>
            </a:tbl>
          </a:graphicData>
        </a:graphic>
      </p:graphicFrame>
      <p:sp>
        <p:nvSpPr>
          <p:cNvPr id="2" name="タイトル 140">
            <a:extLst>
              <a:ext uri="{FF2B5EF4-FFF2-40B4-BE49-F238E27FC236}">
                <a16:creationId xmlns:a16="http://schemas.microsoft.com/office/drawing/2014/main" id="{E4DDED4D-F127-001B-1C01-5239F8D296D6}"/>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デジタル人材</a:t>
            </a:r>
            <a:r>
              <a:rPr lang="en-US" altLang="ja-JP">
                <a:ea typeface="Meiryo UI" panose="020B0604030504040204" pitchFamily="50" charset="-128"/>
              </a:rPr>
              <a:t>DB</a:t>
            </a:r>
            <a:r>
              <a:rPr lang="ja-JP" altLang="en-US">
                <a:ea typeface="Meiryo UI" panose="020B0604030504040204" pitchFamily="50" charset="-128"/>
              </a:rPr>
              <a:t>：概念データモデル設計方針案（</a:t>
            </a:r>
            <a:r>
              <a:rPr lang="en-US" altLang="ja-JP">
                <a:ea typeface="Meiryo UI" panose="020B0604030504040204" pitchFamily="50" charset="-128"/>
              </a:rPr>
              <a:t>1/3</a:t>
            </a:r>
            <a:r>
              <a:rPr lang="ja-JP" altLang="en-US">
                <a:ea typeface="Meiryo UI" panose="020B0604030504040204" pitchFamily="50" charset="-128"/>
              </a:rPr>
              <a:t>）</a:t>
            </a:r>
          </a:p>
        </p:txBody>
      </p:sp>
      <p:sp>
        <p:nvSpPr>
          <p:cNvPr id="4" name="ee4pFootnotes">
            <a:extLst>
              <a:ext uri="{FF2B5EF4-FFF2-40B4-BE49-F238E27FC236}">
                <a16:creationId xmlns:a16="http://schemas.microsoft.com/office/drawing/2014/main" id="{8FDFC052-ECB0-5206-FD49-9D21EC61DB6F}"/>
              </a:ext>
            </a:extLst>
          </p:cNvPr>
          <p:cNvSpPr>
            <a:spLocks noChangeArrowheads="1"/>
          </p:cNvSpPr>
          <p:nvPr/>
        </p:nvSpPr>
        <p:spPr bwMode="auto">
          <a:xfrm>
            <a:off x="590106" y="6712909"/>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7625270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2FE466-49CE-3BFA-19D3-0CBA79C0A62D}"/>
            </a:ext>
          </a:extLst>
        </p:cNvPr>
        <p:cNvGrpSpPr/>
        <p:nvPr/>
      </p:nvGrpSpPr>
      <p:grpSpPr>
        <a:xfrm>
          <a:off x="0" y="0"/>
          <a:ext cx="0" cy="0"/>
          <a:chOff x="0" y="0"/>
          <a:chExt cx="0" cy="0"/>
        </a:xfrm>
      </p:grpSpPr>
      <p:graphicFrame>
        <p:nvGraphicFramePr>
          <p:cNvPr id="47" name="Table 46">
            <a:extLst>
              <a:ext uri="{FF2B5EF4-FFF2-40B4-BE49-F238E27FC236}">
                <a16:creationId xmlns:a16="http://schemas.microsoft.com/office/drawing/2014/main" id="{5AE02C37-97F9-BDF4-584E-8F39AB673A4C}"/>
              </a:ext>
            </a:extLst>
          </p:cNvPr>
          <p:cNvGraphicFramePr>
            <a:graphicFrameLocks noGrp="1"/>
          </p:cNvGraphicFramePr>
          <p:nvPr/>
        </p:nvGraphicFramePr>
        <p:xfrm>
          <a:off x="596901" y="1121833"/>
          <a:ext cx="10788649" cy="5547360"/>
        </p:xfrm>
        <a:graphic>
          <a:graphicData uri="http://schemas.openxmlformats.org/drawingml/2006/table">
            <a:tbl>
              <a:tblPr firstRow="1" bandRow="1">
                <a:tableStyleId>{5C22544A-7EE6-4342-B048-85BDC9FD1C3A}</a:tableStyleId>
              </a:tblPr>
              <a:tblGrid>
                <a:gridCol w="365760">
                  <a:extLst>
                    <a:ext uri="{9D8B030D-6E8A-4147-A177-3AD203B41FA5}">
                      <a16:colId xmlns:a16="http://schemas.microsoft.com/office/drawing/2014/main" val="2234748597"/>
                    </a:ext>
                  </a:extLst>
                </a:gridCol>
                <a:gridCol w="1748789">
                  <a:extLst>
                    <a:ext uri="{9D8B030D-6E8A-4147-A177-3AD203B41FA5}">
                      <a16:colId xmlns:a16="http://schemas.microsoft.com/office/drawing/2014/main" val="1510857074"/>
                    </a:ext>
                  </a:extLst>
                </a:gridCol>
                <a:gridCol w="3556000">
                  <a:extLst>
                    <a:ext uri="{9D8B030D-6E8A-4147-A177-3AD203B41FA5}">
                      <a16:colId xmlns:a16="http://schemas.microsoft.com/office/drawing/2014/main" val="540444358"/>
                    </a:ext>
                  </a:extLst>
                </a:gridCol>
                <a:gridCol w="3917950">
                  <a:extLst>
                    <a:ext uri="{9D8B030D-6E8A-4147-A177-3AD203B41FA5}">
                      <a16:colId xmlns:a16="http://schemas.microsoft.com/office/drawing/2014/main" val="208140595"/>
                    </a:ext>
                  </a:extLst>
                </a:gridCol>
                <a:gridCol w="1200150">
                  <a:extLst>
                    <a:ext uri="{9D8B030D-6E8A-4147-A177-3AD203B41FA5}">
                      <a16:colId xmlns:a16="http://schemas.microsoft.com/office/drawing/2014/main" val="3620456696"/>
                    </a:ext>
                  </a:extLst>
                </a:gridCol>
              </a:tblGrid>
              <a:tr h="244260">
                <a:tc>
                  <a:txBody>
                    <a:bodyPr/>
                    <a:lstStyle/>
                    <a:p>
                      <a:r>
                        <a:rPr lang="en-US" altLang="ja-JP" sz="1200" b="0">
                          <a:solidFill>
                            <a:schemeClr val="tx2">
                              <a:lumMod val="75000"/>
                              <a:lumOff val="25000"/>
                            </a:schemeClr>
                          </a:solidFill>
                          <a:ea typeface="Meiryo UI" panose="020B0604030504040204" pitchFamily="50" charset="-128"/>
                        </a:rPr>
                        <a:t>NO</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種別</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検討事項</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方針</a:t>
                      </a:r>
                      <a:r>
                        <a:rPr lang="en-US" altLang="ja-JP" sz="1200" b="0">
                          <a:solidFill>
                            <a:schemeClr val="tx2">
                              <a:lumMod val="75000"/>
                              <a:lumOff val="25000"/>
                            </a:schemeClr>
                          </a:solidFill>
                          <a:ea typeface="Meiryo UI" panose="020B0604030504040204" pitchFamily="50" charset="-128"/>
                        </a:rPr>
                        <a:t>(</a:t>
                      </a:r>
                      <a:r>
                        <a:rPr lang="ja-JP" altLang="en-US" sz="1200" b="0">
                          <a:solidFill>
                            <a:schemeClr val="tx2">
                              <a:lumMod val="75000"/>
                              <a:lumOff val="25000"/>
                            </a:schemeClr>
                          </a:solidFill>
                          <a:ea typeface="Meiryo UI" panose="020B0604030504040204" pitchFamily="50" charset="-128"/>
                        </a:rPr>
                        <a:t>案</a:t>
                      </a:r>
                      <a:r>
                        <a:rPr lang="en-US" altLang="ja-JP" sz="1200" b="0">
                          <a:solidFill>
                            <a:schemeClr val="tx2">
                              <a:lumMod val="75000"/>
                              <a:lumOff val="25000"/>
                            </a:schemeClr>
                          </a:solidFill>
                          <a:ea typeface="Meiryo UI" panose="020B0604030504040204" pitchFamily="50" charset="-128"/>
                        </a:rPr>
                        <a:t>)</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備考</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4196856702"/>
                  </a:ext>
                </a:extLst>
              </a:tr>
              <a:tr h="219834">
                <a:tc>
                  <a:txBody>
                    <a:bodyPr/>
                    <a:lstStyle/>
                    <a:p>
                      <a:r>
                        <a:rPr lang="en-US" sz="1100">
                          <a:solidFill>
                            <a:schemeClr val="tx2">
                              <a:lumMod val="75000"/>
                              <a:lumOff val="25000"/>
                            </a:schemeClr>
                          </a:solidFill>
                          <a:ea typeface="Meiryo UI" panose="020B0604030504040204" pitchFamily="50" charset="-128"/>
                        </a:rPr>
                        <a:t>7</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zh-TW" altLang="en-US" sz="1100">
                          <a:solidFill>
                            <a:schemeClr val="tx2">
                              <a:lumMod val="75000"/>
                              <a:lumOff val="25000"/>
                            </a:schemeClr>
                          </a:solidFill>
                          <a:ea typeface="Meiryo UI" panose="020B0604030504040204" pitchFamily="50" charset="-128"/>
                        </a:rPr>
                        <a:t>履歴管理方針</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登録日</a:t>
                      </a:r>
                      <a:r>
                        <a:rPr lang="en-US" sz="1100">
                          <a:solidFill>
                            <a:schemeClr val="tx2">
                              <a:lumMod val="75000"/>
                              <a:lumOff val="25000"/>
                            </a:schemeClr>
                          </a:solidFill>
                          <a:ea typeface="Meiryo UI" panose="020B0604030504040204" pitchFamily="50" charset="-128"/>
                        </a:rPr>
                        <a:t> / </a:t>
                      </a:r>
                      <a:r>
                        <a:rPr lang="ja-JP" altLang="en-US" sz="1100">
                          <a:solidFill>
                            <a:schemeClr val="tx2">
                              <a:lumMod val="75000"/>
                              <a:lumOff val="25000"/>
                            </a:schemeClr>
                          </a:solidFill>
                          <a:ea typeface="Meiryo UI" panose="020B0604030504040204" pitchFamily="50" charset="-128"/>
                        </a:rPr>
                        <a:t>更新日の有無と自動更新方式</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en-US" altLang="ja-JP" sz="1100">
                          <a:solidFill>
                            <a:schemeClr val="tx2">
                              <a:lumMod val="75000"/>
                              <a:lumOff val="25000"/>
                            </a:schemeClr>
                          </a:solidFill>
                          <a:ea typeface="Meiryo UI" panose="020B0604030504040204" pitchFamily="50" charset="-128"/>
                        </a:rPr>
                        <a:t>created_at / updated_at </a:t>
                      </a:r>
                      <a:r>
                        <a:rPr lang="ja-JP" altLang="en-US" sz="1100">
                          <a:solidFill>
                            <a:schemeClr val="tx2">
                              <a:lumMod val="75000"/>
                              <a:lumOff val="25000"/>
                            </a:schemeClr>
                          </a:solidFill>
                          <a:ea typeface="Meiryo UI" panose="020B0604030504040204" pitchFamily="50" charset="-128"/>
                        </a:rPr>
                        <a:t>は全テーブルに原則付与し、オンライン更新処理／バッチ処理で自動更新する統一方針とする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3608289221"/>
                  </a:ext>
                </a:extLst>
              </a:tr>
              <a:tr h="219834">
                <a:tc>
                  <a:txBody>
                    <a:bodyPr/>
                    <a:lstStyle/>
                    <a:p>
                      <a:r>
                        <a:rPr lang="en-US" sz="1100">
                          <a:solidFill>
                            <a:schemeClr val="tx2">
                              <a:lumMod val="75000"/>
                              <a:lumOff val="25000"/>
                            </a:schemeClr>
                          </a:solidFill>
                          <a:ea typeface="Meiryo UI" panose="020B0604030504040204" pitchFamily="50" charset="-128"/>
                        </a:rPr>
                        <a:t>8</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ログテーブルの有無（操作ログ、監査ログ）</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操作履歴や監査対応のため、共通ログテーブルを設けて全重要操作を記録する方針とする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598719935"/>
                  </a:ext>
                </a:extLst>
              </a:tr>
              <a:tr h="219834">
                <a:tc>
                  <a:txBody>
                    <a:bodyPr/>
                    <a:lstStyle/>
                    <a:p>
                      <a:r>
                        <a:rPr lang="en-US" sz="1100">
                          <a:solidFill>
                            <a:schemeClr val="tx2">
                              <a:lumMod val="75000"/>
                              <a:lumOff val="25000"/>
                            </a:schemeClr>
                          </a:solidFill>
                          <a:ea typeface="Meiryo UI" panose="020B0604030504040204" pitchFamily="50" charset="-128"/>
                        </a:rPr>
                        <a:t>9</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論理削除（</a:t>
                      </a:r>
                      <a:r>
                        <a:rPr lang="en-US" sz="1100">
                          <a:solidFill>
                            <a:schemeClr val="tx2">
                              <a:lumMod val="75000"/>
                              <a:lumOff val="25000"/>
                            </a:schemeClr>
                          </a:solidFill>
                          <a:ea typeface="Meiryo UI" panose="020B0604030504040204" pitchFamily="50" charset="-128"/>
                        </a:rPr>
                        <a:t>is_deleted）</a:t>
                      </a:r>
                      <a:r>
                        <a:rPr lang="ja-JP" altLang="en-US" sz="1100">
                          <a:solidFill>
                            <a:schemeClr val="tx2">
                              <a:lumMod val="75000"/>
                              <a:lumOff val="25000"/>
                            </a:schemeClr>
                          </a:solidFill>
                          <a:ea typeface="Meiryo UI" panose="020B0604030504040204" pitchFamily="50" charset="-128"/>
                        </a:rPr>
                        <a:t>か物理削除か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データの追跡性と復元性を重視し、原則としてによる論理削除を採用</a:t>
                      </a:r>
                      <a:endParaRPr lang="en-US" altLang="ja-JP" sz="1100">
                        <a:solidFill>
                          <a:schemeClr val="tx2">
                            <a:lumMod val="75000"/>
                            <a:lumOff val="25000"/>
                          </a:schemeClr>
                        </a:solidFill>
                        <a:ea typeface="Meiryo UI" panose="020B0604030504040204" pitchFamily="50" charset="-128"/>
                      </a:endParaRPr>
                    </a:p>
                    <a:p>
                      <a:r>
                        <a:rPr lang="ja-JP" altLang="en-US" sz="1100">
                          <a:solidFill>
                            <a:schemeClr val="tx2">
                              <a:lumMod val="75000"/>
                              <a:lumOff val="25000"/>
                            </a:schemeClr>
                          </a:solidFill>
                          <a:ea typeface="Meiryo UI" panose="020B0604030504040204" pitchFamily="50" charset="-128"/>
                        </a:rPr>
                        <a:t>物理削除については、自動改廃ではなく、メンテナンス処理として開発・運用チームが判断の上実施する。論理削除・物理削除されたデータは必要に応じて外部サービス</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新試験システム等</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へも連携する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2474155855"/>
                  </a:ext>
                </a:extLst>
              </a:tr>
              <a:tr h="219834">
                <a:tc>
                  <a:txBody>
                    <a:bodyPr/>
                    <a:lstStyle/>
                    <a:p>
                      <a:r>
                        <a:rPr lang="en-US" sz="1100">
                          <a:solidFill>
                            <a:schemeClr val="tx2">
                              <a:lumMod val="75000"/>
                              <a:lumOff val="25000"/>
                            </a:schemeClr>
                          </a:solidFill>
                          <a:ea typeface="Meiryo UI" panose="020B0604030504040204" pitchFamily="50" charset="-128"/>
                        </a:rPr>
                        <a:t>10</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バージョン管理</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・データ更新は、「直接更新」と「履歴更新」の</a:t>
                      </a:r>
                      <a:r>
                        <a:rPr lang="en-US" altLang="ja-JP" sz="1100">
                          <a:solidFill>
                            <a:schemeClr val="tx2">
                              <a:lumMod val="75000"/>
                              <a:lumOff val="25000"/>
                            </a:schemeClr>
                          </a:solidFill>
                          <a:ea typeface="Meiryo UI" panose="020B0604030504040204" pitchFamily="50" charset="-128"/>
                        </a:rPr>
                        <a:t>2</a:t>
                      </a:r>
                      <a:r>
                        <a:rPr lang="ja-JP" altLang="en-US" sz="1100">
                          <a:solidFill>
                            <a:schemeClr val="tx2">
                              <a:lumMod val="75000"/>
                              <a:lumOff val="25000"/>
                            </a:schemeClr>
                          </a:solidFill>
                          <a:ea typeface="Meiryo UI" panose="020B0604030504040204" pitchFamily="50" charset="-128"/>
                        </a:rPr>
                        <a:t>方式を基本方針とする。</a:t>
                      </a:r>
                      <a:endParaRPr lang="en-US" altLang="ja-JP" sz="1100">
                        <a:solidFill>
                          <a:schemeClr val="tx2">
                            <a:lumMod val="75000"/>
                            <a:lumOff val="25000"/>
                          </a:schemeClr>
                        </a:solidFill>
                        <a:ea typeface="Meiryo UI" panose="020B0604030504040204" pitchFamily="50" charset="-128"/>
                      </a:endParaRPr>
                    </a:p>
                    <a:p>
                      <a:r>
                        <a:rPr lang="ja-JP" altLang="en-US" sz="1100">
                          <a:solidFill>
                            <a:schemeClr val="tx2">
                              <a:lumMod val="75000"/>
                              <a:lumOff val="25000"/>
                            </a:schemeClr>
                          </a:solidFill>
                          <a:ea typeface="Meiryo UI" panose="020B0604030504040204" pitchFamily="50" charset="-128"/>
                        </a:rPr>
                        <a:t>・追跡性が求められる場合や、過去情報を参照・分析する必要がある場合は、履歴更新（開始日</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終了日等）を適用する。</a:t>
                      </a:r>
                      <a:endParaRPr lang="en-US" altLang="ja-JP" sz="1100">
                        <a:solidFill>
                          <a:schemeClr val="tx2">
                            <a:lumMod val="75000"/>
                            <a:lumOff val="25000"/>
                          </a:schemeClr>
                        </a:solidFill>
                        <a:ea typeface="Meiryo UI" panose="020B0604030504040204" pitchFamily="50" charset="-128"/>
                      </a:endParaRPr>
                    </a:p>
                    <a:p>
                      <a:r>
                        <a:rPr lang="ja-JP" altLang="en-US" sz="1100">
                          <a:solidFill>
                            <a:schemeClr val="tx2">
                              <a:lumMod val="75000"/>
                              <a:lumOff val="25000"/>
                            </a:schemeClr>
                          </a:solidFill>
                          <a:ea typeface="Meiryo UI" panose="020B0604030504040204" pitchFamily="50" charset="-128"/>
                        </a:rPr>
                        <a:t>・直接更新とする場合でも、整合性と更新管理のためにバージョン項目（例：</a:t>
                      </a:r>
                      <a:r>
                        <a:rPr lang="en-US" altLang="ja-JP" sz="1100">
                          <a:solidFill>
                            <a:schemeClr val="tx2">
                              <a:lumMod val="75000"/>
                              <a:lumOff val="25000"/>
                            </a:schemeClr>
                          </a:solidFill>
                          <a:ea typeface="Meiryo UI" panose="020B0604030504040204" pitchFamily="50" charset="-128"/>
                        </a:rPr>
                        <a:t>version</a:t>
                      </a:r>
                      <a:r>
                        <a:rPr lang="ja-JP" altLang="en-US" sz="1100">
                          <a:solidFill>
                            <a:schemeClr val="tx2">
                              <a:lumMod val="75000"/>
                              <a:lumOff val="25000"/>
                            </a:schemeClr>
                          </a:solidFill>
                          <a:ea typeface="Meiryo UI" panose="020B0604030504040204" pitchFamily="50" charset="-128"/>
                        </a:rPr>
                        <a:t>）を付与する。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4053151754"/>
                  </a:ext>
                </a:extLst>
              </a:tr>
              <a:tr h="219834">
                <a:tc>
                  <a:txBody>
                    <a:bodyPr/>
                    <a:lstStyle/>
                    <a:p>
                      <a:r>
                        <a:rPr lang="en-US" sz="1100">
                          <a:solidFill>
                            <a:schemeClr val="tx2">
                              <a:lumMod val="75000"/>
                              <a:lumOff val="25000"/>
                            </a:schemeClr>
                          </a:solidFill>
                          <a:ea typeface="Meiryo UI" panose="020B0604030504040204" pitchFamily="50" charset="-128"/>
                        </a:rPr>
                        <a:t>11</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退職時、アカウント削除時の挙動</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アカウント削除時には、データの物理削除は行わず、関連する過去の履歴データに対してもマスキング・匿名化による対応を徹底し、システム上に個人を特定できる情報が残らないようにする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9301563"/>
                  </a:ext>
                </a:extLst>
              </a:tr>
              <a:tr h="219834">
                <a:tc>
                  <a:txBody>
                    <a:bodyPr/>
                    <a:lstStyle/>
                    <a:p>
                      <a:r>
                        <a:rPr lang="en-US" sz="1100">
                          <a:solidFill>
                            <a:schemeClr val="tx2">
                              <a:lumMod val="75000"/>
                              <a:lumOff val="25000"/>
                            </a:schemeClr>
                          </a:solidFill>
                          <a:ea typeface="Meiryo UI" panose="020B0604030504040204" pitchFamily="50" charset="-128"/>
                        </a:rPr>
                        <a:t>12</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US"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設計方針</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外部認証</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と内部</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の位置づけ</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accent3"/>
                          </a:solidFill>
                          <a:ea typeface="Meiryo UI" panose="020B0604030504040204" pitchFamily="50" charset="-128"/>
                        </a:rPr>
                        <a:t>外部認証</a:t>
                      </a:r>
                      <a:r>
                        <a:rPr lang="en-US" altLang="ja-JP" sz="1100">
                          <a:solidFill>
                            <a:schemeClr val="accent3"/>
                          </a:solidFill>
                          <a:ea typeface="Meiryo UI" panose="020B0604030504040204" pitchFamily="50" charset="-128"/>
                        </a:rPr>
                        <a:t>ID</a:t>
                      </a:r>
                      <a:r>
                        <a:rPr lang="ja-JP" altLang="en-US" sz="1100">
                          <a:solidFill>
                            <a:schemeClr val="accent3"/>
                          </a:solidFill>
                          <a:ea typeface="Meiryo UI" panose="020B0604030504040204" pitchFamily="50" charset="-128"/>
                        </a:rPr>
                        <a:t>（</a:t>
                      </a:r>
                      <a:r>
                        <a:rPr lang="en-US" altLang="ja-JP" sz="1100">
                          <a:solidFill>
                            <a:schemeClr val="accent3"/>
                          </a:solidFill>
                          <a:ea typeface="Meiryo UI" panose="020B0604030504040204" pitchFamily="50" charset="-128"/>
                        </a:rPr>
                        <a:t>OIDC</a:t>
                      </a:r>
                      <a:r>
                        <a:rPr lang="ja-JP" altLang="en-US" sz="1100">
                          <a:solidFill>
                            <a:schemeClr val="accent3"/>
                          </a:solidFill>
                          <a:ea typeface="Meiryo UI" panose="020B0604030504040204" pitchFamily="50" charset="-128"/>
                        </a:rPr>
                        <a:t>、</a:t>
                      </a:r>
                      <a:r>
                        <a:rPr lang="en-US" altLang="ja-JP" sz="1100">
                          <a:solidFill>
                            <a:schemeClr val="accent3"/>
                          </a:solidFill>
                          <a:ea typeface="Meiryo UI" panose="020B0604030504040204" pitchFamily="50" charset="-128"/>
                        </a:rPr>
                        <a:t>G</a:t>
                      </a:r>
                      <a:r>
                        <a:rPr lang="ja-JP" altLang="en-US" sz="1100">
                          <a:solidFill>
                            <a:schemeClr val="accent3"/>
                          </a:solidFill>
                          <a:ea typeface="Meiryo UI" panose="020B0604030504040204" pitchFamily="50" charset="-128"/>
                        </a:rPr>
                        <a:t>ビズ</a:t>
                      </a:r>
                      <a:r>
                        <a:rPr lang="en-US" altLang="ja-JP" sz="1100">
                          <a:solidFill>
                            <a:schemeClr val="accent3"/>
                          </a:solidFill>
                          <a:ea typeface="Meiryo UI" panose="020B0604030504040204" pitchFamily="50" charset="-128"/>
                        </a:rPr>
                        <a:t>ID</a:t>
                      </a:r>
                      <a:r>
                        <a:rPr lang="ja-JP" altLang="en-US" sz="1100">
                          <a:solidFill>
                            <a:schemeClr val="accent3"/>
                          </a:solidFill>
                          <a:ea typeface="Meiryo UI" panose="020B0604030504040204" pitchFamily="50" charset="-128"/>
                        </a:rPr>
                        <a:t>等）は認証専用とし、業務上の識別には自システム内で発番した内部</a:t>
                      </a:r>
                      <a:r>
                        <a:rPr lang="en-US" altLang="ja-JP" sz="1100">
                          <a:solidFill>
                            <a:schemeClr val="accent3"/>
                          </a:solidFill>
                          <a:ea typeface="Meiryo UI" panose="020B0604030504040204" pitchFamily="50" charset="-128"/>
                        </a:rPr>
                        <a:t>ID</a:t>
                      </a:r>
                      <a:r>
                        <a:rPr lang="ja-JP" altLang="en-US" sz="1100">
                          <a:solidFill>
                            <a:schemeClr val="accent3"/>
                          </a:solidFill>
                          <a:ea typeface="Meiryo UI" panose="020B0604030504040204" pitchFamily="50" charset="-128"/>
                        </a:rPr>
                        <a:t>を用いる</a:t>
                      </a:r>
                      <a:endParaRPr lang="en-US" sz="1100">
                        <a:solidFill>
                          <a:schemeClr val="accent3"/>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339084097"/>
                  </a:ext>
                </a:extLst>
              </a:tr>
              <a:tr h="219834">
                <a:tc>
                  <a:txBody>
                    <a:bodyPr/>
                    <a:lstStyle/>
                    <a:p>
                      <a:r>
                        <a:rPr lang="en-US" sz="1100">
                          <a:solidFill>
                            <a:schemeClr val="tx2">
                              <a:lumMod val="75000"/>
                              <a:lumOff val="25000"/>
                            </a:schemeClr>
                          </a:solidFill>
                          <a:ea typeface="Meiryo UI" panose="020B0604030504040204" pitchFamily="50" charset="-128"/>
                        </a:rPr>
                        <a:t>13</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の一意性スコープ（テナント単位、サービス単位）</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の一意性はテナント</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法人</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横断で確保する。</a:t>
                      </a:r>
                      <a:br>
                        <a:rPr lang="en-US" altLang="ja-JP" sz="1100">
                          <a:solidFill>
                            <a:schemeClr val="tx2">
                              <a:lumMod val="75000"/>
                              <a:lumOff val="25000"/>
                            </a:schemeClr>
                          </a:solidFill>
                          <a:ea typeface="Meiryo UI" panose="020B0604030504040204" pitchFamily="50" charset="-128"/>
                        </a:rPr>
                      </a:br>
                      <a:r>
                        <a:rPr lang="en-US" altLang="ja-JP" sz="1100">
                          <a:solidFill>
                            <a:schemeClr val="tx2">
                              <a:lumMod val="75000"/>
                              <a:lumOff val="25000"/>
                            </a:schemeClr>
                          </a:solidFill>
                          <a:ea typeface="Meiryo UI" panose="020B0604030504040204" pitchFamily="50" charset="-128"/>
                        </a:rPr>
                        <a:t>PF</a:t>
                      </a:r>
                      <a:r>
                        <a:rPr lang="ja-JP" altLang="en-US" sz="1100">
                          <a:solidFill>
                            <a:schemeClr val="tx2">
                              <a:lumMod val="75000"/>
                              <a:lumOff val="25000"/>
                            </a:schemeClr>
                          </a:solidFill>
                          <a:ea typeface="Meiryo UI" panose="020B0604030504040204" pitchFamily="50" charset="-128"/>
                        </a:rPr>
                        <a:t>リリースまでの新試験システムの採番案は以下</a:t>
                      </a:r>
                      <a:br>
                        <a:rPr lang="en-US" altLang="ja-JP" sz="1100">
                          <a:solidFill>
                            <a:schemeClr val="tx2">
                              <a:lumMod val="75000"/>
                              <a:lumOff val="25000"/>
                            </a:schemeClr>
                          </a:solidFill>
                          <a:ea typeface="Meiryo UI" panose="020B0604030504040204" pitchFamily="50" charset="-128"/>
                        </a:rPr>
                      </a:br>
                      <a:r>
                        <a:rPr lang="ja-JP" altLang="en-US" sz="1100">
                          <a:solidFill>
                            <a:schemeClr val="tx2">
                              <a:lumMod val="75000"/>
                              <a:lumOff val="25000"/>
                            </a:schemeClr>
                          </a:solidFill>
                          <a:ea typeface="Meiryo UI" panose="020B0604030504040204" pitchFamily="50" charset="-128"/>
                        </a:rPr>
                        <a:t>①発番枠の分離で統合後も維持</a:t>
                      </a:r>
                      <a:br>
                        <a:rPr lang="en-US" altLang="ja-JP" sz="1100">
                          <a:solidFill>
                            <a:schemeClr val="tx2">
                              <a:lumMod val="75000"/>
                              <a:lumOff val="25000"/>
                            </a:schemeClr>
                          </a:solidFill>
                          <a:ea typeface="Meiryo UI" panose="020B0604030504040204" pitchFamily="50" charset="-128"/>
                        </a:rPr>
                      </a:br>
                      <a:r>
                        <a:rPr lang="ja-JP" altLang="en-US" sz="1100">
                          <a:solidFill>
                            <a:schemeClr val="tx2">
                              <a:lumMod val="75000"/>
                              <a:lumOff val="25000"/>
                            </a:schemeClr>
                          </a:solidFill>
                          <a:ea typeface="Meiryo UI" panose="020B0604030504040204" pitchFamily="50" charset="-128"/>
                        </a:rPr>
                        <a:t>②移行時に再発番（</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コンバート）して統合整合性を確保</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79803204"/>
                  </a:ext>
                </a:extLst>
              </a:tr>
              <a:tr h="219834">
                <a:tc>
                  <a:txBody>
                    <a:bodyPr/>
                    <a:lstStyle/>
                    <a:p>
                      <a:r>
                        <a:rPr lang="en-US" sz="1100">
                          <a:solidFill>
                            <a:schemeClr val="tx2">
                              <a:lumMod val="75000"/>
                              <a:lumOff val="25000"/>
                            </a:schemeClr>
                          </a:solidFill>
                          <a:ea typeface="Meiryo UI" panose="020B0604030504040204" pitchFamily="50" charset="-128"/>
                        </a:rPr>
                        <a:t>14</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制約・インデックス方針</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US" sz="1100">
                          <a:solidFill>
                            <a:schemeClr val="tx2">
                              <a:lumMod val="75000"/>
                              <a:lumOff val="25000"/>
                            </a:schemeClr>
                          </a:solidFill>
                          <a:ea typeface="Meiryo UI" panose="020B0604030504040204" pitchFamily="50" charset="-128"/>
                        </a:rPr>
                        <a:t>NOT NULL</a:t>
                      </a:r>
                      <a:r>
                        <a:rPr lang="ja-JP" altLang="en-US" sz="1100">
                          <a:solidFill>
                            <a:schemeClr val="tx2">
                              <a:lumMod val="75000"/>
                              <a:lumOff val="25000"/>
                            </a:schemeClr>
                          </a:solidFill>
                          <a:ea typeface="Meiryo UI" panose="020B0604030504040204" pitchFamily="50" charset="-128"/>
                        </a:rPr>
                        <a:t>制約の原則</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アプリ側の入力項目、タイミング</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一時保存や後で入力等</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との整合</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38397297"/>
                  </a:ext>
                </a:extLst>
              </a:tr>
              <a:tr h="213360">
                <a:tc>
                  <a:txBody>
                    <a:bodyPr/>
                    <a:lstStyle/>
                    <a:p>
                      <a:r>
                        <a:rPr lang="en-US" sz="1100">
                          <a:solidFill>
                            <a:schemeClr val="tx2">
                              <a:lumMod val="75000"/>
                              <a:lumOff val="25000"/>
                            </a:schemeClr>
                          </a:solidFill>
                          <a:ea typeface="Meiryo UI" panose="020B0604030504040204" pitchFamily="50" charset="-128"/>
                        </a:rPr>
                        <a:t>15</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改廃・変更ルール</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テーブルやカラムの追加・変更・削除手順</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オンライン更新時の競合回避と、オフラインメンテナンス時の実施手順・制約の取り決め</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3124926078"/>
                  </a:ext>
                </a:extLst>
              </a:tr>
              <a:tr h="219834">
                <a:tc>
                  <a:txBody>
                    <a:bodyPr/>
                    <a:lstStyle/>
                    <a:p>
                      <a:r>
                        <a:rPr lang="en-US" sz="1100">
                          <a:solidFill>
                            <a:schemeClr val="tx2">
                              <a:lumMod val="75000"/>
                              <a:lumOff val="25000"/>
                            </a:schemeClr>
                          </a:solidFill>
                          <a:ea typeface="Meiryo UI" panose="020B0604030504040204" pitchFamily="50" charset="-128"/>
                        </a:rPr>
                        <a:t>16</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移行用テーブルやスキーマ</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移行用データ中間テーブルおよび変換記録の整備</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33834769"/>
                  </a:ext>
                </a:extLst>
              </a:tr>
            </a:tbl>
          </a:graphicData>
        </a:graphic>
      </p:graphicFrame>
      <p:sp>
        <p:nvSpPr>
          <p:cNvPr id="9" name="タイトル 140">
            <a:extLst>
              <a:ext uri="{FF2B5EF4-FFF2-40B4-BE49-F238E27FC236}">
                <a16:creationId xmlns:a16="http://schemas.microsoft.com/office/drawing/2014/main" id="{F4E61BB9-928C-3A83-FC37-99E3B91211D7}"/>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デジタル人材</a:t>
            </a:r>
            <a:r>
              <a:rPr lang="en-US" altLang="ja-JP">
                <a:ea typeface="Meiryo UI" panose="020B0604030504040204" pitchFamily="50" charset="-128"/>
              </a:rPr>
              <a:t>DB</a:t>
            </a:r>
            <a:r>
              <a:rPr lang="ja-JP" altLang="en-US">
                <a:ea typeface="Meiryo UI" panose="020B0604030504040204" pitchFamily="50" charset="-128"/>
              </a:rPr>
              <a:t>：概念データモデル設計方針案（</a:t>
            </a:r>
            <a:r>
              <a:rPr lang="en-US" altLang="ja-JP">
                <a:ea typeface="Meiryo UI" panose="020B0604030504040204" pitchFamily="50" charset="-128"/>
              </a:rPr>
              <a:t>2/3</a:t>
            </a:r>
            <a:r>
              <a:rPr lang="ja-JP" altLang="en-US">
                <a:ea typeface="Meiryo UI" panose="020B0604030504040204" pitchFamily="50" charset="-128"/>
              </a:rPr>
              <a:t>）</a:t>
            </a:r>
          </a:p>
        </p:txBody>
      </p:sp>
      <p:sp>
        <p:nvSpPr>
          <p:cNvPr id="3" name="ee4pFootnotes">
            <a:extLst>
              <a:ext uri="{FF2B5EF4-FFF2-40B4-BE49-F238E27FC236}">
                <a16:creationId xmlns:a16="http://schemas.microsoft.com/office/drawing/2014/main" id="{884A6FF0-037C-CBF7-A130-0FE7FBD93F20}"/>
              </a:ext>
            </a:extLst>
          </p:cNvPr>
          <p:cNvSpPr>
            <a:spLocks noChangeArrowheads="1"/>
          </p:cNvSpPr>
          <p:nvPr/>
        </p:nvSpPr>
        <p:spPr bwMode="auto">
          <a:xfrm>
            <a:off x="590106" y="6712909"/>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14151711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4F455-0514-1037-3380-4B294F8D3744}"/>
            </a:ext>
          </a:extLst>
        </p:cNvPr>
        <p:cNvGrpSpPr/>
        <p:nvPr/>
      </p:nvGrpSpPr>
      <p:grpSpPr>
        <a:xfrm>
          <a:off x="0" y="0"/>
          <a:ext cx="0" cy="0"/>
          <a:chOff x="0" y="0"/>
          <a:chExt cx="0" cy="0"/>
        </a:xfrm>
      </p:grpSpPr>
      <p:graphicFrame>
        <p:nvGraphicFramePr>
          <p:cNvPr id="47" name="Table 46">
            <a:extLst>
              <a:ext uri="{FF2B5EF4-FFF2-40B4-BE49-F238E27FC236}">
                <a16:creationId xmlns:a16="http://schemas.microsoft.com/office/drawing/2014/main" id="{A3C8C3E8-38D8-9DD0-0D9B-C9403088C8AF}"/>
              </a:ext>
            </a:extLst>
          </p:cNvPr>
          <p:cNvGraphicFramePr>
            <a:graphicFrameLocks noGrp="1"/>
          </p:cNvGraphicFramePr>
          <p:nvPr/>
        </p:nvGraphicFramePr>
        <p:xfrm>
          <a:off x="596901" y="1121833"/>
          <a:ext cx="10788649" cy="4343400"/>
        </p:xfrm>
        <a:graphic>
          <a:graphicData uri="http://schemas.openxmlformats.org/drawingml/2006/table">
            <a:tbl>
              <a:tblPr firstRow="1" bandRow="1">
                <a:tableStyleId>{5C22544A-7EE6-4342-B048-85BDC9FD1C3A}</a:tableStyleId>
              </a:tblPr>
              <a:tblGrid>
                <a:gridCol w="365760">
                  <a:extLst>
                    <a:ext uri="{9D8B030D-6E8A-4147-A177-3AD203B41FA5}">
                      <a16:colId xmlns:a16="http://schemas.microsoft.com/office/drawing/2014/main" val="2234748597"/>
                    </a:ext>
                  </a:extLst>
                </a:gridCol>
                <a:gridCol w="1748789">
                  <a:extLst>
                    <a:ext uri="{9D8B030D-6E8A-4147-A177-3AD203B41FA5}">
                      <a16:colId xmlns:a16="http://schemas.microsoft.com/office/drawing/2014/main" val="1510857074"/>
                    </a:ext>
                  </a:extLst>
                </a:gridCol>
                <a:gridCol w="3556000">
                  <a:extLst>
                    <a:ext uri="{9D8B030D-6E8A-4147-A177-3AD203B41FA5}">
                      <a16:colId xmlns:a16="http://schemas.microsoft.com/office/drawing/2014/main" val="540444358"/>
                    </a:ext>
                  </a:extLst>
                </a:gridCol>
                <a:gridCol w="3917950">
                  <a:extLst>
                    <a:ext uri="{9D8B030D-6E8A-4147-A177-3AD203B41FA5}">
                      <a16:colId xmlns:a16="http://schemas.microsoft.com/office/drawing/2014/main" val="208140595"/>
                    </a:ext>
                  </a:extLst>
                </a:gridCol>
                <a:gridCol w="1200150">
                  <a:extLst>
                    <a:ext uri="{9D8B030D-6E8A-4147-A177-3AD203B41FA5}">
                      <a16:colId xmlns:a16="http://schemas.microsoft.com/office/drawing/2014/main" val="3620456696"/>
                    </a:ext>
                  </a:extLst>
                </a:gridCol>
              </a:tblGrid>
              <a:tr h="244260">
                <a:tc>
                  <a:txBody>
                    <a:bodyPr/>
                    <a:lstStyle/>
                    <a:p>
                      <a:r>
                        <a:rPr lang="en-US" altLang="ja-JP" sz="1200" b="0">
                          <a:solidFill>
                            <a:schemeClr val="tx2">
                              <a:lumMod val="75000"/>
                              <a:lumOff val="25000"/>
                            </a:schemeClr>
                          </a:solidFill>
                          <a:ea typeface="Meiryo UI" panose="020B0604030504040204" pitchFamily="50" charset="-128"/>
                        </a:rPr>
                        <a:t>NO</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種別</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検討事項</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方針</a:t>
                      </a:r>
                      <a:r>
                        <a:rPr lang="en-US" altLang="ja-JP" sz="1200" b="0">
                          <a:solidFill>
                            <a:schemeClr val="tx2">
                              <a:lumMod val="75000"/>
                              <a:lumOff val="25000"/>
                            </a:schemeClr>
                          </a:solidFill>
                          <a:ea typeface="Meiryo UI" panose="020B0604030504040204" pitchFamily="50" charset="-128"/>
                        </a:rPr>
                        <a:t>(</a:t>
                      </a:r>
                      <a:r>
                        <a:rPr lang="ja-JP" altLang="en-US" sz="1200" b="0">
                          <a:solidFill>
                            <a:schemeClr val="tx2">
                              <a:lumMod val="75000"/>
                              <a:lumOff val="25000"/>
                            </a:schemeClr>
                          </a:solidFill>
                          <a:ea typeface="Meiryo UI" panose="020B0604030504040204" pitchFamily="50" charset="-128"/>
                        </a:rPr>
                        <a:t>案</a:t>
                      </a:r>
                      <a:r>
                        <a:rPr lang="en-US" altLang="ja-JP" sz="1200" b="0">
                          <a:solidFill>
                            <a:schemeClr val="tx2">
                              <a:lumMod val="75000"/>
                              <a:lumOff val="25000"/>
                            </a:schemeClr>
                          </a:solidFill>
                          <a:ea typeface="Meiryo UI" panose="020B0604030504040204" pitchFamily="50" charset="-128"/>
                        </a:rPr>
                        <a:t>)</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tc>
                  <a:txBody>
                    <a:bodyPr/>
                    <a:lstStyle/>
                    <a:p>
                      <a:r>
                        <a:rPr lang="ja-JP" altLang="en-US" sz="1200" b="0">
                          <a:solidFill>
                            <a:schemeClr val="tx2">
                              <a:lumMod val="75000"/>
                              <a:lumOff val="25000"/>
                            </a:schemeClr>
                          </a:solidFill>
                          <a:ea typeface="Meiryo UI" panose="020B0604030504040204" pitchFamily="50" charset="-128"/>
                        </a:rPr>
                        <a:t>備考</a:t>
                      </a:r>
                      <a:endParaRPr lang="en-US" sz="1200" b="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4196856702"/>
                  </a:ext>
                </a:extLst>
              </a:tr>
              <a:tr h="219834">
                <a:tc>
                  <a:txBody>
                    <a:bodyPr/>
                    <a:lstStyle/>
                    <a:p>
                      <a:r>
                        <a:rPr lang="en-US" sz="1100">
                          <a:solidFill>
                            <a:schemeClr val="tx2">
                              <a:lumMod val="75000"/>
                              <a:lumOff val="25000"/>
                            </a:schemeClr>
                          </a:solidFill>
                          <a:ea typeface="Meiryo UI" panose="020B0604030504040204" pitchFamily="50" charset="-128"/>
                        </a:rPr>
                        <a:t>17</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zh-TW" altLang="en-US" sz="1100">
                          <a:solidFill>
                            <a:schemeClr val="tx2">
                              <a:lumMod val="75000"/>
                              <a:lumOff val="25000"/>
                            </a:schemeClr>
                          </a:solidFill>
                          <a:ea typeface="Meiryo UI" panose="020B0604030504040204" pitchFamily="50" charset="-128"/>
                        </a:rPr>
                        <a:t>多言語／国際化対応</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文字コード</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文字コードは原則として </a:t>
                      </a:r>
                      <a:r>
                        <a:rPr lang="en-US" altLang="ja-JP" sz="1100">
                          <a:solidFill>
                            <a:schemeClr val="tx2">
                              <a:lumMod val="75000"/>
                              <a:lumOff val="25000"/>
                            </a:schemeClr>
                          </a:solidFill>
                          <a:ea typeface="Meiryo UI" panose="020B0604030504040204" pitchFamily="50" charset="-128"/>
                        </a:rPr>
                        <a:t>UTF-8 </a:t>
                      </a:r>
                      <a:r>
                        <a:rPr lang="ja-JP" altLang="en-US" sz="1100">
                          <a:solidFill>
                            <a:schemeClr val="tx2">
                              <a:lumMod val="75000"/>
                              <a:lumOff val="25000"/>
                            </a:schemeClr>
                          </a:solidFill>
                          <a:ea typeface="Meiryo UI" panose="020B0604030504040204" pitchFamily="50" charset="-128"/>
                        </a:rPr>
                        <a:t>を採用し、マルチ言語対応と外部連携の整合性を確保する。データベース全体で統一することを基本とし、必要に応じてテーブル／カラム単位での指定を許容</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2690921323"/>
                  </a:ext>
                </a:extLst>
              </a:tr>
              <a:tr h="219834">
                <a:tc>
                  <a:txBody>
                    <a:bodyPr/>
                    <a:lstStyle/>
                    <a:p>
                      <a:r>
                        <a:rPr lang="en-US" sz="1100">
                          <a:solidFill>
                            <a:schemeClr val="tx2">
                              <a:lumMod val="75000"/>
                              <a:lumOff val="25000"/>
                            </a:schemeClr>
                          </a:solidFill>
                          <a:ea typeface="Meiryo UI" panose="020B0604030504040204" pitchFamily="50" charset="-128"/>
                        </a:rPr>
                        <a:t>18</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言語コード・通貨・タイムゾーンの管理方式</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多言語化・国際化を考慮し、言語は </a:t>
                      </a:r>
                      <a:r>
                        <a:rPr lang="en-US" altLang="ja-JP" sz="1100">
                          <a:solidFill>
                            <a:schemeClr val="tx2">
                              <a:lumMod val="75000"/>
                              <a:lumOff val="25000"/>
                            </a:schemeClr>
                          </a:solidFill>
                          <a:ea typeface="Meiryo UI" panose="020B0604030504040204" pitchFamily="50" charset="-128"/>
                        </a:rPr>
                        <a:t>ja</a:t>
                      </a:r>
                      <a:r>
                        <a:rPr lang="ja-JP" altLang="en-US" sz="1100">
                          <a:solidFill>
                            <a:schemeClr val="tx2">
                              <a:lumMod val="75000"/>
                              <a:lumOff val="25000"/>
                            </a:schemeClr>
                          </a:solidFill>
                          <a:ea typeface="Meiryo UI" panose="020B0604030504040204" pitchFamily="50" charset="-128"/>
                        </a:rPr>
                        <a:t>／</a:t>
                      </a:r>
                      <a:r>
                        <a:rPr lang="en-US" altLang="ja-JP" sz="1100">
                          <a:solidFill>
                            <a:schemeClr val="tx2">
                              <a:lumMod val="75000"/>
                              <a:lumOff val="25000"/>
                            </a:schemeClr>
                          </a:solidFill>
                          <a:ea typeface="Meiryo UI" panose="020B0604030504040204" pitchFamily="50" charset="-128"/>
                        </a:rPr>
                        <a:t>en </a:t>
                      </a:r>
                      <a:r>
                        <a:rPr lang="ja-JP" altLang="en-US" sz="1100">
                          <a:solidFill>
                            <a:schemeClr val="tx2">
                              <a:lumMod val="75000"/>
                              <a:lumOff val="25000"/>
                            </a:schemeClr>
                          </a:solidFill>
                          <a:ea typeface="Meiryo UI" panose="020B0604030504040204" pitchFamily="50" charset="-128"/>
                        </a:rPr>
                        <a:t>を前提とし、通貨は </a:t>
                      </a:r>
                      <a:r>
                        <a:rPr lang="en-US" altLang="ja-JP" sz="1100">
                          <a:solidFill>
                            <a:schemeClr val="tx2">
                              <a:lumMod val="75000"/>
                              <a:lumOff val="25000"/>
                            </a:schemeClr>
                          </a:solidFill>
                          <a:ea typeface="Meiryo UI" panose="020B0604030504040204" pitchFamily="50" charset="-128"/>
                        </a:rPr>
                        <a:t>JPY </a:t>
                      </a:r>
                      <a:r>
                        <a:rPr lang="ja-JP" altLang="en-US" sz="1100">
                          <a:solidFill>
                            <a:schemeClr val="tx2">
                              <a:lumMod val="75000"/>
                              <a:lumOff val="25000"/>
                            </a:schemeClr>
                          </a:solidFill>
                          <a:ea typeface="Meiryo UI" panose="020B0604030504040204" pitchFamily="50" charset="-128"/>
                        </a:rPr>
                        <a:t>を標準とするが、将来的な拡張に備えて、通貨は </a:t>
                      </a:r>
                      <a:r>
                        <a:rPr lang="en-US" altLang="ja-JP" sz="1100">
                          <a:solidFill>
                            <a:schemeClr val="tx2">
                              <a:lumMod val="75000"/>
                              <a:lumOff val="25000"/>
                            </a:schemeClr>
                          </a:solidFill>
                          <a:ea typeface="Meiryo UI" panose="020B0604030504040204" pitchFamily="50" charset="-128"/>
                        </a:rPr>
                        <a:t>ISO 4217 </a:t>
                      </a:r>
                      <a:r>
                        <a:rPr lang="ja-JP" altLang="en-US" sz="1100">
                          <a:solidFill>
                            <a:schemeClr val="tx2">
                              <a:lumMod val="75000"/>
                              <a:lumOff val="25000"/>
                            </a:schemeClr>
                          </a:solidFill>
                          <a:ea typeface="Meiryo UI" panose="020B0604030504040204" pitchFamily="50" charset="-128"/>
                        </a:rPr>
                        <a:t>規格に準拠したコードで管理する。言語・通貨・タイムゾーンは、必要に応じてユーザーまたはテナント単位で設定可能とする。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61412854"/>
                  </a:ext>
                </a:extLst>
              </a:tr>
              <a:tr h="219834">
                <a:tc>
                  <a:txBody>
                    <a:bodyPr/>
                    <a:lstStyle/>
                    <a:p>
                      <a:r>
                        <a:rPr lang="en-US" sz="1100">
                          <a:solidFill>
                            <a:schemeClr val="tx2">
                              <a:lumMod val="75000"/>
                              <a:lumOff val="25000"/>
                            </a:schemeClr>
                          </a:solidFill>
                          <a:ea typeface="Meiryo UI" panose="020B0604030504040204" pitchFamily="50" charset="-128"/>
                        </a:rPr>
                        <a:t>19</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rowSpan="2">
                  <a:txBody>
                    <a:bodyPr/>
                    <a:lstStyle/>
                    <a:p>
                      <a:r>
                        <a:rPr lang="ja-JP" altLang="en-US" sz="1100">
                          <a:solidFill>
                            <a:schemeClr val="tx2">
                              <a:lumMod val="75000"/>
                              <a:lumOff val="25000"/>
                            </a:schemeClr>
                          </a:solidFill>
                          <a:ea typeface="Meiryo UI" panose="020B0604030504040204" pitchFamily="50" charset="-128"/>
                        </a:rPr>
                        <a:t>テナント</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法人</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対応設計</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テナント</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法人</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の持ち方</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テナント</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（法人</a:t>
                      </a:r>
                      <a:r>
                        <a:rPr lang="en-US" altLang="ja-JP" sz="1100">
                          <a:solidFill>
                            <a:schemeClr val="tx2">
                              <a:lumMod val="75000"/>
                              <a:lumOff val="25000"/>
                            </a:schemeClr>
                          </a:solidFill>
                          <a:ea typeface="Meiryo UI" panose="020B0604030504040204" pitchFamily="50" charset="-128"/>
                        </a:rPr>
                        <a:t>ID</a:t>
                      </a:r>
                      <a:r>
                        <a:rPr lang="ja-JP" altLang="en-US" sz="1100">
                          <a:solidFill>
                            <a:schemeClr val="tx2">
                              <a:lumMod val="75000"/>
                              <a:lumOff val="25000"/>
                            </a:schemeClr>
                          </a:solidFill>
                          <a:ea typeface="Meiryo UI" panose="020B0604030504040204" pitchFamily="50" charset="-128"/>
                        </a:rPr>
                        <a:t>）は、法人単位で管理・制御が必要な情報を保持する一部テーブルに限定して付与する。具体的には、契約プラン・サービス利用状況・法人内のロール設定など、テナントに紐づく情報を管理するテーブルに対して持たせるものと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3875368214"/>
                  </a:ext>
                </a:extLst>
              </a:tr>
              <a:tr h="219834">
                <a:tc>
                  <a:txBody>
                    <a:bodyPr/>
                    <a:lstStyle/>
                    <a:p>
                      <a:r>
                        <a:rPr lang="en-US" sz="1100">
                          <a:solidFill>
                            <a:schemeClr val="tx2">
                              <a:lumMod val="75000"/>
                              <a:lumOff val="25000"/>
                            </a:schemeClr>
                          </a:solidFill>
                          <a:ea typeface="Meiryo UI" panose="020B0604030504040204" pitchFamily="50" charset="-128"/>
                        </a:rPr>
                        <a:t>20</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a:solidFill>
                          <a:schemeClr val="tx2">
                            <a:lumMod val="75000"/>
                            <a:lumOff val="25000"/>
                          </a:schemeClr>
                        </a:solidFill>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クロステナント参照を防ぐ手段（ビュー／制約）</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管理者が複数の法人に所属している場合</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副業・兼業等</a:t>
                      </a:r>
                      <a:r>
                        <a:rPr lang="en-US" altLang="ja-JP" sz="1100">
                          <a:solidFill>
                            <a:schemeClr val="tx2">
                              <a:lumMod val="75000"/>
                              <a:lumOff val="25000"/>
                            </a:schemeClr>
                          </a:solidFill>
                          <a:ea typeface="Meiryo UI" panose="020B0604030504040204" pitchFamily="50" charset="-128"/>
                        </a:rPr>
                        <a:t>)</a:t>
                      </a:r>
                      <a:r>
                        <a:rPr lang="ja-JP" altLang="en-US" sz="1100">
                          <a:solidFill>
                            <a:schemeClr val="tx2">
                              <a:lumMod val="75000"/>
                              <a:lumOff val="25000"/>
                            </a:schemeClr>
                          </a:solidFill>
                          <a:ea typeface="Meiryo UI" panose="020B0604030504040204" pitchFamily="50" charset="-128"/>
                        </a:rPr>
                        <a:t>、ログイン後に自動的に法人が選択されることを防止し、操作対象の法人をユーザーが明示的に選択する</a:t>
                      </a:r>
                      <a:r>
                        <a:rPr lang="en-US" altLang="ja-JP" sz="1100">
                          <a:solidFill>
                            <a:schemeClr val="tx2">
                              <a:lumMod val="75000"/>
                              <a:lumOff val="25000"/>
                            </a:schemeClr>
                          </a:solidFill>
                          <a:ea typeface="Meiryo UI" panose="020B0604030504040204" pitchFamily="50" charset="-128"/>
                        </a:rPr>
                        <a:t>UI</a:t>
                      </a:r>
                      <a:r>
                        <a:rPr lang="ja-JP" altLang="en-US" sz="1100">
                          <a:solidFill>
                            <a:schemeClr val="tx2">
                              <a:lumMod val="75000"/>
                              <a:lumOff val="25000"/>
                            </a:schemeClr>
                          </a:solidFill>
                          <a:ea typeface="Meiryo UI" panose="020B0604030504040204" pitchFamily="50" charset="-128"/>
                        </a:rPr>
                        <a:t>・フローとすることで、誤操作を防止</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5161853"/>
                  </a:ext>
                </a:extLst>
              </a:tr>
              <a:tr h="219834">
                <a:tc>
                  <a:txBody>
                    <a:bodyPr/>
                    <a:lstStyle/>
                    <a:p>
                      <a:r>
                        <a:rPr lang="en-US" sz="1100">
                          <a:solidFill>
                            <a:schemeClr val="tx2">
                              <a:lumMod val="75000"/>
                              <a:lumOff val="25000"/>
                            </a:schemeClr>
                          </a:solidFill>
                          <a:ea typeface="Meiryo UI" panose="020B0604030504040204" pitchFamily="50" charset="-128"/>
                        </a:rPr>
                        <a:t>21</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chemeClr val="tx2">
                              <a:lumMod val="75000"/>
                              <a:lumOff val="25000"/>
                            </a:schemeClr>
                          </a:solidFill>
                          <a:ea typeface="Meiryo UI" panose="020B0604030504040204" pitchFamily="50" charset="-128"/>
                        </a:rPr>
                        <a:t>運用・監査・セキュリティ</a:t>
                      </a:r>
                      <a:endParaRPr lang="en-US" sz="1100">
                        <a:solidFill>
                          <a:schemeClr val="tx2">
                            <a:lumMod val="75000"/>
                            <a:lumOff val="25000"/>
                          </a:schemeClr>
                        </a:solidFill>
                        <a:ea typeface="Meiryo UI" panose="020B0604030504040204" pitchFamily="50" charset="-128"/>
                      </a:endParaRPr>
                    </a:p>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アクセス制御が必要な情報の扱い（マスキング、分離など）</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r>
                        <a:rPr lang="ja-JP" altLang="en-US" sz="1100">
                          <a:solidFill>
                            <a:schemeClr val="tx2">
                              <a:lumMod val="75000"/>
                              <a:lumOff val="25000"/>
                            </a:schemeClr>
                          </a:solidFill>
                          <a:ea typeface="Meiryo UI" panose="020B0604030504040204" pitchFamily="50" charset="-128"/>
                        </a:rPr>
                        <a:t>アクセス制御が必要な情報（例：個人情報、認証情報、決済情報等）については、閲覧レベルに応じたマスキング／非表示制御を行い、必要に応じて物理的にテーブルやスキーマを分離することで情報漏洩リスクを低減する</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ysDot"/>
                      <a:round/>
                      <a:headEnd type="none" w="med" len="med"/>
                      <a:tailEnd type="none" w="med" len="med"/>
                    </a:lnB>
                    <a:solidFill>
                      <a:schemeClr val="bg1"/>
                    </a:solidFill>
                  </a:tcPr>
                </a:tc>
                <a:extLst>
                  <a:ext uri="{0D108BD9-81ED-4DB2-BD59-A6C34878D82A}">
                    <a16:rowId xmlns:a16="http://schemas.microsoft.com/office/drawing/2014/main" val="2964680710"/>
                  </a:ext>
                </a:extLst>
              </a:tr>
              <a:tr h="219834">
                <a:tc>
                  <a:txBody>
                    <a:bodyPr/>
                    <a:lstStyle/>
                    <a:p>
                      <a:r>
                        <a:rPr lang="en-US" sz="1100">
                          <a:solidFill>
                            <a:schemeClr val="tx2">
                              <a:lumMod val="75000"/>
                              <a:lumOff val="25000"/>
                            </a:schemeClr>
                          </a:solidFill>
                          <a:ea typeface="Meiryo UI" panose="020B0604030504040204" pitchFamily="50" charset="-128"/>
                        </a:rPr>
                        <a:t>22</a:t>
                      </a: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B w="9525" cap="flat" cmpd="sng" algn="ctr">
                      <a:solidFill>
                        <a:schemeClr val="tx1"/>
                      </a:solidFill>
                      <a:prstDash val="solid"/>
                      <a:round/>
                      <a:headEnd type="none" w="med" len="med"/>
                      <a:tailEnd type="none" w="med" len="med"/>
                    </a:lnB>
                    <a:solidFill>
                      <a:schemeClr val="bg1"/>
                    </a:solidFill>
                  </a:tcPr>
                </a:tc>
                <a:tc>
                  <a:txBody>
                    <a:bodyPr/>
                    <a:lstStyle/>
                    <a:p>
                      <a:r>
                        <a:rPr lang="en-US" altLang="ja-JP" sz="1100">
                          <a:solidFill>
                            <a:schemeClr val="tx2">
                              <a:lumMod val="75000"/>
                              <a:lumOff val="25000"/>
                            </a:schemeClr>
                          </a:solidFill>
                          <a:ea typeface="Meiryo UI" panose="020B0604030504040204" pitchFamily="50" charset="-128"/>
                        </a:rPr>
                        <a:t>GDPR</a:t>
                      </a:r>
                      <a:r>
                        <a:rPr lang="ja-JP" altLang="en-US" sz="1100">
                          <a:solidFill>
                            <a:schemeClr val="tx2">
                              <a:lumMod val="75000"/>
                              <a:lumOff val="25000"/>
                            </a:schemeClr>
                          </a:solidFill>
                          <a:ea typeface="Meiryo UI" panose="020B0604030504040204" pitchFamily="50" charset="-128"/>
                        </a:rPr>
                        <a:t>や個人情報対応の設計ポイント（削除対応、同意履歴など）</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r>
                        <a:rPr lang="en-US" altLang="ja-JP" sz="1100">
                          <a:solidFill>
                            <a:schemeClr val="tx2">
                              <a:lumMod val="75000"/>
                              <a:lumOff val="25000"/>
                            </a:schemeClr>
                          </a:solidFill>
                          <a:ea typeface="Meiryo UI" panose="020B0604030504040204" pitchFamily="50" charset="-128"/>
                        </a:rPr>
                        <a:t>GDPR</a:t>
                      </a:r>
                      <a:r>
                        <a:rPr lang="ja-JP" altLang="en-US" sz="1100">
                          <a:solidFill>
                            <a:schemeClr val="tx2">
                              <a:lumMod val="75000"/>
                              <a:lumOff val="25000"/>
                            </a:schemeClr>
                          </a:solidFill>
                          <a:ea typeface="Meiryo UI" panose="020B0604030504040204" pitchFamily="50" charset="-128"/>
                        </a:rPr>
                        <a:t>や個人情報保護法に対応するため、個人データの削除要求への応答、同意取得の履歴管理、匿名化対応など、プライバシー保護を前提とした設計を行う</a:t>
                      </a:r>
                      <a:endParaRPr lang="en-US" sz="110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tc>
                  <a:txBody>
                    <a:bodyPr/>
                    <a:lstStyle/>
                    <a:p>
                      <a:endParaRPr lang="en-US" sz="1100" dirty="0">
                        <a:solidFill>
                          <a:schemeClr val="tx2">
                            <a:lumMod val="75000"/>
                            <a:lumOff val="25000"/>
                          </a:schemeClr>
                        </a:solidFill>
                        <a:ea typeface="Meiryo UI" panose="020B0604030504040204" pitchFamily="50" charset="-128"/>
                      </a:endParaRPr>
                    </a:p>
                  </a:txBody>
                  <a:tcPr marL="36000" marR="36000">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14771173"/>
                  </a:ext>
                </a:extLst>
              </a:tr>
            </a:tbl>
          </a:graphicData>
        </a:graphic>
      </p:graphicFrame>
      <p:sp>
        <p:nvSpPr>
          <p:cNvPr id="8" name="タイトル 140">
            <a:extLst>
              <a:ext uri="{FF2B5EF4-FFF2-40B4-BE49-F238E27FC236}">
                <a16:creationId xmlns:a16="http://schemas.microsoft.com/office/drawing/2014/main" id="{2D692C44-0F03-A5CD-DE32-970E2D8A0ECF}"/>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デジタル人材</a:t>
            </a:r>
            <a:r>
              <a:rPr lang="en-US" altLang="ja-JP">
                <a:ea typeface="Meiryo UI" panose="020B0604030504040204" pitchFamily="50" charset="-128"/>
              </a:rPr>
              <a:t>DB</a:t>
            </a:r>
            <a:r>
              <a:rPr lang="ja-JP" altLang="en-US">
                <a:ea typeface="Meiryo UI" panose="020B0604030504040204" pitchFamily="50" charset="-128"/>
              </a:rPr>
              <a:t>：概念データモデル設計方針案（</a:t>
            </a:r>
            <a:r>
              <a:rPr lang="en-US" altLang="ja-JP">
                <a:ea typeface="Meiryo UI" panose="020B0604030504040204" pitchFamily="50" charset="-128"/>
              </a:rPr>
              <a:t>3/3</a:t>
            </a:r>
            <a:r>
              <a:rPr lang="ja-JP" altLang="en-US">
                <a:ea typeface="Meiryo UI" panose="020B0604030504040204" pitchFamily="50" charset="-128"/>
              </a:rPr>
              <a:t>）</a:t>
            </a:r>
          </a:p>
        </p:txBody>
      </p:sp>
      <p:sp>
        <p:nvSpPr>
          <p:cNvPr id="3" name="ee4pFootnotes">
            <a:extLst>
              <a:ext uri="{FF2B5EF4-FFF2-40B4-BE49-F238E27FC236}">
                <a16:creationId xmlns:a16="http://schemas.microsoft.com/office/drawing/2014/main" id="{93B604CC-160E-224D-64BC-9CB3B36FEB55}"/>
              </a:ext>
            </a:extLst>
          </p:cNvPr>
          <p:cNvSpPr>
            <a:spLocks noChangeArrowheads="1"/>
          </p:cNvSpPr>
          <p:nvPr/>
        </p:nvSpPr>
        <p:spPr bwMode="auto">
          <a:xfrm>
            <a:off x="590106" y="6712909"/>
            <a:ext cx="5414128" cy="110800"/>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ja-JP" altLang="en-US" sz="800">
                <a:solidFill>
                  <a:schemeClr val="bg1">
                    <a:lumMod val="50000"/>
                  </a:schemeClr>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本定義は要件定義フェーズにおける設計案であり、実装フェーズにて技術的要件・運用方針を踏まえて最終確定されるものとします。</a:t>
            </a:r>
            <a:endParaRPr lang="en-US" sz="800">
              <a:solidFill>
                <a:schemeClr val="bg1">
                  <a:lumMod val="50000"/>
                </a:schemeClr>
              </a:solidFill>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11432703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6E8DF3-B39D-E43B-D80F-7800BE1D0A26}"/>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238139E1-2779-0789-DDCD-91CFE9BA5861}"/>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デジタル人材</a:t>
            </a:r>
            <a:r>
              <a:rPr lang="en-US" altLang="ja-JP">
                <a:ea typeface="Meiryo UI" panose="020B0604030504040204" pitchFamily="50" charset="-128"/>
              </a:rPr>
              <a:t>DB</a:t>
            </a:r>
            <a:r>
              <a:rPr lang="ja-JP" altLang="en-US">
                <a:ea typeface="Meiryo UI" panose="020B0604030504040204" pitchFamily="50" charset="-128"/>
              </a:rPr>
              <a:t>：データ一覧・データモデル</a:t>
            </a:r>
          </a:p>
        </p:txBody>
      </p:sp>
      <p:sp>
        <p:nvSpPr>
          <p:cNvPr id="153" name="テキスト ボックス 15">
            <a:extLst>
              <a:ext uri="{FF2B5EF4-FFF2-40B4-BE49-F238E27FC236}">
                <a16:creationId xmlns:a16="http://schemas.microsoft.com/office/drawing/2014/main" id="{B5C27D84-B4A1-8F73-1CF8-BDFFEC647C0F}"/>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endParaRPr lang="ja-JP" altLang="en-US">
              <a:solidFill>
                <a:srgbClr val="000000"/>
              </a:solidFill>
              <a:latin typeface="+mj-lt"/>
              <a:ea typeface="Meiryo UI" panose="020B0604030504040204" pitchFamily="50" charset="-128"/>
            </a:endParaRPr>
          </a:p>
        </p:txBody>
      </p:sp>
      <p:sp>
        <p:nvSpPr>
          <p:cNvPr id="6" name="TextBox 5">
            <a:extLst>
              <a:ext uri="{FF2B5EF4-FFF2-40B4-BE49-F238E27FC236}">
                <a16:creationId xmlns:a16="http://schemas.microsoft.com/office/drawing/2014/main" id="{4599B5F8-A073-8E1D-A283-DB6C44A323B0}"/>
              </a:ext>
            </a:extLst>
          </p:cNvPr>
          <p:cNvSpPr txBox="1"/>
          <p:nvPr/>
        </p:nvSpPr>
        <p:spPr>
          <a:xfrm>
            <a:off x="456046" y="1019390"/>
            <a:ext cx="10824572" cy="258532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ja-JP" altLang="en-US">
                <a:solidFill>
                  <a:srgbClr val="575757"/>
                </a:solidFill>
                <a:latin typeface="+mj-lt"/>
              </a:rPr>
              <a:t>データ定義の案は下記を参照ください。</a:t>
            </a:r>
            <a:endParaRPr lang="en-US">
              <a:solidFill>
                <a:srgbClr val="575757"/>
              </a:solidFill>
              <a:latin typeface="+mj-lt"/>
            </a:endParaRPr>
          </a:p>
          <a:p>
            <a:endParaRPr lang="en-US">
              <a:solidFill>
                <a:srgbClr val="575757"/>
              </a:solidFill>
              <a:latin typeface="+mj-lt"/>
            </a:endParaRPr>
          </a:p>
          <a:p>
            <a:pPr marL="324000" lvl="1" indent="-216000">
              <a:buClr>
                <a:schemeClr val="tx2"/>
              </a:buClr>
              <a:buFont typeface="Trebuchet MS" panose="020B0603020202020204" pitchFamily="34" charset="0"/>
              <a:buChar char="•"/>
            </a:pPr>
            <a:r>
              <a:rPr lang="en-US">
                <a:solidFill>
                  <a:srgbClr val="575757"/>
                </a:solidFill>
                <a:latin typeface="+mj-lt"/>
              </a:rPr>
              <a:t>【別紙8】データモデル</a:t>
            </a:r>
          </a:p>
          <a:p>
            <a:pPr marL="324000" lvl="1" indent="-216000">
              <a:buClr>
                <a:schemeClr val="tx2"/>
              </a:buClr>
              <a:buFont typeface="Trebuchet MS" panose="020B0603020202020204" pitchFamily="34" charset="0"/>
              <a:buChar char="•"/>
            </a:pPr>
            <a:r>
              <a:rPr lang="en-US" altLang="ja-JP">
                <a:solidFill>
                  <a:srgbClr val="575757"/>
                </a:solidFill>
                <a:latin typeface="+mj-lt"/>
              </a:rPr>
              <a:t>【</a:t>
            </a:r>
            <a:r>
              <a:rPr lang="ja-JP" altLang="en-US">
                <a:solidFill>
                  <a:srgbClr val="575757"/>
                </a:solidFill>
                <a:latin typeface="+mj-lt"/>
              </a:rPr>
              <a:t>別紙</a:t>
            </a:r>
            <a:r>
              <a:rPr lang="en-US" altLang="ja-JP">
                <a:solidFill>
                  <a:srgbClr val="575757"/>
                </a:solidFill>
                <a:latin typeface="+mj-lt"/>
              </a:rPr>
              <a:t>9】</a:t>
            </a:r>
            <a:r>
              <a:rPr lang="ja-JP" altLang="en-US">
                <a:solidFill>
                  <a:srgbClr val="575757"/>
                </a:solidFill>
                <a:latin typeface="+mj-lt"/>
              </a:rPr>
              <a:t>データ一覧</a:t>
            </a:r>
            <a:endParaRPr lang="en-US" altLang="ja-JP">
              <a:solidFill>
                <a:srgbClr val="575757"/>
              </a:solidFill>
              <a:latin typeface="+mj-lt"/>
            </a:endParaRPr>
          </a:p>
          <a:p>
            <a:pPr marL="324000" lvl="1" indent="-216000">
              <a:buClr>
                <a:schemeClr val="tx2"/>
              </a:buClr>
              <a:buFont typeface="Trebuchet MS" panose="020B0603020202020204" pitchFamily="34" charset="0"/>
              <a:buChar char="•"/>
            </a:pPr>
            <a:endParaRPr lang="en-US">
              <a:solidFill>
                <a:srgbClr val="575757"/>
              </a:solidFill>
              <a:latin typeface="+mj-lt"/>
            </a:endParaRPr>
          </a:p>
          <a:p>
            <a:pPr marL="324000" lvl="1" indent="-216000">
              <a:buClr>
                <a:schemeClr val="tx2"/>
              </a:buClr>
              <a:buFont typeface="Trebuchet MS" panose="020B0603020202020204" pitchFamily="34" charset="0"/>
              <a:buChar char="•"/>
            </a:pPr>
            <a:endParaRPr lang="en-US">
              <a:solidFill>
                <a:srgbClr val="575757"/>
              </a:solidFill>
              <a:latin typeface="+mj-lt"/>
            </a:endParaRPr>
          </a:p>
          <a:p>
            <a:pPr marL="108000" lvl="1">
              <a:buClr>
                <a:schemeClr val="tx2"/>
              </a:buClr>
            </a:pPr>
            <a:r>
              <a:rPr lang="ja-JP" altLang="en-US" sz="1800">
                <a:solidFill>
                  <a:srgbClr val="575757"/>
                </a:solidFill>
                <a:latin typeface="Meiryo UI" panose="020B0604030504040204" pitchFamily="50" charset="-128"/>
                <a:ea typeface="Meiryo UI" panose="020B0604030504040204" pitchFamily="50" charset="-128"/>
                <a:cs typeface="Arial" pitchFamily="34" charset="0"/>
              </a:rPr>
              <a:t>本定義は要件定義フェーズにおける設計案であり、実装フェーズにて技術的要件・運用方針・移行方針を踏まえて最終確定されるものとします。</a:t>
            </a:r>
            <a:endParaRPr lang="en-US" sz="1800">
              <a:solidFill>
                <a:srgbClr val="575757"/>
              </a:solidFill>
              <a:latin typeface="Meiryo UI" panose="020B0604030504040204" pitchFamily="50" charset="-128"/>
              <a:ea typeface="Meiryo UI" panose="020B0604030504040204" pitchFamily="50" charset="-128"/>
              <a:cs typeface="Arial" pitchFamily="34" charset="0"/>
            </a:endParaRPr>
          </a:p>
          <a:p>
            <a:pPr marL="108000" lvl="1">
              <a:buClr>
                <a:schemeClr val="tx2"/>
              </a:buClr>
            </a:pPr>
            <a:endParaRPr lang="en-US">
              <a:solidFill>
                <a:srgbClr val="575757"/>
              </a:solidFill>
              <a:latin typeface="+mj-lt"/>
            </a:endParaRPr>
          </a:p>
        </p:txBody>
      </p:sp>
    </p:spTree>
    <p:extLst>
      <p:ext uri="{BB962C8B-B14F-4D97-AF65-F5344CB8AC3E}">
        <p14:creationId xmlns:p14="http://schemas.microsoft.com/office/powerpoint/2010/main" val="38308873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DCD7F9-E40E-D397-841C-429BE69934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6282BA5-F43D-65BD-66F7-E6E230CB1E98}"/>
              </a:ext>
            </a:extLst>
          </p:cNvPr>
          <p:cNvSpPr>
            <a:spLocks noGrp="1"/>
          </p:cNvSpPr>
          <p:nvPr>
            <p:ph type="title"/>
          </p:nvPr>
        </p:nvSpPr>
        <p:spPr/>
        <p:txBody>
          <a:bodyPr vert="horz"/>
          <a:lstStyle/>
          <a:p>
            <a:r>
              <a:rPr lang="ja-JP" altLang="en-US">
                <a:ea typeface="Meiryo UI" panose="020B0604030504040204" pitchFamily="50" charset="-128"/>
              </a:rPr>
              <a:t>データ基盤</a:t>
            </a:r>
          </a:p>
        </p:txBody>
      </p:sp>
    </p:spTree>
    <p:extLst>
      <p:ext uri="{BB962C8B-B14F-4D97-AF65-F5344CB8AC3E}">
        <p14:creationId xmlns:p14="http://schemas.microsoft.com/office/powerpoint/2010/main" val="35476316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452BC8-9F8D-B19B-4E83-99CC57119A55}"/>
              </a:ext>
            </a:extLst>
          </p:cNvPr>
          <p:cNvSpPr>
            <a:spLocks noGrp="1"/>
          </p:cNvSpPr>
          <p:nvPr>
            <p:ph type="title"/>
          </p:nvPr>
        </p:nvSpPr>
        <p:spPr/>
        <p:txBody>
          <a:bodyPr vert="horz"/>
          <a:lstStyle/>
          <a:p>
            <a:r>
              <a:rPr lang="ja-JP" altLang="en-US"/>
              <a:t>デジタル人材</a:t>
            </a:r>
            <a:r>
              <a:rPr lang="en-US" altLang="ja-JP"/>
              <a:t>DB</a:t>
            </a:r>
            <a:r>
              <a:rPr lang="ja-JP" altLang="en-US"/>
              <a:t>：データ基盤フロー（</a:t>
            </a:r>
            <a:r>
              <a:rPr lang="en-US" altLang="ja-JP"/>
              <a:t>1/2</a:t>
            </a:r>
            <a:r>
              <a:rPr lang="ja-JP" altLang="en-US"/>
              <a:t>）</a:t>
            </a:r>
            <a:endParaRPr lang="en-US"/>
          </a:p>
        </p:txBody>
      </p:sp>
      <p:sp>
        <p:nvSpPr>
          <p:cNvPr id="3" name="角丸四角形 120">
            <a:extLst>
              <a:ext uri="{FF2B5EF4-FFF2-40B4-BE49-F238E27FC236}">
                <a16:creationId xmlns:a16="http://schemas.microsoft.com/office/drawing/2014/main" id="{1548CC7A-7AAE-6C12-3ACA-F5FD713FD1E6}"/>
              </a:ext>
            </a:extLst>
          </p:cNvPr>
          <p:cNvSpPr/>
          <p:nvPr/>
        </p:nvSpPr>
        <p:spPr>
          <a:xfrm>
            <a:off x="3251406" y="1797403"/>
            <a:ext cx="2808000" cy="2195540"/>
          </a:xfrm>
          <a:prstGeom prst="roundRect">
            <a:avLst>
              <a:gd name="adj" fmla="val 0"/>
            </a:avLst>
          </a:prstGeom>
          <a:solidFill>
            <a:srgbClr val="DFEFFA"/>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sz="1100" b="1">
              <a:solidFill>
                <a:schemeClr val="bg1"/>
              </a:solidFill>
              <a:ea typeface="Meiryo UI" panose="020B0604030504040204" pitchFamily="50" charset="-128"/>
            </a:endParaRPr>
          </a:p>
        </p:txBody>
      </p:sp>
      <p:sp>
        <p:nvSpPr>
          <p:cNvPr id="4" name="角丸四角形 115">
            <a:extLst>
              <a:ext uri="{FF2B5EF4-FFF2-40B4-BE49-F238E27FC236}">
                <a16:creationId xmlns:a16="http://schemas.microsoft.com/office/drawing/2014/main" id="{85E87BCA-3DEF-1046-7471-6569CA98912B}"/>
              </a:ext>
            </a:extLst>
          </p:cNvPr>
          <p:cNvSpPr/>
          <p:nvPr/>
        </p:nvSpPr>
        <p:spPr>
          <a:xfrm>
            <a:off x="372001" y="5090259"/>
            <a:ext cx="8566812" cy="1044000"/>
          </a:xfrm>
          <a:prstGeom prst="roundRect">
            <a:avLst>
              <a:gd name="adj" fmla="val 0"/>
            </a:avLst>
          </a:prstGeom>
          <a:solidFill>
            <a:srgbClr val="DFEFFA"/>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sz="1100" b="1">
              <a:solidFill>
                <a:schemeClr val="bg1"/>
              </a:solidFill>
              <a:ea typeface="Meiryo UI" panose="020B0604030504040204" pitchFamily="50" charset="-128"/>
            </a:endParaRPr>
          </a:p>
        </p:txBody>
      </p:sp>
      <p:sp>
        <p:nvSpPr>
          <p:cNvPr id="5" name="角丸四角形 117">
            <a:extLst>
              <a:ext uri="{FF2B5EF4-FFF2-40B4-BE49-F238E27FC236}">
                <a16:creationId xmlns:a16="http://schemas.microsoft.com/office/drawing/2014/main" id="{24ABED90-A399-A8E1-5E0E-5D78D753D438}"/>
              </a:ext>
            </a:extLst>
          </p:cNvPr>
          <p:cNvSpPr/>
          <p:nvPr/>
        </p:nvSpPr>
        <p:spPr>
          <a:xfrm>
            <a:off x="3251405" y="3993428"/>
            <a:ext cx="5687407" cy="1096831"/>
          </a:xfrm>
          <a:prstGeom prst="roundRect">
            <a:avLst>
              <a:gd name="adj" fmla="val 0"/>
            </a:avLst>
          </a:prstGeom>
          <a:solidFill>
            <a:srgbClr val="DFEFFA"/>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sz="1100" b="1">
              <a:solidFill>
                <a:schemeClr val="bg1"/>
              </a:solidFill>
              <a:ea typeface="Meiryo UI" panose="020B0604030504040204" pitchFamily="50" charset="-128"/>
            </a:endParaRPr>
          </a:p>
        </p:txBody>
      </p:sp>
      <p:sp>
        <p:nvSpPr>
          <p:cNvPr id="6" name="角丸四角形 118">
            <a:extLst>
              <a:ext uri="{FF2B5EF4-FFF2-40B4-BE49-F238E27FC236}">
                <a16:creationId xmlns:a16="http://schemas.microsoft.com/office/drawing/2014/main" id="{2F932D97-BBF4-0D75-BDCF-B8A4AD64BCEB}"/>
              </a:ext>
            </a:extLst>
          </p:cNvPr>
          <p:cNvSpPr/>
          <p:nvPr/>
        </p:nvSpPr>
        <p:spPr>
          <a:xfrm>
            <a:off x="372000" y="1799764"/>
            <a:ext cx="2808000" cy="3237664"/>
          </a:xfrm>
          <a:prstGeom prst="roundRect">
            <a:avLst>
              <a:gd name="adj" fmla="val 0"/>
            </a:avLst>
          </a:prstGeom>
          <a:solidFill>
            <a:srgbClr val="DFEFFA"/>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sz="1100" b="1">
              <a:solidFill>
                <a:schemeClr val="bg1"/>
              </a:solidFill>
              <a:ea typeface="Meiryo UI" panose="020B0604030504040204" pitchFamily="50" charset="-128"/>
            </a:endParaRPr>
          </a:p>
        </p:txBody>
      </p:sp>
      <p:grpSp>
        <p:nvGrpSpPr>
          <p:cNvPr id="7" name="グループ化 6">
            <a:extLst>
              <a:ext uri="{FF2B5EF4-FFF2-40B4-BE49-F238E27FC236}">
                <a16:creationId xmlns:a16="http://schemas.microsoft.com/office/drawing/2014/main" id="{51B207ED-DBE7-1880-0016-0065241BFC17}"/>
              </a:ext>
            </a:extLst>
          </p:cNvPr>
          <p:cNvGrpSpPr/>
          <p:nvPr/>
        </p:nvGrpSpPr>
        <p:grpSpPr>
          <a:xfrm>
            <a:off x="336000" y="1346405"/>
            <a:ext cx="11520000" cy="288000"/>
            <a:chOff x="336000" y="1706627"/>
            <a:chExt cx="11520000" cy="288000"/>
          </a:xfrm>
        </p:grpSpPr>
        <p:sp>
          <p:nvSpPr>
            <p:cNvPr id="8" name="角丸四角形 40">
              <a:extLst>
                <a:ext uri="{FF2B5EF4-FFF2-40B4-BE49-F238E27FC236}">
                  <a16:creationId xmlns:a16="http://schemas.microsoft.com/office/drawing/2014/main" id="{504BCB9B-D52E-652D-3BCC-589995F44857}"/>
                </a:ext>
              </a:extLst>
            </p:cNvPr>
            <p:cNvSpPr/>
            <p:nvPr/>
          </p:nvSpPr>
          <p:spPr>
            <a:xfrm>
              <a:off x="336000" y="1706627"/>
              <a:ext cx="11520000" cy="288000"/>
            </a:xfrm>
            <a:prstGeom prst="roundRect">
              <a:avLst>
                <a:gd name="adj" fmla="val 50000"/>
              </a:avLst>
            </a:prstGeom>
            <a:solidFill>
              <a:srgbClr val="295E7E"/>
            </a:solidFill>
            <a:ln w="10795" cap="flat" cmpd="sng" algn="ctr">
              <a:solidFill>
                <a:srgbClr val="295E7E"/>
              </a:solidFill>
              <a:prstDash val="solid"/>
              <a:round/>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a:ea typeface="Meiryo UI" panose="020B0604030504040204" pitchFamily="50" charset="-128"/>
              </a:endParaRPr>
            </a:p>
          </p:txBody>
        </p:sp>
        <p:sp>
          <p:nvSpPr>
            <p:cNvPr id="9" name="正方形/長方形 8">
              <a:extLst>
                <a:ext uri="{FF2B5EF4-FFF2-40B4-BE49-F238E27FC236}">
                  <a16:creationId xmlns:a16="http://schemas.microsoft.com/office/drawing/2014/main" id="{B69308A9-B51F-5BED-BCA6-707536EF1639}"/>
                </a:ext>
              </a:extLst>
            </p:cNvPr>
            <p:cNvSpPr/>
            <p:nvPr/>
          </p:nvSpPr>
          <p:spPr>
            <a:xfrm>
              <a:off x="336000" y="1724627"/>
              <a:ext cx="2518218" cy="252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b="1">
                  <a:latin typeface="+mj-lt"/>
                  <a:ea typeface="Meiryo UI" panose="020B0604030504040204" pitchFamily="50" charset="-128"/>
                </a:rPr>
                <a:t>収集</a:t>
              </a:r>
            </a:p>
          </p:txBody>
        </p:sp>
        <p:sp>
          <p:nvSpPr>
            <p:cNvPr id="10" name="山形 43">
              <a:extLst>
                <a:ext uri="{FF2B5EF4-FFF2-40B4-BE49-F238E27FC236}">
                  <a16:creationId xmlns:a16="http://schemas.microsoft.com/office/drawing/2014/main" id="{77D7BED8-FE25-AE4C-9B35-77082F43211D}"/>
                </a:ext>
              </a:extLst>
            </p:cNvPr>
            <p:cNvSpPr/>
            <p:nvPr/>
          </p:nvSpPr>
          <p:spPr>
            <a:xfrm>
              <a:off x="3000000" y="1778627"/>
              <a:ext cx="72000" cy="144000"/>
            </a:xfrm>
            <a:prstGeom prst="chevron">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a:solidFill>
                  <a:schemeClr val="tx1"/>
                </a:solidFill>
                <a:ea typeface="Meiryo UI" panose="020B0604030504040204" pitchFamily="50" charset="-128"/>
              </a:endParaRPr>
            </a:p>
          </p:txBody>
        </p:sp>
        <p:sp>
          <p:nvSpPr>
            <p:cNvPr id="11" name="正方形/長方形 10">
              <a:extLst>
                <a:ext uri="{FF2B5EF4-FFF2-40B4-BE49-F238E27FC236}">
                  <a16:creationId xmlns:a16="http://schemas.microsoft.com/office/drawing/2014/main" id="{24584114-0BCC-BEEB-9A45-54A892EA8B5F}"/>
                </a:ext>
              </a:extLst>
            </p:cNvPr>
            <p:cNvSpPr/>
            <p:nvPr/>
          </p:nvSpPr>
          <p:spPr>
            <a:xfrm>
              <a:off x="3216000" y="1724627"/>
              <a:ext cx="2517624" cy="252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b="1">
                  <a:latin typeface="+mj-lt"/>
                  <a:ea typeface="Meiryo UI" panose="020B0604030504040204" pitchFamily="50" charset="-128"/>
                </a:rPr>
                <a:t>　統合</a:t>
              </a:r>
            </a:p>
          </p:txBody>
        </p:sp>
        <p:sp>
          <p:nvSpPr>
            <p:cNvPr id="12" name="山形 45">
              <a:extLst>
                <a:ext uri="{FF2B5EF4-FFF2-40B4-BE49-F238E27FC236}">
                  <a16:creationId xmlns:a16="http://schemas.microsoft.com/office/drawing/2014/main" id="{6B4AE14A-AAAD-E010-18C1-7CB3510C2EFE}"/>
                </a:ext>
              </a:extLst>
            </p:cNvPr>
            <p:cNvSpPr/>
            <p:nvPr/>
          </p:nvSpPr>
          <p:spPr>
            <a:xfrm>
              <a:off x="5879406" y="1778627"/>
              <a:ext cx="72000" cy="144000"/>
            </a:xfrm>
            <a:prstGeom prst="chevron">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a:solidFill>
                  <a:schemeClr val="tx1"/>
                </a:solidFill>
                <a:ea typeface="Meiryo UI" panose="020B0604030504040204" pitchFamily="50" charset="-128"/>
              </a:endParaRPr>
            </a:p>
          </p:txBody>
        </p:sp>
        <p:sp>
          <p:nvSpPr>
            <p:cNvPr id="13" name="正方形/長方形 12">
              <a:extLst>
                <a:ext uri="{FF2B5EF4-FFF2-40B4-BE49-F238E27FC236}">
                  <a16:creationId xmlns:a16="http://schemas.microsoft.com/office/drawing/2014/main" id="{2E2E9BAC-995B-C60C-8401-CFE6AF48D397}"/>
                </a:ext>
              </a:extLst>
            </p:cNvPr>
            <p:cNvSpPr/>
            <p:nvPr/>
          </p:nvSpPr>
          <p:spPr>
            <a:xfrm>
              <a:off x="6096000" y="1724627"/>
              <a:ext cx="2517030" cy="252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b="1">
                  <a:latin typeface="+mj-lt"/>
                  <a:ea typeface="Meiryo UI" panose="020B0604030504040204" pitchFamily="50" charset="-128"/>
                </a:rPr>
                <a:t>分析</a:t>
              </a:r>
            </a:p>
          </p:txBody>
        </p:sp>
        <p:sp>
          <p:nvSpPr>
            <p:cNvPr id="14" name="山形 47">
              <a:extLst>
                <a:ext uri="{FF2B5EF4-FFF2-40B4-BE49-F238E27FC236}">
                  <a16:creationId xmlns:a16="http://schemas.microsoft.com/office/drawing/2014/main" id="{67CC16DE-2697-C701-2FEA-10D75497648B}"/>
                </a:ext>
              </a:extLst>
            </p:cNvPr>
            <p:cNvSpPr/>
            <p:nvPr/>
          </p:nvSpPr>
          <p:spPr>
            <a:xfrm>
              <a:off x="8758812" y="1778627"/>
              <a:ext cx="72000" cy="144000"/>
            </a:xfrm>
            <a:prstGeom prst="chevron">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a:solidFill>
                  <a:schemeClr val="tx1"/>
                </a:solidFill>
                <a:ea typeface="Meiryo UI" panose="020B0604030504040204" pitchFamily="50" charset="-128"/>
              </a:endParaRPr>
            </a:p>
          </p:txBody>
        </p:sp>
        <p:sp>
          <p:nvSpPr>
            <p:cNvPr id="15" name="正方形/長方形 14">
              <a:extLst>
                <a:ext uri="{FF2B5EF4-FFF2-40B4-BE49-F238E27FC236}">
                  <a16:creationId xmlns:a16="http://schemas.microsoft.com/office/drawing/2014/main" id="{D742F32F-4B44-39D7-871E-EC68764986F1}"/>
                </a:ext>
              </a:extLst>
            </p:cNvPr>
            <p:cNvSpPr/>
            <p:nvPr/>
          </p:nvSpPr>
          <p:spPr>
            <a:xfrm>
              <a:off x="8976000" y="1724627"/>
              <a:ext cx="2516436" cy="2520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b="1">
                  <a:latin typeface="+mj-lt"/>
                  <a:ea typeface="Meiryo UI" panose="020B0604030504040204" pitchFamily="50" charset="-128"/>
                </a:rPr>
                <a:t>施策</a:t>
              </a:r>
            </a:p>
          </p:txBody>
        </p:sp>
        <p:sp>
          <p:nvSpPr>
            <p:cNvPr id="16" name="山形 49">
              <a:extLst>
                <a:ext uri="{FF2B5EF4-FFF2-40B4-BE49-F238E27FC236}">
                  <a16:creationId xmlns:a16="http://schemas.microsoft.com/office/drawing/2014/main" id="{4B1BC02C-445B-06B8-C4A2-25E719EA8DB7}"/>
                </a:ext>
              </a:extLst>
            </p:cNvPr>
            <p:cNvSpPr/>
            <p:nvPr/>
          </p:nvSpPr>
          <p:spPr>
            <a:xfrm>
              <a:off x="11638218" y="1778627"/>
              <a:ext cx="72000" cy="144000"/>
            </a:xfrm>
            <a:prstGeom prst="chevron">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a:solidFill>
                  <a:schemeClr val="tx1"/>
                </a:solidFill>
                <a:ea typeface="Meiryo UI" panose="020B0604030504040204" pitchFamily="50" charset="-128"/>
              </a:endParaRPr>
            </a:p>
          </p:txBody>
        </p:sp>
      </p:grpSp>
      <p:sp>
        <p:nvSpPr>
          <p:cNvPr id="17" name="角丸四角形 63">
            <a:extLst>
              <a:ext uri="{FF2B5EF4-FFF2-40B4-BE49-F238E27FC236}">
                <a16:creationId xmlns:a16="http://schemas.microsoft.com/office/drawing/2014/main" id="{AA3C8BDA-6A0F-B18D-79D9-C770BB74A140}"/>
              </a:ext>
            </a:extLst>
          </p:cNvPr>
          <p:cNvSpPr/>
          <p:nvPr/>
        </p:nvSpPr>
        <p:spPr>
          <a:xfrm>
            <a:off x="513624" y="5894057"/>
            <a:ext cx="8280000" cy="180000"/>
          </a:xfrm>
          <a:prstGeom prst="roundRect">
            <a:avLst>
              <a:gd name="adj" fmla="val 24486"/>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1100" b="1">
                <a:solidFill>
                  <a:schemeClr val="bg1"/>
                </a:solidFill>
                <a:ea typeface="Meiryo UI" panose="020B0604030504040204" pitchFamily="50" charset="-128"/>
              </a:rPr>
              <a:t>データ・マーケティング基盤</a:t>
            </a:r>
          </a:p>
        </p:txBody>
      </p:sp>
      <p:sp>
        <p:nvSpPr>
          <p:cNvPr id="18" name="角丸四角形 101">
            <a:extLst>
              <a:ext uri="{FF2B5EF4-FFF2-40B4-BE49-F238E27FC236}">
                <a16:creationId xmlns:a16="http://schemas.microsoft.com/office/drawing/2014/main" id="{485AC422-9333-57C7-D075-CCCBEE1A76EC}"/>
              </a:ext>
            </a:extLst>
          </p:cNvPr>
          <p:cNvSpPr/>
          <p:nvPr/>
        </p:nvSpPr>
        <p:spPr>
          <a:xfrm>
            <a:off x="6130812" y="1799764"/>
            <a:ext cx="5685032" cy="1044000"/>
          </a:xfrm>
          <a:prstGeom prst="roundRect">
            <a:avLst>
              <a:gd name="adj" fmla="val 0"/>
            </a:avLst>
          </a:prstGeom>
          <a:solidFill>
            <a:srgbClr val="DFEFFA"/>
          </a:solidFill>
          <a:ln>
            <a:no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endParaRPr kumimoji="1" lang="ja-JP" altLang="en-US" sz="1100" b="1">
              <a:solidFill>
                <a:schemeClr val="bg1"/>
              </a:solidFill>
              <a:ea typeface="Meiryo UI" panose="020B0604030504040204" pitchFamily="50" charset="-128"/>
            </a:endParaRPr>
          </a:p>
        </p:txBody>
      </p:sp>
      <p:sp>
        <p:nvSpPr>
          <p:cNvPr id="19" name="角丸四角形 71">
            <a:extLst>
              <a:ext uri="{FF2B5EF4-FFF2-40B4-BE49-F238E27FC236}">
                <a16:creationId xmlns:a16="http://schemas.microsoft.com/office/drawing/2014/main" id="{9D2C6942-B91E-7524-E202-F9E0B293BCFF}"/>
              </a:ext>
            </a:extLst>
          </p:cNvPr>
          <p:cNvSpPr/>
          <p:nvPr/>
        </p:nvSpPr>
        <p:spPr>
          <a:xfrm>
            <a:off x="6273624" y="2591764"/>
            <a:ext cx="5400594" cy="180000"/>
          </a:xfrm>
          <a:prstGeom prst="roundRect">
            <a:avLst>
              <a:gd name="adj" fmla="val 24486"/>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en-US" altLang="ja-JP" sz="1100" b="1">
                <a:solidFill>
                  <a:schemeClr val="bg1"/>
                </a:solidFill>
                <a:ea typeface="Meiryo UI" panose="020B0604030504040204" pitchFamily="50" charset="-128"/>
              </a:rPr>
              <a:t>MA</a:t>
            </a:r>
            <a:endParaRPr kumimoji="1" lang="ja-JP" altLang="en-US" sz="1100" b="1">
              <a:solidFill>
                <a:schemeClr val="bg1"/>
              </a:solidFill>
              <a:ea typeface="Meiryo UI" panose="020B0604030504040204" pitchFamily="50" charset="-128"/>
            </a:endParaRPr>
          </a:p>
        </p:txBody>
      </p:sp>
      <p:grpSp>
        <p:nvGrpSpPr>
          <p:cNvPr id="20" name="グループ化 19">
            <a:extLst>
              <a:ext uri="{FF2B5EF4-FFF2-40B4-BE49-F238E27FC236}">
                <a16:creationId xmlns:a16="http://schemas.microsoft.com/office/drawing/2014/main" id="{A5747A6A-2548-D13A-F9E3-F9B227EAFC10}"/>
              </a:ext>
            </a:extLst>
          </p:cNvPr>
          <p:cNvGrpSpPr/>
          <p:nvPr/>
        </p:nvGrpSpPr>
        <p:grpSpPr>
          <a:xfrm>
            <a:off x="9207849" y="2060698"/>
            <a:ext cx="1063672" cy="477861"/>
            <a:chOff x="9154218" y="2221821"/>
            <a:chExt cx="1063672" cy="477861"/>
          </a:xfrm>
        </p:grpSpPr>
        <p:sp>
          <p:nvSpPr>
            <p:cNvPr id="21" name="Google Shape;927;p3">
              <a:extLst>
                <a:ext uri="{FF2B5EF4-FFF2-40B4-BE49-F238E27FC236}">
                  <a16:creationId xmlns:a16="http://schemas.microsoft.com/office/drawing/2014/main" id="{415D4454-B6A0-240A-4889-4CF3A6A4994C}"/>
                </a:ext>
              </a:extLst>
            </p:cNvPr>
            <p:cNvSpPr/>
            <p:nvPr/>
          </p:nvSpPr>
          <p:spPr>
            <a:xfrm>
              <a:off x="9154218" y="2221821"/>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メール</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22" name="Google Shape;927;p3">
              <a:extLst>
                <a:ext uri="{FF2B5EF4-FFF2-40B4-BE49-F238E27FC236}">
                  <a16:creationId xmlns:a16="http://schemas.microsoft.com/office/drawing/2014/main" id="{E1F260D0-6713-D41A-A603-F0271E0D20D7}"/>
                </a:ext>
              </a:extLst>
            </p:cNvPr>
            <p:cNvSpPr/>
            <p:nvPr/>
          </p:nvSpPr>
          <p:spPr>
            <a:xfrm>
              <a:off x="9713890" y="2221821"/>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アプリ</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23" name="Google Shape;927;p3">
              <a:extLst>
                <a:ext uri="{FF2B5EF4-FFF2-40B4-BE49-F238E27FC236}">
                  <a16:creationId xmlns:a16="http://schemas.microsoft.com/office/drawing/2014/main" id="{DE8628DD-4C61-D41B-EDD9-413030B18260}"/>
                </a:ext>
              </a:extLst>
            </p:cNvPr>
            <p:cNvSpPr/>
            <p:nvPr/>
          </p:nvSpPr>
          <p:spPr>
            <a:xfrm>
              <a:off x="9154218" y="2483682"/>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altLang="ja-JP" sz="900">
                  <a:solidFill>
                    <a:schemeClr val="tx2"/>
                  </a:solidFill>
                  <a:latin typeface="Meiryo UI" panose="020B0604030504040204" pitchFamily="50" charset="-128"/>
                  <a:ea typeface="Meiryo UI" panose="020B0604030504040204" pitchFamily="50" charset="-128"/>
                  <a:cs typeface="Noto Sans Medium"/>
                  <a:sym typeface="Noto Sans Medium"/>
                </a:rPr>
                <a:t>Web</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24" name="Google Shape;927;p3">
              <a:extLst>
                <a:ext uri="{FF2B5EF4-FFF2-40B4-BE49-F238E27FC236}">
                  <a16:creationId xmlns:a16="http://schemas.microsoft.com/office/drawing/2014/main" id="{1A016D34-93B3-29F4-A7EC-5D614908DF15}"/>
                </a:ext>
              </a:extLst>
            </p:cNvPr>
            <p:cNvSpPr/>
            <p:nvPr/>
          </p:nvSpPr>
          <p:spPr>
            <a:xfrm>
              <a:off x="9713890" y="2483682"/>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SMS</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grpSp>
      <p:sp>
        <p:nvSpPr>
          <p:cNvPr id="25" name="角丸四角形 88">
            <a:extLst>
              <a:ext uri="{FF2B5EF4-FFF2-40B4-BE49-F238E27FC236}">
                <a16:creationId xmlns:a16="http://schemas.microsoft.com/office/drawing/2014/main" id="{24F551CB-2E8A-5272-D6F1-081D1EEAB027}"/>
              </a:ext>
            </a:extLst>
          </p:cNvPr>
          <p:cNvSpPr/>
          <p:nvPr/>
        </p:nvSpPr>
        <p:spPr>
          <a:xfrm>
            <a:off x="9154218" y="1863495"/>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チャネルを横断したコミュニケーション</a:t>
            </a:r>
          </a:p>
        </p:txBody>
      </p:sp>
      <p:sp>
        <p:nvSpPr>
          <p:cNvPr id="26" name="Google Shape;927;p3">
            <a:extLst>
              <a:ext uri="{FF2B5EF4-FFF2-40B4-BE49-F238E27FC236}">
                <a16:creationId xmlns:a16="http://schemas.microsoft.com/office/drawing/2014/main" id="{981A64F9-1ACC-5352-5EA8-DEEE0BCD6F1D}"/>
              </a:ext>
            </a:extLst>
          </p:cNvPr>
          <p:cNvSpPr/>
          <p:nvPr/>
        </p:nvSpPr>
        <p:spPr>
          <a:xfrm>
            <a:off x="10316054" y="2060699"/>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ja-JP" altLang="en-US"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誰に</a:t>
            </a:r>
            <a:r>
              <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x</a:t>
            </a:r>
            <a:r>
              <a:rPr lang="ja-JP" altLang="en-US"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いつ</a:t>
            </a:r>
            <a:r>
              <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x</a:t>
            </a:r>
            <a:r>
              <a:rPr lang="ja-JP" altLang="en-US"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何を</a:t>
            </a:r>
            <a:r>
              <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x</a:t>
            </a:r>
            <a:r>
              <a:rPr lang="ja-JP" altLang="en-US"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どこで</a:t>
            </a:r>
            <a:endPar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ja-JP" altLang="en-US" sz="100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rPr>
              <a:t>顧客体験価値の向上</a:t>
            </a:r>
            <a:endParaRPr sz="100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sp>
        <p:nvSpPr>
          <p:cNvPr id="27" name="角丸四角形 90">
            <a:extLst>
              <a:ext uri="{FF2B5EF4-FFF2-40B4-BE49-F238E27FC236}">
                <a16:creationId xmlns:a16="http://schemas.microsoft.com/office/drawing/2014/main" id="{CD8653A6-2E2A-A95B-20C0-C68A048EABB9}"/>
              </a:ext>
            </a:extLst>
          </p:cNvPr>
          <p:cNvSpPr/>
          <p:nvPr/>
        </p:nvSpPr>
        <p:spPr>
          <a:xfrm>
            <a:off x="6270852" y="1863130"/>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セグメント・シナリオ・コンテンツの管理</a:t>
            </a:r>
          </a:p>
        </p:txBody>
      </p:sp>
      <p:sp>
        <p:nvSpPr>
          <p:cNvPr id="29" name="角丸四角形 67">
            <a:extLst>
              <a:ext uri="{FF2B5EF4-FFF2-40B4-BE49-F238E27FC236}">
                <a16:creationId xmlns:a16="http://schemas.microsoft.com/office/drawing/2014/main" id="{061BCFCA-989D-F6DD-6719-D4BBECD1C824}"/>
              </a:ext>
            </a:extLst>
          </p:cNvPr>
          <p:cNvSpPr/>
          <p:nvPr/>
        </p:nvSpPr>
        <p:spPr>
          <a:xfrm>
            <a:off x="6273031" y="3688596"/>
            <a:ext cx="5400594" cy="180000"/>
          </a:xfrm>
          <a:prstGeom prst="roundRect">
            <a:avLst>
              <a:gd name="adj" fmla="val 24486"/>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en-US" altLang="ja-JP" sz="1100" b="1">
                <a:solidFill>
                  <a:schemeClr val="bg1"/>
                </a:solidFill>
                <a:ea typeface="Meiryo UI" panose="020B0604030504040204" pitchFamily="50" charset="-128"/>
              </a:rPr>
              <a:t>BI</a:t>
            </a:r>
            <a:endParaRPr kumimoji="1" lang="ja-JP" altLang="en-US" sz="1100" b="1">
              <a:solidFill>
                <a:schemeClr val="bg1"/>
              </a:solidFill>
              <a:ea typeface="Meiryo UI" panose="020B0604030504040204" pitchFamily="50" charset="-128"/>
            </a:endParaRPr>
          </a:p>
        </p:txBody>
      </p:sp>
      <p:sp>
        <p:nvSpPr>
          <p:cNvPr id="30" name="角丸四角形 91">
            <a:extLst>
              <a:ext uri="{FF2B5EF4-FFF2-40B4-BE49-F238E27FC236}">
                <a16:creationId xmlns:a16="http://schemas.microsoft.com/office/drawing/2014/main" id="{2A27A7BA-2DCF-59BA-108A-2914FD988805}"/>
              </a:ext>
            </a:extLst>
          </p:cNvPr>
          <p:cNvSpPr/>
          <p:nvPr/>
        </p:nvSpPr>
        <p:spPr>
          <a:xfrm>
            <a:off x="6270852" y="2969560"/>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マーケティングダッシュボード</a:t>
            </a:r>
            <a:r>
              <a:rPr kumimoji="1" lang="en-US" altLang="ja-JP" sz="900">
                <a:solidFill>
                  <a:schemeClr val="bg1"/>
                </a:solidFill>
                <a:ea typeface="Meiryo UI" panose="020B0604030504040204" pitchFamily="50" charset="-128"/>
              </a:rPr>
              <a:t>(</a:t>
            </a:r>
            <a:r>
              <a:rPr kumimoji="1" lang="ja-JP" altLang="en-US" sz="900">
                <a:solidFill>
                  <a:schemeClr val="bg1"/>
                </a:solidFill>
                <a:ea typeface="Meiryo UI" panose="020B0604030504040204" pitchFamily="50" charset="-128"/>
              </a:rPr>
              <a:t>アナリティクス</a:t>
            </a:r>
            <a:r>
              <a:rPr kumimoji="1" lang="en-US" altLang="ja-JP" sz="900">
                <a:solidFill>
                  <a:schemeClr val="bg1"/>
                </a:solidFill>
                <a:ea typeface="Meiryo UI" panose="020B0604030504040204" pitchFamily="50" charset="-128"/>
              </a:rPr>
              <a:t>)</a:t>
            </a:r>
            <a:r>
              <a:rPr kumimoji="1" lang="ja-JP" altLang="en-US" sz="900">
                <a:solidFill>
                  <a:schemeClr val="bg1"/>
                </a:solidFill>
                <a:ea typeface="Meiryo UI" panose="020B0604030504040204" pitchFamily="50" charset="-128"/>
              </a:rPr>
              <a:t>の構築</a:t>
            </a:r>
          </a:p>
        </p:txBody>
      </p:sp>
      <p:sp>
        <p:nvSpPr>
          <p:cNvPr id="31" name="角丸四角形 92">
            <a:extLst>
              <a:ext uri="{FF2B5EF4-FFF2-40B4-BE49-F238E27FC236}">
                <a16:creationId xmlns:a16="http://schemas.microsoft.com/office/drawing/2014/main" id="{20D6475E-1E9E-6AE1-60E7-2CB7ACFF02D0}"/>
              </a:ext>
            </a:extLst>
          </p:cNvPr>
          <p:cNvSpPr/>
          <p:nvPr/>
        </p:nvSpPr>
        <p:spPr>
          <a:xfrm>
            <a:off x="9154218" y="2969648"/>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データドリブンな意思決定や企画立案</a:t>
            </a:r>
          </a:p>
        </p:txBody>
      </p:sp>
      <p:sp>
        <p:nvSpPr>
          <p:cNvPr id="38" name="角丸四角形 96">
            <a:extLst>
              <a:ext uri="{FF2B5EF4-FFF2-40B4-BE49-F238E27FC236}">
                <a16:creationId xmlns:a16="http://schemas.microsoft.com/office/drawing/2014/main" id="{D15DE336-B906-6168-1227-B4F9DDD968FF}"/>
              </a:ext>
            </a:extLst>
          </p:cNvPr>
          <p:cNvSpPr/>
          <p:nvPr/>
        </p:nvSpPr>
        <p:spPr>
          <a:xfrm>
            <a:off x="516000" y="4785428"/>
            <a:ext cx="2520000" cy="180000"/>
          </a:xfrm>
          <a:prstGeom prst="roundRect">
            <a:avLst>
              <a:gd name="adj" fmla="val 24486"/>
            </a:avLst>
          </a:prstGeom>
          <a:solidFill>
            <a:schemeClr val="tx2"/>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1100" b="1">
                <a:solidFill>
                  <a:schemeClr val="bg1"/>
                </a:solidFill>
                <a:ea typeface="Meiryo UI" panose="020B0604030504040204" pitchFamily="50" charset="-128"/>
              </a:rPr>
              <a:t>データ資産</a:t>
            </a:r>
          </a:p>
        </p:txBody>
      </p:sp>
      <p:sp>
        <p:nvSpPr>
          <p:cNvPr id="39" name="角丸四角形 97">
            <a:extLst>
              <a:ext uri="{FF2B5EF4-FFF2-40B4-BE49-F238E27FC236}">
                <a16:creationId xmlns:a16="http://schemas.microsoft.com/office/drawing/2014/main" id="{E2C1A283-F526-6D32-C0D6-A634024CB316}"/>
              </a:ext>
            </a:extLst>
          </p:cNvPr>
          <p:cNvSpPr/>
          <p:nvPr/>
        </p:nvSpPr>
        <p:spPr>
          <a:xfrm>
            <a:off x="516000" y="1863130"/>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保有する全てのデータを</a:t>
            </a:r>
            <a:r>
              <a:rPr kumimoji="1" lang="en-US" altLang="ja-JP" sz="900">
                <a:solidFill>
                  <a:schemeClr val="bg1"/>
                </a:solidFill>
                <a:ea typeface="Meiryo UI" panose="020B0604030504040204" pitchFamily="50" charset="-128"/>
              </a:rPr>
              <a:t>CDP</a:t>
            </a:r>
            <a:r>
              <a:rPr kumimoji="1" lang="ja-JP" altLang="en-US" sz="900">
                <a:solidFill>
                  <a:schemeClr val="bg1"/>
                </a:solidFill>
                <a:ea typeface="Meiryo UI" panose="020B0604030504040204" pitchFamily="50" charset="-128"/>
              </a:rPr>
              <a:t>へ連携</a:t>
            </a:r>
          </a:p>
        </p:txBody>
      </p:sp>
      <p:sp>
        <p:nvSpPr>
          <p:cNvPr id="40" name="角丸四角形 98">
            <a:extLst>
              <a:ext uri="{FF2B5EF4-FFF2-40B4-BE49-F238E27FC236}">
                <a16:creationId xmlns:a16="http://schemas.microsoft.com/office/drawing/2014/main" id="{CAF423CF-3B18-1511-743C-03A83E4E1D5D}"/>
              </a:ext>
            </a:extLst>
          </p:cNvPr>
          <p:cNvSpPr/>
          <p:nvPr/>
        </p:nvSpPr>
        <p:spPr>
          <a:xfrm>
            <a:off x="3395406" y="4060295"/>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顧客プロファイルの管理</a:t>
            </a:r>
          </a:p>
        </p:txBody>
      </p:sp>
      <p:sp>
        <p:nvSpPr>
          <p:cNvPr id="41" name="角丸四角形 99">
            <a:extLst>
              <a:ext uri="{FF2B5EF4-FFF2-40B4-BE49-F238E27FC236}">
                <a16:creationId xmlns:a16="http://schemas.microsoft.com/office/drawing/2014/main" id="{556A752E-392B-6E27-6E86-D4D8924E742E}"/>
              </a:ext>
            </a:extLst>
          </p:cNvPr>
          <p:cNvSpPr/>
          <p:nvPr/>
        </p:nvSpPr>
        <p:spPr>
          <a:xfrm>
            <a:off x="6270852" y="4069377"/>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en-US" altLang="ja-JP" sz="900">
                <a:solidFill>
                  <a:schemeClr val="bg1"/>
                </a:solidFill>
                <a:ea typeface="Meiryo UI" panose="020B0604030504040204" pitchFamily="50" charset="-128"/>
              </a:rPr>
              <a:t>SQL</a:t>
            </a:r>
            <a:r>
              <a:rPr kumimoji="1" lang="ja-JP" altLang="en-US" sz="900">
                <a:solidFill>
                  <a:schemeClr val="bg1"/>
                </a:solidFill>
                <a:ea typeface="Meiryo UI" panose="020B0604030504040204" pitchFamily="50" charset="-128"/>
              </a:rPr>
              <a:t>や</a:t>
            </a:r>
            <a:r>
              <a:rPr kumimoji="1" lang="en-US" altLang="ja-JP" sz="900">
                <a:solidFill>
                  <a:schemeClr val="bg1"/>
                </a:solidFill>
                <a:ea typeface="Meiryo UI" panose="020B0604030504040204" pitchFamily="50" charset="-128"/>
              </a:rPr>
              <a:t>Python</a:t>
            </a:r>
            <a:r>
              <a:rPr kumimoji="1" lang="ja-JP" altLang="en-US" sz="900">
                <a:solidFill>
                  <a:schemeClr val="bg1"/>
                </a:solidFill>
                <a:ea typeface="Meiryo UI" panose="020B0604030504040204" pitchFamily="50" charset="-128"/>
              </a:rPr>
              <a:t>、</a:t>
            </a:r>
            <a:r>
              <a:rPr kumimoji="1" lang="en-US" altLang="ja-JP" sz="900">
                <a:solidFill>
                  <a:schemeClr val="bg1"/>
                </a:solidFill>
                <a:ea typeface="Meiryo UI" panose="020B0604030504040204" pitchFamily="50" charset="-128"/>
              </a:rPr>
              <a:t>GUI</a:t>
            </a:r>
            <a:r>
              <a:rPr kumimoji="1" lang="ja-JP" altLang="en-US" sz="900">
                <a:solidFill>
                  <a:schemeClr val="bg1"/>
                </a:solidFill>
                <a:ea typeface="Meiryo UI" panose="020B0604030504040204" pitchFamily="50" charset="-128"/>
              </a:rPr>
              <a:t>でのデータ活用</a:t>
            </a:r>
          </a:p>
        </p:txBody>
      </p:sp>
      <p:sp>
        <p:nvSpPr>
          <p:cNvPr id="42" name="角丸四角形 100">
            <a:extLst>
              <a:ext uri="{FF2B5EF4-FFF2-40B4-BE49-F238E27FC236}">
                <a16:creationId xmlns:a16="http://schemas.microsoft.com/office/drawing/2014/main" id="{46B8A964-F89D-0C8A-6F83-6A1CB3781C61}"/>
              </a:ext>
            </a:extLst>
          </p:cNvPr>
          <p:cNvSpPr/>
          <p:nvPr/>
        </p:nvSpPr>
        <p:spPr>
          <a:xfrm>
            <a:off x="3395406" y="1865246"/>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データ・パイプラインの一元管理</a:t>
            </a:r>
          </a:p>
        </p:txBody>
      </p:sp>
      <p:sp>
        <p:nvSpPr>
          <p:cNvPr id="43" name="角丸四角形 119">
            <a:extLst>
              <a:ext uri="{FF2B5EF4-FFF2-40B4-BE49-F238E27FC236}">
                <a16:creationId xmlns:a16="http://schemas.microsoft.com/office/drawing/2014/main" id="{5C7F2324-60C5-F21A-41B4-74B952FF42F6}"/>
              </a:ext>
            </a:extLst>
          </p:cNvPr>
          <p:cNvSpPr/>
          <p:nvPr/>
        </p:nvSpPr>
        <p:spPr>
          <a:xfrm>
            <a:off x="516000" y="5171973"/>
            <a:ext cx="2520000" cy="144000"/>
          </a:xfrm>
          <a:prstGeom prst="roundRect">
            <a:avLst>
              <a:gd name="adj" fmla="val 50000"/>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wrap="none" lIns="72000" tIns="72000" rIns="72000" bIns="72000" rtlCol="0" anchor="ctr"/>
          <a:lstStyle/>
          <a:p>
            <a:pPr algn="ctr"/>
            <a:r>
              <a:rPr kumimoji="1" lang="ja-JP" altLang="en-US" sz="900">
                <a:solidFill>
                  <a:schemeClr val="bg1"/>
                </a:solidFill>
                <a:ea typeface="Meiryo UI" panose="020B0604030504040204" pitchFamily="50" charset="-128"/>
              </a:rPr>
              <a:t>データ収集先・活用先のコネクタ</a:t>
            </a:r>
          </a:p>
        </p:txBody>
      </p:sp>
      <p:sp>
        <p:nvSpPr>
          <p:cNvPr id="44" name="Google Shape;927;p3">
            <a:extLst>
              <a:ext uri="{FF2B5EF4-FFF2-40B4-BE49-F238E27FC236}">
                <a16:creationId xmlns:a16="http://schemas.microsoft.com/office/drawing/2014/main" id="{700E28E5-C586-A5D1-CAE6-736B6DD77043}"/>
              </a:ext>
            </a:extLst>
          </p:cNvPr>
          <p:cNvSpPr/>
          <p:nvPr/>
        </p:nvSpPr>
        <p:spPr>
          <a:xfrm>
            <a:off x="1677809" y="5364546"/>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連携開発コストを削減</a:t>
            </a:r>
            <a:endPar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ja-JP" altLang="en-US"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rPr>
              <a:t>柔軟なデータ連携の実現</a:t>
            </a:r>
            <a:endParaRPr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grpSp>
        <p:nvGrpSpPr>
          <p:cNvPr id="45" name="グループ化 44">
            <a:extLst>
              <a:ext uri="{FF2B5EF4-FFF2-40B4-BE49-F238E27FC236}">
                <a16:creationId xmlns:a16="http://schemas.microsoft.com/office/drawing/2014/main" id="{3C218316-41C8-BEE8-B535-260C108BAFFE}"/>
              </a:ext>
            </a:extLst>
          </p:cNvPr>
          <p:cNvGrpSpPr/>
          <p:nvPr/>
        </p:nvGrpSpPr>
        <p:grpSpPr>
          <a:xfrm>
            <a:off x="560203" y="5373328"/>
            <a:ext cx="1063672" cy="477861"/>
            <a:chOff x="9154218" y="2221821"/>
            <a:chExt cx="1063672" cy="477861"/>
          </a:xfrm>
        </p:grpSpPr>
        <p:sp>
          <p:nvSpPr>
            <p:cNvPr id="46" name="Google Shape;927;p3">
              <a:extLst>
                <a:ext uri="{FF2B5EF4-FFF2-40B4-BE49-F238E27FC236}">
                  <a16:creationId xmlns:a16="http://schemas.microsoft.com/office/drawing/2014/main" id="{B70767F2-2941-4142-6990-B47E55CD07C6}"/>
                </a:ext>
              </a:extLst>
            </p:cNvPr>
            <p:cNvSpPr/>
            <p:nvPr/>
          </p:nvSpPr>
          <p:spPr>
            <a:xfrm>
              <a:off x="9154218" y="2221821"/>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SDK</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47" name="Google Shape;927;p3">
              <a:extLst>
                <a:ext uri="{FF2B5EF4-FFF2-40B4-BE49-F238E27FC236}">
                  <a16:creationId xmlns:a16="http://schemas.microsoft.com/office/drawing/2014/main" id="{063F9F96-B9A5-10BF-887E-30E5E82FC774}"/>
                </a:ext>
              </a:extLst>
            </p:cNvPr>
            <p:cNvSpPr/>
            <p:nvPr/>
          </p:nvSpPr>
          <p:spPr>
            <a:xfrm>
              <a:off x="9713890" y="2221821"/>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DB</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連携</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48" name="Google Shape;927;p3">
              <a:extLst>
                <a:ext uri="{FF2B5EF4-FFF2-40B4-BE49-F238E27FC236}">
                  <a16:creationId xmlns:a16="http://schemas.microsoft.com/office/drawing/2014/main" id="{5296F8F5-F941-4591-4B0E-6F890A7AD02C}"/>
                </a:ext>
              </a:extLst>
            </p:cNvPr>
            <p:cNvSpPr/>
            <p:nvPr/>
          </p:nvSpPr>
          <p:spPr>
            <a:xfrm>
              <a:off x="9154218" y="2483682"/>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sz="900" b="0" i="0" u="none" strike="noStrike" cap="none" err="1">
                  <a:solidFill>
                    <a:schemeClr val="tx2"/>
                  </a:solidFill>
                  <a:latin typeface="Meiryo UI" panose="020B0604030504040204" pitchFamily="50" charset="-128"/>
                  <a:ea typeface="Meiryo UI" panose="020B0604030504040204" pitchFamily="50" charset="-128"/>
                  <a:cs typeface="Noto Sans Medium"/>
                  <a:sym typeface="Noto Sans Medium"/>
                </a:rPr>
                <a:t>API連携</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49" name="Google Shape;927;p3">
              <a:extLst>
                <a:ext uri="{FF2B5EF4-FFF2-40B4-BE49-F238E27FC236}">
                  <a16:creationId xmlns:a16="http://schemas.microsoft.com/office/drawing/2014/main" id="{9F5EDBE1-7AD8-1D18-9891-806656650834}"/>
                </a:ext>
              </a:extLst>
            </p:cNvPr>
            <p:cNvSpPr/>
            <p:nvPr/>
          </p:nvSpPr>
          <p:spPr>
            <a:xfrm>
              <a:off x="9713890" y="2483682"/>
              <a:ext cx="504000" cy="216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sz="900">
                  <a:solidFill>
                    <a:schemeClr val="tx2"/>
                  </a:solidFill>
                  <a:latin typeface="Meiryo UI" panose="020B0604030504040204" pitchFamily="50" charset="-128"/>
                  <a:ea typeface="Meiryo UI" panose="020B0604030504040204" pitchFamily="50" charset="-128"/>
                  <a:cs typeface="Noto Sans Medium"/>
                  <a:sym typeface="Noto Sans Medium"/>
                </a:rPr>
                <a:t>etc...</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grpSp>
      <p:sp>
        <p:nvSpPr>
          <p:cNvPr id="62" name="Google Shape;927;p3">
            <a:extLst>
              <a:ext uri="{FF2B5EF4-FFF2-40B4-BE49-F238E27FC236}">
                <a16:creationId xmlns:a16="http://schemas.microsoft.com/office/drawing/2014/main" id="{39F9D544-4AB4-1195-1C9E-E37E7F907449}"/>
              </a:ext>
            </a:extLst>
          </p:cNvPr>
          <p:cNvSpPr/>
          <p:nvPr/>
        </p:nvSpPr>
        <p:spPr>
          <a:xfrm>
            <a:off x="6324482" y="3151534"/>
            <a:ext cx="1063673" cy="483024"/>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63" name="Google Shape;927;p3">
            <a:extLst>
              <a:ext uri="{FF2B5EF4-FFF2-40B4-BE49-F238E27FC236}">
                <a16:creationId xmlns:a16="http://schemas.microsoft.com/office/drawing/2014/main" id="{072775F8-B5DE-DAC2-54E7-701495215F4D}"/>
              </a:ext>
            </a:extLst>
          </p:cNvPr>
          <p:cNvSpPr/>
          <p:nvPr/>
        </p:nvSpPr>
        <p:spPr>
          <a:xfrm>
            <a:off x="7432688" y="3151535"/>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en-US" altLang="ja-JP" sz="1000">
                <a:solidFill>
                  <a:schemeClr val="tx2"/>
                </a:solidFill>
                <a:latin typeface="Meiryo UI" panose="020B0604030504040204" pitchFamily="50" charset="-128"/>
                <a:ea typeface="Meiryo UI" panose="020B0604030504040204" pitchFamily="50" charset="-128"/>
                <a:cs typeface="Noto Sans Medium"/>
                <a:sym typeface="Noto Sans Medium"/>
              </a:rPr>
              <a:t>KPI</a:t>
            </a: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ツリーに基づく整理</a:t>
            </a:r>
            <a:endParaRPr lang="en-US" altLang="ja-JP" sz="10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ja-JP" altLang="en-US"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rPr>
              <a:t>統合的・全体的な理解</a:t>
            </a:r>
            <a:endParaRPr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sp>
        <p:nvSpPr>
          <p:cNvPr id="64" name="Google Shape;927;p3">
            <a:extLst>
              <a:ext uri="{FF2B5EF4-FFF2-40B4-BE49-F238E27FC236}">
                <a16:creationId xmlns:a16="http://schemas.microsoft.com/office/drawing/2014/main" id="{DDE340E5-7C93-7F5B-0D77-8DB75E44D339}"/>
              </a:ext>
            </a:extLst>
          </p:cNvPr>
          <p:cNvSpPr/>
          <p:nvPr/>
        </p:nvSpPr>
        <p:spPr>
          <a:xfrm>
            <a:off x="9206131" y="3156513"/>
            <a:ext cx="1063673" cy="483024"/>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65" name="Google Shape;927;p3">
            <a:extLst>
              <a:ext uri="{FF2B5EF4-FFF2-40B4-BE49-F238E27FC236}">
                <a16:creationId xmlns:a16="http://schemas.microsoft.com/office/drawing/2014/main" id="{5947F986-57BF-77C1-F7A1-482418F1A056}"/>
              </a:ext>
            </a:extLst>
          </p:cNvPr>
          <p:cNvSpPr/>
          <p:nvPr/>
        </p:nvSpPr>
        <p:spPr>
          <a:xfrm>
            <a:off x="10314337" y="3156514"/>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多角的なデータ分析</a:t>
            </a:r>
            <a:endParaRPr lang="en-US" altLang="ja-JP" sz="10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en-US" sz="1000" err="1">
                <a:solidFill>
                  <a:schemeClr val="accent3"/>
                </a:solidFill>
                <a:latin typeface="Meiryo UI" panose="020B0604030504040204" pitchFamily="50" charset="-128"/>
                <a:ea typeface="Meiryo UI" panose="020B0604030504040204" pitchFamily="50" charset="-128"/>
                <a:cs typeface="Noto Sans Medium"/>
                <a:sym typeface="Noto Sans Medium"/>
              </a:rPr>
              <a:t>PDCAサイクルの高速化</a:t>
            </a:r>
            <a:endParaRPr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pic>
        <p:nvPicPr>
          <p:cNvPr id="67" name="Picture 26" descr="ダッシュボードアイコン。チャートグラフとデータ分析を備えたUiインターフェース | プレミアムベクター">
            <a:extLst>
              <a:ext uri="{FF2B5EF4-FFF2-40B4-BE49-F238E27FC236}">
                <a16:creationId xmlns:a16="http://schemas.microsoft.com/office/drawing/2014/main" id="{56AFBBBA-A4F7-03F3-E119-D657FA854FF3}"/>
              </a:ext>
            </a:extLst>
          </p:cNvPr>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9260763" y="3224008"/>
            <a:ext cx="979826" cy="36000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8" descr="ロジックツリーイラスト｜無料イラスト・フリー素材なら「イラストAC」">
            <a:extLst>
              <a:ext uri="{FF2B5EF4-FFF2-40B4-BE49-F238E27FC236}">
                <a16:creationId xmlns:a16="http://schemas.microsoft.com/office/drawing/2014/main" id="{A0DC629B-1DA1-A342-86E6-0E88EDABA036}"/>
              </a:ext>
            </a:extLst>
          </p:cNvPr>
          <p:cNvPicPr>
            <a:picLocks noChangeAspect="1" noChangeArrowheads="1"/>
          </p:cNvPicPr>
          <p:nvPr/>
        </p:nvPicPr>
        <p:blipFill rotWithShape="1">
          <a:blip r:embed="rId4" cstate="screen">
            <a:grayscl/>
            <a:extLst>
              <a:ext uri="{28A0092B-C50C-407E-A947-70E740481C1C}">
                <a14:useLocalDpi xmlns:a14="http://schemas.microsoft.com/office/drawing/2010/main"/>
              </a:ext>
            </a:extLst>
          </a:blip>
          <a:srcRect/>
          <a:stretch/>
        </p:blipFill>
        <p:spPr bwMode="auto">
          <a:xfrm>
            <a:off x="6477576" y="3207442"/>
            <a:ext cx="745479" cy="360000"/>
          </a:xfrm>
          <a:prstGeom prst="rect">
            <a:avLst/>
          </a:prstGeom>
          <a:noFill/>
          <a:extLst>
            <a:ext uri="{909E8E84-426E-40DD-AFC4-6F175D3DCCD1}">
              <a14:hiddenFill xmlns:a14="http://schemas.microsoft.com/office/drawing/2010/main">
                <a:solidFill>
                  <a:srgbClr val="FFFFFF"/>
                </a:solidFill>
              </a14:hiddenFill>
            </a:ext>
          </a:extLst>
        </p:spPr>
      </p:pic>
      <p:sp>
        <p:nvSpPr>
          <p:cNvPr id="69" name="Google Shape;927;p3">
            <a:extLst>
              <a:ext uri="{FF2B5EF4-FFF2-40B4-BE49-F238E27FC236}">
                <a16:creationId xmlns:a16="http://schemas.microsoft.com/office/drawing/2014/main" id="{DD87027A-1AFC-BF65-BF02-4FA442AA04DC}"/>
              </a:ext>
            </a:extLst>
          </p:cNvPr>
          <p:cNvSpPr/>
          <p:nvPr/>
        </p:nvSpPr>
        <p:spPr>
          <a:xfrm>
            <a:off x="6324482" y="2047269"/>
            <a:ext cx="1063673" cy="483024"/>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70" name="Google Shape;927;p3">
            <a:extLst>
              <a:ext uri="{FF2B5EF4-FFF2-40B4-BE49-F238E27FC236}">
                <a16:creationId xmlns:a16="http://schemas.microsoft.com/office/drawing/2014/main" id="{0ADA0765-B41F-178F-5AD8-47FD93FB30C8}"/>
              </a:ext>
            </a:extLst>
          </p:cNvPr>
          <p:cNvSpPr/>
          <p:nvPr/>
        </p:nvSpPr>
        <p:spPr>
          <a:xfrm>
            <a:off x="7432688" y="2047270"/>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顧客ジャーニーの構築</a:t>
            </a:r>
            <a:endParaRPr lang="en-US" altLang="ja-JP" sz="10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ja-JP" altLang="en-US"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rPr>
              <a:t>パーソナライズの実現</a:t>
            </a:r>
            <a:endParaRPr lang="en-US" altLang="ja-JP" sz="1000" b="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grpSp>
        <p:nvGrpSpPr>
          <p:cNvPr id="71" name="グループ化 70">
            <a:extLst>
              <a:ext uri="{FF2B5EF4-FFF2-40B4-BE49-F238E27FC236}">
                <a16:creationId xmlns:a16="http://schemas.microsoft.com/office/drawing/2014/main" id="{1C1B4AFB-C7DB-C15C-A751-2FAB4F3227B5}"/>
              </a:ext>
            </a:extLst>
          </p:cNvPr>
          <p:cNvGrpSpPr/>
          <p:nvPr/>
        </p:nvGrpSpPr>
        <p:grpSpPr>
          <a:xfrm>
            <a:off x="6373852" y="2144781"/>
            <a:ext cx="964932" cy="288000"/>
            <a:chOff x="6376802" y="2337768"/>
            <a:chExt cx="964932" cy="288000"/>
          </a:xfrm>
        </p:grpSpPr>
        <p:pic>
          <p:nvPicPr>
            <p:cNvPr id="72" name="Picture 30" descr="セグメントイラスト｜無料イラスト・フリー素材なら「イラストAC」">
              <a:extLst>
                <a:ext uri="{FF2B5EF4-FFF2-40B4-BE49-F238E27FC236}">
                  <a16:creationId xmlns:a16="http://schemas.microsoft.com/office/drawing/2014/main" id="{8D9952AF-704F-4C46-E85A-E78986FB093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376802" y="2337768"/>
              <a:ext cx="299727" cy="288000"/>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32" descr="Journey Graphic Images – Browse 1,047,419 Stock Photos, Vectors, and Video  | Adobe Stock">
              <a:extLst>
                <a:ext uri="{FF2B5EF4-FFF2-40B4-BE49-F238E27FC236}">
                  <a16:creationId xmlns:a16="http://schemas.microsoft.com/office/drawing/2014/main" id="{E0A70417-841D-BFD1-F59B-B7A0DDB57111}"/>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720235" y="2337768"/>
              <a:ext cx="289794" cy="288000"/>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36" descr="MEO対策 | HITO SOCIAL CONSULTING">
              <a:extLst>
                <a:ext uri="{FF2B5EF4-FFF2-40B4-BE49-F238E27FC236}">
                  <a16:creationId xmlns:a16="http://schemas.microsoft.com/office/drawing/2014/main" id="{5B27ACB8-DD47-E0AF-CB2B-B8108E4777C5}"/>
                </a:ext>
              </a:extLst>
            </p:cNvPr>
            <p:cNvPicPr>
              <a:picLocks noChangeAspect="1" noChangeArrowheads="1"/>
            </p:cNvPicPr>
            <p:nvPr/>
          </p:nvPicPr>
          <p:blipFill>
            <a:blip r:embed="rId7" cstate="screen">
              <a:grayscl/>
              <a:extLst>
                <a:ext uri="{28A0092B-C50C-407E-A947-70E740481C1C}">
                  <a14:useLocalDpi xmlns:a14="http://schemas.microsoft.com/office/drawing/2010/main"/>
                </a:ext>
              </a:extLst>
            </a:blip>
            <a:srcRect/>
            <a:stretch>
              <a:fillRect/>
            </a:stretch>
          </p:blipFill>
          <p:spPr bwMode="auto">
            <a:xfrm>
              <a:off x="7053734" y="2337768"/>
              <a:ext cx="288000" cy="288000"/>
            </a:xfrm>
            <a:prstGeom prst="rect">
              <a:avLst/>
            </a:prstGeom>
            <a:noFill/>
            <a:extLst>
              <a:ext uri="{909E8E84-426E-40DD-AFC4-6F175D3DCCD1}">
                <a14:hiddenFill xmlns:a14="http://schemas.microsoft.com/office/drawing/2010/main">
                  <a:solidFill>
                    <a:srgbClr val="FFFFFF"/>
                  </a:solidFill>
                </a14:hiddenFill>
              </a:ext>
            </a:extLst>
          </p:spPr>
        </p:pic>
      </p:grpSp>
      <p:sp>
        <p:nvSpPr>
          <p:cNvPr id="75" name="Google Shape;927;p3">
            <a:extLst>
              <a:ext uri="{FF2B5EF4-FFF2-40B4-BE49-F238E27FC236}">
                <a16:creationId xmlns:a16="http://schemas.microsoft.com/office/drawing/2014/main" id="{6B7E8113-E75A-DA00-67D2-5CC36D1C5513}"/>
              </a:ext>
            </a:extLst>
          </p:cNvPr>
          <p:cNvSpPr/>
          <p:nvPr/>
        </p:nvSpPr>
        <p:spPr>
          <a:xfrm>
            <a:off x="558354" y="2067659"/>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ja-JP" altLang="en-US"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オウンドメディア</a:t>
            </a:r>
            <a:endParaRPr lang="en-US" altLang="ja-JP"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5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Web / </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アプリ</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76" name="Google Shape;927;p3">
            <a:extLst>
              <a:ext uri="{FF2B5EF4-FFF2-40B4-BE49-F238E27FC236}">
                <a16:creationId xmlns:a16="http://schemas.microsoft.com/office/drawing/2014/main" id="{2E243497-D3B9-7509-D31F-494821D80210}"/>
              </a:ext>
            </a:extLst>
          </p:cNvPr>
          <p:cNvSpPr/>
          <p:nvPr/>
        </p:nvSpPr>
        <p:spPr>
          <a:xfrm>
            <a:off x="1817760" y="2726212"/>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ja-JP" altLang="en-US" sz="900" b="1">
                <a:solidFill>
                  <a:schemeClr val="tx2"/>
                </a:solidFill>
                <a:latin typeface="Meiryo UI" panose="020B0604030504040204" pitchFamily="50" charset="-128"/>
                <a:ea typeface="Meiryo UI" panose="020B0604030504040204" pitchFamily="50" charset="-128"/>
                <a:cs typeface="Noto Sans Medium"/>
                <a:sym typeface="Noto Sans Medium"/>
              </a:rPr>
              <a:t>基幹システム</a:t>
            </a:r>
            <a:endParaRPr lang="en-US" altLang="ja-JP" sz="900" b="1" i="0" u="none" strike="noStrike" cap="none" dirty="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5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試験システム </a:t>
            </a:r>
            <a:r>
              <a:rPr lang="en-US" altLang="ja-JP" sz="900" b="0" i="0" u="none" strike="noStrike" cap="none" dirty="0">
                <a:solidFill>
                  <a:schemeClr val="tx2"/>
                </a:solidFill>
                <a:latin typeface="Meiryo UI" panose="020B0604030504040204" pitchFamily="50" charset="-128"/>
                <a:ea typeface="Meiryo UI" panose="020B0604030504040204" pitchFamily="50" charset="-128"/>
                <a:cs typeface="Noto Sans Medium"/>
                <a:sym typeface="Noto Sans Medium"/>
              </a:rPr>
              <a:t>/</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支援士システム</a:t>
            </a:r>
            <a:endParaRPr lang="en-US" altLang="ja-JP" sz="900" b="0" i="0" u="none" strike="noStrike" cap="none" dirty="0">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77" name="Google Shape;927;p3">
            <a:extLst>
              <a:ext uri="{FF2B5EF4-FFF2-40B4-BE49-F238E27FC236}">
                <a16:creationId xmlns:a16="http://schemas.microsoft.com/office/drawing/2014/main" id="{AFD208B5-248C-0ED9-DE32-9035199F3ED0}"/>
              </a:ext>
            </a:extLst>
          </p:cNvPr>
          <p:cNvSpPr/>
          <p:nvPr/>
        </p:nvSpPr>
        <p:spPr>
          <a:xfrm>
            <a:off x="558354" y="2737034"/>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ja-JP" altLang="en-US"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顧客アンケート</a:t>
            </a:r>
            <a:endParaRPr lang="en-US" altLang="ja-JP"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5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アンケートツール</a:t>
            </a:r>
            <a:endPar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78" name="Google Shape;927;p3">
            <a:extLst>
              <a:ext uri="{FF2B5EF4-FFF2-40B4-BE49-F238E27FC236}">
                <a16:creationId xmlns:a16="http://schemas.microsoft.com/office/drawing/2014/main" id="{147D3325-E1C8-84D3-E1E1-9A5C328B69C0}"/>
              </a:ext>
            </a:extLst>
          </p:cNvPr>
          <p:cNvSpPr/>
          <p:nvPr/>
        </p:nvSpPr>
        <p:spPr>
          <a:xfrm>
            <a:off x="1817760" y="3395587"/>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en-US" altLang="ja-JP"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MA</a:t>
            </a:r>
            <a:r>
              <a:rPr lang="ja-JP" altLang="en-US"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施策実績</a:t>
            </a:r>
            <a:endParaRPr lang="en-US" altLang="ja-JP"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5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MA</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79" name="Google Shape;927;p3">
            <a:extLst>
              <a:ext uri="{FF2B5EF4-FFF2-40B4-BE49-F238E27FC236}">
                <a16:creationId xmlns:a16="http://schemas.microsoft.com/office/drawing/2014/main" id="{F5ED47A5-03DA-6987-4FDB-87D06B1F9FD7}"/>
              </a:ext>
            </a:extLst>
          </p:cNvPr>
          <p:cNvSpPr/>
          <p:nvPr/>
        </p:nvSpPr>
        <p:spPr>
          <a:xfrm>
            <a:off x="558354" y="3406409"/>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ja-JP" altLang="en-US"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広告配信実績</a:t>
            </a:r>
            <a:endParaRPr lang="en-US" altLang="ja-JP"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5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Google / Yahoo / LINE</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82" name="Google Shape;927;p3">
            <a:extLst>
              <a:ext uri="{FF2B5EF4-FFF2-40B4-BE49-F238E27FC236}">
                <a16:creationId xmlns:a16="http://schemas.microsoft.com/office/drawing/2014/main" id="{00D3C3AC-84D7-13A3-48BF-2B338B4BE62B}"/>
              </a:ext>
            </a:extLst>
          </p:cNvPr>
          <p:cNvSpPr/>
          <p:nvPr/>
        </p:nvSpPr>
        <p:spPr>
          <a:xfrm>
            <a:off x="1817760" y="4064625"/>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ja-JP" altLang="en-US"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ローカルデータ</a:t>
            </a:r>
            <a:endParaRPr lang="en-US" altLang="ja-JP" sz="900" b="1"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5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CSV</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83" name="Google Shape;927;p3">
            <a:extLst>
              <a:ext uri="{FF2B5EF4-FFF2-40B4-BE49-F238E27FC236}">
                <a16:creationId xmlns:a16="http://schemas.microsoft.com/office/drawing/2014/main" id="{B167BA35-ECCC-29A6-446C-BC130667F1CC}"/>
              </a:ext>
            </a:extLst>
          </p:cNvPr>
          <p:cNvSpPr/>
          <p:nvPr/>
        </p:nvSpPr>
        <p:spPr>
          <a:xfrm>
            <a:off x="3689463" y="2055609"/>
            <a:ext cx="504000" cy="144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Layer 0</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84" name="Google Shape;927;p3">
            <a:extLst>
              <a:ext uri="{FF2B5EF4-FFF2-40B4-BE49-F238E27FC236}">
                <a16:creationId xmlns:a16="http://schemas.microsoft.com/office/drawing/2014/main" id="{3AB46ACF-FBD7-7A7D-8FA8-F715F0E6A04E}"/>
              </a:ext>
            </a:extLst>
          </p:cNvPr>
          <p:cNvSpPr/>
          <p:nvPr/>
        </p:nvSpPr>
        <p:spPr>
          <a:xfrm>
            <a:off x="4401624" y="2055609"/>
            <a:ext cx="504000" cy="144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sz="900">
                <a:solidFill>
                  <a:schemeClr val="tx2"/>
                </a:solidFill>
                <a:latin typeface="Meiryo UI" panose="020B0604030504040204" pitchFamily="50" charset="-128"/>
                <a:ea typeface="Meiryo UI" panose="020B0604030504040204" pitchFamily="50" charset="-128"/>
                <a:cs typeface="Noto Sans Medium"/>
                <a:sym typeface="Noto Sans Medium"/>
              </a:rPr>
              <a:t>Layer 1</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85" name="Google Shape;927;p3">
            <a:extLst>
              <a:ext uri="{FF2B5EF4-FFF2-40B4-BE49-F238E27FC236}">
                <a16:creationId xmlns:a16="http://schemas.microsoft.com/office/drawing/2014/main" id="{A913F5EE-4361-051F-9B07-22365753864A}"/>
              </a:ext>
            </a:extLst>
          </p:cNvPr>
          <p:cNvSpPr/>
          <p:nvPr/>
        </p:nvSpPr>
        <p:spPr>
          <a:xfrm>
            <a:off x="5113785" y="2055609"/>
            <a:ext cx="504000" cy="144000"/>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en-US" sz="900">
                <a:solidFill>
                  <a:schemeClr val="tx2"/>
                </a:solidFill>
                <a:latin typeface="Meiryo UI" panose="020B0604030504040204" pitchFamily="50" charset="-128"/>
                <a:ea typeface="Meiryo UI" panose="020B0604030504040204" pitchFamily="50" charset="-128"/>
                <a:cs typeface="Noto Sans Medium"/>
                <a:sym typeface="Noto Sans Medium"/>
              </a:rPr>
              <a:t>Layer 2</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grpSp>
        <p:nvGrpSpPr>
          <p:cNvPr id="86" name="グループ化 85">
            <a:extLst>
              <a:ext uri="{FF2B5EF4-FFF2-40B4-BE49-F238E27FC236}">
                <a16:creationId xmlns:a16="http://schemas.microsoft.com/office/drawing/2014/main" id="{8A4CD610-797A-37E3-367A-F22C353EA347}"/>
              </a:ext>
            </a:extLst>
          </p:cNvPr>
          <p:cNvGrpSpPr/>
          <p:nvPr/>
        </p:nvGrpSpPr>
        <p:grpSpPr>
          <a:xfrm>
            <a:off x="3502970" y="2244174"/>
            <a:ext cx="2304872" cy="299049"/>
            <a:chOff x="3482560" y="2437161"/>
            <a:chExt cx="2304872" cy="299049"/>
          </a:xfrm>
        </p:grpSpPr>
        <p:pic>
          <p:nvPicPr>
            <p:cNvPr id="87" name="Google Shape;959;p3" descr="データベース">
              <a:extLst>
                <a:ext uri="{FF2B5EF4-FFF2-40B4-BE49-F238E27FC236}">
                  <a16:creationId xmlns:a16="http://schemas.microsoft.com/office/drawing/2014/main" id="{1A2D5E09-962B-59B3-B364-A017BB59863F}"/>
                </a:ext>
              </a:extLst>
            </p:cNvPr>
            <p:cNvPicPr preferRelativeResize="0">
              <a:picLocks noChangeAspect="1"/>
            </p:cNvPicPr>
            <p:nvPr/>
          </p:nvPicPr>
          <p:blipFill rotWithShape="1">
            <a:blip r:embed="rId8" cstate="screen">
              <a:alphaModFix/>
              <a:extLst>
                <a:ext uri="{28A0092B-C50C-407E-A947-70E740481C1C}">
                  <a14:useLocalDpi xmlns:a14="http://schemas.microsoft.com/office/drawing/2010/main"/>
                </a:ext>
              </a:extLst>
            </a:blip>
            <a:srcRect/>
            <a:stretch/>
          </p:blipFill>
          <p:spPr>
            <a:xfrm>
              <a:off x="3770906" y="2437161"/>
              <a:ext cx="352301" cy="299049"/>
            </a:xfrm>
            <a:prstGeom prst="rect">
              <a:avLst/>
            </a:prstGeom>
            <a:noFill/>
            <a:ln>
              <a:noFill/>
            </a:ln>
          </p:spPr>
        </p:pic>
        <p:pic>
          <p:nvPicPr>
            <p:cNvPr id="88" name="Google Shape;959;p3" descr="データベース">
              <a:extLst>
                <a:ext uri="{FF2B5EF4-FFF2-40B4-BE49-F238E27FC236}">
                  <a16:creationId xmlns:a16="http://schemas.microsoft.com/office/drawing/2014/main" id="{5F2087D4-80B8-4CD6-A583-764751969E75}"/>
                </a:ext>
              </a:extLst>
            </p:cNvPr>
            <p:cNvPicPr preferRelativeResize="0">
              <a:picLocks noChangeAspect="1"/>
            </p:cNvPicPr>
            <p:nvPr/>
          </p:nvPicPr>
          <p:blipFill rotWithShape="1">
            <a:blip r:embed="rId8" cstate="screen">
              <a:alphaModFix/>
              <a:extLst>
                <a:ext uri="{28A0092B-C50C-407E-A947-70E740481C1C}">
                  <a14:useLocalDpi xmlns:a14="http://schemas.microsoft.com/office/drawing/2010/main"/>
                </a:ext>
              </a:extLst>
            </a:blip>
            <a:srcRect/>
            <a:stretch/>
          </p:blipFill>
          <p:spPr>
            <a:xfrm>
              <a:off x="4459018" y="2437161"/>
              <a:ext cx="352301" cy="299049"/>
            </a:xfrm>
            <a:prstGeom prst="rect">
              <a:avLst/>
            </a:prstGeom>
            <a:noFill/>
            <a:ln>
              <a:noFill/>
            </a:ln>
          </p:spPr>
        </p:pic>
        <p:pic>
          <p:nvPicPr>
            <p:cNvPr id="89" name="Google Shape;959;p3" descr="データベース">
              <a:extLst>
                <a:ext uri="{FF2B5EF4-FFF2-40B4-BE49-F238E27FC236}">
                  <a16:creationId xmlns:a16="http://schemas.microsoft.com/office/drawing/2014/main" id="{9F4C16D1-1922-A5BC-BECE-7F96FD26319F}"/>
                </a:ext>
              </a:extLst>
            </p:cNvPr>
            <p:cNvPicPr preferRelativeResize="0">
              <a:picLocks noChangeAspect="1"/>
            </p:cNvPicPr>
            <p:nvPr/>
          </p:nvPicPr>
          <p:blipFill rotWithShape="1">
            <a:blip r:embed="rId8" cstate="screen">
              <a:alphaModFix/>
              <a:extLst>
                <a:ext uri="{28A0092B-C50C-407E-A947-70E740481C1C}">
                  <a14:useLocalDpi xmlns:a14="http://schemas.microsoft.com/office/drawing/2010/main"/>
                </a:ext>
              </a:extLst>
            </a:blip>
            <a:srcRect/>
            <a:stretch/>
          </p:blipFill>
          <p:spPr>
            <a:xfrm>
              <a:off x="5147131" y="2437161"/>
              <a:ext cx="352301" cy="299049"/>
            </a:xfrm>
            <a:prstGeom prst="rect">
              <a:avLst/>
            </a:prstGeom>
            <a:noFill/>
            <a:ln>
              <a:noFill/>
            </a:ln>
          </p:spPr>
        </p:pic>
        <p:cxnSp>
          <p:nvCxnSpPr>
            <p:cNvPr id="90" name="直線矢印コネクタ 89">
              <a:extLst>
                <a:ext uri="{FF2B5EF4-FFF2-40B4-BE49-F238E27FC236}">
                  <a16:creationId xmlns:a16="http://schemas.microsoft.com/office/drawing/2014/main" id="{FEBC10E9-0FE8-082E-656D-12CAEBC5425E}"/>
                </a:ext>
              </a:extLst>
            </p:cNvPr>
            <p:cNvCxnSpPr>
              <a:cxnSpLocks/>
              <a:stCxn id="87" idx="3"/>
              <a:endCxn id="88" idx="1"/>
            </p:cNvCxnSpPr>
            <p:nvPr/>
          </p:nvCxnSpPr>
          <p:spPr>
            <a:xfrm>
              <a:off x="4123207" y="2586686"/>
              <a:ext cx="335811"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91" name="直線矢印コネクタ 90">
              <a:extLst>
                <a:ext uri="{FF2B5EF4-FFF2-40B4-BE49-F238E27FC236}">
                  <a16:creationId xmlns:a16="http://schemas.microsoft.com/office/drawing/2014/main" id="{44373FEA-713D-C011-9C5A-EBD733B9E0FD}"/>
                </a:ext>
              </a:extLst>
            </p:cNvPr>
            <p:cNvCxnSpPr>
              <a:cxnSpLocks/>
              <a:stCxn id="88" idx="3"/>
              <a:endCxn id="89" idx="1"/>
            </p:cNvCxnSpPr>
            <p:nvPr/>
          </p:nvCxnSpPr>
          <p:spPr>
            <a:xfrm>
              <a:off x="4811319" y="2586686"/>
              <a:ext cx="335812"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92" name="直線矢印コネクタ 91">
              <a:extLst>
                <a:ext uri="{FF2B5EF4-FFF2-40B4-BE49-F238E27FC236}">
                  <a16:creationId xmlns:a16="http://schemas.microsoft.com/office/drawing/2014/main" id="{3AE952E4-F6E1-57D1-D269-87155318CE1A}"/>
                </a:ext>
              </a:extLst>
            </p:cNvPr>
            <p:cNvCxnSpPr>
              <a:cxnSpLocks/>
              <a:stCxn id="89" idx="3"/>
            </p:cNvCxnSpPr>
            <p:nvPr/>
          </p:nvCxnSpPr>
          <p:spPr>
            <a:xfrm>
              <a:off x="5499432" y="2586686"/>
              <a:ext cx="288000"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93" name="直線矢印コネクタ 92">
              <a:extLst>
                <a:ext uri="{FF2B5EF4-FFF2-40B4-BE49-F238E27FC236}">
                  <a16:creationId xmlns:a16="http://schemas.microsoft.com/office/drawing/2014/main" id="{0F9C9372-D891-FD86-E7E0-ED67ACE85B35}"/>
                </a:ext>
              </a:extLst>
            </p:cNvPr>
            <p:cNvCxnSpPr>
              <a:cxnSpLocks/>
              <a:endCxn id="87" idx="1"/>
            </p:cNvCxnSpPr>
            <p:nvPr/>
          </p:nvCxnSpPr>
          <p:spPr>
            <a:xfrm>
              <a:off x="3482560" y="2586686"/>
              <a:ext cx="288346"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grpSp>
      <p:sp>
        <p:nvSpPr>
          <p:cNvPr id="94" name="Google Shape;927;p3">
            <a:extLst>
              <a:ext uri="{FF2B5EF4-FFF2-40B4-BE49-F238E27FC236}">
                <a16:creationId xmlns:a16="http://schemas.microsoft.com/office/drawing/2014/main" id="{D259C81E-55B5-4E92-E49D-16A27D5C0558}"/>
              </a:ext>
            </a:extLst>
          </p:cNvPr>
          <p:cNvSpPr/>
          <p:nvPr/>
        </p:nvSpPr>
        <p:spPr>
          <a:xfrm>
            <a:off x="3431704" y="2547400"/>
            <a:ext cx="2447405" cy="348418"/>
          </a:xfrm>
          <a:prstGeom prst="rect">
            <a:avLst/>
          </a:prstGeom>
          <a:solidFill>
            <a:srgbClr val="DFEFFA"/>
          </a:solidFill>
          <a:ln>
            <a:noFill/>
          </a:ln>
        </p:spPr>
        <p:txBody>
          <a:bodyPr spcFirstLastPara="1" wrap="none" lIns="67725" tIns="67725" rIns="67725" bIns="67725" anchor="ctr" anchorCtr="0">
            <a:noAutofit/>
          </a:bodyPr>
          <a:lstStyle/>
          <a:p>
            <a:pPr marL="0" marR="0" lvl="0" indent="0" algn="ctr" rtl="0">
              <a:lnSpc>
                <a:spcPct val="10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データの取り込み</a:t>
            </a:r>
            <a:r>
              <a:rPr lang="ja-JP" altLang="en-US" sz="900">
                <a:solidFill>
                  <a:schemeClr val="tx2"/>
                </a:solidFill>
                <a:latin typeface="Meiryo UI" panose="020B0604030504040204" pitchFamily="50" charset="-128"/>
                <a:ea typeface="Meiryo UI" panose="020B0604030504040204" pitchFamily="50" charset="-128"/>
                <a:cs typeface="Noto Sans Medium"/>
                <a:sym typeface="Noto Sans Medium"/>
              </a:rPr>
              <a:t>から</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施策ツールへの連携まで</a:t>
            </a:r>
            <a:endPar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0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Workflow</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を用いてパイプラインの管理を行う</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95" name="Google Shape;927;p3">
            <a:extLst>
              <a:ext uri="{FF2B5EF4-FFF2-40B4-BE49-F238E27FC236}">
                <a16:creationId xmlns:a16="http://schemas.microsoft.com/office/drawing/2014/main" id="{E5E1D7D4-075C-B446-EA6F-D140C9BAE968}"/>
              </a:ext>
            </a:extLst>
          </p:cNvPr>
          <p:cNvSpPr/>
          <p:nvPr/>
        </p:nvSpPr>
        <p:spPr>
          <a:xfrm>
            <a:off x="3431704" y="2895722"/>
            <a:ext cx="2447405" cy="1080000"/>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20000"/>
              </a:lnSpc>
              <a:spcBef>
                <a:spcPts val="0"/>
              </a:spcBef>
              <a:spcAft>
                <a:spcPts val="0"/>
              </a:spcAft>
              <a:buClr>
                <a:srgbClr val="FFFFFF"/>
              </a:buClr>
              <a:buSzPts val="1067"/>
              <a:buFont typeface="Noto Sans Medium"/>
              <a:buNone/>
            </a:pP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Layer 0</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：取得データ蓄積層</a:t>
            </a:r>
            <a:endPar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2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日々連携されるデータを積み上げる</a:t>
            </a:r>
            <a:endPar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20000"/>
              </a:lnSpc>
              <a:spcBef>
                <a:spcPts val="0"/>
              </a:spcBef>
              <a:spcAft>
                <a:spcPts val="0"/>
              </a:spcAft>
              <a:buClr>
                <a:srgbClr val="FFFFFF"/>
              </a:buClr>
              <a:buSzPts val="1067"/>
              <a:buFont typeface="Noto Sans Medium"/>
              <a:buNone/>
            </a:pPr>
            <a:r>
              <a:rPr 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Layer 1：クレンジングデータ層</a:t>
            </a:r>
          </a:p>
          <a:p>
            <a:pPr marL="0" marR="0" lvl="0" indent="0" rtl="0">
              <a:lnSpc>
                <a:spcPct val="120000"/>
              </a:lnSpc>
              <a:spcBef>
                <a:spcPts val="0"/>
              </a:spcBef>
              <a:spcAft>
                <a:spcPts val="0"/>
              </a:spcAft>
              <a:buClr>
                <a:srgbClr val="FFFFFF"/>
              </a:buClr>
              <a:buSzPts val="1067"/>
              <a:buFont typeface="Noto Sans Medium"/>
              <a:buNone/>
            </a:pPr>
            <a:r>
              <a:rPr lang="ja-JP" altLang="en-US" sz="900">
                <a:solidFill>
                  <a:schemeClr val="tx2"/>
                </a:solidFill>
                <a:latin typeface="Meiryo UI" panose="020B0604030504040204" pitchFamily="50" charset="-128"/>
                <a:ea typeface="Meiryo UI" panose="020B0604030504040204" pitchFamily="50" charset="-128"/>
                <a:cs typeface="Noto Sans Medium"/>
                <a:sym typeface="Noto Sans Medium"/>
              </a:rPr>
              <a:t>　最新断面作成や扱いやすい形へ加工する</a:t>
            </a:r>
            <a:endParaRPr lang="en-US" sz="9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20000"/>
              </a:lnSpc>
              <a:spcBef>
                <a:spcPts val="0"/>
              </a:spcBef>
              <a:spcAft>
                <a:spcPts val="0"/>
              </a:spcAft>
              <a:buClr>
                <a:srgbClr val="FFFFFF"/>
              </a:buClr>
              <a:buSzPts val="1067"/>
              <a:buFont typeface="Noto Sans Medium"/>
              <a:buNone/>
            </a:pPr>
            <a:r>
              <a:rPr 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Layer 2：データマート層</a:t>
            </a:r>
          </a:p>
          <a:p>
            <a:pPr marL="0" marR="0" lvl="0" indent="0" rtl="0">
              <a:lnSpc>
                <a:spcPct val="120000"/>
              </a:lnSpc>
              <a:spcBef>
                <a:spcPts val="0"/>
              </a:spcBef>
              <a:spcAft>
                <a:spcPts val="0"/>
              </a:spcAft>
              <a:buClr>
                <a:srgbClr val="FFFFFF"/>
              </a:buClr>
              <a:buSzPts val="1067"/>
              <a:buFont typeface="Noto Sans Medium"/>
              <a:buNone/>
            </a:pP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分析・施策用の統合データを作成する</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96" name="Google Shape;927;p3">
            <a:extLst>
              <a:ext uri="{FF2B5EF4-FFF2-40B4-BE49-F238E27FC236}">
                <a16:creationId xmlns:a16="http://schemas.microsoft.com/office/drawing/2014/main" id="{54F55394-D80D-187B-AE91-37B9B2DB7D30}"/>
              </a:ext>
            </a:extLst>
          </p:cNvPr>
          <p:cNvSpPr/>
          <p:nvPr/>
        </p:nvSpPr>
        <p:spPr>
          <a:xfrm>
            <a:off x="3976324" y="5364546"/>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顧客</a:t>
            </a:r>
            <a:r>
              <a:rPr lang="en-US" altLang="ja-JP" sz="1000">
                <a:solidFill>
                  <a:schemeClr val="tx2"/>
                </a:solidFill>
                <a:latin typeface="Meiryo UI" panose="020B0604030504040204" pitchFamily="50" charset="-128"/>
                <a:ea typeface="Meiryo UI" panose="020B0604030504040204" pitchFamily="50" charset="-128"/>
                <a:cs typeface="Noto Sans Medium"/>
                <a:sym typeface="Noto Sans Medium"/>
              </a:rPr>
              <a:t>ID</a:t>
            </a: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に対して全てのデータを統合</a:t>
            </a:r>
            <a:endPar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ja-JP" altLang="en-US" sz="1000">
                <a:solidFill>
                  <a:schemeClr val="accent3"/>
                </a:solidFill>
                <a:latin typeface="Meiryo UI" panose="020B0604030504040204" pitchFamily="50" charset="-128"/>
                <a:ea typeface="Meiryo UI" panose="020B0604030504040204" pitchFamily="50" charset="-128"/>
                <a:cs typeface="Noto Sans Medium"/>
                <a:sym typeface="Noto Sans Medium"/>
              </a:rPr>
              <a:t>顧客理解に基づくマーケティングの土台</a:t>
            </a:r>
            <a:endParaRPr sz="100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sp>
        <p:nvSpPr>
          <p:cNvPr id="97" name="Google Shape;927;p3">
            <a:extLst>
              <a:ext uri="{FF2B5EF4-FFF2-40B4-BE49-F238E27FC236}">
                <a16:creationId xmlns:a16="http://schemas.microsoft.com/office/drawing/2014/main" id="{DFA19B6E-91A0-11AC-FB58-5273747745A5}"/>
              </a:ext>
            </a:extLst>
          </p:cNvPr>
          <p:cNvSpPr/>
          <p:nvPr/>
        </p:nvSpPr>
        <p:spPr>
          <a:xfrm>
            <a:off x="3431704" y="4258515"/>
            <a:ext cx="2447405" cy="1080000"/>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20000"/>
              </a:lnSpc>
              <a:spcBef>
                <a:spcPts val="0"/>
              </a:spcBef>
              <a:spcAft>
                <a:spcPts val="0"/>
              </a:spcAft>
              <a:buClr>
                <a:srgbClr val="FFFFFF"/>
              </a:buClr>
              <a:buSzPts val="1067"/>
              <a:buFont typeface="Noto Sans Medium"/>
              <a:buNone/>
            </a:pP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pic>
        <p:nvPicPr>
          <p:cNvPr id="98" name="図 97">
            <a:extLst>
              <a:ext uri="{FF2B5EF4-FFF2-40B4-BE49-F238E27FC236}">
                <a16:creationId xmlns:a16="http://schemas.microsoft.com/office/drawing/2014/main" id="{1F330419-5AA2-4629-F75F-3DDDAFB2DCC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409222" y="4305595"/>
            <a:ext cx="476690" cy="432000"/>
          </a:xfrm>
          <a:prstGeom prst="rect">
            <a:avLst/>
          </a:prstGeom>
        </p:spPr>
      </p:pic>
      <p:pic>
        <p:nvPicPr>
          <p:cNvPr id="99" name="Picture 44" descr="ホームページ・Webサイト」アイコン・イラストのフリー素材（商用可）">
            <a:extLst>
              <a:ext uri="{FF2B5EF4-FFF2-40B4-BE49-F238E27FC236}">
                <a16:creationId xmlns:a16="http://schemas.microsoft.com/office/drawing/2014/main" id="{3B2C1246-C445-23B2-B52C-D84024E6215B}"/>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268905" y="4752103"/>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48" descr="iPhone（アイフォン）風 スマホの無料アイコン５ | 商用可のイラスト素材集 – フリー素材 | BEZYBOX!">
            <a:extLst>
              <a:ext uri="{FF2B5EF4-FFF2-40B4-BE49-F238E27FC236}">
                <a16:creationId xmlns:a16="http://schemas.microsoft.com/office/drawing/2014/main" id="{8F8EB5EA-85B2-E842-520B-96E5E6C3B256}"/>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871756" y="4915244"/>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52" descr="家のアイコン3 | 【商用OK/無料】シンプルなフリーアイコン素材サイトSATO ICONS | 丸みのあるアウトラインとシルエットのアイコン 集【商用利用可能】">
            <a:extLst>
              <a:ext uri="{FF2B5EF4-FFF2-40B4-BE49-F238E27FC236}">
                <a16:creationId xmlns:a16="http://schemas.microsoft.com/office/drawing/2014/main" id="{C2E00638-736A-ABCC-9FF5-27BB744938FE}"/>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078296" y="4924192"/>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56" descr="3,867,000点を超える男女のイラスト素材、ロイヤリティフリーのベクター素材グラフィックスとクリップアート - iStock | カップル,  夫婦, 男 女">
            <a:extLst>
              <a:ext uri="{FF2B5EF4-FFF2-40B4-BE49-F238E27FC236}">
                <a16:creationId xmlns:a16="http://schemas.microsoft.com/office/drawing/2014/main" id="{8CAAFD49-6E82-5B46-2949-3A87B7F02A36}"/>
              </a:ext>
            </a:extLst>
          </p:cNvPr>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3498407" y="4387591"/>
            <a:ext cx="495198" cy="360000"/>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60" descr="年齢アイコン ベクトル イラスト EPS 10 ストック画像 | プレミアムベクター">
            <a:extLst>
              <a:ext uri="{FF2B5EF4-FFF2-40B4-BE49-F238E27FC236}">
                <a16:creationId xmlns:a16="http://schemas.microsoft.com/office/drawing/2014/main" id="{08E8ACD7-4B84-1CAA-5A9E-7F3AD2E2E964}"/>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727640" y="4783289"/>
            <a:ext cx="360000" cy="360000"/>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64" descr="メールの無料アイコンその8 | アイコン素材ダウンロードサイト「icooon-mono」 | 商用利用可能なアイコン 素材が無料(フリー)ダウンロードできるサイト">
            <a:extLst>
              <a:ext uri="{FF2B5EF4-FFF2-40B4-BE49-F238E27FC236}">
                <a16:creationId xmlns:a16="http://schemas.microsoft.com/office/drawing/2014/main" id="{6B18244A-0523-5DE9-FD93-4D37E8359A38}"/>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413242" y="4405598"/>
            <a:ext cx="288000" cy="288000"/>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68" descr="電気料金のアイコン | フリーのアイコンイラスト素材 icon-pit">
            <a:extLst>
              <a:ext uri="{FF2B5EF4-FFF2-40B4-BE49-F238E27FC236}">
                <a16:creationId xmlns:a16="http://schemas.microsoft.com/office/drawing/2014/main" id="{17E88776-866F-42ED-7F23-7688FBB9D44D}"/>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499338" y="4939902"/>
            <a:ext cx="360000" cy="360000"/>
          </a:xfrm>
          <a:prstGeom prst="rect">
            <a:avLst/>
          </a:prstGeom>
          <a:noFill/>
          <a:extLst>
            <a:ext uri="{909E8E84-426E-40DD-AFC4-6F175D3DCCD1}">
              <a14:hiddenFill xmlns:a14="http://schemas.microsoft.com/office/drawing/2010/main">
                <a:solidFill>
                  <a:srgbClr val="FFFFFF"/>
                </a:solidFill>
              </a14:hiddenFill>
            </a:ext>
          </a:extLst>
        </p:spPr>
      </p:pic>
      <p:cxnSp>
        <p:nvCxnSpPr>
          <p:cNvPr id="106" name="直線矢印コネクタ 105">
            <a:extLst>
              <a:ext uri="{FF2B5EF4-FFF2-40B4-BE49-F238E27FC236}">
                <a16:creationId xmlns:a16="http://schemas.microsoft.com/office/drawing/2014/main" id="{9E6AD25B-0AA0-FA7D-BC30-87A41CFF1623}"/>
              </a:ext>
            </a:extLst>
          </p:cNvPr>
          <p:cNvCxnSpPr>
            <a:cxnSpLocks/>
          </p:cNvCxnSpPr>
          <p:nvPr/>
        </p:nvCxnSpPr>
        <p:spPr>
          <a:xfrm>
            <a:off x="4030133" y="4573893"/>
            <a:ext cx="297670"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07" name="直線矢印コネクタ 106">
            <a:extLst>
              <a:ext uri="{FF2B5EF4-FFF2-40B4-BE49-F238E27FC236}">
                <a16:creationId xmlns:a16="http://schemas.microsoft.com/office/drawing/2014/main" id="{25077EAF-052E-1F08-0E87-BF89F7023B3F}"/>
              </a:ext>
            </a:extLst>
          </p:cNvPr>
          <p:cNvCxnSpPr>
            <a:cxnSpLocks/>
          </p:cNvCxnSpPr>
          <p:nvPr/>
        </p:nvCxnSpPr>
        <p:spPr>
          <a:xfrm flipV="1">
            <a:off x="4059385" y="4711297"/>
            <a:ext cx="305304" cy="11902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08" name="直線矢印コネクタ 107">
            <a:extLst>
              <a:ext uri="{FF2B5EF4-FFF2-40B4-BE49-F238E27FC236}">
                <a16:creationId xmlns:a16="http://schemas.microsoft.com/office/drawing/2014/main" id="{71C0A083-6DDB-889D-75D2-E1EEEB276CC7}"/>
              </a:ext>
            </a:extLst>
          </p:cNvPr>
          <p:cNvCxnSpPr>
            <a:cxnSpLocks/>
          </p:cNvCxnSpPr>
          <p:nvPr/>
        </p:nvCxnSpPr>
        <p:spPr>
          <a:xfrm flipV="1">
            <a:off x="4361086" y="4784610"/>
            <a:ext cx="142481" cy="17606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09" name="直線矢印コネクタ 108">
            <a:extLst>
              <a:ext uri="{FF2B5EF4-FFF2-40B4-BE49-F238E27FC236}">
                <a16:creationId xmlns:a16="http://schemas.microsoft.com/office/drawing/2014/main" id="{F3CEF23A-E503-FF77-0D9D-2AC884C89E78}"/>
              </a:ext>
            </a:extLst>
          </p:cNvPr>
          <p:cNvCxnSpPr>
            <a:cxnSpLocks/>
          </p:cNvCxnSpPr>
          <p:nvPr/>
        </p:nvCxnSpPr>
        <p:spPr>
          <a:xfrm flipV="1">
            <a:off x="4642937" y="4805542"/>
            <a:ext cx="0" cy="156706"/>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10" name="直線矢印コネクタ 109">
            <a:extLst>
              <a:ext uri="{FF2B5EF4-FFF2-40B4-BE49-F238E27FC236}">
                <a16:creationId xmlns:a16="http://schemas.microsoft.com/office/drawing/2014/main" id="{51050637-9082-7F2D-E6F1-C635CD206639}"/>
              </a:ext>
            </a:extLst>
          </p:cNvPr>
          <p:cNvCxnSpPr>
            <a:cxnSpLocks/>
          </p:cNvCxnSpPr>
          <p:nvPr/>
        </p:nvCxnSpPr>
        <p:spPr>
          <a:xfrm flipH="1" flipV="1">
            <a:off x="4814671" y="4790262"/>
            <a:ext cx="142481" cy="17606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11" name="直線矢印コネクタ 110">
            <a:extLst>
              <a:ext uri="{FF2B5EF4-FFF2-40B4-BE49-F238E27FC236}">
                <a16:creationId xmlns:a16="http://schemas.microsoft.com/office/drawing/2014/main" id="{14E0BA63-225D-FA40-CC18-607E78CDC1FB}"/>
              </a:ext>
            </a:extLst>
          </p:cNvPr>
          <p:cNvCxnSpPr>
            <a:cxnSpLocks/>
          </p:cNvCxnSpPr>
          <p:nvPr/>
        </p:nvCxnSpPr>
        <p:spPr>
          <a:xfrm flipH="1" flipV="1">
            <a:off x="4975269" y="4711297"/>
            <a:ext cx="305304" cy="119025"/>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cxnSp>
        <p:nvCxnSpPr>
          <p:cNvPr id="112" name="直線矢印コネクタ 111">
            <a:extLst>
              <a:ext uri="{FF2B5EF4-FFF2-40B4-BE49-F238E27FC236}">
                <a16:creationId xmlns:a16="http://schemas.microsoft.com/office/drawing/2014/main" id="{9113F066-E47A-FA56-960F-D36F55B858C3}"/>
              </a:ext>
            </a:extLst>
          </p:cNvPr>
          <p:cNvCxnSpPr>
            <a:cxnSpLocks/>
          </p:cNvCxnSpPr>
          <p:nvPr/>
        </p:nvCxnSpPr>
        <p:spPr>
          <a:xfrm flipH="1">
            <a:off x="5002183" y="4573893"/>
            <a:ext cx="297670" cy="0"/>
          </a:xfrm>
          <a:prstGeom prst="straightConnector1">
            <a:avLst/>
          </a:prstGeom>
          <a:ln>
            <a:solidFill>
              <a:schemeClr val="tx2"/>
            </a:solidFill>
            <a:tailEnd type="triangle"/>
          </a:ln>
        </p:spPr>
        <p:style>
          <a:lnRef idx="2">
            <a:schemeClr val="accent1"/>
          </a:lnRef>
          <a:fillRef idx="0">
            <a:schemeClr val="accent1"/>
          </a:fillRef>
          <a:effectRef idx="1">
            <a:schemeClr val="accent1"/>
          </a:effectRef>
          <a:fontRef idx="minor">
            <a:schemeClr val="tx1"/>
          </a:fontRef>
        </p:style>
      </p:cxnSp>
      <p:sp>
        <p:nvSpPr>
          <p:cNvPr id="113" name="Google Shape;927;p3">
            <a:extLst>
              <a:ext uri="{FF2B5EF4-FFF2-40B4-BE49-F238E27FC236}">
                <a16:creationId xmlns:a16="http://schemas.microsoft.com/office/drawing/2014/main" id="{AA3C36A5-10B2-D01F-4F87-49D0C94EBB68}"/>
              </a:ext>
            </a:extLst>
          </p:cNvPr>
          <p:cNvSpPr/>
          <p:nvPr/>
        </p:nvSpPr>
        <p:spPr>
          <a:xfrm>
            <a:off x="6855728" y="5364546"/>
            <a:ext cx="1358164" cy="477861"/>
          </a:xfrm>
          <a:prstGeom prst="rect">
            <a:avLst/>
          </a:prstGeom>
          <a:solidFill>
            <a:srgbClr val="DFEFFA"/>
          </a:solidFill>
          <a:ln>
            <a:noFill/>
          </a:ln>
        </p:spPr>
        <p:txBody>
          <a:bodyPr spcFirstLastPara="1" wrap="none" lIns="67725" tIns="67725" rIns="67725" bIns="67725" anchor="t" anchorCtr="0">
            <a:noAutofit/>
          </a:bodyPr>
          <a:lstStyle/>
          <a:p>
            <a:pPr marL="0" marR="0" lvl="0" indent="0" algn="ctr" rtl="0">
              <a:lnSpc>
                <a:spcPct val="120000"/>
              </a:lnSpc>
              <a:spcBef>
                <a:spcPts val="0"/>
              </a:spcBef>
              <a:spcAft>
                <a:spcPts val="0"/>
              </a:spcAft>
              <a:buClr>
                <a:srgbClr val="FFFFFF"/>
              </a:buClr>
              <a:buSzPts val="1067"/>
              <a:buFont typeface="Noto Sans Medium"/>
              <a:buNone/>
            </a:pPr>
            <a:r>
              <a:rPr lang="ja-JP" altLang="en-US" sz="1000">
                <a:solidFill>
                  <a:schemeClr val="tx2"/>
                </a:solidFill>
                <a:latin typeface="Meiryo UI" panose="020B0604030504040204" pitchFamily="50" charset="-128"/>
                <a:ea typeface="Meiryo UI" panose="020B0604030504040204" pitchFamily="50" charset="-128"/>
                <a:cs typeface="Noto Sans Medium"/>
                <a:sym typeface="Noto Sans Medium"/>
              </a:rPr>
              <a:t>エンジニア・マーケターがデータにアクセス</a:t>
            </a:r>
            <a:endParaRPr lang="en-US" altLang="ja-JP" sz="10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algn="ctr" rtl="0">
              <a:lnSpc>
                <a:spcPct val="120000"/>
              </a:lnSpc>
              <a:spcBef>
                <a:spcPts val="0"/>
              </a:spcBef>
              <a:spcAft>
                <a:spcPts val="0"/>
              </a:spcAft>
              <a:buClr>
                <a:srgbClr val="FFFFFF"/>
              </a:buClr>
              <a:buSzPts val="1067"/>
              <a:buFont typeface="Noto Sans Medium"/>
              <a:buNone/>
            </a:pPr>
            <a:r>
              <a:rPr lang="ja-JP" altLang="en-US" sz="100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rPr>
              <a:t>データの民主化を実現</a:t>
            </a:r>
            <a:endParaRPr sz="1000" i="0" u="none" strike="noStrike" cap="none">
              <a:solidFill>
                <a:schemeClr val="accent3"/>
              </a:solidFill>
              <a:latin typeface="Meiryo UI" panose="020B0604030504040204" pitchFamily="50" charset="-128"/>
              <a:ea typeface="Meiryo UI" panose="020B0604030504040204" pitchFamily="50" charset="-128"/>
              <a:cs typeface="Noto Sans Medium"/>
              <a:sym typeface="Noto Sans Medium"/>
            </a:endParaRPr>
          </a:p>
        </p:txBody>
      </p:sp>
      <p:grpSp>
        <p:nvGrpSpPr>
          <p:cNvPr id="114" name="グループ化 113">
            <a:extLst>
              <a:ext uri="{FF2B5EF4-FFF2-40B4-BE49-F238E27FC236}">
                <a16:creationId xmlns:a16="http://schemas.microsoft.com/office/drawing/2014/main" id="{B5E167DC-6903-B4F9-B8F1-51191362E9FA}"/>
              </a:ext>
            </a:extLst>
          </p:cNvPr>
          <p:cNvGrpSpPr/>
          <p:nvPr/>
        </p:nvGrpSpPr>
        <p:grpSpPr>
          <a:xfrm>
            <a:off x="6312569" y="4258515"/>
            <a:ext cx="2447405" cy="1080000"/>
            <a:chOff x="4872793" y="3706436"/>
            <a:chExt cx="2447405" cy="1080000"/>
          </a:xfrm>
        </p:grpSpPr>
        <p:sp>
          <p:nvSpPr>
            <p:cNvPr id="115" name="Google Shape;927;p3">
              <a:extLst>
                <a:ext uri="{FF2B5EF4-FFF2-40B4-BE49-F238E27FC236}">
                  <a16:creationId xmlns:a16="http://schemas.microsoft.com/office/drawing/2014/main" id="{5D373770-26C1-1855-A6FA-ED1A33775A4C}"/>
                </a:ext>
              </a:extLst>
            </p:cNvPr>
            <p:cNvSpPr/>
            <p:nvPr/>
          </p:nvSpPr>
          <p:spPr>
            <a:xfrm>
              <a:off x="4872793" y="3706436"/>
              <a:ext cx="2447405" cy="1080000"/>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20000"/>
                </a:lnSpc>
                <a:spcBef>
                  <a:spcPts val="0"/>
                </a:spcBef>
                <a:spcAft>
                  <a:spcPts val="0"/>
                </a:spcAft>
                <a:buClr>
                  <a:srgbClr val="FFFFFF"/>
                </a:buClr>
                <a:buSzPts val="1067"/>
                <a:buFont typeface="Noto Sans Medium"/>
                <a:buNone/>
              </a:pP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pic>
          <p:nvPicPr>
            <p:cNvPr id="116" name="Picture 72" descr="603,800点を超える分析のイラスト素材、ロイヤリティフリーのベクター素材グラフィックスとクリップアート - iStock | データ, グラフ,  調査">
              <a:extLst>
                <a:ext uri="{FF2B5EF4-FFF2-40B4-BE49-F238E27FC236}">
                  <a16:creationId xmlns:a16="http://schemas.microsoft.com/office/drawing/2014/main" id="{DCBF8713-9AA7-3FC6-52C9-4B66D0BACB92}"/>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4915561" y="3737766"/>
              <a:ext cx="468000" cy="468000"/>
            </a:xfrm>
            <a:prstGeom prst="rect">
              <a:avLst/>
            </a:prstGeom>
            <a:noFill/>
            <a:extLst>
              <a:ext uri="{909E8E84-426E-40DD-AFC4-6F175D3DCCD1}">
                <a14:hiddenFill xmlns:a14="http://schemas.microsoft.com/office/drawing/2010/main">
                  <a:solidFill>
                    <a:srgbClr val="FFFFFF"/>
                  </a:solidFill>
                </a14:hiddenFill>
              </a:ext>
            </a:extLst>
          </p:spPr>
        </p:pic>
        <p:sp>
          <p:nvSpPr>
            <p:cNvPr id="117" name="Google Shape;927;p3">
              <a:extLst>
                <a:ext uri="{FF2B5EF4-FFF2-40B4-BE49-F238E27FC236}">
                  <a16:creationId xmlns:a16="http://schemas.microsoft.com/office/drawing/2014/main" id="{2B816810-602A-61C7-0807-AD118E7215DE}"/>
                </a:ext>
              </a:extLst>
            </p:cNvPr>
            <p:cNvSpPr/>
            <p:nvPr/>
          </p:nvSpPr>
          <p:spPr>
            <a:xfrm>
              <a:off x="5417107" y="3707468"/>
              <a:ext cx="684000" cy="538059"/>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00000"/>
                </a:lnSpc>
                <a:spcBef>
                  <a:spcPts val="0"/>
                </a:spcBef>
                <a:spcAft>
                  <a:spcPts val="0"/>
                </a:spcAft>
                <a:buClr>
                  <a:srgbClr val="FFFFFF"/>
                </a:buClr>
                <a:buSzPts val="1067"/>
                <a:buFont typeface="Noto Sans Medium"/>
                <a:buNone/>
              </a:pPr>
              <a:r>
                <a:rPr lang="en-US" sz="800" b="0" i="0" u="none" strike="noStrike" cap="none" err="1">
                  <a:solidFill>
                    <a:schemeClr val="tx2"/>
                  </a:solidFill>
                  <a:latin typeface="Meiryo UI" panose="020B0604030504040204" pitchFamily="50" charset="-128"/>
                  <a:ea typeface="Meiryo UI" panose="020B0604030504040204" pitchFamily="50" charset="-128"/>
                  <a:cs typeface="Noto Sans Medium"/>
                  <a:sym typeface="Noto Sans Medium"/>
                </a:rPr>
                <a:t>SQLを用いた</a:t>
              </a:r>
              <a:endParaRPr lang="en-US" sz="8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00000"/>
                </a:lnSpc>
                <a:spcBef>
                  <a:spcPts val="0"/>
                </a:spcBef>
                <a:spcAft>
                  <a:spcPts val="0"/>
                </a:spcAft>
                <a:buClr>
                  <a:srgbClr val="FFFFFF"/>
                </a:buClr>
                <a:buSzPts val="1067"/>
                <a:buFont typeface="Noto Sans Medium"/>
                <a:buNone/>
              </a:pP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ビッグデータ</a:t>
              </a:r>
              <a:endParaRPr lang="en-US" sz="8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00000"/>
                </a:lnSpc>
                <a:spcBef>
                  <a:spcPts val="0"/>
                </a:spcBef>
                <a:spcAft>
                  <a:spcPts val="0"/>
                </a:spcAft>
                <a:buClr>
                  <a:srgbClr val="FFFFFF"/>
                </a:buClr>
                <a:buSzPts val="1067"/>
                <a:buFont typeface="Noto Sans Medium"/>
                <a:buNone/>
              </a:pPr>
              <a:r>
                <a:rPr lang="en-US" sz="800" b="0" i="0" u="none" strike="noStrike" cap="none" err="1">
                  <a:solidFill>
                    <a:schemeClr val="tx2"/>
                  </a:solidFill>
                  <a:latin typeface="Meiryo UI" panose="020B0604030504040204" pitchFamily="50" charset="-128"/>
                  <a:ea typeface="Meiryo UI" panose="020B0604030504040204" pitchFamily="50" charset="-128"/>
                  <a:cs typeface="Noto Sans Medium"/>
                  <a:sym typeface="Noto Sans Medium"/>
                </a:rPr>
                <a:t>分析の実現</a:t>
              </a:r>
              <a:endParaRPr sz="8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pic>
          <p:nvPicPr>
            <p:cNvPr id="118" name="Picture 74" descr="機械学習ギア アイコン白い背景で隔離の web デザインの機械学習ギア ベクトル アイコンを概要します。 | プレミアムベクター">
              <a:extLst>
                <a:ext uri="{FF2B5EF4-FFF2-40B4-BE49-F238E27FC236}">
                  <a16:creationId xmlns:a16="http://schemas.microsoft.com/office/drawing/2014/main" id="{A3E79978-967A-7152-55F2-640A67492767}"/>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4915561" y="4283406"/>
              <a:ext cx="468000" cy="468000"/>
            </a:xfrm>
            <a:prstGeom prst="rect">
              <a:avLst/>
            </a:prstGeom>
            <a:noFill/>
            <a:extLst>
              <a:ext uri="{909E8E84-426E-40DD-AFC4-6F175D3DCCD1}">
                <a14:hiddenFill xmlns:a14="http://schemas.microsoft.com/office/drawing/2010/main">
                  <a:solidFill>
                    <a:srgbClr val="FFFFFF"/>
                  </a:solidFill>
                </a14:hiddenFill>
              </a:ext>
            </a:extLst>
          </p:spPr>
        </p:pic>
        <p:sp>
          <p:nvSpPr>
            <p:cNvPr id="119" name="Google Shape;927;p3">
              <a:extLst>
                <a:ext uri="{FF2B5EF4-FFF2-40B4-BE49-F238E27FC236}">
                  <a16:creationId xmlns:a16="http://schemas.microsoft.com/office/drawing/2014/main" id="{59A44F68-85FB-2454-B002-EFD9580F1DCE}"/>
                </a:ext>
              </a:extLst>
            </p:cNvPr>
            <p:cNvSpPr/>
            <p:nvPr/>
          </p:nvSpPr>
          <p:spPr>
            <a:xfrm>
              <a:off x="5417107" y="4248377"/>
              <a:ext cx="684000" cy="538059"/>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00000"/>
                </a:lnSpc>
                <a:spcBef>
                  <a:spcPts val="0"/>
                </a:spcBef>
                <a:spcAft>
                  <a:spcPts val="0"/>
                </a:spcAft>
                <a:buClr>
                  <a:srgbClr val="FFFFFF"/>
                </a:buClr>
                <a:buSzPts val="1067"/>
                <a:buFont typeface="Noto Sans Medium"/>
                <a:buNone/>
              </a:pP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Pythonや</a:t>
              </a:r>
              <a:endParaRPr lang="en-US" sz="8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00000"/>
                </a:lnSpc>
                <a:spcBef>
                  <a:spcPts val="0"/>
                </a:spcBef>
                <a:spcAft>
                  <a:spcPts val="0"/>
                </a:spcAft>
                <a:buClr>
                  <a:srgbClr val="FFFFFF"/>
                </a:buClr>
                <a:buSzPts val="1067"/>
                <a:buFont typeface="Noto Sans Medium"/>
                <a:buNone/>
              </a:pP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AutoMLに</a:t>
              </a:r>
              <a:endParaRPr lang="en-US" sz="8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00000"/>
                </a:lnSpc>
                <a:spcBef>
                  <a:spcPts val="0"/>
                </a:spcBef>
                <a:spcAft>
                  <a:spcPts val="0"/>
                </a:spcAft>
                <a:buClr>
                  <a:srgbClr val="FFFFFF"/>
                </a:buClr>
                <a:buSzPts val="1067"/>
                <a:buFont typeface="Noto Sans Medium"/>
                <a:buNone/>
              </a:pP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よる機械学習</a:t>
              </a:r>
              <a:endParaRPr lang="en-US" sz="800">
                <a:solidFill>
                  <a:schemeClr val="tx2"/>
                </a:solidFill>
                <a:latin typeface="Meiryo UI" panose="020B0604030504040204" pitchFamily="50" charset="-128"/>
                <a:ea typeface="Meiryo UI" panose="020B0604030504040204" pitchFamily="50" charset="-128"/>
                <a:cs typeface="Noto Sans Medium"/>
                <a:sym typeface="Noto Sans Medium"/>
              </a:endParaRPr>
            </a:p>
          </p:txBody>
        </p:sp>
        <p:pic>
          <p:nvPicPr>
            <p:cNvPr id="120" name="Picture 76" descr="Llm」の写真素材 | 16,129件の無料イラスト画像 | Adobe Stock">
              <a:extLst>
                <a:ext uri="{FF2B5EF4-FFF2-40B4-BE49-F238E27FC236}">
                  <a16:creationId xmlns:a16="http://schemas.microsoft.com/office/drawing/2014/main" id="{8765E713-EFDD-8554-8FCE-C0156B2FDBC2}"/>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6134653" y="4283406"/>
              <a:ext cx="468000" cy="468000"/>
            </a:xfrm>
            <a:prstGeom prst="rect">
              <a:avLst/>
            </a:prstGeom>
            <a:noFill/>
            <a:extLst>
              <a:ext uri="{909E8E84-426E-40DD-AFC4-6F175D3DCCD1}">
                <a14:hiddenFill xmlns:a14="http://schemas.microsoft.com/office/drawing/2010/main">
                  <a:solidFill>
                    <a:srgbClr val="FFFFFF"/>
                  </a:solidFill>
                </a14:hiddenFill>
              </a:ext>
            </a:extLst>
          </p:spPr>
        </p:pic>
        <p:sp>
          <p:nvSpPr>
            <p:cNvPr id="121" name="Google Shape;927;p3">
              <a:extLst>
                <a:ext uri="{FF2B5EF4-FFF2-40B4-BE49-F238E27FC236}">
                  <a16:creationId xmlns:a16="http://schemas.microsoft.com/office/drawing/2014/main" id="{6C08E5A0-F7CD-05AE-761D-526381D92807}"/>
                </a:ext>
              </a:extLst>
            </p:cNvPr>
            <p:cNvSpPr/>
            <p:nvPr/>
          </p:nvSpPr>
          <p:spPr>
            <a:xfrm>
              <a:off x="6636198" y="4248377"/>
              <a:ext cx="684000" cy="538059"/>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00000"/>
                </a:lnSpc>
                <a:spcBef>
                  <a:spcPts val="0"/>
                </a:spcBef>
                <a:spcAft>
                  <a:spcPts val="0"/>
                </a:spcAft>
                <a:buClr>
                  <a:srgbClr val="FFFFFF"/>
                </a:buClr>
                <a:buSzPts val="1067"/>
                <a:buFont typeface="Noto Sans Medium"/>
                <a:buNone/>
              </a:pPr>
              <a:r>
                <a:rPr lang="en-US" sz="800">
                  <a:solidFill>
                    <a:schemeClr val="tx2"/>
                  </a:solidFill>
                  <a:latin typeface="Meiryo UI" panose="020B0604030504040204" pitchFamily="50" charset="-128"/>
                  <a:ea typeface="Meiryo UI" panose="020B0604030504040204" pitchFamily="50" charset="-128"/>
                  <a:cs typeface="Noto Sans Medium"/>
                  <a:sym typeface="Noto Sans Medium"/>
                </a:rPr>
                <a:t>LLM(</a:t>
              </a: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生成AI</a:t>
              </a:r>
              <a:r>
                <a:rPr lang="en-US" sz="800">
                  <a:solidFill>
                    <a:schemeClr val="tx2"/>
                  </a:solidFill>
                  <a:latin typeface="Meiryo UI" panose="020B0604030504040204" pitchFamily="50" charset="-128"/>
                  <a:ea typeface="Meiryo UI" panose="020B0604030504040204" pitchFamily="50" charset="-128"/>
                  <a:cs typeface="Noto Sans Medium"/>
                  <a:sym typeface="Noto Sans Medium"/>
                </a:rPr>
                <a:t>)</a:t>
              </a:r>
            </a:p>
            <a:p>
              <a:pPr marL="0" marR="0" lvl="0" indent="0" rtl="0">
                <a:lnSpc>
                  <a:spcPct val="100000"/>
                </a:lnSpc>
                <a:spcBef>
                  <a:spcPts val="0"/>
                </a:spcBef>
                <a:spcAft>
                  <a:spcPts val="0"/>
                </a:spcAft>
                <a:buClr>
                  <a:srgbClr val="FFFFFF"/>
                </a:buClr>
                <a:buSzPts val="1067"/>
                <a:buFont typeface="Noto Sans Medium"/>
                <a:buNone/>
              </a:pPr>
              <a:r>
                <a:rPr lang="en-US" sz="800" b="0" i="0" u="none" strike="noStrike" cap="none" err="1">
                  <a:solidFill>
                    <a:schemeClr val="tx2"/>
                  </a:solidFill>
                  <a:latin typeface="Meiryo UI" panose="020B0604030504040204" pitchFamily="50" charset="-128"/>
                  <a:ea typeface="Meiryo UI" panose="020B0604030504040204" pitchFamily="50" charset="-128"/>
                  <a:cs typeface="Noto Sans Medium"/>
                  <a:sym typeface="Noto Sans Medium"/>
                </a:rPr>
                <a:t>による対話型</a:t>
              </a:r>
              <a:endParaRPr lang="en-US" sz="8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00000"/>
                </a:lnSpc>
                <a:spcBef>
                  <a:spcPts val="0"/>
                </a:spcBef>
                <a:spcAft>
                  <a:spcPts val="0"/>
                </a:spcAft>
                <a:buClr>
                  <a:srgbClr val="FFFFFF"/>
                </a:buClr>
                <a:buSzPts val="1067"/>
                <a:buFont typeface="Noto Sans Medium"/>
                <a:buNone/>
              </a:pP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データ分析</a:t>
              </a:r>
              <a:endParaRPr sz="8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pic>
          <p:nvPicPr>
            <p:cNvPr id="122" name="Picture 78" descr="顧客データベース アイコン ベクタ。顧客データベースのサインのアウトライン。分離された輪郭記号の図のイラスト素材・ベクター Image  144741624">
              <a:extLst>
                <a:ext uri="{FF2B5EF4-FFF2-40B4-BE49-F238E27FC236}">
                  <a16:creationId xmlns:a16="http://schemas.microsoft.com/office/drawing/2014/main" id="{FB0B7AA6-5986-3714-5ED6-304C968BEAF9}"/>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6134653" y="3742497"/>
              <a:ext cx="468000" cy="468000"/>
            </a:xfrm>
            <a:prstGeom prst="rect">
              <a:avLst/>
            </a:prstGeom>
            <a:noFill/>
            <a:extLst>
              <a:ext uri="{909E8E84-426E-40DD-AFC4-6F175D3DCCD1}">
                <a14:hiddenFill xmlns:a14="http://schemas.microsoft.com/office/drawing/2010/main">
                  <a:solidFill>
                    <a:srgbClr val="FFFFFF"/>
                  </a:solidFill>
                </a14:hiddenFill>
              </a:ext>
            </a:extLst>
          </p:spPr>
        </p:pic>
        <p:sp>
          <p:nvSpPr>
            <p:cNvPr id="123" name="Google Shape;927;p3">
              <a:extLst>
                <a:ext uri="{FF2B5EF4-FFF2-40B4-BE49-F238E27FC236}">
                  <a16:creationId xmlns:a16="http://schemas.microsoft.com/office/drawing/2014/main" id="{DF64AE59-C24B-200A-EA56-6F9171DA3253}"/>
                </a:ext>
              </a:extLst>
            </p:cNvPr>
            <p:cNvSpPr/>
            <p:nvPr/>
          </p:nvSpPr>
          <p:spPr>
            <a:xfrm>
              <a:off x="6636198" y="3707468"/>
              <a:ext cx="684000" cy="538059"/>
            </a:xfrm>
            <a:prstGeom prst="rect">
              <a:avLst/>
            </a:prstGeom>
            <a:solidFill>
              <a:schemeClr val="bg1"/>
            </a:solidFill>
            <a:ln>
              <a:noFill/>
            </a:ln>
          </p:spPr>
          <p:txBody>
            <a:bodyPr spcFirstLastPara="1" wrap="none" lIns="67725" tIns="67725" rIns="67725" bIns="67725" anchor="ctr" anchorCtr="0">
              <a:noAutofit/>
            </a:bodyPr>
            <a:lstStyle/>
            <a:p>
              <a:pPr marL="0" marR="0" lvl="0" indent="0" rtl="0">
                <a:lnSpc>
                  <a:spcPct val="100000"/>
                </a:lnSpc>
                <a:spcBef>
                  <a:spcPts val="0"/>
                </a:spcBef>
                <a:spcAft>
                  <a:spcPts val="0"/>
                </a:spcAft>
                <a:buClr>
                  <a:srgbClr val="FFFFFF"/>
                </a:buClr>
                <a:buSzPts val="1067"/>
                <a:buFont typeface="Noto Sans Medium"/>
                <a:buNone/>
              </a:pPr>
              <a:r>
                <a:rPr lang="en-US" sz="800">
                  <a:solidFill>
                    <a:schemeClr val="tx2"/>
                  </a:solidFill>
                  <a:latin typeface="Meiryo UI" panose="020B0604030504040204" pitchFamily="50" charset="-128"/>
                  <a:ea typeface="Meiryo UI" panose="020B0604030504040204" pitchFamily="50" charset="-128"/>
                  <a:cs typeface="Noto Sans Medium"/>
                  <a:sym typeface="Noto Sans Medium"/>
                </a:rPr>
                <a:t>non-</a:t>
              </a:r>
              <a:r>
                <a:rPr lang="en-US" sz="800" err="1">
                  <a:solidFill>
                    <a:schemeClr val="tx2"/>
                  </a:solidFill>
                  <a:latin typeface="Meiryo UI" panose="020B0604030504040204" pitchFamily="50" charset="-128"/>
                  <a:ea typeface="Meiryo UI" panose="020B0604030504040204" pitchFamily="50" charset="-128"/>
                  <a:cs typeface="Noto Sans Medium"/>
                  <a:sym typeface="Noto Sans Medium"/>
                </a:rPr>
                <a:t>SQLでの</a:t>
              </a:r>
              <a:endParaRPr lang="en-US" sz="800">
                <a:solidFill>
                  <a:schemeClr val="tx2"/>
                </a:solidFill>
                <a:latin typeface="Meiryo UI" panose="020B0604030504040204" pitchFamily="50" charset="-128"/>
                <a:ea typeface="Meiryo UI" panose="020B0604030504040204" pitchFamily="50" charset="-128"/>
                <a:cs typeface="Noto Sans Medium"/>
                <a:sym typeface="Noto Sans Medium"/>
              </a:endParaRPr>
            </a:p>
            <a:p>
              <a:pPr marL="0" marR="0" lvl="0" indent="0" rtl="0">
                <a:lnSpc>
                  <a:spcPct val="100000"/>
                </a:lnSpc>
                <a:spcBef>
                  <a:spcPts val="0"/>
                </a:spcBef>
                <a:spcAft>
                  <a:spcPts val="0"/>
                </a:spcAft>
                <a:buClr>
                  <a:srgbClr val="FFFFFF"/>
                </a:buClr>
                <a:buSzPts val="1067"/>
                <a:buFont typeface="Noto Sans Medium"/>
                <a:buNone/>
              </a:pPr>
              <a:r>
                <a:rPr lang="ja-JP" altLang="en-US" sz="8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データ抽出</a:t>
              </a:r>
              <a:endParaRPr sz="8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cxnSp>
          <p:nvCxnSpPr>
            <p:cNvPr id="124" name="直線コネクタ 123">
              <a:extLst>
                <a:ext uri="{FF2B5EF4-FFF2-40B4-BE49-F238E27FC236}">
                  <a16:creationId xmlns:a16="http://schemas.microsoft.com/office/drawing/2014/main" id="{E9A36576-31FA-FED2-DC5F-E4AB608C17DD}"/>
                </a:ext>
              </a:extLst>
            </p:cNvPr>
            <p:cNvCxnSpPr>
              <a:cxnSpLocks/>
            </p:cNvCxnSpPr>
            <p:nvPr/>
          </p:nvCxnSpPr>
          <p:spPr>
            <a:xfrm>
              <a:off x="4944495" y="4246436"/>
              <a:ext cx="2304000" cy="0"/>
            </a:xfrm>
            <a:prstGeom prst="line">
              <a:avLst/>
            </a:prstGeom>
            <a:ln w="9525">
              <a:solidFill>
                <a:schemeClr val="tx2"/>
              </a:solidFill>
              <a:prstDash val="dash"/>
            </a:ln>
          </p:spPr>
          <p:style>
            <a:lnRef idx="2">
              <a:schemeClr val="accent1"/>
            </a:lnRef>
            <a:fillRef idx="0">
              <a:schemeClr val="accent1"/>
            </a:fillRef>
            <a:effectRef idx="1">
              <a:schemeClr val="accent1"/>
            </a:effectRef>
            <a:fontRef idx="minor">
              <a:schemeClr val="tx1"/>
            </a:fontRef>
          </p:style>
        </p:cxnSp>
        <p:cxnSp>
          <p:nvCxnSpPr>
            <p:cNvPr id="125" name="直線コネクタ 124">
              <a:extLst>
                <a:ext uri="{FF2B5EF4-FFF2-40B4-BE49-F238E27FC236}">
                  <a16:creationId xmlns:a16="http://schemas.microsoft.com/office/drawing/2014/main" id="{28991E6C-5262-D82C-20AB-CDDF3E7297F8}"/>
                </a:ext>
              </a:extLst>
            </p:cNvPr>
            <p:cNvCxnSpPr>
              <a:cxnSpLocks/>
            </p:cNvCxnSpPr>
            <p:nvPr/>
          </p:nvCxnSpPr>
          <p:spPr>
            <a:xfrm>
              <a:off x="6096496" y="3778436"/>
              <a:ext cx="0" cy="936000"/>
            </a:xfrm>
            <a:prstGeom prst="line">
              <a:avLst/>
            </a:prstGeom>
            <a:ln w="9525">
              <a:solidFill>
                <a:schemeClr val="tx2"/>
              </a:solidFill>
              <a:prstDash val="dash"/>
            </a:ln>
          </p:spPr>
          <p:style>
            <a:lnRef idx="2">
              <a:schemeClr val="accent1"/>
            </a:lnRef>
            <a:fillRef idx="0">
              <a:schemeClr val="accent1"/>
            </a:fillRef>
            <a:effectRef idx="1">
              <a:schemeClr val="accent1"/>
            </a:effectRef>
            <a:fontRef idx="minor">
              <a:schemeClr val="tx1"/>
            </a:fontRef>
          </p:style>
        </p:cxnSp>
      </p:grpSp>
      <p:sp>
        <p:nvSpPr>
          <p:cNvPr id="51" name="Google Shape;927;p3">
            <a:extLst>
              <a:ext uri="{FF2B5EF4-FFF2-40B4-BE49-F238E27FC236}">
                <a16:creationId xmlns:a16="http://schemas.microsoft.com/office/drawing/2014/main" id="{5935506B-7A83-BD3A-E127-EED0B9ED7928}"/>
              </a:ext>
            </a:extLst>
          </p:cNvPr>
          <p:cNvSpPr/>
          <p:nvPr/>
        </p:nvSpPr>
        <p:spPr>
          <a:xfrm>
            <a:off x="558354" y="4100486"/>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ja-JP" altLang="en-US" sz="900" b="1">
                <a:solidFill>
                  <a:schemeClr val="tx2"/>
                </a:solidFill>
                <a:latin typeface="Meiryo UI" panose="020B0604030504040204" pitchFamily="50" charset="-128"/>
                <a:ea typeface="Meiryo UI" panose="020B0604030504040204" pitchFamily="50" charset="-128"/>
                <a:cs typeface="Noto Sans Medium"/>
                <a:sym typeface="Noto Sans Medium"/>
              </a:rPr>
              <a:t>ユーザデータ</a:t>
            </a:r>
            <a:br>
              <a:rPr lang="en-US" altLang="ja-JP" sz="900" b="1">
                <a:solidFill>
                  <a:schemeClr val="tx2"/>
                </a:solidFill>
                <a:latin typeface="Meiryo UI" panose="020B0604030504040204" pitchFamily="50" charset="-128"/>
                <a:ea typeface="Meiryo UI" panose="020B0604030504040204" pitchFamily="50" charset="-128"/>
                <a:cs typeface="Noto Sans Medium"/>
                <a:sym typeface="Noto Sans Medium"/>
              </a:rPr>
            </a:br>
            <a:r>
              <a:rPr lang="ja-JP" altLang="en-US" sz="900">
                <a:solidFill>
                  <a:schemeClr val="tx2"/>
                </a:solidFill>
                <a:latin typeface="Meiryo UI" panose="020B0604030504040204" pitchFamily="50" charset="-128"/>
                <a:ea typeface="Meiryo UI" panose="020B0604030504040204" pitchFamily="50" charset="-128"/>
                <a:cs typeface="Noto Sans Medium"/>
                <a:sym typeface="Noto Sans Medium"/>
              </a:rPr>
              <a:t>アセスメント</a:t>
            </a: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 </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クレデンシャル</a:t>
            </a: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 </a:t>
            </a:r>
            <a:b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b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ジョブ標準</a:t>
            </a: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FMT</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a:t>
            </a: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a:t>
            </a:r>
            <a:r>
              <a:rPr lang="ja-JP" altLang="en-US"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 </a:t>
            </a:r>
            <a:r>
              <a:rPr lang="en-US" altLang="ja-JP"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rPr>
              <a:t>DSS</a:t>
            </a:r>
            <a:endParaRPr sz="900" b="0" i="0" u="none" strike="noStrike" cap="none">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
        <p:nvSpPr>
          <p:cNvPr id="28" name="テキスト ボックス 15">
            <a:extLst>
              <a:ext uri="{FF2B5EF4-FFF2-40B4-BE49-F238E27FC236}">
                <a16:creationId xmlns:a16="http://schemas.microsoft.com/office/drawing/2014/main" id="{A4BC0EDB-1E09-2CB0-F759-4A1170CD0916}"/>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プラットフォームのコアデータ（</a:t>
            </a:r>
            <a:r>
              <a:rPr lang="en-US" altLang="ja-JP">
                <a:solidFill>
                  <a:srgbClr val="000000"/>
                </a:solidFill>
                <a:latin typeface="+mj-lt"/>
                <a:ea typeface="Meiryo UI" panose="020B0604030504040204" pitchFamily="50" charset="-128"/>
              </a:rPr>
              <a:t>DSS</a:t>
            </a:r>
            <a:r>
              <a:rPr lang="ja-JP" altLang="en-US">
                <a:solidFill>
                  <a:srgbClr val="000000"/>
                </a:solidFill>
                <a:latin typeface="+mj-lt"/>
                <a:ea typeface="Meiryo UI" panose="020B0604030504040204" pitchFamily="50" charset="-128"/>
              </a:rPr>
              <a:t>準拠のスキル定義・クレデンシャル・外部資格情報等）をもとに施策を実施</a:t>
            </a:r>
          </a:p>
        </p:txBody>
      </p:sp>
      <p:sp>
        <p:nvSpPr>
          <p:cNvPr id="35" name="Google Shape;927;p3">
            <a:extLst>
              <a:ext uri="{FF2B5EF4-FFF2-40B4-BE49-F238E27FC236}">
                <a16:creationId xmlns:a16="http://schemas.microsoft.com/office/drawing/2014/main" id="{23BA5E0A-B6C3-47D2-22C8-3E8216079605}"/>
              </a:ext>
            </a:extLst>
          </p:cNvPr>
          <p:cNvSpPr/>
          <p:nvPr/>
        </p:nvSpPr>
        <p:spPr>
          <a:xfrm>
            <a:off x="1817760" y="2083139"/>
            <a:ext cx="1188000" cy="594833"/>
          </a:xfrm>
          <a:prstGeom prst="rect">
            <a:avLst/>
          </a:prstGeom>
          <a:solidFill>
            <a:schemeClr val="bg1"/>
          </a:solidFill>
          <a:ln>
            <a:noFill/>
          </a:ln>
        </p:spPr>
        <p:txBody>
          <a:bodyPr spcFirstLastPara="1" wrap="none" lIns="67725" tIns="67725" rIns="67725" bIns="67725" anchor="ctr" anchorCtr="0">
            <a:noAutofit/>
          </a:bodyPr>
          <a:lstStyle/>
          <a:p>
            <a:pPr marL="0" marR="0" lvl="0" indent="0" algn="ctr" rtl="0">
              <a:lnSpc>
                <a:spcPct val="150000"/>
              </a:lnSpc>
              <a:spcBef>
                <a:spcPts val="0"/>
              </a:spcBef>
              <a:spcAft>
                <a:spcPts val="0"/>
              </a:spcAft>
              <a:buClr>
                <a:srgbClr val="FFFFFF"/>
              </a:buClr>
              <a:buSzPts val="1067"/>
              <a:buFont typeface="Noto Sans Medium"/>
              <a:buNone/>
            </a:pPr>
            <a:r>
              <a:rPr lang="en-US" altLang="ja-JP" sz="900" b="1" dirty="0">
                <a:solidFill>
                  <a:schemeClr val="tx2"/>
                </a:solidFill>
                <a:latin typeface="Meiryo UI" panose="020B0604030504040204" pitchFamily="50" charset="-128"/>
                <a:ea typeface="Meiryo UI" panose="020B0604030504040204" pitchFamily="50" charset="-128"/>
                <a:cs typeface="Noto Sans Medium"/>
                <a:sym typeface="Noto Sans Medium"/>
              </a:rPr>
              <a:t>ID</a:t>
            </a:r>
            <a:r>
              <a:rPr lang="ja-JP" altLang="en-US" sz="900" b="1">
                <a:solidFill>
                  <a:schemeClr val="tx2"/>
                </a:solidFill>
                <a:latin typeface="Meiryo UI" panose="020B0604030504040204" pitchFamily="50" charset="-128"/>
                <a:ea typeface="Meiryo UI" panose="020B0604030504040204" pitchFamily="50" charset="-128"/>
                <a:cs typeface="Noto Sans Medium"/>
                <a:sym typeface="Noto Sans Medium"/>
              </a:rPr>
              <a:t>認証基盤</a:t>
            </a:r>
            <a:endParaRPr lang="en-US" altLang="ja-JP" sz="900" b="1" dirty="0">
              <a:solidFill>
                <a:schemeClr val="tx2"/>
              </a:solidFill>
              <a:latin typeface="Meiryo UI" panose="020B0604030504040204" pitchFamily="50" charset="-128"/>
              <a:ea typeface="Meiryo UI" panose="020B0604030504040204" pitchFamily="50" charset="-128"/>
              <a:cs typeface="Noto Sans Medium"/>
              <a:sym typeface="Noto Sans Medium"/>
            </a:endParaRPr>
          </a:p>
        </p:txBody>
      </p:sp>
    </p:spTree>
    <p:extLst>
      <p:ext uri="{BB962C8B-B14F-4D97-AF65-F5344CB8AC3E}">
        <p14:creationId xmlns:p14="http://schemas.microsoft.com/office/powerpoint/2010/main" val="36341643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a:extLst>
              <a:ext uri="{FF2B5EF4-FFF2-40B4-BE49-F238E27FC236}">
                <a16:creationId xmlns:a16="http://schemas.microsoft.com/office/drawing/2014/main" id="{51C198C8-E454-2F41-C0EA-BA08D13EF683}"/>
              </a:ext>
            </a:extLst>
          </p:cNvPr>
          <p:cNvSpPr/>
          <p:nvPr/>
        </p:nvSpPr>
        <p:spPr>
          <a:xfrm>
            <a:off x="6862782" y="1190723"/>
            <a:ext cx="5154690" cy="3539781"/>
          </a:xfrm>
          <a:prstGeom prst="rect">
            <a:avLst/>
          </a:prstGeom>
          <a:solidFill>
            <a:srgbClr val="F2F2F2"/>
          </a:solidFill>
          <a:ln w="3175" cap="flat" cmpd="sng" algn="ctr">
            <a:solidFill>
              <a:srgbClr val="595757">
                <a:lumMod val="20000"/>
                <a:lumOff val="80000"/>
              </a:srgbClr>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1"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2" name="タイトル 1">
            <a:extLst>
              <a:ext uri="{FF2B5EF4-FFF2-40B4-BE49-F238E27FC236}">
                <a16:creationId xmlns:a16="http://schemas.microsoft.com/office/drawing/2014/main" id="{7BFC5F98-A577-9FED-20D8-3D8EC250C11B}"/>
              </a:ext>
            </a:extLst>
          </p:cNvPr>
          <p:cNvSpPr>
            <a:spLocks noGrp="1"/>
          </p:cNvSpPr>
          <p:nvPr>
            <p:ph type="title"/>
          </p:nvPr>
        </p:nvSpPr>
        <p:spPr/>
        <p:txBody>
          <a:bodyPr vert="horz"/>
          <a:lstStyle/>
          <a:p>
            <a:r>
              <a:rPr lang="ja-JP" altLang="en-US">
                <a:latin typeface="Trebuchet MS" panose="020B0603020202020204" pitchFamily="34" charset="0"/>
                <a:sym typeface="Meiryo UI" panose="020B0604030504040204" pitchFamily="50" charset="-128"/>
              </a:rPr>
              <a:t>デジタル人材</a:t>
            </a:r>
            <a:r>
              <a:rPr lang="en-US" altLang="ja-JP">
                <a:latin typeface="Trebuchet MS" panose="020B0603020202020204" pitchFamily="34" charset="0"/>
                <a:sym typeface="Meiryo UI" panose="020B0604030504040204" pitchFamily="50" charset="-128"/>
              </a:rPr>
              <a:t>DB</a:t>
            </a:r>
            <a:r>
              <a:rPr lang="ja-JP" altLang="en-US">
                <a:latin typeface="Trebuchet MS" panose="020B0603020202020204" pitchFamily="34" charset="0"/>
                <a:sym typeface="Meiryo UI" panose="020B0604030504040204" pitchFamily="50" charset="-128"/>
              </a:rPr>
              <a:t>：データ基盤フロー（</a:t>
            </a:r>
            <a:r>
              <a:rPr lang="en-US" altLang="ja-JP">
                <a:latin typeface="Trebuchet MS" panose="020B0603020202020204" pitchFamily="34" charset="0"/>
                <a:sym typeface="Meiryo UI" panose="020B0604030504040204" pitchFamily="50" charset="-128"/>
              </a:rPr>
              <a:t>2/2</a:t>
            </a:r>
            <a:r>
              <a:rPr lang="ja-JP" altLang="en-US">
                <a:latin typeface="Trebuchet MS" panose="020B0603020202020204" pitchFamily="34" charset="0"/>
                <a:sym typeface="Meiryo UI" panose="020B0604030504040204" pitchFamily="50" charset="-128"/>
              </a:rPr>
              <a:t>）</a:t>
            </a:r>
            <a:endParaRPr lang="en-US">
              <a:latin typeface="Trebuchet MS" panose="020B0603020202020204" pitchFamily="34" charset="0"/>
              <a:sym typeface="Meiryo UI" panose="020B0604030504040204" pitchFamily="50" charset="-128"/>
            </a:endParaRPr>
          </a:p>
        </p:txBody>
      </p:sp>
      <p:sp>
        <p:nvSpPr>
          <p:cNvPr id="103" name="正方形/長方形 102">
            <a:extLst>
              <a:ext uri="{FF2B5EF4-FFF2-40B4-BE49-F238E27FC236}">
                <a16:creationId xmlns:a16="http://schemas.microsoft.com/office/drawing/2014/main" id="{0B27E6A8-21D2-6D1E-6791-06A95539269D}"/>
              </a:ext>
            </a:extLst>
          </p:cNvPr>
          <p:cNvSpPr/>
          <p:nvPr/>
        </p:nvSpPr>
        <p:spPr>
          <a:xfrm>
            <a:off x="252125" y="1190723"/>
            <a:ext cx="6561877" cy="4749829"/>
          </a:xfrm>
          <a:prstGeom prst="rect">
            <a:avLst/>
          </a:prstGeom>
          <a:solidFill>
            <a:srgbClr val="F2F2F2"/>
          </a:solidFill>
          <a:ln w="3175" cap="flat" cmpd="sng" algn="ctr">
            <a:solidFill>
              <a:srgbClr val="595757">
                <a:lumMod val="20000"/>
                <a:lumOff val="80000"/>
              </a:srgbClr>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1"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04" name="Google Shape;927;p3">
            <a:extLst>
              <a:ext uri="{FF2B5EF4-FFF2-40B4-BE49-F238E27FC236}">
                <a16:creationId xmlns:a16="http://schemas.microsoft.com/office/drawing/2014/main" id="{A84AE446-CD6D-E9D6-E5ED-ED26B8F2BD90}"/>
              </a:ext>
            </a:extLst>
          </p:cNvPr>
          <p:cNvSpPr/>
          <p:nvPr/>
        </p:nvSpPr>
        <p:spPr>
          <a:xfrm>
            <a:off x="1482766" y="974724"/>
            <a:ext cx="9304063" cy="216000"/>
          </a:xfrm>
          <a:prstGeom prst="rect">
            <a:avLst/>
          </a:prstGeom>
          <a:solidFill>
            <a:srgbClr val="295E7E"/>
          </a:solidFill>
          <a:ln w="3175">
            <a:solidFill>
              <a:srgbClr val="595757"/>
            </a:solidFill>
          </a:ln>
        </p:spPr>
        <p:txBody>
          <a:bodyPr spcFirstLastPara="1" wrap="none" lIns="36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
                <a:srgbClr val="FFFFFF"/>
              </a:buClr>
              <a:buSzPts val="1067"/>
              <a:buFont typeface="Noto Sans Medium"/>
              <a:buNone/>
              <a:tabLst/>
              <a:defRPr/>
            </a:pPr>
            <a:r>
              <a:rPr kumimoji="0" lang="en-US" altLang="ja-JP" sz="1050" b="1"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Noto Sans Medium"/>
                <a:sym typeface="Meiryo UI" panose="020B0604030504040204" pitchFamily="50" charset="-128"/>
              </a:rPr>
              <a:t>CDP</a:t>
            </a:r>
            <a:endParaRPr kumimoji="0" sz="1050" b="1"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Noto Sans Medium"/>
              <a:sym typeface="Meiryo UI" panose="020B0604030504040204" pitchFamily="50" charset="-128"/>
            </a:endParaRPr>
          </a:p>
        </p:txBody>
      </p:sp>
      <p:sp>
        <p:nvSpPr>
          <p:cNvPr id="105" name="正方形/長方形 104">
            <a:extLst>
              <a:ext uri="{FF2B5EF4-FFF2-40B4-BE49-F238E27FC236}">
                <a16:creationId xmlns:a16="http://schemas.microsoft.com/office/drawing/2014/main" id="{7CB621D8-25E0-DBA6-C3D6-BB754CACBF2D}"/>
              </a:ext>
            </a:extLst>
          </p:cNvPr>
          <p:cNvSpPr/>
          <p:nvPr/>
        </p:nvSpPr>
        <p:spPr>
          <a:xfrm>
            <a:off x="2792185" y="1262805"/>
            <a:ext cx="3951291" cy="504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weblog / </a:t>
            </a:r>
            <a:r>
              <a:rPr kumimoji="1" lang="en-US" altLang="ja-JP" sz="800" b="1" i="0" u="none" strike="noStrike" kern="0" cap="none" spc="0" normalizeH="0" baseline="0" noProof="0" err="1">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applog</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06" name="正方形/長方形 105">
            <a:extLst>
              <a:ext uri="{FF2B5EF4-FFF2-40B4-BE49-F238E27FC236}">
                <a16:creationId xmlns:a16="http://schemas.microsoft.com/office/drawing/2014/main" id="{D71F3E86-69FE-6937-4B61-E084D94799F9}"/>
              </a:ext>
            </a:extLst>
          </p:cNvPr>
          <p:cNvSpPr/>
          <p:nvPr/>
        </p:nvSpPr>
        <p:spPr>
          <a:xfrm>
            <a:off x="1487477" y="1838886"/>
            <a:ext cx="5256000" cy="504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system</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07" name="正方形/長方形 106">
            <a:extLst>
              <a:ext uri="{FF2B5EF4-FFF2-40B4-BE49-F238E27FC236}">
                <a16:creationId xmlns:a16="http://schemas.microsoft.com/office/drawing/2014/main" id="{7BEF34F8-1847-03DC-3E08-55108E3A6DC2}"/>
              </a:ext>
            </a:extLst>
          </p:cNvPr>
          <p:cNvSpPr/>
          <p:nvPr/>
        </p:nvSpPr>
        <p:spPr>
          <a:xfrm>
            <a:off x="2790615" y="2414967"/>
            <a:ext cx="3952862" cy="504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questionnaire</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08" name="正方形/長方形 107">
            <a:extLst>
              <a:ext uri="{FF2B5EF4-FFF2-40B4-BE49-F238E27FC236}">
                <a16:creationId xmlns:a16="http://schemas.microsoft.com/office/drawing/2014/main" id="{0AEDE9D0-57D7-D2CC-31D8-9CF5006A18E9}"/>
              </a:ext>
            </a:extLst>
          </p:cNvPr>
          <p:cNvSpPr/>
          <p:nvPr/>
        </p:nvSpPr>
        <p:spPr>
          <a:xfrm>
            <a:off x="2789045" y="2991048"/>
            <a:ext cx="3954431" cy="504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MA</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09" name="正方形/長方形 108">
            <a:extLst>
              <a:ext uri="{FF2B5EF4-FFF2-40B4-BE49-F238E27FC236}">
                <a16:creationId xmlns:a16="http://schemas.microsoft.com/office/drawing/2014/main" id="{9BA2EA04-6289-830F-D04D-AF685CEF0985}"/>
              </a:ext>
            </a:extLst>
          </p:cNvPr>
          <p:cNvSpPr/>
          <p:nvPr/>
        </p:nvSpPr>
        <p:spPr>
          <a:xfrm>
            <a:off x="1487477" y="3567129"/>
            <a:ext cx="5256000" cy="504000"/>
          </a:xfrm>
          <a:prstGeom prst="rect">
            <a:avLst/>
          </a:prstGeom>
          <a:solidFill>
            <a:srgbClr val="FFFFFF"/>
          </a:solidFill>
          <a:ln w="3175" cap="flat" cmpd="sng" algn="ctr">
            <a:solidFill>
              <a:srgbClr val="595757"/>
            </a:solidFill>
            <a:prstDash val="lgDash"/>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a:t>
            </a:r>
            <a:r>
              <a:rPr kumimoji="1" lang="en-US" altLang="ja-JP" sz="800" b="1" i="0" u="none" strike="noStrike" kern="0" cap="none" spc="0" normalizeH="0" baseline="0" noProof="0" err="1">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ads_media</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1" name="正方形/長方形 110">
            <a:extLst>
              <a:ext uri="{FF2B5EF4-FFF2-40B4-BE49-F238E27FC236}">
                <a16:creationId xmlns:a16="http://schemas.microsoft.com/office/drawing/2014/main" id="{F7032A51-0BE7-AAD3-B1E3-4FA041AE04AA}"/>
              </a:ext>
            </a:extLst>
          </p:cNvPr>
          <p:cNvSpPr/>
          <p:nvPr/>
        </p:nvSpPr>
        <p:spPr>
          <a:xfrm>
            <a:off x="1487477" y="4154423"/>
            <a:ext cx="5256000" cy="504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a:t>
            </a:r>
            <a:r>
              <a:rPr kumimoji="1" lang="en-US" altLang="ja-JP" sz="800" b="1" i="0" u="none" strike="noStrike" kern="0" cap="none" spc="0" normalizeH="0" baseline="0" noProof="0" err="1">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spread_sheets</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2" name="円柱 111">
            <a:extLst>
              <a:ext uri="{FF2B5EF4-FFF2-40B4-BE49-F238E27FC236}">
                <a16:creationId xmlns:a16="http://schemas.microsoft.com/office/drawing/2014/main" id="{E1E3AF1D-B891-76C0-C6BB-35C6BDCD0234}"/>
              </a:ext>
            </a:extLst>
          </p:cNvPr>
          <p:cNvSpPr/>
          <p:nvPr/>
        </p:nvSpPr>
        <p:spPr>
          <a:xfrm>
            <a:off x="2879826" y="1485999"/>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l0_web_app</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3" name="円柱 112">
            <a:extLst>
              <a:ext uri="{FF2B5EF4-FFF2-40B4-BE49-F238E27FC236}">
                <a16:creationId xmlns:a16="http://schemas.microsoft.com/office/drawing/2014/main" id="{C9C56A4E-C387-36CC-B49F-AD16463E16BC}"/>
              </a:ext>
            </a:extLst>
          </p:cNvPr>
          <p:cNvSpPr/>
          <p:nvPr/>
        </p:nvSpPr>
        <p:spPr>
          <a:xfrm>
            <a:off x="2879826" y="2064394"/>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l0_registered_security</a:t>
            </a:r>
            <a:b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b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_specialist_*</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4" name="円柱 113">
            <a:extLst>
              <a:ext uri="{FF2B5EF4-FFF2-40B4-BE49-F238E27FC236}">
                <a16:creationId xmlns:a16="http://schemas.microsoft.com/office/drawing/2014/main" id="{65C47403-9725-21E3-D494-1889F73B6AEF}"/>
              </a:ext>
            </a:extLst>
          </p:cNvPr>
          <p:cNvSpPr/>
          <p:nvPr/>
        </p:nvSpPr>
        <p:spPr>
          <a:xfrm>
            <a:off x="2879826" y="2639173"/>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l0_questionnaire</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5" name="円柱 114">
            <a:extLst>
              <a:ext uri="{FF2B5EF4-FFF2-40B4-BE49-F238E27FC236}">
                <a16:creationId xmlns:a16="http://schemas.microsoft.com/office/drawing/2014/main" id="{B988E8E0-4834-7313-7FF0-E85C449BACE3}"/>
              </a:ext>
            </a:extLst>
          </p:cNvPr>
          <p:cNvSpPr/>
          <p:nvPr/>
        </p:nvSpPr>
        <p:spPr>
          <a:xfrm>
            <a:off x="2879826" y="3792347"/>
            <a:ext cx="1152000" cy="216000"/>
          </a:xfrm>
          <a:prstGeom prst="can">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l0_ads_media</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7" name="円柱 116">
            <a:extLst>
              <a:ext uri="{FF2B5EF4-FFF2-40B4-BE49-F238E27FC236}">
                <a16:creationId xmlns:a16="http://schemas.microsoft.com/office/drawing/2014/main" id="{80733395-7C11-4CB8-C31E-3EE1F99A62BD}"/>
              </a:ext>
            </a:extLst>
          </p:cNvPr>
          <p:cNvSpPr/>
          <p:nvPr/>
        </p:nvSpPr>
        <p:spPr>
          <a:xfrm>
            <a:off x="2879826" y="3215760"/>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l0_MA</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8" name="円柱 117">
            <a:extLst>
              <a:ext uri="{FF2B5EF4-FFF2-40B4-BE49-F238E27FC236}">
                <a16:creationId xmlns:a16="http://schemas.microsoft.com/office/drawing/2014/main" id="{CED64B5C-4FF2-034D-79B0-F0FBAA5356F2}"/>
              </a:ext>
            </a:extLst>
          </p:cNvPr>
          <p:cNvSpPr/>
          <p:nvPr/>
        </p:nvSpPr>
        <p:spPr>
          <a:xfrm>
            <a:off x="2879826" y="4380653"/>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l0_spread_sheets</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19" name="円柱 118">
            <a:extLst>
              <a:ext uri="{FF2B5EF4-FFF2-40B4-BE49-F238E27FC236}">
                <a16:creationId xmlns:a16="http://schemas.microsoft.com/office/drawing/2014/main" id="{14ABF95F-C62A-1A7F-22A8-595144BE2CF8}"/>
              </a:ext>
            </a:extLst>
          </p:cNvPr>
          <p:cNvSpPr/>
          <p:nvPr/>
        </p:nvSpPr>
        <p:spPr>
          <a:xfrm>
            <a:off x="2879826" y="4957237"/>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l0_temporary</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20" name="ホームベース 38">
            <a:extLst>
              <a:ext uri="{FF2B5EF4-FFF2-40B4-BE49-F238E27FC236}">
                <a16:creationId xmlns:a16="http://schemas.microsoft.com/office/drawing/2014/main" id="{7079DE9D-9D17-4E4F-713D-ED77A081A88B}"/>
              </a:ext>
            </a:extLst>
          </p:cNvPr>
          <p:cNvSpPr/>
          <p:nvPr/>
        </p:nvSpPr>
        <p:spPr>
          <a:xfrm>
            <a:off x="1559739" y="2064394"/>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日次データ取り込み</a:t>
            </a:r>
          </a:p>
        </p:txBody>
      </p:sp>
      <p:sp>
        <p:nvSpPr>
          <p:cNvPr id="121" name="円柱 120">
            <a:extLst>
              <a:ext uri="{FF2B5EF4-FFF2-40B4-BE49-F238E27FC236}">
                <a16:creationId xmlns:a16="http://schemas.microsoft.com/office/drawing/2014/main" id="{53714ADA-192D-6451-080B-BB8B429EFBC2}"/>
              </a:ext>
            </a:extLst>
          </p:cNvPr>
          <p:cNvSpPr/>
          <p:nvPr/>
        </p:nvSpPr>
        <p:spPr>
          <a:xfrm>
            <a:off x="5520000" y="2064394"/>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 </a:t>
            </a:r>
            <a:r>
              <a:rPr kumimoji="1" lang="en-US" altLang="ja-JP" sz="800" b="1" i="0" u="none" strike="noStrike" kern="0" cap="none" spc="0" normalizeH="0" baseline="0" noProof="0" err="1">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registered_security</a:t>
            </a:r>
            <a:b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b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_specialist_*</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22" name="Google Shape;927;p3">
            <a:extLst>
              <a:ext uri="{FF2B5EF4-FFF2-40B4-BE49-F238E27FC236}">
                <a16:creationId xmlns:a16="http://schemas.microsoft.com/office/drawing/2014/main" id="{D805844C-996D-78CE-0606-915B253B2379}"/>
              </a:ext>
            </a:extLst>
          </p:cNvPr>
          <p:cNvSpPr/>
          <p:nvPr/>
        </p:nvSpPr>
        <p:spPr>
          <a:xfrm>
            <a:off x="336000" y="974724"/>
            <a:ext cx="1008000" cy="216000"/>
          </a:xfrm>
          <a:prstGeom prst="rect">
            <a:avLst/>
          </a:prstGeom>
          <a:solidFill>
            <a:srgbClr val="295E7E"/>
          </a:solidFill>
          <a:ln w="3175">
            <a:solidFill>
              <a:srgbClr val="595757"/>
            </a:solidFill>
          </a:ln>
        </p:spPr>
        <p:txBody>
          <a:bodyPr spcFirstLastPara="1" wrap="none" lIns="36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
                <a:srgbClr val="FFFFFF"/>
              </a:buClr>
              <a:buSzPts val="1067"/>
              <a:buFont typeface="Noto Sans Medium"/>
              <a:buNone/>
              <a:tabLst/>
              <a:defRPr/>
            </a:pPr>
            <a:r>
              <a:rPr kumimoji="0" lang="ja-JP" altLang="en-US" sz="1050" b="1"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Noto Sans Medium"/>
                <a:sym typeface="Meiryo UI" panose="020B0604030504040204" pitchFamily="50" charset="-128"/>
              </a:rPr>
              <a:t>データソース</a:t>
            </a:r>
            <a:endParaRPr kumimoji="0" sz="1050" b="1"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Noto Sans Medium"/>
              <a:sym typeface="Meiryo UI" panose="020B0604030504040204" pitchFamily="50" charset="-128"/>
            </a:endParaRPr>
          </a:p>
        </p:txBody>
      </p:sp>
      <p:sp>
        <p:nvSpPr>
          <p:cNvPr id="123" name="Google Shape;927;p3">
            <a:extLst>
              <a:ext uri="{FF2B5EF4-FFF2-40B4-BE49-F238E27FC236}">
                <a16:creationId xmlns:a16="http://schemas.microsoft.com/office/drawing/2014/main" id="{A861B054-A969-E4BD-399A-4637FC17ADFA}"/>
              </a:ext>
            </a:extLst>
          </p:cNvPr>
          <p:cNvSpPr/>
          <p:nvPr/>
        </p:nvSpPr>
        <p:spPr>
          <a:xfrm>
            <a:off x="10931875" y="974724"/>
            <a:ext cx="1008000" cy="216000"/>
          </a:xfrm>
          <a:prstGeom prst="rect">
            <a:avLst/>
          </a:prstGeom>
          <a:solidFill>
            <a:srgbClr val="295E7E"/>
          </a:solidFill>
          <a:ln w="3175">
            <a:solidFill>
              <a:srgbClr val="595757"/>
            </a:solidFill>
          </a:ln>
        </p:spPr>
        <p:txBody>
          <a:bodyPr spcFirstLastPara="1" wrap="none" lIns="36000" tIns="36000" rIns="36000" bIns="36000" anchor="ctr" anchorCtr="0">
            <a:noAutofit/>
          </a:bodyPr>
          <a:lstStyle/>
          <a:p>
            <a:pPr marL="0" marR="0" lvl="0" indent="0" algn="ctr" defTabSz="914400" eaLnBrk="1" fontAlgn="auto" latinLnBrk="0" hangingPunct="1">
              <a:lnSpc>
                <a:spcPct val="100000"/>
              </a:lnSpc>
              <a:spcBef>
                <a:spcPts val="0"/>
              </a:spcBef>
              <a:spcAft>
                <a:spcPts val="0"/>
              </a:spcAft>
              <a:buClr>
                <a:srgbClr val="FFFFFF"/>
              </a:buClr>
              <a:buSzPts val="1067"/>
              <a:buFont typeface="Noto Sans Medium"/>
              <a:buNone/>
              <a:tabLst/>
              <a:defRPr/>
            </a:pPr>
            <a:r>
              <a:rPr kumimoji="0" lang="ja-JP" altLang="en-US" sz="1050" b="1"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Noto Sans Medium"/>
                <a:sym typeface="Meiryo UI" panose="020B0604030504040204" pitchFamily="50" charset="-128"/>
              </a:rPr>
              <a:t>施策ツール</a:t>
            </a:r>
            <a:endParaRPr kumimoji="0" sz="1050" b="1"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Noto Sans Medium"/>
              <a:sym typeface="Meiryo UI" panose="020B0604030504040204" pitchFamily="50" charset="-128"/>
            </a:endParaRPr>
          </a:p>
        </p:txBody>
      </p:sp>
      <p:sp>
        <p:nvSpPr>
          <p:cNvPr id="124" name="円柱 123">
            <a:extLst>
              <a:ext uri="{FF2B5EF4-FFF2-40B4-BE49-F238E27FC236}">
                <a16:creationId xmlns:a16="http://schemas.microsoft.com/office/drawing/2014/main" id="{5FDE0A3B-2486-F310-92C5-816DF372763C}"/>
              </a:ext>
            </a:extLst>
          </p:cNvPr>
          <p:cNvSpPr/>
          <p:nvPr/>
        </p:nvSpPr>
        <p:spPr>
          <a:xfrm>
            <a:off x="5520000" y="1485999"/>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l1_web_app</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25" name="ホームベース 49">
            <a:extLst>
              <a:ext uri="{FF2B5EF4-FFF2-40B4-BE49-F238E27FC236}">
                <a16:creationId xmlns:a16="http://schemas.microsoft.com/office/drawing/2014/main" id="{4EEDF304-CA2F-7706-52E8-FB87CCE9AD17}"/>
              </a:ext>
            </a:extLst>
          </p:cNvPr>
          <p:cNvSpPr/>
          <p:nvPr/>
        </p:nvSpPr>
        <p:spPr>
          <a:xfrm>
            <a:off x="4201482" y="2064394"/>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ユニーク化</a:t>
            </a:r>
          </a:p>
        </p:txBody>
      </p:sp>
      <p:sp>
        <p:nvSpPr>
          <p:cNvPr id="126" name="ホームベース 50">
            <a:extLst>
              <a:ext uri="{FF2B5EF4-FFF2-40B4-BE49-F238E27FC236}">
                <a16:creationId xmlns:a16="http://schemas.microsoft.com/office/drawing/2014/main" id="{6EAC12EF-62D0-6774-79DA-550A2729761A}"/>
              </a:ext>
            </a:extLst>
          </p:cNvPr>
          <p:cNvSpPr/>
          <p:nvPr/>
        </p:nvSpPr>
        <p:spPr>
          <a:xfrm>
            <a:off x="4201482" y="1484652"/>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クレンジング</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 etc...</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27" name="正方形/長方形 126">
            <a:extLst>
              <a:ext uri="{FF2B5EF4-FFF2-40B4-BE49-F238E27FC236}">
                <a16:creationId xmlns:a16="http://schemas.microsoft.com/office/drawing/2014/main" id="{C783B198-3109-F099-D7C1-5C60B4A6E360}"/>
              </a:ext>
            </a:extLst>
          </p:cNvPr>
          <p:cNvSpPr/>
          <p:nvPr/>
        </p:nvSpPr>
        <p:spPr>
          <a:xfrm>
            <a:off x="335770" y="1262805"/>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Web / </a:t>
            </a: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アプリ</a:t>
            </a:r>
          </a:p>
        </p:txBody>
      </p:sp>
      <p:sp>
        <p:nvSpPr>
          <p:cNvPr id="128" name="正方形/長方形 127">
            <a:extLst>
              <a:ext uri="{FF2B5EF4-FFF2-40B4-BE49-F238E27FC236}">
                <a16:creationId xmlns:a16="http://schemas.microsoft.com/office/drawing/2014/main" id="{DF9EB5A6-DDD8-D783-275F-5847AFF15992}"/>
              </a:ext>
            </a:extLst>
          </p:cNvPr>
          <p:cNvSpPr/>
          <p:nvPr/>
        </p:nvSpPr>
        <p:spPr>
          <a:xfrm>
            <a:off x="1487476" y="1262073"/>
            <a:ext cx="1303139" cy="504000"/>
          </a:xfrm>
          <a:prstGeom prst="rect">
            <a:avLst/>
          </a:prstGeom>
          <a:solidFill>
            <a:srgbClr val="595757">
              <a:lumMod val="20000"/>
              <a:lumOff val="80000"/>
            </a:srgbClr>
          </a:solidFill>
          <a:ln w="3175"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GTM + JS SDK / App SDK</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29" name="ホームベース 55">
            <a:extLst>
              <a:ext uri="{FF2B5EF4-FFF2-40B4-BE49-F238E27FC236}">
                <a16:creationId xmlns:a16="http://schemas.microsoft.com/office/drawing/2014/main" id="{3C6C4D25-4E04-5CFF-8DB3-4DC2FE2688AB}"/>
              </a:ext>
            </a:extLst>
          </p:cNvPr>
          <p:cNvSpPr/>
          <p:nvPr/>
        </p:nvSpPr>
        <p:spPr>
          <a:xfrm>
            <a:off x="1554467" y="1480658"/>
            <a:ext cx="1152000" cy="216000"/>
          </a:xfrm>
          <a:prstGeom prst="homePlate">
            <a:avLst>
              <a:gd name="adj" fmla="val 19762"/>
            </a:avLst>
          </a:prstGeom>
          <a:solidFill>
            <a:srgbClr val="595757">
              <a:lumMod val="20000"/>
              <a:lumOff val="80000"/>
            </a:srgb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リアルタイム</a:t>
            </a:r>
          </a:p>
        </p:txBody>
      </p:sp>
      <p:sp>
        <p:nvSpPr>
          <p:cNvPr id="130" name="正方形/長方形 129">
            <a:extLst>
              <a:ext uri="{FF2B5EF4-FFF2-40B4-BE49-F238E27FC236}">
                <a16:creationId xmlns:a16="http://schemas.microsoft.com/office/drawing/2014/main" id="{BD0F8546-66F8-EF38-6850-4828681AA2F1}"/>
              </a:ext>
            </a:extLst>
          </p:cNvPr>
          <p:cNvSpPr/>
          <p:nvPr/>
        </p:nvSpPr>
        <p:spPr>
          <a:xfrm>
            <a:off x="335770" y="1838886"/>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試験システム </a:t>
            </a: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b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br>
            <a:r>
              <a:rPr kumimoji="1" lang="ja-JP" altLang="en-US" sz="900" kern="0">
                <a:solidFill>
                  <a:srgbClr val="595757"/>
                </a:solidFill>
                <a:latin typeface="Trebuchet MS" panose="020B0603020202020204" pitchFamily="34" charset="0"/>
                <a:ea typeface="Meiryo UI" panose="020B0604030504040204" pitchFamily="50" charset="-128"/>
                <a:sym typeface="Meiryo UI" panose="020B0604030504040204" pitchFamily="50" charset="-128"/>
              </a:rPr>
              <a:t>支援士システム</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31" name="正方形/長方形 130">
            <a:extLst>
              <a:ext uri="{FF2B5EF4-FFF2-40B4-BE49-F238E27FC236}">
                <a16:creationId xmlns:a16="http://schemas.microsoft.com/office/drawing/2014/main" id="{CDE46EE4-BF4F-C7DB-117C-832FF16581E9}"/>
              </a:ext>
            </a:extLst>
          </p:cNvPr>
          <p:cNvSpPr/>
          <p:nvPr/>
        </p:nvSpPr>
        <p:spPr>
          <a:xfrm>
            <a:off x="335770" y="2414967"/>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アンケートツール</a:t>
            </a:r>
          </a:p>
        </p:txBody>
      </p:sp>
      <p:sp>
        <p:nvSpPr>
          <p:cNvPr id="132" name="正方形/長方形 131">
            <a:extLst>
              <a:ext uri="{FF2B5EF4-FFF2-40B4-BE49-F238E27FC236}">
                <a16:creationId xmlns:a16="http://schemas.microsoft.com/office/drawing/2014/main" id="{4793835F-F3AD-D1FE-1AA2-C5406C56B3C8}"/>
              </a:ext>
            </a:extLst>
          </p:cNvPr>
          <p:cNvSpPr/>
          <p:nvPr/>
        </p:nvSpPr>
        <p:spPr>
          <a:xfrm>
            <a:off x="1485907" y="2415333"/>
            <a:ext cx="1303139" cy="504000"/>
          </a:xfrm>
          <a:prstGeom prst="rect">
            <a:avLst/>
          </a:prstGeom>
          <a:solidFill>
            <a:srgbClr val="595757">
              <a:lumMod val="20000"/>
              <a:lumOff val="80000"/>
            </a:srgbClr>
          </a:solidFill>
          <a:ln w="3175"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CSV</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ファイル</a:t>
            </a:r>
          </a:p>
        </p:txBody>
      </p:sp>
      <p:sp>
        <p:nvSpPr>
          <p:cNvPr id="133" name="ホームベース 59">
            <a:extLst>
              <a:ext uri="{FF2B5EF4-FFF2-40B4-BE49-F238E27FC236}">
                <a16:creationId xmlns:a16="http://schemas.microsoft.com/office/drawing/2014/main" id="{EA02D418-16A0-9BA2-03E8-1A7BC44F7BBA}"/>
              </a:ext>
            </a:extLst>
          </p:cNvPr>
          <p:cNvSpPr/>
          <p:nvPr/>
        </p:nvSpPr>
        <p:spPr>
          <a:xfrm>
            <a:off x="1552898" y="2633918"/>
            <a:ext cx="1152000" cy="216000"/>
          </a:xfrm>
          <a:prstGeom prst="homePlate">
            <a:avLst>
              <a:gd name="adj" fmla="val 19762"/>
            </a:avLst>
          </a:prstGeom>
          <a:solidFill>
            <a:schemeClr val="accent4">
              <a:lumMod val="20000"/>
              <a:lumOff val="80000"/>
            </a:schemeClr>
          </a:solidFill>
          <a:ln w="3175" cap="flat" cmpd="sng" algn="ctr">
            <a:solidFill>
              <a:srgbClr val="9A9A9A"/>
            </a:solidFill>
            <a:prstDash val="solid"/>
            <a:miter lim="800000"/>
            <a:headEnd type="none" w="med" len="med"/>
            <a:tailEnd type="none" w="med" len="med"/>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GUI</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から手動</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UP</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34" name="正方形/長方形 133">
            <a:extLst>
              <a:ext uri="{FF2B5EF4-FFF2-40B4-BE49-F238E27FC236}">
                <a16:creationId xmlns:a16="http://schemas.microsoft.com/office/drawing/2014/main" id="{AE7A86DC-38D6-E556-0A18-CB2831EA52D5}"/>
              </a:ext>
            </a:extLst>
          </p:cNvPr>
          <p:cNvSpPr/>
          <p:nvPr/>
        </p:nvSpPr>
        <p:spPr>
          <a:xfrm>
            <a:off x="335770" y="2991048"/>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MA</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35" name="正方形/長方形 134">
            <a:extLst>
              <a:ext uri="{FF2B5EF4-FFF2-40B4-BE49-F238E27FC236}">
                <a16:creationId xmlns:a16="http://schemas.microsoft.com/office/drawing/2014/main" id="{02F7CFF7-A4E6-33BC-6F87-158A4D3F686F}"/>
              </a:ext>
            </a:extLst>
          </p:cNvPr>
          <p:cNvSpPr/>
          <p:nvPr/>
        </p:nvSpPr>
        <p:spPr>
          <a:xfrm>
            <a:off x="1484337" y="2979835"/>
            <a:ext cx="1303139" cy="504000"/>
          </a:xfrm>
          <a:prstGeom prst="rect">
            <a:avLst/>
          </a:prstGeom>
          <a:solidFill>
            <a:srgbClr val="595757">
              <a:lumMod val="20000"/>
              <a:lumOff val="80000"/>
            </a:srgbClr>
          </a:solidFill>
          <a:ln w="3175"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err="1">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Postback</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 API</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36" name="ホームベース 62">
            <a:extLst>
              <a:ext uri="{FF2B5EF4-FFF2-40B4-BE49-F238E27FC236}">
                <a16:creationId xmlns:a16="http://schemas.microsoft.com/office/drawing/2014/main" id="{24FF838B-3E94-6C57-F0DD-E41ABDF8CE4A}"/>
              </a:ext>
            </a:extLst>
          </p:cNvPr>
          <p:cNvSpPr/>
          <p:nvPr/>
        </p:nvSpPr>
        <p:spPr>
          <a:xfrm>
            <a:off x="1551328" y="3198420"/>
            <a:ext cx="1152000" cy="216000"/>
          </a:xfrm>
          <a:prstGeom prst="homePlate">
            <a:avLst>
              <a:gd name="adj" fmla="val 19762"/>
            </a:avLst>
          </a:prstGeom>
          <a:solidFill>
            <a:srgbClr val="595757">
              <a:lumMod val="20000"/>
              <a:lumOff val="80000"/>
            </a:srgb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リアルタイム</a:t>
            </a:r>
          </a:p>
        </p:txBody>
      </p:sp>
      <p:sp>
        <p:nvSpPr>
          <p:cNvPr id="137" name="正方形/長方形 136">
            <a:extLst>
              <a:ext uri="{FF2B5EF4-FFF2-40B4-BE49-F238E27FC236}">
                <a16:creationId xmlns:a16="http://schemas.microsoft.com/office/drawing/2014/main" id="{60DBDF47-B168-EFCC-42CA-4E0D727C4A2B}"/>
              </a:ext>
            </a:extLst>
          </p:cNvPr>
          <p:cNvSpPr/>
          <p:nvPr/>
        </p:nvSpPr>
        <p:spPr>
          <a:xfrm>
            <a:off x="1482767" y="4730870"/>
            <a:ext cx="1303139" cy="504000"/>
          </a:xfrm>
          <a:prstGeom prst="rect">
            <a:avLst/>
          </a:prstGeom>
          <a:solidFill>
            <a:srgbClr val="595757">
              <a:lumMod val="20000"/>
              <a:lumOff val="80000"/>
            </a:srgbClr>
          </a:solidFill>
          <a:ln w="3175"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CSV</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ファイル</a:t>
            </a:r>
          </a:p>
        </p:txBody>
      </p:sp>
      <p:sp>
        <p:nvSpPr>
          <p:cNvPr id="138" name="ホームベース 64">
            <a:extLst>
              <a:ext uri="{FF2B5EF4-FFF2-40B4-BE49-F238E27FC236}">
                <a16:creationId xmlns:a16="http://schemas.microsoft.com/office/drawing/2014/main" id="{D23C0167-CD3A-56CC-C991-7367D90A49EB}"/>
              </a:ext>
            </a:extLst>
          </p:cNvPr>
          <p:cNvSpPr/>
          <p:nvPr/>
        </p:nvSpPr>
        <p:spPr>
          <a:xfrm>
            <a:off x="1549758" y="4949455"/>
            <a:ext cx="1152000" cy="216000"/>
          </a:xfrm>
          <a:prstGeom prst="homePlate">
            <a:avLst>
              <a:gd name="adj" fmla="val 19762"/>
            </a:avLst>
          </a:prstGeom>
          <a:solidFill>
            <a:schemeClr val="accent4">
              <a:lumMod val="20000"/>
              <a:lumOff val="80000"/>
            </a:schemeClr>
          </a:solidFill>
          <a:ln w="3175" cap="flat" cmpd="sng" algn="ctr">
            <a:solidFill>
              <a:srgbClr val="9A9A9A"/>
            </a:solidFill>
            <a:prstDash val="solid"/>
            <a:miter lim="800000"/>
            <a:headEnd type="none" w="med" len="med"/>
            <a:tailEnd type="none" w="med" len="med"/>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GUI</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から手動</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UP</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39" name="正方形/長方形 138">
            <a:extLst>
              <a:ext uri="{FF2B5EF4-FFF2-40B4-BE49-F238E27FC236}">
                <a16:creationId xmlns:a16="http://schemas.microsoft.com/office/drawing/2014/main" id="{F79D5DFF-6D56-5345-4683-85FA294CFDA4}"/>
              </a:ext>
            </a:extLst>
          </p:cNvPr>
          <p:cNvSpPr/>
          <p:nvPr/>
        </p:nvSpPr>
        <p:spPr>
          <a:xfrm>
            <a:off x="335770" y="4730504"/>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その他</a:t>
            </a:r>
            <a:endPar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一時利用</a:t>
            </a: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CSV</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40" name="正方形/長方形 139">
            <a:extLst>
              <a:ext uri="{FF2B5EF4-FFF2-40B4-BE49-F238E27FC236}">
                <a16:creationId xmlns:a16="http://schemas.microsoft.com/office/drawing/2014/main" id="{14CA4046-F005-0536-EA4E-A6B2D12B63E9}"/>
              </a:ext>
            </a:extLst>
          </p:cNvPr>
          <p:cNvSpPr/>
          <p:nvPr/>
        </p:nvSpPr>
        <p:spPr>
          <a:xfrm>
            <a:off x="335770" y="3567129"/>
            <a:ext cx="995402" cy="504000"/>
          </a:xfrm>
          <a:prstGeom prst="rect">
            <a:avLst/>
          </a:prstGeom>
          <a:solidFill>
            <a:schemeClr val="accent4">
              <a:lumMod val="20000"/>
              <a:lumOff val="80000"/>
            </a:schemeClr>
          </a:solidFill>
          <a:ln w="3175" cap="flat" cmpd="sng" algn="ctr">
            <a:solidFill>
              <a:srgbClr val="595757"/>
            </a:solidFill>
            <a:prstDash val="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広告媒体</a:t>
            </a:r>
            <a:endPar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G / Y  / X</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42" name="正方形/長方形 141">
            <a:extLst>
              <a:ext uri="{FF2B5EF4-FFF2-40B4-BE49-F238E27FC236}">
                <a16:creationId xmlns:a16="http://schemas.microsoft.com/office/drawing/2014/main" id="{9270DE90-C08F-702D-E766-B90410A87399}"/>
              </a:ext>
            </a:extLst>
          </p:cNvPr>
          <p:cNvSpPr/>
          <p:nvPr/>
        </p:nvSpPr>
        <p:spPr>
          <a:xfrm>
            <a:off x="334817" y="4154423"/>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スプレッド</a:t>
            </a:r>
            <a:endPar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シート</a:t>
            </a:r>
          </a:p>
        </p:txBody>
      </p:sp>
      <p:sp>
        <p:nvSpPr>
          <p:cNvPr id="143" name="ホームベース 69">
            <a:extLst>
              <a:ext uri="{FF2B5EF4-FFF2-40B4-BE49-F238E27FC236}">
                <a16:creationId xmlns:a16="http://schemas.microsoft.com/office/drawing/2014/main" id="{EFB97032-B402-56E2-4070-3CDED41105F0}"/>
              </a:ext>
            </a:extLst>
          </p:cNvPr>
          <p:cNvSpPr/>
          <p:nvPr/>
        </p:nvSpPr>
        <p:spPr>
          <a:xfrm>
            <a:off x="1558336" y="3785500"/>
            <a:ext cx="1152000" cy="216000"/>
          </a:xfrm>
          <a:prstGeom prst="homePlate">
            <a:avLst>
              <a:gd name="adj" fmla="val 19762"/>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日次データ取り込み</a:t>
            </a:r>
          </a:p>
        </p:txBody>
      </p:sp>
      <p:sp>
        <p:nvSpPr>
          <p:cNvPr id="145" name="ホームベース 71">
            <a:extLst>
              <a:ext uri="{FF2B5EF4-FFF2-40B4-BE49-F238E27FC236}">
                <a16:creationId xmlns:a16="http://schemas.microsoft.com/office/drawing/2014/main" id="{C037BEB9-4029-176F-ECA6-C07DA7A0DDBB}"/>
              </a:ext>
            </a:extLst>
          </p:cNvPr>
          <p:cNvSpPr/>
          <p:nvPr/>
        </p:nvSpPr>
        <p:spPr>
          <a:xfrm>
            <a:off x="1558336" y="4380653"/>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日次データ取り込み</a:t>
            </a:r>
          </a:p>
        </p:txBody>
      </p:sp>
      <p:sp>
        <p:nvSpPr>
          <p:cNvPr id="146" name="円柱 145">
            <a:extLst>
              <a:ext uri="{FF2B5EF4-FFF2-40B4-BE49-F238E27FC236}">
                <a16:creationId xmlns:a16="http://schemas.microsoft.com/office/drawing/2014/main" id="{B5D98B96-090A-8F0B-27DB-2E5C1D8E0A12}"/>
              </a:ext>
            </a:extLst>
          </p:cNvPr>
          <p:cNvSpPr/>
          <p:nvPr/>
        </p:nvSpPr>
        <p:spPr>
          <a:xfrm>
            <a:off x="5520000" y="2639173"/>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l1_questionnaire</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47" name="円柱 146">
            <a:extLst>
              <a:ext uri="{FF2B5EF4-FFF2-40B4-BE49-F238E27FC236}">
                <a16:creationId xmlns:a16="http://schemas.microsoft.com/office/drawing/2014/main" id="{143CFBC6-CF1B-7E9C-D3AA-0290195E5CC7}"/>
              </a:ext>
            </a:extLst>
          </p:cNvPr>
          <p:cNvSpPr/>
          <p:nvPr/>
        </p:nvSpPr>
        <p:spPr>
          <a:xfrm>
            <a:off x="5520000" y="3792347"/>
            <a:ext cx="1152000" cy="216000"/>
          </a:xfrm>
          <a:prstGeom prst="can">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l1_ads_media</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49" name="円柱 148">
            <a:extLst>
              <a:ext uri="{FF2B5EF4-FFF2-40B4-BE49-F238E27FC236}">
                <a16:creationId xmlns:a16="http://schemas.microsoft.com/office/drawing/2014/main" id="{4F21B5E0-0746-4AB9-54FC-0B6623FEAE8C}"/>
              </a:ext>
            </a:extLst>
          </p:cNvPr>
          <p:cNvSpPr/>
          <p:nvPr/>
        </p:nvSpPr>
        <p:spPr>
          <a:xfrm>
            <a:off x="5520000" y="3215760"/>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l1_MA</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50" name="円柱 149">
            <a:extLst>
              <a:ext uri="{FF2B5EF4-FFF2-40B4-BE49-F238E27FC236}">
                <a16:creationId xmlns:a16="http://schemas.microsoft.com/office/drawing/2014/main" id="{E5FB146C-7CB4-0799-B818-5E2AACE1A270}"/>
              </a:ext>
            </a:extLst>
          </p:cNvPr>
          <p:cNvSpPr/>
          <p:nvPr/>
        </p:nvSpPr>
        <p:spPr>
          <a:xfrm>
            <a:off x="5520000" y="4380653"/>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l1_spread_sheets</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51" name="ホームベース 78">
            <a:extLst>
              <a:ext uri="{FF2B5EF4-FFF2-40B4-BE49-F238E27FC236}">
                <a16:creationId xmlns:a16="http://schemas.microsoft.com/office/drawing/2014/main" id="{D4FA8734-EE3B-617E-F12D-9BD1040C3261}"/>
              </a:ext>
            </a:extLst>
          </p:cNvPr>
          <p:cNvSpPr/>
          <p:nvPr/>
        </p:nvSpPr>
        <p:spPr>
          <a:xfrm>
            <a:off x="4199913" y="2631962"/>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データの縦持ち化</a:t>
            </a:r>
          </a:p>
        </p:txBody>
      </p:sp>
      <p:sp>
        <p:nvSpPr>
          <p:cNvPr id="152" name="ホームベース 79">
            <a:extLst>
              <a:ext uri="{FF2B5EF4-FFF2-40B4-BE49-F238E27FC236}">
                <a16:creationId xmlns:a16="http://schemas.microsoft.com/office/drawing/2014/main" id="{63E1C56A-11F1-60D1-9F5B-155C3DE68E3A}"/>
              </a:ext>
            </a:extLst>
          </p:cNvPr>
          <p:cNvSpPr/>
          <p:nvPr/>
        </p:nvSpPr>
        <p:spPr>
          <a:xfrm>
            <a:off x="4199913" y="3215760"/>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JSON</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のパース</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展開</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53" name="ホームベース 80">
            <a:extLst>
              <a:ext uri="{FF2B5EF4-FFF2-40B4-BE49-F238E27FC236}">
                <a16:creationId xmlns:a16="http://schemas.microsoft.com/office/drawing/2014/main" id="{C200A1A5-F8FA-C1C9-7E39-5B5527220057}"/>
              </a:ext>
            </a:extLst>
          </p:cNvPr>
          <p:cNvSpPr/>
          <p:nvPr/>
        </p:nvSpPr>
        <p:spPr>
          <a:xfrm>
            <a:off x="4199913" y="3792347"/>
            <a:ext cx="1152000" cy="216000"/>
          </a:xfrm>
          <a:prstGeom prst="homePlate">
            <a:avLst>
              <a:gd name="adj" fmla="val 19762"/>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（マスタの紐付け）</a:t>
            </a:r>
          </a:p>
        </p:txBody>
      </p:sp>
      <p:sp>
        <p:nvSpPr>
          <p:cNvPr id="155" name="ホームベース 82">
            <a:extLst>
              <a:ext uri="{FF2B5EF4-FFF2-40B4-BE49-F238E27FC236}">
                <a16:creationId xmlns:a16="http://schemas.microsoft.com/office/drawing/2014/main" id="{851773AC-26E4-EDFC-2B2C-42129AAD732F}"/>
              </a:ext>
            </a:extLst>
          </p:cNvPr>
          <p:cNvSpPr/>
          <p:nvPr/>
        </p:nvSpPr>
        <p:spPr>
          <a:xfrm>
            <a:off x="4198510" y="4380653"/>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ユニーク化</a:t>
            </a:r>
          </a:p>
        </p:txBody>
      </p:sp>
      <p:sp>
        <p:nvSpPr>
          <p:cNvPr id="156" name="正方形/長方形 155">
            <a:extLst>
              <a:ext uri="{FF2B5EF4-FFF2-40B4-BE49-F238E27FC236}">
                <a16:creationId xmlns:a16="http://schemas.microsoft.com/office/drawing/2014/main" id="{D22C5A8C-899F-C8C9-BC3E-C253AD4A2339}"/>
              </a:ext>
            </a:extLst>
          </p:cNvPr>
          <p:cNvSpPr/>
          <p:nvPr/>
        </p:nvSpPr>
        <p:spPr>
          <a:xfrm>
            <a:off x="10933259" y="1262072"/>
            <a:ext cx="995402" cy="1080813"/>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MA</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57" name="正方形/長方形 156">
            <a:extLst>
              <a:ext uri="{FF2B5EF4-FFF2-40B4-BE49-F238E27FC236}">
                <a16:creationId xmlns:a16="http://schemas.microsoft.com/office/drawing/2014/main" id="{C524DFF4-A72F-A2A9-0765-AF9B0167DB6C}"/>
              </a:ext>
            </a:extLst>
          </p:cNvPr>
          <p:cNvSpPr/>
          <p:nvPr/>
        </p:nvSpPr>
        <p:spPr>
          <a:xfrm>
            <a:off x="10933259" y="2412025"/>
            <a:ext cx="995402" cy="1080813"/>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BI</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58" name="正方形/長方形 157">
            <a:extLst>
              <a:ext uri="{FF2B5EF4-FFF2-40B4-BE49-F238E27FC236}">
                <a16:creationId xmlns:a16="http://schemas.microsoft.com/office/drawing/2014/main" id="{4377B4E6-FD8A-C969-33FA-AA47F1A9E73A}"/>
              </a:ext>
            </a:extLst>
          </p:cNvPr>
          <p:cNvSpPr/>
          <p:nvPr/>
        </p:nvSpPr>
        <p:spPr>
          <a:xfrm>
            <a:off x="10933259" y="3567129"/>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スプレッド</a:t>
            </a:r>
            <a:endPar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シート</a:t>
            </a:r>
          </a:p>
        </p:txBody>
      </p:sp>
      <p:sp>
        <p:nvSpPr>
          <p:cNvPr id="159" name="正方形/長方形 158">
            <a:extLst>
              <a:ext uri="{FF2B5EF4-FFF2-40B4-BE49-F238E27FC236}">
                <a16:creationId xmlns:a16="http://schemas.microsoft.com/office/drawing/2014/main" id="{ADEB9E51-DB80-0966-24CB-02D24646CE21}"/>
              </a:ext>
            </a:extLst>
          </p:cNvPr>
          <p:cNvSpPr/>
          <p:nvPr/>
        </p:nvSpPr>
        <p:spPr>
          <a:xfrm>
            <a:off x="10933259" y="4143210"/>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Google Ads</a:t>
            </a:r>
            <a:endPar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60" name="正方形/長方形 159">
            <a:extLst>
              <a:ext uri="{FF2B5EF4-FFF2-40B4-BE49-F238E27FC236}">
                <a16:creationId xmlns:a16="http://schemas.microsoft.com/office/drawing/2014/main" id="{7EDF544E-C2BB-FBBC-DA5D-81DE94704C65}"/>
              </a:ext>
            </a:extLst>
          </p:cNvPr>
          <p:cNvSpPr/>
          <p:nvPr/>
        </p:nvSpPr>
        <p:spPr>
          <a:xfrm>
            <a:off x="6898830" y="1263471"/>
            <a:ext cx="3888000" cy="1080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MA</a:t>
            </a:r>
            <a:r>
              <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定常施策</a:t>
            </a:r>
          </a:p>
        </p:txBody>
      </p:sp>
      <p:sp>
        <p:nvSpPr>
          <p:cNvPr id="161" name="正方形/長方形 160">
            <a:extLst>
              <a:ext uri="{FF2B5EF4-FFF2-40B4-BE49-F238E27FC236}">
                <a16:creationId xmlns:a16="http://schemas.microsoft.com/office/drawing/2014/main" id="{4EB15EDA-8D4A-A0EA-7365-AD5C9762F3AF}"/>
              </a:ext>
            </a:extLst>
          </p:cNvPr>
          <p:cNvSpPr/>
          <p:nvPr/>
        </p:nvSpPr>
        <p:spPr>
          <a:xfrm>
            <a:off x="6898830" y="3567405"/>
            <a:ext cx="3888000" cy="1080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広告媒体連携</a:t>
            </a:r>
          </a:p>
        </p:txBody>
      </p:sp>
      <p:sp>
        <p:nvSpPr>
          <p:cNvPr id="162" name="円柱 161">
            <a:extLst>
              <a:ext uri="{FF2B5EF4-FFF2-40B4-BE49-F238E27FC236}">
                <a16:creationId xmlns:a16="http://schemas.microsoft.com/office/drawing/2014/main" id="{CDB1C3E4-E843-F975-5723-E2718C034E68}"/>
              </a:ext>
            </a:extLst>
          </p:cNvPr>
          <p:cNvSpPr/>
          <p:nvPr/>
        </p:nvSpPr>
        <p:spPr>
          <a:xfrm>
            <a:off x="8266828" y="1489538"/>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l2_MA</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63" name="ホームベース 101">
            <a:extLst>
              <a:ext uri="{FF2B5EF4-FFF2-40B4-BE49-F238E27FC236}">
                <a16:creationId xmlns:a16="http://schemas.microsoft.com/office/drawing/2014/main" id="{8F8194E8-B681-4277-3626-691542DADA27}"/>
              </a:ext>
            </a:extLst>
          </p:cNvPr>
          <p:cNvSpPr/>
          <p:nvPr/>
        </p:nvSpPr>
        <p:spPr>
          <a:xfrm>
            <a:off x="6971873" y="1485625"/>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定常施策データ作成</a:t>
            </a:r>
          </a:p>
        </p:txBody>
      </p:sp>
      <p:sp>
        <p:nvSpPr>
          <p:cNvPr id="164" name="ホームベース 102">
            <a:extLst>
              <a:ext uri="{FF2B5EF4-FFF2-40B4-BE49-F238E27FC236}">
                <a16:creationId xmlns:a16="http://schemas.microsoft.com/office/drawing/2014/main" id="{D2AC4996-CC61-8584-CE76-47523F636EDF}"/>
              </a:ext>
            </a:extLst>
          </p:cNvPr>
          <p:cNvSpPr/>
          <p:nvPr/>
        </p:nvSpPr>
        <p:spPr>
          <a:xfrm>
            <a:off x="9561783" y="1489538"/>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属性データ更新</a:t>
            </a:r>
          </a:p>
        </p:txBody>
      </p:sp>
      <p:sp>
        <p:nvSpPr>
          <p:cNvPr id="165" name="ホームベース 103">
            <a:extLst>
              <a:ext uri="{FF2B5EF4-FFF2-40B4-BE49-F238E27FC236}">
                <a16:creationId xmlns:a16="http://schemas.microsoft.com/office/drawing/2014/main" id="{82398D9F-6EF1-8720-9E07-DA9C8DE08438}"/>
              </a:ext>
            </a:extLst>
          </p:cNvPr>
          <p:cNvSpPr/>
          <p:nvPr/>
        </p:nvSpPr>
        <p:spPr>
          <a:xfrm>
            <a:off x="9561783" y="1776966"/>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ユーザー削除</a:t>
            </a:r>
          </a:p>
        </p:txBody>
      </p:sp>
      <p:sp>
        <p:nvSpPr>
          <p:cNvPr id="166" name="ホームベース 104">
            <a:extLst>
              <a:ext uri="{FF2B5EF4-FFF2-40B4-BE49-F238E27FC236}">
                <a16:creationId xmlns:a16="http://schemas.microsoft.com/office/drawing/2014/main" id="{9D3D2D53-350E-E254-1DA2-46AA89A01A67}"/>
              </a:ext>
            </a:extLst>
          </p:cNvPr>
          <p:cNvSpPr/>
          <p:nvPr/>
        </p:nvSpPr>
        <p:spPr>
          <a:xfrm>
            <a:off x="9561783" y="2064394"/>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社員テスト連携</a:t>
            </a:r>
          </a:p>
        </p:txBody>
      </p:sp>
      <p:sp>
        <p:nvSpPr>
          <p:cNvPr id="167" name="正方形/長方形 166">
            <a:extLst>
              <a:ext uri="{FF2B5EF4-FFF2-40B4-BE49-F238E27FC236}">
                <a16:creationId xmlns:a16="http://schemas.microsoft.com/office/drawing/2014/main" id="{16FFA0EC-E44E-0B01-DE82-6AEE86F75871}"/>
              </a:ext>
            </a:extLst>
          </p:cNvPr>
          <p:cNvSpPr/>
          <p:nvPr/>
        </p:nvSpPr>
        <p:spPr>
          <a:xfrm>
            <a:off x="6971873" y="1713011"/>
            <a:ext cx="1152000" cy="574856"/>
          </a:xfrm>
          <a:prstGeom prst="rect">
            <a:avLst/>
          </a:prstGeom>
          <a:noFill/>
          <a:ln w="12700"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l1_user_activity_log</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l1_web_app</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l1_questionnaire</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l0_temporary</a:t>
            </a:r>
            <a:endPar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68" name="正方形/長方形 167">
            <a:extLst>
              <a:ext uri="{FF2B5EF4-FFF2-40B4-BE49-F238E27FC236}">
                <a16:creationId xmlns:a16="http://schemas.microsoft.com/office/drawing/2014/main" id="{4EE7110B-30C8-9AE3-6AA7-511032B8201B}"/>
              </a:ext>
            </a:extLst>
          </p:cNvPr>
          <p:cNvSpPr/>
          <p:nvPr/>
        </p:nvSpPr>
        <p:spPr>
          <a:xfrm>
            <a:off x="4114301" y="4730504"/>
            <a:ext cx="2627270" cy="504000"/>
          </a:xfrm>
          <a:prstGeom prst="rect">
            <a:avLst/>
          </a:prstGeom>
          <a:solidFill>
            <a:srgbClr val="FFFFFF"/>
          </a:solidFill>
          <a:ln w="3175" cap="flat" cmpd="sng" algn="ctr">
            <a:solidFill>
              <a:srgbClr val="595757"/>
            </a:solidFill>
            <a:prstDash val="lgDash"/>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a:t>
            </a:r>
            <a:r>
              <a:rPr kumimoji="1" lang="en-US" altLang="ja-JP" sz="800" b="1" i="0" u="none" strike="noStrike" kern="0" cap="none" spc="0" normalizeH="0" baseline="0" noProof="0" err="1">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personal_info</a:t>
            </a:r>
            <a:endPar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7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ja-JP" altLang="en-US" sz="7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各</a:t>
            </a:r>
            <a:r>
              <a:rPr kumimoji="1" lang="en-US" altLang="ja-JP" sz="7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L0 </a:t>
            </a:r>
            <a:r>
              <a:rPr kumimoji="1" lang="ja-JP" altLang="en-US" sz="7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から個人情報を抽出</a:t>
            </a:r>
          </a:p>
        </p:txBody>
      </p:sp>
      <p:sp>
        <p:nvSpPr>
          <p:cNvPr id="169" name="円柱 168">
            <a:extLst>
              <a:ext uri="{FF2B5EF4-FFF2-40B4-BE49-F238E27FC236}">
                <a16:creationId xmlns:a16="http://schemas.microsoft.com/office/drawing/2014/main" id="{0A1FD444-0A02-4073-8288-5EDA6756B6A7}"/>
              </a:ext>
            </a:extLst>
          </p:cNvPr>
          <p:cNvSpPr/>
          <p:nvPr/>
        </p:nvSpPr>
        <p:spPr>
          <a:xfrm>
            <a:off x="5519406" y="4957237"/>
            <a:ext cx="1152000" cy="216000"/>
          </a:xfrm>
          <a:prstGeom prst="can">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l1_personal_info</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70" name="フリーフォーム 126">
            <a:extLst>
              <a:ext uri="{FF2B5EF4-FFF2-40B4-BE49-F238E27FC236}">
                <a16:creationId xmlns:a16="http://schemas.microsoft.com/office/drawing/2014/main" id="{929FF5C5-F283-38D0-B2C0-3B1A13C023CB}"/>
              </a:ext>
            </a:extLst>
          </p:cNvPr>
          <p:cNvSpPr/>
          <p:nvPr/>
        </p:nvSpPr>
        <p:spPr>
          <a:xfrm>
            <a:off x="6898830" y="2415438"/>
            <a:ext cx="3888000" cy="1080000"/>
          </a:xfrm>
          <a:custGeom>
            <a:avLst/>
            <a:gdLst>
              <a:gd name="connsiteX0" fmla="*/ 0 w 3888000"/>
              <a:gd name="connsiteY0" fmla="*/ 0 h 1080000"/>
              <a:gd name="connsiteX1" fmla="*/ 3888000 w 3888000"/>
              <a:gd name="connsiteY1" fmla="*/ 0 h 1080000"/>
              <a:gd name="connsiteX2" fmla="*/ 3888000 w 3888000"/>
              <a:gd name="connsiteY2" fmla="*/ 770400 h 1080000"/>
              <a:gd name="connsiteX3" fmla="*/ 1287329 w 3888000"/>
              <a:gd name="connsiteY3" fmla="*/ 770400 h 1080000"/>
              <a:gd name="connsiteX4" fmla="*/ 1287329 w 3888000"/>
              <a:gd name="connsiteY4" fmla="*/ 1080000 h 1080000"/>
              <a:gd name="connsiteX5" fmla="*/ 0 w 3888000"/>
              <a:gd name="connsiteY5" fmla="*/ 1080000 h 10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88000" h="1080000">
                <a:moveTo>
                  <a:pt x="0" y="0"/>
                </a:moveTo>
                <a:lnTo>
                  <a:pt x="3888000" y="0"/>
                </a:lnTo>
                <a:lnTo>
                  <a:pt x="3888000" y="770400"/>
                </a:lnTo>
                <a:lnTo>
                  <a:pt x="1287329" y="770400"/>
                </a:lnTo>
                <a:lnTo>
                  <a:pt x="1287329" y="1080000"/>
                </a:lnTo>
                <a:lnTo>
                  <a:pt x="0" y="1080000"/>
                </a:lnTo>
                <a:close/>
              </a:path>
            </a:pathLst>
          </a:custGeom>
          <a:solidFill>
            <a:srgbClr val="FFFFFF"/>
          </a:solidFill>
          <a:ln w="3175" cap="flat" cmpd="sng" algn="ctr">
            <a:solidFill>
              <a:srgbClr val="595757"/>
            </a:solidFill>
            <a:prstDash val="lgDash"/>
            <a:miter lim="800000"/>
          </a:ln>
          <a:effectLst/>
        </p:spPr>
        <p:txBody>
          <a:bodyPr wrap="square" lIns="36000" tIns="36000" rIns="36000" bIns="36000" rtlCol="0" anchor="t">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アナリティスク</a:t>
            </a:r>
          </a:p>
        </p:txBody>
      </p:sp>
      <p:sp>
        <p:nvSpPr>
          <p:cNvPr id="171" name="円柱 170">
            <a:extLst>
              <a:ext uri="{FF2B5EF4-FFF2-40B4-BE49-F238E27FC236}">
                <a16:creationId xmlns:a16="http://schemas.microsoft.com/office/drawing/2014/main" id="{491583C9-2B76-F6CF-CAD1-FCA0BAC79AC6}"/>
              </a:ext>
            </a:extLst>
          </p:cNvPr>
          <p:cNvSpPr/>
          <p:nvPr/>
        </p:nvSpPr>
        <p:spPr>
          <a:xfrm>
            <a:off x="8272791" y="2639173"/>
            <a:ext cx="1152000" cy="216000"/>
          </a:xfrm>
          <a:prstGeom prst="can">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l2_integration_datamart</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72" name="ホームベース 114">
            <a:extLst>
              <a:ext uri="{FF2B5EF4-FFF2-40B4-BE49-F238E27FC236}">
                <a16:creationId xmlns:a16="http://schemas.microsoft.com/office/drawing/2014/main" id="{35CDA72E-4E5B-527E-37CC-AD1EB5D73547}"/>
              </a:ext>
            </a:extLst>
          </p:cNvPr>
          <p:cNvSpPr/>
          <p:nvPr/>
        </p:nvSpPr>
        <p:spPr>
          <a:xfrm>
            <a:off x="6977836" y="2635260"/>
            <a:ext cx="1152000" cy="216000"/>
          </a:xfrm>
          <a:prstGeom prst="homePlate">
            <a:avLst>
              <a:gd name="adj" fmla="val 19762"/>
            </a:avLst>
          </a:prstGeom>
          <a:solidFill>
            <a:srgbClr val="4E73B6">
              <a:lumMod val="20000"/>
              <a:lumOff val="80000"/>
            </a:srgbClr>
          </a:solidFill>
          <a:ln w="3175" cap="flat" cmpd="sng" algn="ctr">
            <a:solidFill>
              <a:srgbClr val="4E73B6"/>
            </a:solidFill>
            <a:prstDash val="lgDash"/>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統合データ作成</a:t>
            </a:r>
          </a:p>
        </p:txBody>
      </p:sp>
      <p:sp>
        <p:nvSpPr>
          <p:cNvPr id="173" name="円柱 172">
            <a:extLst>
              <a:ext uri="{FF2B5EF4-FFF2-40B4-BE49-F238E27FC236}">
                <a16:creationId xmlns:a16="http://schemas.microsoft.com/office/drawing/2014/main" id="{D6525E35-D956-99B0-10A1-ABDA299E4AF6}"/>
              </a:ext>
            </a:extLst>
          </p:cNvPr>
          <p:cNvSpPr/>
          <p:nvPr/>
        </p:nvSpPr>
        <p:spPr>
          <a:xfrm>
            <a:off x="9561783" y="2928079"/>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l2_dashboard</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74" name="ホームベース 116">
            <a:extLst>
              <a:ext uri="{FF2B5EF4-FFF2-40B4-BE49-F238E27FC236}">
                <a16:creationId xmlns:a16="http://schemas.microsoft.com/office/drawing/2014/main" id="{CD07F34B-8B1B-0AA8-5074-C34F4CD6F8AF}"/>
              </a:ext>
            </a:extLst>
          </p:cNvPr>
          <p:cNvSpPr/>
          <p:nvPr/>
        </p:nvSpPr>
        <p:spPr>
          <a:xfrm>
            <a:off x="8266828" y="2928079"/>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ダッシュボード</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アナリティクス</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用</a:t>
            </a:r>
          </a:p>
        </p:txBody>
      </p:sp>
      <p:sp>
        <p:nvSpPr>
          <p:cNvPr id="175" name="正方形/長方形 174">
            <a:extLst>
              <a:ext uri="{FF2B5EF4-FFF2-40B4-BE49-F238E27FC236}">
                <a16:creationId xmlns:a16="http://schemas.microsoft.com/office/drawing/2014/main" id="{4BD1BEF4-E2AF-5E06-3692-AA330C884B62}"/>
              </a:ext>
            </a:extLst>
          </p:cNvPr>
          <p:cNvSpPr/>
          <p:nvPr/>
        </p:nvSpPr>
        <p:spPr>
          <a:xfrm>
            <a:off x="6977125" y="2855173"/>
            <a:ext cx="1152000" cy="574856"/>
          </a:xfrm>
          <a:prstGeom prst="rect">
            <a:avLst/>
          </a:prstGeom>
          <a:noFill/>
          <a:ln w="12700"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l1_user_activity_log</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l1_web_app</a:t>
            </a:r>
          </a:p>
          <a:p>
            <a:pPr>
              <a:buClr>
                <a:srgbClr val="000000"/>
              </a:buClr>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l1_questionnaire</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l1_MA</a:t>
            </a: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　</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etc...</a:t>
            </a:r>
            <a:endPar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76" name="ホームベース 117">
            <a:extLst>
              <a:ext uri="{FF2B5EF4-FFF2-40B4-BE49-F238E27FC236}">
                <a16:creationId xmlns:a16="http://schemas.microsoft.com/office/drawing/2014/main" id="{A5C5500E-C272-734B-F3EB-C078FDCB1DFD}"/>
              </a:ext>
            </a:extLst>
          </p:cNvPr>
          <p:cNvSpPr/>
          <p:nvPr/>
        </p:nvSpPr>
        <p:spPr>
          <a:xfrm>
            <a:off x="8266828" y="3216985"/>
            <a:ext cx="1152000" cy="216000"/>
          </a:xfrm>
          <a:prstGeom prst="homePlate">
            <a:avLst>
              <a:gd name="adj" fmla="val 19762"/>
            </a:avLst>
          </a:prstGeom>
          <a:solidFill>
            <a:schemeClr val="accent4">
              <a:lumMod val="20000"/>
              <a:lumOff val="80000"/>
            </a:schemeClr>
          </a:solidFill>
          <a:ln w="3175" cap="flat" cmpd="sng" algn="ctr">
            <a:solidFill>
              <a:srgbClr val="9A9A9A"/>
            </a:solidFill>
            <a:prstDash val="solid"/>
            <a:miter lim="800000"/>
            <a:headEnd type="none" w="med" len="med"/>
            <a:tailEnd type="none" w="med" len="med"/>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集計・分析用</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SQL</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77" name="円柱 176">
            <a:extLst>
              <a:ext uri="{FF2B5EF4-FFF2-40B4-BE49-F238E27FC236}">
                <a16:creationId xmlns:a16="http://schemas.microsoft.com/office/drawing/2014/main" id="{A1BB0752-43A8-774D-D5B4-B26A93F6BDA6}"/>
              </a:ext>
            </a:extLst>
          </p:cNvPr>
          <p:cNvSpPr/>
          <p:nvPr/>
        </p:nvSpPr>
        <p:spPr>
          <a:xfrm>
            <a:off x="9561783" y="3216985"/>
            <a:ext cx="1152000" cy="216000"/>
          </a:xfrm>
          <a:prstGeom prst="can">
            <a:avLst/>
          </a:prstGeom>
          <a:solidFill>
            <a:schemeClr val="accent4">
              <a:lumMod val="20000"/>
              <a:lumOff val="80000"/>
            </a:schemeClr>
          </a:solidFill>
          <a:ln w="3175" cap="flat" cmpd="sng" algn="ctr">
            <a:solidFill>
              <a:srgbClr val="9A9A9A"/>
            </a:solidFill>
            <a:prstDash val="solid"/>
            <a:miter lim="800000"/>
            <a:headEnd type="none" w="med" len="med"/>
            <a:tailEnd type="none" w="med" len="med"/>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l2_analytics</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78" name="正方形/長方形 177">
            <a:extLst>
              <a:ext uri="{FF2B5EF4-FFF2-40B4-BE49-F238E27FC236}">
                <a16:creationId xmlns:a16="http://schemas.microsoft.com/office/drawing/2014/main" id="{0508F47A-7CBE-31B4-7FD6-65B8A1D903CF}"/>
              </a:ext>
            </a:extLst>
          </p:cNvPr>
          <p:cNvSpPr/>
          <p:nvPr/>
        </p:nvSpPr>
        <p:spPr>
          <a:xfrm>
            <a:off x="10998960" y="2639173"/>
            <a:ext cx="864000" cy="216000"/>
          </a:xfrm>
          <a:prstGeom prst="rect">
            <a:avLst/>
          </a:prstGeom>
          <a:solidFill>
            <a:srgbClr val="595757">
              <a:lumMod val="20000"/>
              <a:lumOff val="80000"/>
            </a:srgb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Presto Driver</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cxnSp>
        <p:nvCxnSpPr>
          <p:cNvPr id="179" name="カギ線コネクタ 129">
            <a:extLst>
              <a:ext uri="{FF2B5EF4-FFF2-40B4-BE49-F238E27FC236}">
                <a16:creationId xmlns:a16="http://schemas.microsoft.com/office/drawing/2014/main" id="{8E7BD075-349B-4E32-1779-8006557789D2}"/>
              </a:ext>
            </a:extLst>
          </p:cNvPr>
          <p:cNvCxnSpPr>
            <a:stCxn id="178" idx="1"/>
            <a:endCxn id="173" idx="4"/>
          </p:cNvCxnSpPr>
          <p:nvPr/>
        </p:nvCxnSpPr>
        <p:spPr>
          <a:xfrm rot="10800000" flipV="1">
            <a:off x="10713784" y="2747173"/>
            <a:ext cx="285177" cy="288906"/>
          </a:xfrm>
          <a:prstGeom prst="bentConnector3">
            <a:avLst/>
          </a:prstGeom>
          <a:noFill/>
          <a:ln w="6350" cap="flat" cmpd="sng" algn="ctr">
            <a:solidFill>
              <a:srgbClr val="595757"/>
            </a:solidFill>
            <a:prstDash val="solid"/>
            <a:miter lim="800000"/>
            <a:tailEnd type="triangle"/>
          </a:ln>
          <a:effectLst/>
        </p:spPr>
      </p:cxnSp>
      <p:cxnSp>
        <p:nvCxnSpPr>
          <p:cNvPr id="180" name="カギ線コネクタ 130">
            <a:extLst>
              <a:ext uri="{FF2B5EF4-FFF2-40B4-BE49-F238E27FC236}">
                <a16:creationId xmlns:a16="http://schemas.microsoft.com/office/drawing/2014/main" id="{7034E9EB-C6BD-FC0D-234D-A84BA44C7EF2}"/>
              </a:ext>
            </a:extLst>
          </p:cNvPr>
          <p:cNvCxnSpPr>
            <a:cxnSpLocks/>
            <a:stCxn id="178" idx="1"/>
            <a:endCxn id="177" idx="4"/>
          </p:cNvCxnSpPr>
          <p:nvPr/>
        </p:nvCxnSpPr>
        <p:spPr>
          <a:xfrm rot="10800000" flipV="1">
            <a:off x="10713784" y="2747173"/>
            <a:ext cx="285177" cy="577812"/>
          </a:xfrm>
          <a:prstGeom prst="bentConnector3">
            <a:avLst/>
          </a:prstGeom>
          <a:noFill/>
          <a:ln w="6350" cap="flat" cmpd="sng" algn="ctr">
            <a:solidFill>
              <a:srgbClr val="595757"/>
            </a:solidFill>
            <a:prstDash val="solid"/>
            <a:miter lim="800000"/>
            <a:tailEnd type="triangle"/>
          </a:ln>
          <a:effectLst/>
        </p:spPr>
      </p:cxnSp>
      <p:cxnSp>
        <p:nvCxnSpPr>
          <p:cNvPr id="181" name="直線矢印コネクタ 180">
            <a:extLst>
              <a:ext uri="{FF2B5EF4-FFF2-40B4-BE49-F238E27FC236}">
                <a16:creationId xmlns:a16="http://schemas.microsoft.com/office/drawing/2014/main" id="{E4FD375B-A3DA-8648-E70D-44FCE8EBE2F9}"/>
              </a:ext>
            </a:extLst>
          </p:cNvPr>
          <p:cNvCxnSpPr>
            <a:stCxn id="178" idx="1"/>
            <a:endCxn id="171" idx="4"/>
          </p:cNvCxnSpPr>
          <p:nvPr/>
        </p:nvCxnSpPr>
        <p:spPr>
          <a:xfrm flipH="1">
            <a:off x="9424791" y="2747173"/>
            <a:ext cx="1574169" cy="0"/>
          </a:xfrm>
          <a:prstGeom prst="straightConnector1">
            <a:avLst/>
          </a:prstGeom>
          <a:noFill/>
          <a:ln w="6350" cap="flat" cmpd="sng" algn="ctr">
            <a:solidFill>
              <a:srgbClr val="595757"/>
            </a:solidFill>
            <a:prstDash val="solid"/>
            <a:miter lim="800000"/>
            <a:tailEnd type="triangle"/>
          </a:ln>
          <a:effectLst/>
        </p:spPr>
      </p:cxnSp>
      <p:sp>
        <p:nvSpPr>
          <p:cNvPr id="182" name="正方形/長方形 181">
            <a:extLst>
              <a:ext uri="{FF2B5EF4-FFF2-40B4-BE49-F238E27FC236}">
                <a16:creationId xmlns:a16="http://schemas.microsoft.com/office/drawing/2014/main" id="{48F56811-3B97-836E-FA92-6E8D7B93DCD5}"/>
              </a:ext>
            </a:extLst>
          </p:cNvPr>
          <p:cNvSpPr/>
          <p:nvPr/>
        </p:nvSpPr>
        <p:spPr>
          <a:xfrm>
            <a:off x="8266827" y="1705538"/>
            <a:ext cx="1151999" cy="574856"/>
          </a:xfrm>
          <a:prstGeom prst="rect">
            <a:avLst/>
          </a:prstGeom>
          <a:noFill/>
          <a:ln w="12700"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最新断面のデータ作成</a:t>
            </a:r>
            <a:endPar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MA</a:t>
            </a: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連携履歴の保持</a:t>
            </a:r>
            <a:endPar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差分データ作成</a:t>
            </a:r>
            <a:endPar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社員テスト連携データ</a:t>
            </a:r>
            <a:endPar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83" name="円柱 182">
            <a:extLst>
              <a:ext uri="{FF2B5EF4-FFF2-40B4-BE49-F238E27FC236}">
                <a16:creationId xmlns:a16="http://schemas.microsoft.com/office/drawing/2014/main" id="{658B69D0-C0A2-986F-385A-4FE83FBC0726}"/>
              </a:ext>
            </a:extLst>
          </p:cNvPr>
          <p:cNvSpPr/>
          <p:nvPr/>
        </p:nvSpPr>
        <p:spPr>
          <a:xfrm>
            <a:off x="8266828" y="3792347"/>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l2_ads_media</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84" name="ホームベース 137">
            <a:extLst>
              <a:ext uri="{FF2B5EF4-FFF2-40B4-BE49-F238E27FC236}">
                <a16:creationId xmlns:a16="http://schemas.microsoft.com/office/drawing/2014/main" id="{4C62818B-D838-6DC3-848F-11E356CFCE99}"/>
              </a:ext>
            </a:extLst>
          </p:cNvPr>
          <p:cNvSpPr/>
          <p:nvPr/>
        </p:nvSpPr>
        <p:spPr>
          <a:xfrm>
            <a:off x="6971873" y="3788434"/>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CV</a:t>
            </a: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価値データ作成</a:t>
            </a:r>
          </a:p>
        </p:txBody>
      </p:sp>
      <p:sp>
        <p:nvSpPr>
          <p:cNvPr id="185" name="ホームベース 140">
            <a:extLst>
              <a:ext uri="{FF2B5EF4-FFF2-40B4-BE49-F238E27FC236}">
                <a16:creationId xmlns:a16="http://schemas.microsoft.com/office/drawing/2014/main" id="{FA2C8B89-5388-3763-6D70-9B936CA1D9E3}"/>
              </a:ext>
            </a:extLst>
          </p:cNvPr>
          <p:cNvSpPr/>
          <p:nvPr/>
        </p:nvSpPr>
        <p:spPr>
          <a:xfrm>
            <a:off x="9561783" y="3785500"/>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スプレッドシート出力</a:t>
            </a:r>
          </a:p>
        </p:txBody>
      </p:sp>
      <p:cxnSp>
        <p:nvCxnSpPr>
          <p:cNvPr id="197" name="直線矢印コネクタ 196">
            <a:extLst>
              <a:ext uri="{FF2B5EF4-FFF2-40B4-BE49-F238E27FC236}">
                <a16:creationId xmlns:a16="http://schemas.microsoft.com/office/drawing/2014/main" id="{245A1918-0B54-F1CF-E7AB-684874F4434D}"/>
              </a:ext>
            </a:extLst>
          </p:cNvPr>
          <p:cNvCxnSpPr>
            <a:cxnSpLocks/>
          </p:cNvCxnSpPr>
          <p:nvPr/>
        </p:nvCxnSpPr>
        <p:spPr>
          <a:xfrm>
            <a:off x="11430960" y="3999169"/>
            <a:ext cx="0" cy="216000"/>
          </a:xfrm>
          <a:prstGeom prst="straightConnector1">
            <a:avLst/>
          </a:prstGeom>
          <a:noFill/>
          <a:ln w="6350" cap="flat" cmpd="sng" algn="ctr">
            <a:solidFill>
              <a:srgbClr val="595757"/>
            </a:solidFill>
            <a:prstDash val="solid"/>
            <a:miter lim="800000"/>
            <a:tailEnd type="triangle"/>
          </a:ln>
          <a:effectLst/>
        </p:spPr>
      </p:cxnSp>
      <p:sp>
        <p:nvSpPr>
          <p:cNvPr id="200" name="正方形/長方形 199">
            <a:extLst>
              <a:ext uri="{FF2B5EF4-FFF2-40B4-BE49-F238E27FC236}">
                <a16:creationId xmlns:a16="http://schemas.microsoft.com/office/drawing/2014/main" id="{B41A7F16-A591-61C6-A958-0FFF7EEA9DE6}"/>
              </a:ext>
            </a:extLst>
          </p:cNvPr>
          <p:cNvSpPr/>
          <p:nvPr/>
        </p:nvSpPr>
        <p:spPr>
          <a:xfrm>
            <a:off x="6971873" y="4010153"/>
            <a:ext cx="1152000" cy="574856"/>
          </a:xfrm>
          <a:prstGeom prst="rect">
            <a:avLst/>
          </a:prstGeom>
          <a:noFill/>
          <a:ln w="12700"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l1_user_activity_log</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l1_web_app</a:t>
            </a:r>
          </a:p>
        </p:txBody>
      </p:sp>
      <p:sp>
        <p:nvSpPr>
          <p:cNvPr id="201" name="正方形/長方形 200">
            <a:extLst>
              <a:ext uri="{FF2B5EF4-FFF2-40B4-BE49-F238E27FC236}">
                <a16:creationId xmlns:a16="http://schemas.microsoft.com/office/drawing/2014/main" id="{626E89D2-197E-B487-0B50-AF2341A8CD80}"/>
              </a:ext>
            </a:extLst>
          </p:cNvPr>
          <p:cNvSpPr/>
          <p:nvPr/>
        </p:nvSpPr>
        <p:spPr>
          <a:xfrm>
            <a:off x="8264670" y="4001500"/>
            <a:ext cx="1151999" cy="574856"/>
          </a:xfrm>
          <a:prstGeom prst="rect">
            <a:avLst/>
          </a:prstGeom>
          <a:noFill/>
          <a:ln w="12700"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申込</a:t>
            </a:r>
            <a:r>
              <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(CV)</a:t>
            </a:r>
            <a:r>
              <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データ作成</a:t>
            </a:r>
            <a:endParaRPr kumimoji="1" lang="en-US" altLang="ja-JP"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1" lang="ja-JP" altLang="en-US" sz="7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202" name="正方形/長方形 201">
            <a:extLst>
              <a:ext uri="{FF2B5EF4-FFF2-40B4-BE49-F238E27FC236}">
                <a16:creationId xmlns:a16="http://schemas.microsoft.com/office/drawing/2014/main" id="{93D004FD-754F-DFEA-5A3A-10992DDFBEEC}"/>
              </a:ext>
            </a:extLst>
          </p:cNvPr>
          <p:cNvSpPr/>
          <p:nvPr/>
        </p:nvSpPr>
        <p:spPr>
          <a:xfrm>
            <a:off x="9561784" y="4010078"/>
            <a:ext cx="1151999" cy="574856"/>
          </a:xfrm>
          <a:prstGeom prst="rect">
            <a:avLst/>
          </a:prstGeom>
          <a:noFill/>
          <a:ln w="12700" cap="flat" cmpd="sng" algn="ctr">
            <a:no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t>
            </a:r>
            <a:r>
              <a:rPr kumimoji="1" lang="ja-JP" altLang="en-US"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コネクタで直接</a:t>
            </a:r>
            <a:r>
              <a:rPr kumimoji="1" lang="en-US" altLang="ja-JP"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Google</a:t>
            </a: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　</a:t>
            </a:r>
            <a:r>
              <a:rPr kumimoji="1" lang="en-US" altLang="ja-JP"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Ads</a:t>
            </a:r>
            <a:r>
              <a:rPr kumimoji="1" lang="ja-JP" altLang="en-US"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へ連携せず、スプレッドシ</a:t>
            </a:r>
            <a:endParaRPr kumimoji="1" lang="en-US" altLang="ja-JP"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　ート経由で連携を実施</a:t>
            </a:r>
            <a:endParaRPr kumimoji="1" lang="en-US" altLang="ja-JP"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1" lang="ja-JP" altLang="en-US" sz="6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5" name="正方形/長方形 4">
            <a:extLst>
              <a:ext uri="{FF2B5EF4-FFF2-40B4-BE49-F238E27FC236}">
                <a16:creationId xmlns:a16="http://schemas.microsoft.com/office/drawing/2014/main" id="{7A795C55-9833-5D9E-2C32-6BEC3E132087}"/>
              </a:ext>
            </a:extLst>
          </p:cNvPr>
          <p:cNvSpPr/>
          <p:nvPr/>
        </p:nvSpPr>
        <p:spPr>
          <a:xfrm>
            <a:off x="335770" y="5322715"/>
            <a:ext cx="995402" cy="504000"/>
          </a:xfrm>
          <a:prstGeom prst="rect">
            <a:avLst/>
          </a:prstGeom>
          <a:solidFill>
            <a:schemeClr val="accent4">
              <a:lumMod val="20000"/>
              <a:lumOff val="80000"/>
            </a:scheme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900" b="0"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ユーザデータ</a:t>
            </a:r>
          </a:p>
        </p:txBody>
      </p:sp>
      <p:sp>
        <p:nvSpPr>
          <p:cNvPr id="6" name="正方形/長方形 5">
            <a:extLst>
              <a:ext uri="{FF2B5EF4-FFF2-40B4-BE49-F238E27FC236}">
                <a16:creationId xmlns:a16="http://schemas.microsoft.com/office/drawing/2014/main" id="{16175D4D-523A-4D4F-71F8-3B49511D2B24}"/>
              </a:ext>
            </a:extLst>
          </p:cNvPr>
          <p:cNvSpPr/>
          <p:nvPr/>
        </p:nvSpPr>
        <p:spPr>
          <a:xfrm>
            <a:off x="2792185" y="5352670"/>
            <a:ext cx="3951291" cy="504000"/>
          </a:xfrm>
          <a:prstGeom prst="rect">
            <a:avLst/>
          </a:prstGeom>
          <a:solidFill>
            <a:srgbClr val="FFFFFF"/>
          </a:solidFill>
          <a:ln w="3175" cap="flat" cmpd="sng" algn="ctr">
            <a:solidFill>
              <a:srgbClr val="595757"/>
            </a:solidFill>
            <a:prstDash val="solid"/>
            <a:miter lim="800000"/>
          </a:ln>
          <a:effectLst/>
        </p:spPr>
        <p:txBody>
          <a:bodyPr wrap="none" lIns="36000" tIns="36000" rIns="36000" bIns="36000" rtlCol="0" anchor="t"/>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rPr>
              <a:t>WF: user</a:t>
            </a:r>
            <a:endParaRPr kumimoji="1" lang="ja-JP" altLang="en-US" sz="800" b="1" i="0" u="none" strike="noStrike" kern="0" cap="none" spc="0" normalizeH="0" baseline="0" noProof="0">
              <a:ln>
                <a:noFill/>
              </a:ln>
              <a:solidFill>
                <a:srgbClr val="E15759"/>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7" name="円柱 6">
            <a:extLst>
              <a:ext uri="{FF2B5EF4-FFF2-40B4-BE49-F238E27FC236}">
                <a16:creationId xmlns:a16="http://schemas.microsoft.com/office/drawing/2014/main" id="{D67F108E-7BEB-EA2C-E3AB-54972335FA16}"/>
              </a:ext>
            </a:extLst>
          </p:cNvPr>
          <p:cNvSpPr/>
          <p:nvPr/>
        </p:nvSpPr>
        <p:spPr>
          <a:xfrm>
            <a:off x="2879826" y="5575864"/>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kern="0">
                <a:solidFill>
                  <a:srgbClr val="595757"/>
                </a:solidFill>
                <a:latin typeface="Trebuchet MS" panose="020B0603020202020204" pitchFamily="34" charset="0"/>
                <a:ea typeface="Meiryo UI" panose="020B0604030504040204" pitchFamily="50" charset="-128"/>
                <a:sym typeface="Meiryo UI" panose="020B0604030504040204" pitchFamily="50" charset="-128"/>
              </a:rPr>
              <a:t>l</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0_user_activity_log</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8" name="円柱 7">
            <a:extLst>
              <a:ext uri="{FF2B5EF4-FFF2-40B4-BE49-F238E27FC236}">
                <a16:creationId xmlns:a16="http://schemas.microsoft.com/office/drawing/2014/main" id="{E54342BE-C78C-075C-2BB4-F5A9D20B3E88}"/>
              </a:ext>
            </a:extLst>
          </p:cNvPr>
          <p:cNvSpPr/>
          <p:nvPr/>
        </p:nvSpPr>
        <p:spPr>
          <a:xfrm>
            <a:off x="5520000" y="5575864"/>
            <a:ext cx="1152000" cy="216000"/>
          </a:xfrm>
          <a:prstGeom prst="can">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l1_ </a:t>
            </a:r>
            <a:r>
              <a:rPr kumimoji="1" lang="en-US" altLang="ja-JP" sz="800" b="1" i="0" u="none" strike="noStrike" kern="0" cap="none" spc="0" normalizeH="0" baseline="0" noProof="0" err="1">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user_activity_log</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9" name="ホームベース 50">
            <a:extLst>
              <a:ext uri="{FF2B5EF4-FFF2-40B4-BE49-F238E27FC236}">
                <a16:creationId xmlns:a16="http://schemas.microsoft.com/office/drawing/2014/main" id="{B51FC7D5-4F51-8555-4C79-03D03BEE8BB7}"/>
              </a:ext>
            </a:extLst>
          </p:cNvPr>
          <p:cNvSpPr/>
          <p:nvPr/>
        </p:nvSpPr>
        <p:spPr>
          <a:xfrm>
            <a:off x="4201482" y="5574517"/>
            <a:ext cx="1152000" cy="216000"/>
          </a:xfrm>
          <a:prstGeom prst="homePlate">
            <a:avLst>
              <a:gd name="adj" fmla="val 19762"/>
            </a:avLst>
          </a:prstGeom>
          <a:solidFill>
            <a:srgbClr val="4E73B6">
              <a:lumMod val="20000"/>
              <a:lumOff val="80000"/>
            </a:srgbClr>
          </a:solidFill>
          <a:ln w="3175" cap="flat" cmpd="sng" algn="ctr">
            <a:solidFill>
              <a:srgbClr val="4E73B6"/>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クレンジング</a:t>
            </a:r>
            <a:r>
              <a:rPr kumimoji="1" lang="en-US" altLang="ja-JP"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 etc...</a:t>
            </a:r>
            <a:endPar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endParaRPr>
          </a:p>
        </p:txBody>
      </p:sp>
      <p:sp>
        <p:nvSpPr>
          <p:cNvPr id="10" name="ホームベース 55">
            <a:extLst>
              <a:ext uri="{FF2B5EF4-FFF2-40B4-BE49-F238E27FC236}">
                <a16:creationId xmlns:a16="http://schemas.microsoft.com/office/drawing/2014/main" id="{BAE151B0-2180-A64B-D5EE-0589C9E83626}"/>
              </a:ext>
            </a:extLst>
          </p:cNvPr>
          <p:cNvSpPr/>
          <p:nvPr/>
        </p:nvSpPr>
        <p:spPr>
          <a:xfrm>
            <a:off x="1554467" y="5570523"/>
            <a:ext cx="1152000" cy="216000"/>
          </a:xfrm>
          <a:prstGeom prst="homePlate">
            <a:avLst>
              <a:gd name="adj" fmla="val 19762"/>
            </a:avLst>
          </a:prstGeom>
          <a:solidFill>
            <a:srgbClr val="595757">
              <a:lumMod val="20000"/>
              <a:lumOff val="80000"/>
            </a:srgbClr>
          </a:solidFill>
          <a:ln w="3175" cap="flat" cmpd="sng" algn="ctr">
            <a:solidFill>
              <a:srgbClr val="595757"/>
            </a:solidFill>
            <a:prstDash val="solid"/>
            <a:miter lim="800000"/>
          </a:ln>
          <a:effectLst/>
        </p:spPr>
        <p:txBody>
          <a:bodyPr wrap="none" lIns="72000" tIns="72000" rIns="72000" bIns="72000"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r>
              <a:rPr kumimoji="1" lang="ja-JP" altLang="en-US" sz="800" b="1" i="0" u="none" strike="noStrike" kern="0" cap="none" spc="0" normalizeH="0" baseline="0" noProof="0">
                <a:ln>
                  <a:noFill/>
                </a:ln>
                <a:solidFill>
                  <a:srgbClr val="595757"/>
                </a:solidFill>
                <a:effectLst/>
                <a:uLnTx/>
                <a:uFillTx/>
                <a:latin typeface="Trebuchet MS" panose="020B0603020202020204" pitchFamily="34" charset="0"/>
                <a:ea typeface="Meiryo UI" panose="020B0604030504040204" pitchFamily="50" charset="-128"/>
                <a:sym typeface="Meiryo UI" panose="020B0604030504040204" pitchFamily="50" charset="-128"/>
              </a:rPr>
              <a:t>リアルタイム</a:t>
            </a:r>
          </a:p>
        </p:txBody>
      </p:sp>
    </p:spTree>
    <p:extLst>
      <p:ext uri="{BB962C8B-B14F-4D97-AF65-F5344CB8AC3E}">
        <p14:creationId xmlns:p14="http://schemas.microsoft.com/office/powerpoint/2010/main" val="41241270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887B0-C3A4-E163-5112-B2C46B2EFCAC}"/>
            </a:ext>
          </a:extLst>
        </p:cNvPr>
        <p:cNvGrpSpPr/>
        <p:nvPr/>
      </p:nvGrpSpPr>
      <p:grpSpPr>
        <a:xfrm>
          <a:off x="0" y="0"/>
          <a:ext cx="0" cy="0"/>
          <a:chOff x="0" y="0"/>
          <a:chExt cx="0" cy="0"/>
        </a:xfrm>
      </p:grpSpPr>
      <p:sp>
        <p:nvSpPr>
          <p:cNvPr id="15" name="タイトル 140">
            <a:extLst>
              <a:ext uri="{FF2B5EF4-FFF2-40B4-BE49-F238E27FC236}">
                <a16:creationId xmlns:a16="http://schemas.microsoft.com/office/drawing/2014/main" id="{EA96C5F2-4794-1315-16FF-7544DFB1895A}"/>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新サービス／システム機能概要</a:t>
            </a:r>
            <a:br>
              <a:rPr lang="en-US" altLang="ja-JP" sz="1400" dirty="0">
                <a:ea typeface="Meiryo UI" panose="020B0604030504040204" pitchFamily="50" charset="-128"/>
              </a:rPr>
            </a:br>
            <a:r>
              <a:rPr lang="ja-JP" altLang="en-US">
                <a:ea typeface="Meiryo UI" panose="020B0604030504040204" pitchFamily="50" charset="-128"/>
              </a:rPr>
              <a:t>重要サービス </a:t>
            </a:r>
            <a:r>
              <a:rPr lang="en-US" altLang="ja-JP" dirty="0">
                <a:ea typeface="Meiryo UI" panose="020B0604030504040204" pitchFamily="50" charset="-128"/>
              </a:rPr>
              <a:t>| </a:t>
            </a:r>
            <a:r>
              <a:rPr lang="ja-JP" altLang="en-US">
                <a:ea typeface="Meiryo UI" panose="020B0604030504040204" pitchFamily="50" charset="-128"/>
              </a:rPr>
              <a:t>標準履歴書 （ソリューション概要）</a:t>
            </a:r>
            <a:endParaRPr lang="en-US" altLang="ja-JP" dirty="0">
              <a:ea typeface="Meiryo UI" panose="020B0604030504040204" pitchFamily="50" charset="-128"/>
            </a:endParaRPr>
          </a:p>
        </p:txBody>
      </p:sp>
      <p:sp>
        <p:nvSpPr>
          <p:cNvPr id="4" name="テキスト ボックス 22">
            <a:extLst>
              <a:ext uri="{FF2B5EF4-FFF2-40B4-BE49-F238E27FC236}">
                <a16:creationId xmlns:a16="http://schemas.microsoft.com/office/drawing/2014/main" id="{E2FFB687-7269-2820-FF79-D9100A352119}"/>
              </a:ext>
            </a:extLst>
          </p:cNvPr>
          <p:cNvSpPr txBox="1"/>
          <p:nvPr/>
        </p:nvSpPr>
        <p:spPr>
          <a:xfrm>
            <a:off x="614472" y="1380152"/>
            <a:ext cx="10141045"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buFont typeface="Trebuchet MS" panose="020B0603020202020204" pitchFamily="34" charset="0"/>
              <a:buChar char="​"/>
            </a:pPr>
            <a:r>
              <a:rPr kumimoji="1" lang="ja-JP" altLang="en-US" sz="1600">
                <a:solidFill>
                  <a:srgbClr val="295E7E"/>
                </a:solidFill>
                <a:latin typeface="Trebuchet MS"/>
                <a:ea typeface="Meiryo UI" panose="020B0604030504040204" pitchFamily="50" charset="-128"/>
              </a:rPr>
              <a:t>本ソリューションの目的・体験価値</a:t>
            </a:r>
            <a:endParaRPr kumimoji="1" lang="en-US" altLang="ja-JP" sz="1600">
              <a:solidFill>
                <a:srgbClr val="295E7E"/>
              </a:solidFill>
              <a:latin typeface="Trebuchet MS"/>
              <a:ea typeface="Meiryo UI" panose="020B0604030504040204" pitchFamily="50" charset="-128"/>
            </a:endParaRPr>
          </a:p>
        </p:txBody>
      </p:sp>
      <p:cxnSp>
        <p:nvCxnSpPr>
          <p:cNvPr id="5" name="直線コネクタ 24">
            <a:extLst>
              <a:ext uri="{FF2B5EF4-FFF2-40B4-BE49-F238E27FC236}">
                <a16:creationId xmlns:a16="http://schemas.microsoft.com/office/drawing/2014/main" id="{9E802BE0-A75B-9C4E-D42D-8F23851D5719}"/>
              </a:ext>
            </a:extLst>
          </p:cNvPr>
          <p:cNvCxnSpPr/>
          <p:nvPr/>
        </p:nvCxnSpPr>
        <p:spPr>
          <a:xfrm>
            <a:off x="676239" y="1659450"/>
            <a:ext cx="1004890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13669C58-1075-5C1A-F8F6-BC0F2EDA0519}"/>
              </a:ext>
            </a:extLst>
          </p:cNvPr>
          <p:cNvGrpSpPr/>
          <p:nvPr/>
        </p:nvGrpSpPr>
        <p:grpSpPr>
          <a:xfrm>
            <a:off x="614471" y="5105356"/>
            <a:ext cx="10141044" cy="1282477"/>
            <a:chOff x="614472" y="4793857"/>
            <a:chExt cx="6798358" cy="1282477"/>
          </a:xfrm>
        </p:grpSpPr>
        <p:grpSp>
          <p:nvGrpSpPr>
            <p:cNvPr id="21" name="Group 20">
              <a:extLst>
                <a:ext uri="{FF2B5EF4-FFF2-40B4-BE49-F238E27FC236}">
                  <a16:creationId xmlns:a16="http://schemas.microsoft.com/office/drawing/2014/main" id="{B8918F0C-9B5C-CEE9-60B2-B6C18C61C9E5}"/>
                </a:ext>
              </a:extLst>
            </p:cNvPr>
            <p:cNvGrpSpPr/>
            <p:nvPr/>
          </p:nvGrpSpPr>
          <p:grpSpPr>
            <a:xfrm>
              <a:off x="614472" y="4793857"/>
              <a:ext cx="3270976" cy="279298"/>
              <a:chOff x="766872" y="1432807"/>
              <a:chExt cx="6798357" cy="279298"/>
            </a:xfrm>
          </p:grpSpPr>
          <p:sp>
            <p:nvSpPr>
              <p:cNvPr id="19" name="テキスト ボックス 22">
                <a:extLst>
                  <a:ext uri="{FF2B5EF4-FFF2-40B4-BE49-F238E27FC236}">
                    <a16:creationId xmlns:a16="http://schemas.microsoft.com/office/drawing/2014/main" id="{4F9BE4B2-52EC-FAB6-9AC3-68EE0B3BF9BA}"/>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個人向けサービスへの活用方針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20" name="直線コネクタ 24">
                <a:extLst>
                  <a:ext uri="{FF2B5EF4-FFF2-40B4-BE49-F238E27FC236}">
                    <a16:creationId xmlns:a16="http://schemas.microsoft.com/office/drawing/2014/main" id="{DA4883B4-0412-EDB4-9324-950C79C53FC5}"/>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B59624A1-7515-561D-EC5B-787F756AE56B}"/>
                </a:ext>
              </a:extLst>
            </p:cNvPr>
            <p:cNvGrpSpPr/>
            <p:nvPr/>
          </p:nvGrpSpPr>
          <p:grpSpPr>
            <a:xfrm>
              <a:off x="4141853" y="4793857"/>
              <a:ext cx="3270976" cy="279298"/>
              <a:chOff x="766872" y="1432807"/>
              <a:chExt cx="6798357" cy="279298"/>
            </a:xfrm>
          </p:grpSpPr>
          <p:sp>
            <p:nvSpPr>
              <p:cNvPr id="24" name="テキスト ボックス 22">
                <a:extLst>
                  <a:ext uri="{FF2B5EF4-FFF2-40B4-BE49-F238E27FC236}">
                    <a16:creationId xmlns:a16="http://schemas.microsoft.com/office/drawing/2014/main" id="{B91E05EE-F30A-23C8-D9D5-C5B6BC3C7205}"/>
                  </a:ext>
                </a:extLst>
              </p:cNvPr>
              <p:cNvSpPr txBox="1"/>
              <p:nvPr/>
            </p:nvSpPr>
            <p:spPr>
              <a:xfrm>
                <a:off x="766872" y="1432807"/>
                <a:ext cx="6798357"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a:ea typeface="Meiryo UI" panose="020B0604030504040204" pitchFamily="50" charset="-128"/>
                  </a:rPr>
                  <a:t>法人向けサービスへの活用方針</a:t>
                </a:r>
                <a:endParaRPr kumimoji="1" lang="en-US" altLang="ja-JP" sz="1600">
                  <a:solidFill>
                    <a:srgbClr val="295E7E"/>
                  </a:solidFill>
                  <a:latin typeface="Trebuchet MS"/>
                  <a:ea typeface="Meiryo UI" panose="020B0604030504040204" pitchFamily="50" charset="-128"/>
                </a:endParaRPr>
              </a:p>
            </p:txBody>
          </p:sp>
          <p:cxnSp>
            <p:nvCxnSpPr>
              <p:cNvPr id="25" name="直線コネクタ 24">
                <a:extLst>
                  <a:ext uri="{FF2B5EF4-FFF2-40B4-BE49-F238E27FC236}">
                    <a16:creationId xmlns:a16="http://schemas.microsoft.com/office/drawing/2014/main" id="{2F9E8B1B-ED92-865E-B097-577FFCDE9D89}"/>
                  </a:ext>
                </a:extLst>
              </p:cNvPr>
              <p:cNvCxnSpPr/>
              <p:nvPr/>
            </p:nvCxnSpPr>
            <p:spPr>
              <a:xfrm>
                <a:off x="828639" y="1712105"/>
                <a:ext cx="673659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2C6B748F-C404-9A8E-2740-B1A0E6E3CA00}"/>
                </a:ext>
              </a:extLst>
            </p:cNvPr>
            <p:cNvSpPr txBox="1"/>
            <p:nvPr/>
          </p:nvSpPr>
          <p:spPr>
            <a:xfrm>
              <a:off x="620285"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資格や学習履歴をスキル資産として蓄積・可視化できる</a:t>
              </a:r>
              <a:endParaRPr lang="en-US" altLang="ja-JP" sz="1400">
                <a:solidFill>
                  <a:srgbClr val="575757"/>
                </a:solidFill>
                <a:ea typeface="Meiryo UI" panose="020B0604030504040204" pitchFamily="50" charset="-128"/>
              </a:endParaRPr>
            </a:p>
          </p:txBody>
        </p:sp>
        <p:sp>
          <p:nvSpPr>
            <p:cNvPr id="27" name="TextBox 26">
              <a:extLst>
                <a:ext uri="{FF2B5EF4-FFF2-40B4-BE49-F238E27FC236}">
                  <a16:creationId xmlns:a16="http://schemas.microsoft.com/office/drawing/2014/main" id="{D6604E41-B35D-7D5C-BD1D-D333C2AB1FD3}"/>
                </a:ext>
              </a:extLst>
            </p:cNvPr>
            <p:cNvSpPr txBox="1"/>
            <p:nvPr/>
          </p:nvSpPr>
          <p:spPr>
            <a:xfrm>
              <a:off x="4171572" y="5098773"/>
              <a:ext cx="3241258" cy="97756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採用</a:t>
              </a:r>
              <a:r>
                <a:rPr lang="en-US" altLang="ja-JP" sz="1400" dirty="0">
                  <a:solidFill>
                    <a:srgbClr val="575757"/>
                  </a:solidFill>
                  <a:ea typeface="Meiryo UI" panose="020B0604030504040204" pitchFamily="50" charset="-128"/>
                </a:rPr>
                <a:t>PF</a:t>
              </a:r>
              <a:r>
                <a:rPr lang="ja-JP" altLang="en-US" sz="1400">
                  <a:solidFill>
                    <a:srgbClr val="575757"/>
                  </a:solidFill>
                  <a:ea typeface="Meiryo UI" panose="020B0604030504040204" pitchFamily="50" charset="-128"/>
                </a:rPr>
                <a:t>では、市場標準での履歴書によりマッチング精度の向上を目指す</a:t>
              </a:r>
              <a:br>
                <a:rPr lang="en-US" altLang="ja-JP" sz="1400" dirty="0">
                  <a:solidFill>
                    <a:srgbClr val="575757"/>
                  </a:solidFill>
                  <a:ea typeface="Meiryo UI" panose="020B0604030504040204" pitchFamily="50" charset="-128"/>
                </a:rPr>
              </a:br>
              <a:r>
                <a:rPr lang="en-US" altLang="ja-JP" sz="1400" dirty="0">
                  <a:solidFill>
                    <a:srgbClr val="575757"/>
                  </a:solidFill>
                  <a:ea typeface="Meiryo UI" panose="020B0604030504040204" pitchFamily="50" charset="-128"/>
                </a:rPr>
                <a:t>(</a:t>
              </a:r>
              <a:r>
                <a:rPr lang="ja-JP" altLang="en-US" sz="1400">
                  <a:solidFill>
                    <a:srgbClr val="575757"/>
                  </a:solidFill>
                  <a:ea typeface="Meiryo UI" panose="020B0604030504040204" pitchFamily="50" charset="-128"/>
                </a:rPr>
                <a:t>タグ情報等のマスタ連携が前提</a:t>
              </a:r>
              <a:r>
                <a:rPr lang="en-US" altLang="ja-JP" sz="1400" dirty="0">
                  <a:solidFill>
                    <a:srgbClr val="575757"/>
                  </a:solidFill>
                  <a:ea typeface="Meiryo UI" panose="020B0604030504040204" pitchFamily="50" charset="-128"/>
                </a:rPr>
                <a:t>)</a:t>
              </a:r>
            </a:p>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採用企業では採用から入社後の育成・配属まで一貫した基準で運用を可能とする</a:t>
              </a:r>
              <a:endParaRPr lang="en-US" altLang="ja-JP" sz="1400" dirty="0">
                <a:solidFill>
                  <a:srgbClr val="575757"/>
                </a:solidFill>
                <a:ea typeface="Meiryo UI" panose="020B0604030504040204" pitchFamily="50" charset="-128"/>
              </a:endParaRPr>
            </a:p>
            <a:p>
              <a:pPr marL="324000" lvl="1" indent="-216000">
                <a:buClr>
                  <a:schemeClr val="tx2"/>
                </a:buClr>
                <a:buFont typeface="Trebuchet MS" panose="020B0603020202020204" pitchFamily="34" charset="0"/>
                <a:buChar char="•"/>
              </a:pPr>
              <a:r>
                <a:rPr lang="ja-JP" altLang="en-US" sz="1400">
                  <a:solidFill>
                    <a:srgbClr val="575757"/>
                  </a:solidFill>
                  <a:ea typeface="Meiryo UI" panose="020B0604030504040204" pitchFamily="50" charset="-128"/>
                </a:rPr>
                <a:t>従業員はプロフェッショナル</a:t>
              </a:r>
              <a:r>
                <a:rPr lang="en-US" altLang="ja-JP" sz="1400" dirty="0">
                  <a:solidFill>
                    <a:srgbClr val="575757"/>
                  </a:solidFill>
                  <a:ea typeface="Meiryo UI" panose="020B0604030504040204" pitchFamily="50" charset="-128"/>
                </a:rPr>
                <a:t>CV</a:t>
              </a:r>
              <a:r>
                <a:rPr lang="ja-JP" altLang="en-US" sz="1400">
                  <a:solidFill>
                    <a:srgbClr val="575757"/>
                  </a:solidFill>
                  <a:ea typeface="Meiryo UI" panose="020B0604030504040204" pitchFamily="50" charset="-128"/>
                </a:rPr>
                <a:t>として社内利用可能</a:t>
              </a:r>
            </a:p>
          </p:txBody>
        </p:sp>
      </p:grpSp>
      <p:grpSp>
        <p:nvGrpSpPr>
          <p:cNvPr id="1069" name="Group 1068">
            <a:extLst>
              <a:ext uri="{FF2B5EF4-FFF2-40B4-BE49-F238E27FC236}">
                <a16:creationId xmlns:a16="http://schemas.microsoft.com/office/drawing/2014/main" id="{EC93A3DE-5655-AF88-185B-EB52CBEF4DDB}"/>
              </a:ext>
            </a:extLst>
          </p:cNvPr>
          <p:cNvGrpSpPr/>
          <p:nvPr/>
        </p:nvGrpSpPr>
        <p:grpSpPr>
          <a:xfrm>
            <a:off x="4137799" y="2543859"/>
            <a:ext cx="3016512" cy="2206314"/>
            <a:chOff x="3292058" y="1274773"/>
            <a:chExt cx="4416474" cy="3230264"/>
          </a:xfrm>
        </p:grpSpPr>
        <p:pic>
          <p:nvPicPr>
            <p:cNvPr id="1039" name="Picture 1038">
              <a:extLst>
                <a:ext uri="{FF2B5EF4-FFF2-40B4-BE49-F238E27FC236}">
                  <a16:creationId xmlns:a16="http://schemas.microsoft.com/office/drawing/2014/main" id="{55384B52-728B-F321-6585-9094686751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83468" y="2352962"/>
              <a:ext cx="3225064" cy="2152075"/>
            </a:xfrm>
            <a:prstGeom prst="rect">
              <a:avLst/>
            </a:prstGeom>
          </p:spPr>
        </p:pic>
        <p:pic>
          <p:nvPicPr>
            <p:cNvPr id="1068" name="Picture 1067">
              <a:extLst>
                <a:ext uri="{FF2B5EF4-FFF2-40B4-BE49-F238E27FC236}">
                  <a16:creationId xmlns:a16="http://schemas.microsoft.com/office/drawing/2014/main" id="{23EEC0C8-0650-18AF-0258-852E3581F1A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92058" y="1274773"/>
              <a:ext cx="3084843" cy="2054530"/>
            </a:xfrm>
            <a:prstGeom prst="rect">
              <a:avLst/>
            </a:prstGeom>
          </p:spPr>
        </p:pic>
      </p:grpSp>
      <p:sp>
        <p:nvSpPr>
          <p:cNvPr id="1070" name="テキスト ボックス 118">
            <a:extLst>
              <a:ext uri="{FF2B5EF4-FFF2-40B4-BE49-F238E27FC236}">
                <a16:creationId xmlns:a16="http://schemas.microsoft.com/office/drawing/2014/main" id="{76F6A37E-1E1A-BF18-F8AB-454475E1592F}"/>
              </a:ext>
            </a:extLst>
          </p:cNvPr>
          <p:cNvSpPr txBox="1"/>
          <p:nvPr/>
        </p:nvSpPr>
        <p:spPr>
          <a:xfrm>
            <a:off x="614472" y="1730978"/>
            <a:ext cx="10048908" cy="307777"/>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buFont typeface="Trebuchet MS" panose="020B0603020202020204" pitchFamily="34" charset="0"/>
              <a:buChar char="​"/>
            </a:pPr>
            <a:r>
              <a:rPr kumimoji="1" lang="en-US" altLang="ja-JP" sz="1400">
                <a:solidFill>
                  <a:srgbClr val="0070C0"/>
                </a:solidFill>
                <a:latin typeface="Trebuchet MS" panose="020B0603020202020204" pitchFamily="34" charset="0"/>
                <a:ea typeface="Meiryo UI" panose="020B0604030504040204" pitchFamily="50" charset="-128"/>
              </a:rPr>
              <a:t>DX</a:t>
            </a:r>
            <a:r>
              <a:rPr kumimoji="1" lang="ja-JP" altLang="en-US" sz="1400">
                <a:solidFill>
                  <a:srgbClr val="0070C0"/>
                </a:solidFill>
                <a:latin typeface="Trebuchet MS" panose="020B0603020202020204" pitchFamily="34" charset="0"/>
                <a:ea typeface="Meiryo UI" panose="020B0604030504040204" pitchFamily="50" charset="-128"/>
              </a:rPr>
              <a:t>人材のスキル・経歴を共通言語</a:t>
            </a:r>
            <a:r>
              <a:rPr kumimoji="1" lang="en-US" altLang="ja-JP" sz="1400">
                <a:solidFill>
                  <a:srgbClr val="0070C0"/>
                </a:solidFill>
                <a:latin typeface="Trebuchet MS" panose="020B0603020202020204" pitchFamily="34" charset="0"/>
                <a:ea typeface="Meiryo UI" panose="020B0604030504040204" pitchFamily="50" charset="-128"/>
              </a:rPr>
              <a:t>(</a:t>
            </a:r>
            <a:r>
              <a:rPr kumimoji="1" lang="ja-JP" altLang="en-US" sz="1400">
                <a:solidFill>
                  <a:srgbClr val="0070C0"/>
                </a:solidFill>
                <a:latin typeface="Trebuchet MS" panose="020B0603020202020204" pitchFamily="34" charset="0"/>
                <a:ea typeface="Meiryo UI" panose="020B0604030504040204" pitchFamily="50" charset="-128"/>
              </a:rPr>
              <a:t>市場標準</a:t>
            </a:r>
            <a:r>
              <a:rPr kumimoji="1" lang="en-US" altLang="ja-JP" sz="1400">
                <a:solidFill>
                  <a:srgbClr val="0070C0"/>
                </a:solidFill>
                <a:latin typeface="Trebuchet MS" panose="020B0603020202020204" pitchFamily="34" charset="0"/>
                <a:ea typeface="Meiryo UI" panose="020B0604030504040204" pitchFamily="50" charset="-128"/>
              </a:rPr>
              <a:t>)</a:t>
            </a:r>
            <a:r>
              <a:rPr kumimoji="1" lang="ja-JP" altLang="en-US" sz="1400">
                <a:solidFill>
                  <a:srgbClr val="0070C0"/>
                </a:solidFill>
                <a:latin typeface="Trebuchet MS" panose="020B0603020202020204" pitchFamily="34" charset="0"/>
                <a:ea typeface="Meiryo UI" panose="020B0604030504040204" pitchFamily="50" charset="-128"/>
              </a:rPr>
              <a:t>で可視化し、キャリア設計と人材活用を双方向に最適化する</a:t>
            </a:r>
            <a:endParaRPr kumimoji="1" lang="en-US" altLang="ja-JP" sz="1400">
              <a:solidFill>
                <a:srgbClr val="0070C0"/>
              </a:solidFill>
              <a:latin typeface="Trebuchet MS" panose="020B0603020202020204" pitchFamily="34" charset="0"/>
              <a:ea typeface="Meiryo UI" panose="020B0604030504040204" pitchFamily="50" charset="-128"/>
            </a:endParaRPr>
          </a:p>
        </p:txBody>
      </p:sp>
      <p:sp>
        <p:nvSpPr>
          <p:cNvPr id="1071" name="Rectangle: Rounded Corners 1070">
            <a:extLst>
              <a:ext uri="{FF2B5EF4-FFF2-40B4-BE49-F238E27FC236}">
                <a16:creationId xmlns:a16="http://schemas.microsoft.com/office/drawing/2014/main" id="{7CCB3009-5B16-6E61-F9B8-5BFDA41B5E08}"/>
              </a:ext>
            </a:extLst>
          </p:cNvPr>
          <p:cNvSpPr/>
          <p:nvPr/>
        </p:nvSpPr>
        <p:spPr>
          <a:xfrm>
            <a:off x="7396232" y="2165937"/>
            <a:ext cx="1691063" cy="516123"/>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採用プラットフォーム</a:t>
            </a:r>
            <a:br>
              <a:rPr lang="en-US" altLang="ja-JP" sz="1400" b="1">
                <a:solidFill>
                  <a:srgbClr val="FFFFFF"/>
                </a:solidFill>
                <a:ea typeface="Meiryo UI" panose="020B0604030504040204" pitchFamily="50" charset="-128"/>
              </a:rPr>
            </a:br>
            <a:r>
              <a:rPr lang="en-US" altLang="ja-JP" sz="1400" b="1">
                <a:solidFill>
                  <a:srgbClr val="FFFFFF"/>
                </a:solidFill>
                <a:ea typeface="Meiryo UI" panose="020B0604030504040204" pitchFamily="50" charset="-128"/>
              </a:rPr>
              <a:t>(</a:t>
            </a:r>
            <a:r>
              <a:rPr lang="ja-JP" altLang="en-US" sz="1400" b="1">
                <a:solidFill>
                  <a:srgbClr val="FFFFFF"/>
                </a:solidFill>
                <a:ea typeface="Meiryo UI" panose="020B0604030504040204" pitchFamily="50" charset="-128"/>
              </a:rPr>
              <a:t>就活・転職市場</a:t>
            </a:r>
            <a:r>
              <a:rPr lang="en-US" altLang="ja-JP" sz="1400" b="1">
                <a:solidFill>
                  <a:srgbClr val="FFFFFF"/>
                </a:solidFill>
                <a:ea typeface="Meiryo UI" panose="020B0604030504040204" pitchFamily="50" charset="-128"/>
              </a:rPr>
              <a:t>)</a:t>
            </a:r>
            <a:endParaRPr lang="en-US" sz="1400" b="1">
              <a:solidFill>
                <a:srgbClr val="FFFFFF"/>
              </a:solidFill>
              <a:ea typeface="Meiryo UI" panose="020B0604030504040204" pitchFamily="50" charset="-128"/>
            </a:endParaRPr>
          </a:p>
        </p:txBody>
      </p:sp>
      <p:sp>
        <p:nvSpPr>
          <p:cNvPr id="1073" name="Rectangle: Rounded Corners 1072">
            <a:extLst>
              <a:ext uri="{FF2B5EF4-FFF2-40B4-BE49-F238E27FC236}">
                <a16:creationId xmlns:a16="http://schemas.microsoft.com/office/drawing/2014/main" id="{630392EB-7D8A-3828-983B-5AA83F24A383}"/>
              </a:ext>
            </a:extLst>
          </p:cNvPr>
          <p:cNvSpPr/>
          <p:nvPr/>
        </p:nvSpPr>
        <p:spPr>
          <a:xfrm>
            <a:off x="7437549" y="4195670"/>
            <a:ext cx="1485874" cy="567735"/>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採用時</a:t>
            </a:r>
            <a:br>
              <a:rPr lang="en-US" altLang="ja-JP" sz="1400" b="1">
                <a:solidFill>
                  <a:srgbClr val="FFFFFF"/>
                </a:solidFill>
                <a:ea typeface="Meiryo UI" panose="020B0604030504040204" pitchFamily="50" charset="-128"/>
              </a:rPr>
            </a:br>
            <a:r>
              <a:rPr lang="en-US" altLang="ja-JP" sz="1400" b="1">
                <a:solidFill>
                  <a:srgbClr val="FFFFFF"/>
                </a:solidFill>
                <a:ea typeface="Meiryo UI" panose="020B0604030504040204" pitchFamily="50" charset="-128"/>
              </a:rPr>
              <a:t>(</a:t>
            </a:r>
            <a:r>
              <a:rPr lang="ja-JP" altLang="en-US" sz="1400" b="1">
                <a:solidFill>
                  <a:srgbClr val="FFFFFF"/>
                </a:solidFill>
                <a:ea typeface="Meiryo UI" panose="020B0604030504040204" pitchFamily="50" charset="-128"/>
              </a:rPr>
              <a:t>面接企業</a:t>
            </a:r>
            <a:r>
              <a:rPr lang="en-US" altLang="ja-JP" sz="1400" b="1">
                <a:solidFill>
                  <a:srgbClr val="FFFFFF"/>
                </a:solidFill>
                <a:ea typeface="Meiryo UI" panose="020B0604030504040204" pitchFamily="50" charset="-128"/>
              </a:rPr>
              <a:t>)</a:t>
            </a:r>
            <a:endParaRPr lang="en-US" sz="1400" b="1">
              <a:solidFill>
                <a:srgbClr val="FFFFFF"/>
              </a:solidFill>
              <a:ea typeface="Meiryo UI" panose="020B0604030504040204" pitchFamily="50" charset="-128"/>
            </a:endParaRPr>
          </a:p>
        </p:txBody>
      </p:sp>
      <p:sp>
        <p:nvSpPr>
          <p:cNvPr id="1074" name="Rectangle: Rounded Corners 1073">
            <a:extLst>
              <a:ext uri="{FF2B5EF4-FFF2-40B4-BE49-F238E27FC236}">
                <a16:creationId xmlns:a16="http://schemas.microsoft.com/office/drawing/2014/main" id="{D6AC198D-865F-97D0-8B60-C93E4753B167}"/>
              </a:ext>
            </a:extLst>
          </p:cNvPr>
          <p:cNvSpPr/>
          <p:nvPr/>
        </p:nvSpPr>
        <p:spPr>
          <a:xfrm>
            <a:off x="2425460" y="4056567"/>
            <a:ext cx="1485874" cy="567735"/>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入社後</a:t>
            </a:r>
            <a:endParaRPr lang="en-US" sz="1400" b="1">
              <a:solidFill>
                <a:srgbClr val="FFFFFF"/>
              </a:solidFill>
              <a:ea typeface="Meiryo UI" panose="020B0604030504040204" pitchFamily="50" charset="-128"/>
            </a:endParaRPr>
          </a:p>
        </p:txBody>
      </p:sp>
      <p:sp>
        <p:nvSpPr>
          <p:cNvPr id="1075" name="Rectangle: Rounded Corners 1074">
            <a:extLst>
              <a:ext uri="{FF2B5EF4-FFF2-40B4-BE49-F238E27FC236}">
                <a16:creationId xmlns:a16="http://schemas.microsoft.com/office/drawing/2014/main" id="{417F20A4-F404-A4E9-739C-7BB9C01DBAF0}"/>
              </a:ext>
            </a:extLst>
          </p:cNvPr>
          <p:cNvSpPr/>
          <p:nvPr/>
        </p:nvSpPr>
        <p:spPr>
          <a:xfrm>
            <a:off x="2425460" y="2336942"/>
            <a:ext cx="1485874" cy="567735"/>
          </a:xfrm>
          <a:prstGeom prst="roundRect">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b="1">
                <a:solidFill>
                  <a:srgbClr val="FFFFFF"/>
                </a:solidFill>
                <a:ea typeface="Meiryo UI" panose="020B0604030504040204" pitchFamily="50" charset="-128"/>
              </a:rPr>
              <a:t>個人アカウントへ</a:t>
            </a:r>
            <a:br>
              <a:rPr lang="en-US" altLang="ja-JP" sz="1400" b="1">
                <a:solidFill>
                  <a:srgbClr val="FFFFFF"/>
                </a:solidFill>
                <a:ea typeface="Meiryo UI" panose="020B0604030504040204" pitchFamily="50" charset="-128"/>
              </a:rPr>
            </a:br>
            <a:r>
              <a:rPr lang="ja-JP" altLang="en-US" sz="1400" b="1">
                <a:solidFill>
                  <a:srgbClr val="FFFFFF"/>
                </a:solidFill>
                <a:ea typeface="Meiryo UI" panose="020B0604030504040204" pitchFamily="50" charset="-128"/>
              </a:rPr>
              <a:t>紐づけ</a:t>
            </a:r>
            <a:endParaRPr lang="en-US" sz="1400" b="1">
              <a:solidFill>
                <a:srgbClr val="FFFFFF"/>
              </a:solidFill>
              <a:ea typeface="Meiryo UI" panose="020B0604030504040204" pitchFamily="50" charset="-128"/>
            </a:endParaRPr>
          </a:p>
        </p:txBody>
      </p:sp>
      <p:cxnSp>
        <p:nvCxnSpPr>
          <p:cNvPr id="1078" name="Straight Arrow Connector 1077">
            <a:extLst>
              <a:ext uri="{FF2B5EF4-FFF2-40B4-BE49-F238E27FC236}">
                <a16:creationId xmlns:a16="http://schemas.microsoft.com/office/drawing/2014/main" id="{1097A2D9-6C55-07C8-E522-3AABF9413227}"/>
              </a:ext>
            </a:extLst>
          </p:cNvPr>
          <p:cNvCxnSpPr>
            <a:cxnSpLocks/>
            <a:stCxn id="1071" idx="1"/>
          </p:cNvCxnSpPr>
          <p:nvPr/>
        </p:nvCxnSpPr>
        <p:spPr>
          <a:xfrm flipH="1">
            <a:off x="6532735" y="2423999"/>
            <a:ext cx="863497" cy="852292"/>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082" name="テキスト ボックス 118">
            <a:extLst>
              <a:ext uri="{FF2B5EF4-FFF2-40B4-BE49-F238E27FC236}">
                <a16:creationId xmlns:a16="http://schemas.microsoft.com/office/drawing/2014/main" id="{48422208-954E-551D-7299-97C216B0633F}"/>
              </a:ext>
            </a:extLst>
          </p:cNvPr>
          <p:cNvSpPr txBox="1"/>
          <p:nvPr/>
        </p:nvSpPr>
        <p:spPr>
          <a:xfrm>
            <a:off x="6532735" y="2733556"/>
            <a:ext cx="755621"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0070C0"/>
                </a:solidFill>
                <a:latin typeface="Trebuchet MS" panose="020B0603020202020204" pitchFamily="34" charset="0"/>
                <a:ea typeface="Meiryo UI" panose="020B0604030504040204" pitchFamily="50" charset="-128"/>
              </a:rPr>
              <a:t>PDF/XML</a:t>
            </a:r>
            <a:r>
              <a:rPr kumimoji="1" lang="ja-JP" altLang="en-US" sz="1050">
                <a:solidFill>
                  <a:srgbClr val="0070C0"/>
                </a:solidFill>
                <a:latin typeface="Trebuchet MS" panose="020B0603020202020204" pitchFamily="34" charset="0"/>
                <a:ea typeface="Meiryo UI" panose="020B0604030504040204" pitchFamily="50" charset="-128"/>
              </a:rPr>
              <a:t>出力・</a:t>
            </a:r>
            <a:br>
              <a:rPr kumimoji="1" lang="en-US" altLang="ja-JP" sz="1050">
                <a:solidFill>
                  <a:srgbClr val="0070C0"/>
                </a:solidFill>
                <a:latin typeface="Trebuchet MS" panose="020B0603020202020204" pitchFamily="34" charset="0"/>
                <a:ea typeface="Meiryo UI" panose="020B0604030504040204" pitchFamily="50" charset="-128"/>
              </a:rPr>
            </a:br>
            <a:r>
              <a:rPr kumimoji="1" lang="ja-JP" altLang="en-US" sz="1050">
                <a:solidFill>
                  <a:srgbClr val="0070C0"/>
                </a:solidFill>
                <a:latin typeface="Trebuchet MS" panose="020B0603020202020204" pitchFamily="34" charset="0"/>
                <a:ea typeface="Meiryo UI" panose="020B0604030504040204" pitchFamily="50" charset="-128"/>
              </a:rPr>
              <a:t>アップロード</a:t>
            </a:r>
            <a:endParaRPr kumimoji="1" lang="en-US" altLang="ja-JP" sz="1050">
              <a:solidFill>
                <a:srgbClr val="0070C0"/>
              </a:solidFill>
              <a:latin typeface="Trebuchet MS" panose="020B0603020202020204" pitchFamily="34" charset="0"/>
              <a:ea typeface="Meiryo UI" panose="020B0604030504040204" pitchFamily="50" charset="-128"/>
            </a:endParaRPr>
          </a:p>
        </p:txBody>
      </p:sp>
      <p:sp>
        <p:nvSpPr>
          <p:cNvPr id="1084" name="テキスト ボックス 118">
            <a:extLst>
              <a:ext uri="{FF2B5EF4-FFF2-40B4-BE49-F238E27FC236}">
                <a16:creationId xmlns:a16="http://schemas.microsoft.com/office/drawing/2014/main" id="{12C2E51D-6977-A95E-88DA-742AD8EC3BEB}"/>
              </a:ext>
            </a:extLst>
          </p:cNvPr>
          <p:cNvSpPr txBox="1"/>
          <p:nvPr/>
        </p:nvSpPr>
        <p:spPr>
          <a:xfrm>
            <a:off x="7566436" y="2766003"/>
            <a:ext cx="1516690" cy="20790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市場標準での人材マッチング</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1086" name="Straight Arrow Connector 1085">
            <a:extLst>
              <a:ext uri="{FF2B5EF4-FFF2-40B4-BE49-F238E27FC236}">
                <a16:creationId xmlns:a16="http://schemas.microsoft.com/office/drawing/2014/main" id="{B1BAFC2C-2CB9-779E-2953-85969BD9D539}"/>
              </a:ext>
            </a:extLst>
          </p:cNvPr>
          <p:cNvCxnSpPr>
            <a:cxnSpLocks/>
          </p:cNvCxnSpPr>
          <p:nvPr/>
        </p:nvCxnSpPr>
        <p:spPr>
          <a:xfrm flipH="1" flipV="1">
            <a:off x="7186664" y="3882017"/>
            <a:ext cx="283935" cy="279353"/>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087" name="テキスト ボックス 118">
            <a:extLst>
              <a:ext uri="{FF2B5EF4-FFF2-40B4-BE49-F238E27FC236}">
                <a16:creationId xmlns:a16="http://schemas.microsoft.com/office/drawing/2014/main" id="{0F04BB8A-9DA1-3E61-C78B-734F0897F8AD}"/>
              </a:ext>
            </a:extLst>
          </p:cNvPr>
          <p:cNvSpPr txBox="1"/>
          <p:nvPr/>
        </p:nvSpPr>
        <p:spPr>
          <a:xfrm>
            <a:off x="7396232" y="3813789"/>
            <a:ext cx="1301350" cy="20790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0070C0"/>
                </a:solidFill>
                <a:latin typeface="Trebuchet MS" panose="020B0603020202020204" pitchFamily="34" charset="0"/>
                <a:ea typeface="Meiryo UI" panose="020B0604030504040204" pitchFamily="50" charset="-128"/>
              </a:rPr>
              <a:t>XML</a:t>
            </a:r>
            <a:r>
              <a:rPr kumimoji="1" lang="ja-JP" altLang="en-US" sz="1050">
                <a:solidFill>
                  <a:srgbClr val="0070C0"/>
                </a:solidFill>
                <a:latin typeface="Trebuchet MS" panose="020B0603020202020204" pitchFamily="34" charset="0"/>
                <a:ea typeface="Meiryo UI" panose="020B0604030504040204" pitchFamily="50" charset="-128"/>
              </a:rPr>
              <a:t>出力・会社へ提出</a:t>
            </a:r>
            <a:endParaRPr kumimoji="1" lang="en-US" altLang="ja-JP" sz="1050">
              <a:solidFill>
                <a:srgbClr val="0070C0"/>
              </a:solidFill>
              <a:latin typeface="Trebuchet MS" panose="020B0603020202020204" pitchFamily="34" charset="0"/>
              <a:ea typeface="Meiryo UI" panose="020B0604030504040204" pitchFamily="50" charset="-128"/>
            </a:endParaRPr>
          </a:p>
        </p:txBody>
      </p:sp>
      <p:sp>
        <p:nvSpPr>
          <p:cNvPr id="1090" name="テキスト ボックス 118">
            <a:extLst>
              <a:ext uri="{FF2B5EF4-FFF2-40B4-BE49-F238E27FC236}">
                <a16:creationId xmlns:a16="http://schemas.microsoft.com/office/drawing/2014/main" id="{AA0F3C44-5118-BE2B-452C-25734919A114}"/>
              </a:ext>
            </a:extLst>
          </p:cNvPr>
          <p:cNvSpPr txBox="1"/>
          <p:nvPr/>
        </p:nvSpPr>
        <p:spPr>
          <a:xfrm>
            <a:off x="7445462" y="4831269"/>
            <a:ext cx="1516690" cy="207904"/>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市場標準での社員管理</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1091" name="Straight Arrow Connector 1090">
            <a:extLst>
              <a:ext uri="{FF2B5EF4-FFF2-40B4-BE49-F238E27FC236}">
                <a16:creationId xmlns:a16="http://schemas.microsoft.com/office/drawing/2014/main" id="{A12A2055-1C96-34A5-400D-8F70134A4900}"/>
              </a:ext>
            </a:extLst>
          </p:cNvPr>
          <p:cNvCxnSpPr>
            <a:cxnSpLocks/>
          </p:cNvCxnSpPr>
          <p:nvPr/>
        </p:nvCxnSpPr>
        <p:spPr>
          <a:xfrm flipH="1">
            <a:off x="3533538" y="3759106"/>
            <a:ext cx="445252" cy="188023"/>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cxnSp>
        <p:nvCxnSpPr>
          <p:cNvPr id="1094" name="Straight Arrow Connector 1093">
            <a:extLst>
              <a:ext uri="{FF2B5EF4-FFF2-40B4-BE49-F238E27FC236}">
                <a16:creationId xmlns:a16="http://schemas.microsoft.com/office/drawing/2014/main" id="{77FD0C58-842E-2CCC-C3C4-6B6FAEA4C956}"/>
              </a:ext>
            </a:extLst>
          </p:cNvPr>
          <p:cNvCxnSpPr>
            <a:cxnSpLocks/>
          </p:cNvCxnSpPr>
          <p:nvPr/>
        </p:nvCxnSpPr>
        <p:spPr>
          <a:xfrm flipV="1">
            <a:off x="4064367" y="4056567"/>
            <a:ext cx="309387" cy="297392"/>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098" name="テキスト ボックス 118">
            <a:extLst>
              <a:ext uri="{FF2B5EF4-FFF2-40B4-BE49-F238E27FC236}">
                <a16:creationId xmlns:a16="http://schemas.microsoft.com/office/drawing/2014/main" id="{C667143A-2776-5B8A-374B-529C55511A3D}"/>
              </a:ext>
            </a:extLst>
          </p:cNvPr>
          <p:cNvSpPr txBox="1"/>
          <p:nvPr/>
        </p:nvSpPr>
        <p:spPr>
          <a:xfrm>
            <a:off x="2408272" y="3659514"/>
            <a:ext cx="1042709"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0070C0"/>
                </a:solidFill>
                <a:latin typeface="Trebuchet MS" panose="020B0603020202020204" pitchFamily="34" charset="0"/>
                <a:ea typeface="Meiryo UI" panose="020B0604030504040204" pitchFamily="50" charset="-128"/>
              </a:rPr>
              <a:t>新たなスキルや</a:t>
            </a:r>
            <a:br>
              <a:rPr kumimoji="1" lang="en-US" altLang="ja-JP" sz="1050">
                <a:solidFill>
                  <a:srgbClr val="0070C0"/>
                </a:solidFill>
                <a:latin typeface="Trebuchet MS" panose="020B0603020202020204" pitchFamily="34" charset="0"/>
                <a:ea typeface="Meiryo UI" panose="020B0604030504040204" pitchFamily="50" charset="-128"/>
              </a:rPr>
            </a:br>
            <a:r>
              <a:rPr kumimoji="1" lang="ja-JP" altLang="en-US" sz="1050">
                <a:solidFill>
                  <a:srgbClr val="0070C0"/>
                </a:solidFill>
                <a:latin typeface="Trebuchet MS" panose="020B0603020202020204" pitchFamily="34" charset="0"/>
                <a:ea typeface="Meiryo UI" panose="020B0604030504040204" pitchFamily="50" charset="-128"/>
              </a:rPr>
              <a:t>資格をアップデート</a:t>
            </a:r>
            <a:endParaRPr kumimoji="1" lang="en-US" altLang="ja-JP" sz="1050">
              <a:solidFill>
                <a:srgbClr val="0070C0"/>
              </a:solidFill>
              <a:latin typeface="Trebuchet MS" panose="020B0603020202020204" pitchFamily="34" charset="0"/>
              <a:ea typeface="Meiryo UI" panose="020B0604030504040204" pitchFamily="50" charset="-128"/>
            </a:endParaRPr>
          </a:p>
        </p:txBody>
      </p:sp>
      <p:sp>
        <p:nvSpPr>
          <p:cNvPr id="1102" name="テキスト ボックス 118">
            <a:extLst>
              <a:ext uri="{FF2B5EF4-FFF2-40B4-BE49-F238E27FC236}">
                <a16:creationId xmlns:a16="http://schemas.microsoft.com/office/drawing/2014/main" id="{7FFCD2D9-5BB2-FA96-D0A3-3D6EFC5859AD}"/>
              </a:ext>
            </a:extLst>
          </p:cNvPr>
          <p:cNvSpPr txBox="1"/>
          <p:nvPr/>
        </p:nvSpPr>
        <p:spPr>
          <a:xfrm>
            <a:off x="3976016" y="4463397"/>
            <a:ext cx="755621"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0070C0"/>
                </a:solidFill>
                <a:latin typeface="Trebuchet MS" panose="020B0603020202020204" pitchFamily="34" charset="0"/>
                <a:ea typeface="Meiryo UI" panose="020B0604030504040204" pitchFamily="50" charset="-128"/>
              </a:rPr>
              <a:t>PDF</a:t>
            </a:r>
            <a:r>
              <a:rPr kumimoji="1" lang="ja-JP" altLang="en-US" sz="1050">
                <a:solidFill>
                  <a:srgbClr val="0070C0"/>
                </a:solidFill>
                <a:latin typeface="Trebuchet MS" panose="020B0603020202020204" pitchFamily="34" charset="0"/>
                <a:ea typeface="Meiryo UI" panose="020B0604030504040204" pitchFamily="50" charset="-128"/>
              </a:rPr>
              <a:t>出力</a:t>
            </a:r>
            <a:br>
              <a:rPr kumimoji="1" lang="en-US" altLang="ja-JP" sz="1050">
                <a:solidFill>
                  <a:srgbClr val="0070C0"/>
                </a:solidFill>
                <a:latin typeface="Trebuchet MS" panose="020B0603020202020204" pitchFamily="34" charset="0"/>
                <a:ea typeface="Meiryo UI" panose="020B0604030504040204" pitchFamily="50" charset="-128"/>
              </a:rPr>
            </a:br>
            <a:r>
              <a:rPr kumimoji="1" lang="en-US" altLang="ja-JP" sz="1050">
                <a:solidFill>
                  <a:srgbClr val="0070C0"/>
                </a:solidFill>
                <a:latin typeface="Trebuchet MS" panose="020B0603020202020204" pitchFamily="34" charset="0"/>
                <a:ea typeface="Meiryo UI" panose="020B0604030504040204" pitchFamily="50" charset="-128"/>
              </a:rPr>
              <a:t>CV</a:t>
            </a:r>
            <a:r>
              <a:rPr kumimoji="1" lang="ja-JP" altLang="en-US" sz="1050">
                <a:solidFill>
                  <a:srgbClr val="0070C0"/>
                </a:solidFill>
                <a:latin typeface="Trebuchet MS" panose="020B0603020202020204" pitchFamily="34" charset="0"/>
                <a:ea typeface="Meiryo UI" panose="020B0604030504040204" pitchFamily="50" charset="-128"/>
              </a:rPr>
              <a:t>として利用</a:t>
            </a:r>
            <a:br>
              <a:rPr kumimoji="1" lang="en-US" altLang="ja-JP" sz="1050">
                <a:solidFill>
                  <a:srgbClr val="0070C0"/>
                </a:solidFill>
                <a:latin typeface="Trebuchet MS" panose="020B0603020202020204" pitchFamily="34" charset="0"/>
                <a:ea typeface="Meiryo UI" panose="020B0604030504040204" pitchFamily="50" charset="-128"/>
              </a:rPr>
            </a:br>
            <a:r>
              <a:rPr kumimoji="1" lang="en-US" altLang="ja-JP" sz="1050">
                <a:solidFill>
                  <a:srgbClr val="0070C0"/>
                </a:solidFill>
                <a:latin typeface="Trebuchet MS" panose="020B0603020202020204" pitchFamily="34" charset="0"/>
                <a:ea typeface="Meiryo UI" panose="020B0604030504040204" pitchFamily="50" charset="-128"/>
              </a:rPr>
              <a:t>(</a:t>
            </a:r>
            <a:r>
              <a:rPr kumimoji="1" lang="ja-JP" altLang="en-US" sz="1050">
                <a:solidFill>
                  <a:srgbClr val="0070C0"/>
                </a:solidFill>
                <a:latin typeface="Trebuchet MS" panose="020B0603020202020204" pitchFamily="34" charset="0"/>
                <a:ea typeface="Meiryo UI" panose="020B0604030504040204" pitchFamily="50" charset="-128"/>
              </a:rPr>
              <a:t>アサイン時</a:t>
            </a:r>
            <a:r>
              <a:rPr kumimoji="1" lang="en-US" altLang="ja-JP" sz="1050">
                <a:solidFill>
                  <a:srgbClr val="0070C0"/>
                </a:solidFill>
                <a:latin typeface="Trebuchet MS" panose="020B0603020202020204" pitchFamily="34" charset="0"/>
                <a:ea typeface="Meiryo UI" panose="020B0604030504040204" pitchFamily="50" charset="-128"/>
              </a:rPr>
              <a:t>)</a:t>
            </a:r>
          </a:p>
        </p:txBody>
      </p:sp>
      <p:cxnSp>
        <p:nvCxnSpPr>
          <p:cNvPr id="1103" name="Straight Arrow Connector 1102">
            <a:extLst>
              <a:ext uri="{FF2B5EF4-FFF2-40B4-BE49-F238E27FC236}">
                <a16:creationId xmlns:a16="http://schemas.microsoft.com/office/drawing/2014/main" id="{CE228AF2-20D6-D0BC-4922-2E72C5A9CEEE}"/>
              </a:ext>
            </a:extLst>
          </p:cNvPr>
          <p:cNvCxnSpPr>
            <a:cxnSpLocks/>
          </p:cNvCxnSpPr>
          <p:nvPr/>
        </p:nvCxnSpPr>
        <p:spPr>
          <a:xfrm>
            <a:off x="3947697" y="2470841"/>
            <a:ext cx="190102" cy="73017"/>
          </a:xfrm>
          <a:prstGeom prst="straightConnector1">
            <a:avLst/>
          </a:prstGeom>
          <a:solidFill>
            <a:schemeClr val="bg1"/>
          </a:solidFill>
          <a:ln w="19050">
            <a:solidFill>
              <a:srgbClr val="336699"/>
            </a:solidFill>
            <a:headEnd type="triangle"/>
            <a:tailEnd type="none"/>
          </a:ln>
          <a:effectLst/>
        </p:spPr>
        <p:style>
          <a:lnRef idx="1">
            <a:schemeClr val="accent1"/>
          </a:lnRef>
          <a:fillRef idx="3">
            <a:schemeClr val="accent1"/>
          </a:fillRef>
          <a:effectRef idx="2">
            <a:schemeClr val="accent1"/>
          </a:effectRef>
          <a:fontRef idx="minor">
            <a:schemeClr val="lt1"/>
          </a:fontRef>
        </p:style>
      </p:cxnSp>
      <p:sp>
        <p:nvSpPr>
          <p:cNvPr id="1107" name="テキスト ボックス 118">
            <a:extLst>
              <a:ext uri="{FF2B5EF4-FFF2-40B4-BE49-F238E27FC236}">
                <a16:creationId xmlns:a16="http://schemas.microsoft.com/office/drawing/2014/main" id="{5C3830E5-A34D-177C-3BF1-11F810BD0EF4}"/>
              </a:ext>
            </a:extLst>
          </p:cNvPr>
          <p:cNvSpPr txBox="1"/>
          <p:nvPr/>
        </p:nvSpPr>
        <p:spPr>
          <a:xfrm>
            <a:off x="2446736" y="2967760"/>
            <a:ext cx="1500961" cy="334830"/>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法人管理者の許諾があれば</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プライベート個人アカウントへ</a:t>
            </a:r>
            <a:br>
              <a:rPr kumimoji="1" lang="en-US" altLang="ja-JP" sz="1050">
                <a:solidFill>
                  <a:srgbClr val="575757"/>
                </a:solidFill>
                <a:latin typeface="Trebuchet MS" panose="020B0603020202020204" pitchFamily="34" charset="0"/>
                <a:ea typeface="Meiryo UI" panose="020B0604030504040204" pitchFamily="50" charset="-128"/>
              </a:rPr>
            </a:br>
            <a:r>
              <a:rPr kumimoji="1" lang="ja-JP" altLang="en-US" sz="1050">
                <a:solidFill>
                  <a:srgbClr val="575757"/>
                </a:solidFill>
                <a:latin typeface="Trebuchet MS" panose="020B0603020202020204" pitchFamily="34" charset="0"/>
                <a:ea typeface="Meiryo UI" panose="020B0604030504040204" pitchFamily="50" charset="-128"/>
              </a:rPr>
              <a:t>紐づけ可能</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 name="テキスト ボックス 15">
            <a:extLst>
              <a:ext uri="{FF2B5EF4-FFF2-40B4-BE49-F238E27FC236}">
                <a16:creationId xmlns:a16="http://schemas.microsoft.com/office/drawing/2014/main" id="{F95D2FBA-C052-5B8B-E858-D2342BEA265B}"/>
              </a:ext>
            </a:extLst>
          </p:cNvPr>
          <p:cNvSpPr txBox="1"/>
          <p:nvPr/>
        </p:nvSpPr>
        <p:spPr>
          <a:xfrm>
            <a:off x="234012" y="754070"/>
            <a:ext cx="11572801" cy="661891"/>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最もコアとなる機能、</a:t>
            </a:r>
            <a:r>
              <a:rPr lang="en-US" altLang="ja-JP" dirty="0">
                <a:solidFill>
                  <a:srgbClr val="000000"/>
                </a:solidFill>
                <a:latin typeface="+mj-lt"/>
                <a:ea typeface="Meiryo UI" panose="020B0604030504040204" pitchFamily="50" charset="-128"/>
              </a:rPr>
              <a:t>IPA</a:t>
            </a:r>
            <a:r>
              <a:rPr lang="ja-JP" altLang="en-US">
                <a:solidFill>
                  <a:srgbClr val="000000"/>
                </a:solidFill>
                <a:latin typeface="+mj-lt"/>
                <a:ea typeface="Meiryo UI" panose="020B0604030504040204" pitchFamily="50" charset="-128"/>
              </a:rPr>
              <a:t>としての推奨・公式の履歴書・職務経歴書フォーマットをユーザーに向けて提供。この機能に登録することでスキルの可視化を行うと共に、一般企業に向けても提供、このフォーマットを利用した求人情報提供を求む。</a:t>
            </a:r>
          </a:p>
        </p:txBody>
      </p:sp>
    </p:spTree>
    <p:extLst>
      <p:ext uri="{BB962C8B-B14F-4D97-AF65-F5344CB8AC3E}">
        <p14:creationId xmlns:p14="http://schemas.microsoft.com/office/powerpoint/2010/main" val="37981293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E52CA-7A52-308F-9B0D-68C36B47666F}"/>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CD701CC7-75E4-BDAA-6563-B708669665E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 </a:t>
            </a:r>
            <a:r>
              <a:rPr lang="ja-JP" altLang="en-US">
                <a:ea typeface="Meiryo UI" panose="020B0604030504040204" pitchFamily="50" charset="-128"/>
              </a:rPr>
              <a:t>デジタル人材</a:t>
            </a:r>
            <a:r>
              <a:rPr lang="en-US" altLang="ja-JP">
                <a:ea typeface="Meiryo UI" panose="020B0604030504040204" pitchFamily="50" charset="-128"/>
              </a:rPr>
              <a:t>DB</a:t>
            </a:r>
            <a:r>
              <a:rPr lang="ja-JP" altLang="en-US">
                <a:ea typeface="Meiryo UI" panose="020B0604030504040204" pitchFamily="50" charset="-128"/>
              </a:rPr>
              <a:t>：データ基盤機能</a:t>
            </a:r>
            <a:r>
              <a:rPr lang="en-US" altLang="ja-JP">
                <a:ea typeface="Meiryo UI" panose="020B0604030504040204" pitchFamily="50" charset="-128"/>
              </a:rPr>
              <a:t>(</a:t>
            </a:r>
            <a:r>
              <a:rPr lang="ja-JP" altLang="en-US">
                <a:ea typeface="Meiryo UI" panose="020B0604030504040204" pitchFamily="50" charset="-128"/>
              </a:rPr>
              <a:t>分析業務</a:t>
            </a:r>
            <a:r>
              <a:rPr lang="en-US" altLang="ja-JP">
                <a:ea typeface="Meiryo UI" panose="020B0604030504040204" pitchFamily="50" charset="-128"/>
              </a:rPr>
              <a:t>)</a:t>
            </a:r>
            <a:endParaRPr lang="ja-JP" altLang="en-US">
              <a:ea typeface="Meiryo UI" panose="020B0604030504040204" pitchFamily="50" charset="-128"/>
            </a:endParaRPr>
          </a:p>
        </p:txBody>
      </p:sp>
      <p:sp>
        <p:nvSpPr>
          <p:cNvPr id="153" name="テキスト ボックス 15">
            <a:extLst>
              <a:ext uri="{FF2B5EF4-FFF2-40B4-BE49-F238E27FC236}">
                <a16:creationId xmlns:a16="http://schemas.microsoft.com/office/drawing/2014/main" id="{34ABDA07-638A-B5BD-DE85-230B115AD910}"/>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en-US" altLang="ja-JP">
                <a:solidFill>
                  <a:srgbClr val="000000"/>
                </a:solidFill>
                <a:latin typeface="+mj-lt"/>
                <a:ea typeface="Meiryo UI" panose="020B0604030504040204" pitchFamily="50" charset="-128"/>
              </a:rPr>
              <a:t>IPA</a:t>
            </a:r>
            <a:r>
              <a:rPr lang="ja-JP" altLang="en-US">
                <a:solidFill>
                  <a:srgbClr val="000000"/>
                </a:solidFill>
                <a:latin typeface="+mj-lt"/>
                <a:ea typeface="Meiryo UI" panose="020B0604030504040204" pitchFamily="50" charset="-128"/>
              </a:rPr>
              <a:t>のコアデータ（</a:t>
            </a:r>
            <a:r>
              <a:rPr lang="en-US" altLang="ja-JP">
                <a:solidFill>
                  <a:srgbClr val="000000"/>
                </a:solidFill>
                <a:latin typeface="+mj-lt"/>
                <a:ea typeface="Meiryo UI" panose="020B0604030504040204" pitchFamily="50" charset="-128"/>
              </a:rPr>
              <a:t>DSS</a:t>
            </a:r>
            <a:r>
              <a:rPr lang="ja-JP" altLang="en-US">
                <a:solidFill>
                  <a:srgbClr val="000000"/>
                </a:solidFill>
                <a:latin typeface="+mj-lt"/>
                <a:ea typeface="Meiryo UI" panose="020B0604030504040204" pitchFamily="50" charset="-128"/>
              </a:rPr>
              <a:t>準拠のスキル定義・タグ情報・クレデンシャル）および市場動向・ユーザ行動データを、分析・メンテナンス・可視化の各業務に活用できるよう統合的に管理・運用する</a:t>
            </a:r>
          </a:p>
        </p:txBody>
      </p:sp>
      <p:grpSp>
        <p:nvGrpSpPr>
          <p:cNvPr id="85" name="Group 84">
            <a:extLst>
              <a:ext uri="{FF2B5EF4-FFF2-40B4-BE49-F238E27FC236}">
                <a16:creationId xmlns:a16="http://schemas.microsoft.com/office/drawing/2014/main" id="{9BB04E0F-456F-F5D3-FE7E-09DE08F1ED04}"/>
              </a:ext>
            </a:extLst>
          </p:cNvPr>
          <p:cNvGrpSpPr/>
          <p:nvPr/>
        </p:nvGrpSpPr>
        <p:grpSpPr>
          <a:xfrm>
            <a:off x="495302" y="1419188"/>
            <a:ext cx="3400594" cy="213131"/>
            <a:chOff x="495302" y="1317588"/>
            <a:chExt cx="1842142" cy="213131"/>
          </a:xfrm>
        </p:grpSpPr>
        <p:cxnSp>
          <p:nvCxnSpPr>
            <p:cNvPr id="138" name="Straight Connector 10">
              <a:extLst>
                <a:ext uri="{FF2B5EF4-FFF2-40B4-BE49-F238E27FC236}">
                  <a16:creationId xmlns:a16="http://schemas.microsoft.com/office/drawing/2014/main" id="{7E4A98AD-461F-AE9B-3F68-EE8B79520E38}"/>
                </a:ext>
              </a:extLst>
            </p:cNvPr>
            <p:cNvCxnSpPr>
              <a:cxnSpLocks/>
            </p:cNvCxnSpPr>
            <p:nvPr/>
          </p:nvCxnSpPr>
          <p:spPr>
            <a:xfrm>
              <a:off x="495302" y="1530719"/>
              <a:ext cx="1842142" cy="0"/>
            </a:xfrm>
            <a:prstGeom prst="line">
              <a:avLst/>
            </a:prstGeom>
            <a:noFill/>
            <a:ln w="9525" cap="rnd" cmpd="sng" algn="ctr">
              <a:solidFill>
                <a:srgbClr val="9A9A9A"/>
              </a:solidFill>
              <a:prstDash val="solid"/>
              <a:round/>
              <a:headEnd type="none" w="med" len="med"/>
              <a:tailEnd type="none" w="med" len="med"/>
            </a:ln>
            <a:effectLst/>
          </p:spPr>
        </p:cxnSp>
        <p:sp>
          <p:nvSpPr>
            <p:cNvPr id="139" name="Rectangle 6">
              <a:extLst>
                <a:ext uri="{FF2B5EF4-FFF2-40B4-BE49-F238E27FC236}">
                  <a16:creationId xmlns:a16="http://schemas.microsoft.com/office/drawing/2014/main" id="{C8F89CD3-B007-B274-F638-81BB2A80DA40}"/>
                </a:ext>
              </a:extLst>
            </p:cNvPr>
            <p:cNvSpPr/>
            <p:nvPr/>
          </p:nvSpPr>
          <p:spPr>
            <a:xfrm>
              <a:off x="495302" y="1317588"/>
              <a:ext cx="1842142"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データ分析想定行業務</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140" name="Rectangle 139">
            <a:extLst>
              <a:ext uri="{FF2B5EF4-FFF2-40B4-BE49-F238E27FC236}">
                <a16:creationId xmlns:a16="http://schemas.microsoft.com/office/drawing/2014/main" id="{8756A6F2-C8C7-36F8-340D-254B847B6CFA}"/>
              </a:ext>
            </a:extLst>
          </p:cNvPr>
          <p:cNvSpPr/>
          <p:nvPr/>
        </p:nvSpPr>
        <p:spPr>
          <a:xfrm>
            <a:off x="1887615" y="1714099"/>
            <a:ext cx="2008282"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ユーザが登録したジョブ履歴から、スキルや業務分析を行い、タグを抽出・付与する</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48" name="Rectangle 147">
            <a:extLst>
              <a:ext uri="{FF2B5EF4-FFF2-40B4-BE49-F238E27FC236}">
                <a16:creationId xmlns:a16="http://schemas.microsoft.com/office/drawing/2014/main" id="{DA7CABD0-2793-0191-14DB-68AD66DF3402}"/>
              </a:ext>
            </a:extLst>
          </p:cNvPr>
          <p:cNvSpPr/>
          <p:nvPr/>
        </p:nvSpPr>
        <p:spPr>
          <a:xfrm>
            <a:off x="1887615" y="2991409"/>
            <a:ext cx="2008282"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外部データや</a:t>
            </a: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IPA</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内部データをもとに人材のスキル情報や求人動向を分析</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154" name="Rectangle 153">
            <a:extLst>
              <a:ext uri="{FF2B5EF4-FFF2-40B4-BE49-F238E27FC236}">
                <a16:creationId xmlns:a16="http://schemas.microsoft.com/office/drawing/2014/main" id="{AFE89D9C-B2A6-82E6-A39E-1DB36AD031A5}"/>
              </a:ext>
            </a:extLst>
          </p:cNvPr>
          <p:cNvSpPr/>
          <p:nvPr/>
        </p:nvSpPr>
        <p:spPr>
          <a:xfrm>
            <a:off x="1887615" y="3960874"/>
            <a:ext cx="2008282"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のスキル定義を拡張・更新可能な構成とし、アセスメント項目を動的に調整する</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本定義・ロジックは</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IPA</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の専門知識に基づき維持・運用</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141" name="Group 140">
            <a:extLst>
              <a:ext uri="{FF2B5EF4-FFF2-40B4-BE49-F238E27FC236}">
                <a16:creationId xmlns:a16="http://schemas.microsoft.com/office/drawing/2014/main" id="{30F66BC0-4638-C82C-05CE-E2122DBBC190}"/>
              </a:ext>
            </a:extLst>
          </p:cNvPr>
          <p:cNvGrpSpPr/>
          <p:nvPr/>
        </p:nvGrpSpPr>
        <p:grpSpPr>
          <a:xfrm>
            <a:off x="495302" y="1714099"/>
            <a:ext cx="1358289" cy="1154557"/>
            <a:chOff x="641076" y="2045135"/>
            <a:chExt cx="1237878" cy="1911869"/>
          </a:xfrm>
        </p:grpSpPr>
        <p:sp>
          <p:nvSpPr>
            <p:cNvPr id="142" name="Rectangle 6">
              <a:extLst>
                <a:ext uri="{FF2B5EF4-FFF2-40B4-BE49-F238E27FC236}">
                  <a16:creationId xmlns:a16="http://schemas.microsoft.com/office/drawing/2014/main" id="{84431C5F-B567-5E49-9E32-DE7B88612FD7}"/>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ジョブ履歴標準フォーマット タグ分析</a:t>
              </a:r>
            </a:p>
          </p:txBody>
        </p:sp>
        <p:cxnSp>
          <p:nvCxnSpPr>
            <p:cNvPr id="143" name="Straight Connector 256">
              <a:extLst>
                <a:ext uri="{FF2B5EF4-FFF2-40B4-BE49-F238E27FC236}">
                  <a16:creationId xmlns:a16="http://schemas.microsoft.com/office/drawing/2014/main" id="{785E02AE-9218-81CC-6AD8-484FA66FE41A}"/>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49" name="Group 148">
            <a:extLst>
              <a:ext uri="{FF2B5EF4-FFF2-40B4-BE49-F238E27FC236}">
                <a16:creationId xmlns:a16="http://schemas.microsoft.com/office/drawing/2014/main" id="{CF3CA6DC-6660-2D88-E796-E9522596CC82}"/>
              </a:ext>
            </a:extLst>
          </p:cNvPr>
          <p:cNvGrpSpPr/>
          <p:nvPr/>
        </p:nvGrpSpPr>
        <p:grpSpPr>
          <a:xfrm>
            <a:off x="495302" y="2991409"/>
            <a:ext cx="1358289" cy="873825"/>
            <a:chOff x="641076" y="2045135"/>
            <a:chExt cx="1237878" cy="1911869"/>
          </a:xfrm>
        </p:grpSpPr>
        <p:sp>
          <p:nvSpPr>
            <p:cNvPr id="150" name="Rectangle 6">
              <a:extLst>
                <a:ext uri="{FF2B5EF4-FFF2-40B4-BE49-F238E27FC236}">
                  <a16:creationId xmlns:a16="http://schemas.microsoft.com/office/drawing/2014/main" id="{69E06CD4-49F3-D046-91D8-A022788C70AC}"/>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zh-TW"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市場動向分析</a:t>
              </a:r>
            </a:p>
          </p:txBody>
        </p:sp>
        <p:cxnSp>
          <p:nvCxnSpPr>
            <p:cNvPr id="151" name="Straight Connector 256">
              <a:extLst>
                <a:ext uri="{FF2B5EF4-FFF2-40B4-BE49-F238E27FC236}">
                  <a16:creationId xmlns:a16="http://schemas.microsoft.com/office/drawing/2014/main" id="{71E814A7-37D9-F811-8D46-FE49A8B32DDF}"/>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55" name="Group 154">
            <a:extLst>
              <a:ext uri="{FF2B5EF4-FFF2-40B4-BE49-F238E27FC236}">
                <a16:creationId xmlns:a16="http://schemas.microsoft.com/office/drawing/2014/main" id="{DCD1B701-43BE-67D0-0978-6E925990C8E2}"/>
              </a:ext>
            </a:extLst>
          </p:cNvPr>
          <p:cNvGrpSpPr/>
          <p:nvPr/>
        </p:nvGrpSpPr>
        <p:grpSpPr>
          <a:xfrm>
            <a:off x="495302" y="3960874"/>
            <a:ext cx="1358289" cy="1049619"/>
            <a:chOff x="641076" y="2045135"/>
            <a:chExt cx="1237878" cy="1911869"/>
          </a:xfrm>
        </p:grpSpPr>
        <p:sp>
          <p:nvSpPr>
            <p:cNvPr id="156" name="Rectangle 6">
              <a:extLst>
                <a:ext uri="{FF2B5EF4-FFF2-40B4-BE49-F238E27FC236}">
                  <a16:creationId xmlns:a16="http://schemas.microsoft.com/office/drawing/2014/main" id="{32421A00-C69E-3B58-21EE-42415AB1313D}"/>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DSS</a:t>
              </a: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アセスメント基盤</a:t>
              </a:r>
              <a:br>
                <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b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（動的定義対応）</a:t>
              </a:r>
            </a:p>
          </p:txBody>
        </p:sp>
        <p:cxnSp>
          <p:nvCxnSpPr>
            <p:cNvPr id="157" name="Straight Connector 256">
              <a:extLst>
                <a:ext uri="{FF2B5EF4-FFF2-40B4-BE49-F238E27FC236}">
                  <a16:creationId xmlns:a16="http://schemas.microsoft.com/office/drawing/2014/main" id="{B550DABA-2820-DD78-D646-61ACA3CBE585}"/>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173" name="Group 172">
            <a:extLst>
              <a:ext uri="{FF2B5EF4-FFF2-40B4-BE49-F238E27FC236}">
                <a16:creationId xmlns:a16="http://schemas.microsoft.com/office/drawing/2014/main" id="{6F50CDE5-C489-1152-CD2F-796CF15C22C7}"/>
              </a:ext>
            </a:extLst>
          </p:cNvPr>
          <p:cNvGrpSpPr/>
          <p:nvPr/>
        </p:nvGrpSpPr>
        <p:grpSpPr>
          <a:xfrm>
            <a:off x="6707453" y="1419188"/>
            <a:ext cx="2175887" cy="213131"/>
            <a:chOff x="630000" y="1368388"/>
            <a:chExt cx="11267219" cy="213131"/>
          </a:xfrm>
        </p:grpSpPr>
        <p:cxnSp>
          <p:nvCxnSpPr>
            <p:cNvPr id="174" name="Straight Connector 10">
              <a:extLst>
                <a:ext uri="{FF2B5EF4-FFF2-40B4-BE49-F238E27FC236}">
                  <a16:creationId xmlns:a16="http://schemas.microsoft.com/office/drawing/2014/main" id="{3740404E-5221-ECFC-A0E0-80D25B60858D}"/>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175" name="Rectangle 6">
              <a:extLst>
                <a:ext uri="{FF2B5EF4-FFF2-40B4-BE49-F238E27FC236}">
                  <a16:creationId xmlns:a16="http://schemas.microsoft.com/office/drawing/2014/main" id="{A7B79FEB-EB7B-E383-DE5F-A8C834FB4FFD}"/>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データの利活用方針・活用想定</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14" name="Rectangle 13">
            <a:extLst>
              <a:ext uri="{FF2B5EF4-FFF2-40B4-BE49-F238E27FC236}">
                <a16:creationId xmlns:a16="http://schemas.microsoft.com/office/drawing/2014/main" id="{DF782365-0B99-A344-53F8-C70FC0B40894}"/>
              </a:ext>
            </a:extLst>
          </p:cNvPr>
          <p:cNvSpPr/>
          <p:nvPr/>
        </p:nvSpPr>
        <p:spPr>
          <a:xfrm>
            <a:off x="6707453" y="1714099"/>
            <a:ext cx="2115822"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ジョブ履歴標準フォーマットへのタグ付与</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コンテンツへのタグ・メタ情報を付与し検索・表示に活用</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アセスメントの項目へ還元</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19" name="Rectangle 18">
            <a:extLst>
              <a:ext uri="{FF2B5EF4-FFF2-40B4-BE49-F238E27FC236}">
                <a16:creationId xmlns:a16="http://schemas.microsoft.com/office/drawing/2014/main" id="{709BFAB6-834B-2C43-5301-CC7AF07B3413}"/>
              </a:ext>
            </a:extLst>
          </p:cNvPr>
          <p:cNvSpPr/>
          <p:nvPr/>
        </p:nvSpPr>
        <p:spPr>
          <a:xfrm>
            <a:off x="6707453" y="2991409"/>
            <a:ext cx="2115822"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インフォグラフィック等のビジュアライズを行い</a:t>
            </a:r>
            <a:r>
              <a:rPr lang="ja-JP" altLang="en-US" sz="1200" kern="0">
                <a:solidFill>
                  <a:srgbClr val="575757"/>
                </a:solidFill>
                <a:latin typeface="Trebuchet MS"/>
                <a:ea typeface="Meiryo UI" panose="020B0604030504040204" pitchFamily="50" charset="-128"/>
                <a:sym typeface="Trebuchet MS" panose="020B0603020202020204" pitchFamily="34" charset="0"/>
              </a:rPr>
              <a:t>、</a:t>
            </a:r>
            <a:br>
              <a:rPr lang="en-US" altLang="ja-JP" sz="1200" kern="0">
                <a:solidFill>
                  <a:srgbClr val="575757"/>
                </a:solidFill>
                <a:latin typeface="Trebuchet MS"/>
                <a:ea typeface="Meiryo UI" panose="020B0604030504040204" pitchFamily="50" charset="-128"/>
                <a:sym typeface="Trebuchet MS" panose="020B0603020202020204" pitchFamily="34" charset="0"/>
              </a:rPr>
            </a:br>
            <a:r>
              <a:rPr lang="en-US" altLang="ja-JP" sz="1200" kern="0">
                <a:solidFill>
                  <a:srgbClr val="575757"/>
                </a:solidFill>
                <a:latin typeface="Trebuchet MS"/>
                <a:ea typeface="Meiryo UI" panose="020B0604030504040204" pitchFamily="50" charset="-128"/>
                <a:sym typeface="Trebuchet MS" panose="020B0603020202020204" pitchFamily="34" charset="0"/>
              </a:rPr>
              <a:t>LP</a:t>
            </a:r>
            <a:r>
              <a:rPr lang="ja-JP" altLang="en-US" sz="1200" kern="0">
                <a:solidFill>
                  <a:srgbClr val="575757"/>
                </a:solidFill>
                <a:latin typeface="Trebuchet MS"/>
                <a:ea typeface="Meiryo UI" panose="020B0604030504040204" pitchFamily="50" charset="-128"/>
                <a:sym typeface="Trebuchet MS" panose="020B0603020202020204" pitchFamily="34" charset="0"/>
              </a:rPr>
              <a:t>や各種メディアコンテンツの発信情報として利用</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23" name="Rectangle 22">
            <a:extLst>
              <a:ext uri="{FF2B5EF4-FFF2-40B4-BE49-F238E27FC236}">
                <a16:creationId xmlns:a16="http://schemas.microsoft.com/office/drawing/2014/main" id="{0D360F46-E7FB-7C8E-2C16-077142FEBEFE}"/>
              </a:ext>
            </a:extLst>
          </p:cNvPr>
          <p:cNvSpPr/>
          <p:nvPr/>
        </p:nvSpPr>
        <p:spPr>
          <a:xfrm>
            <a:off x="6707453" y="3960874"/>
            <a:ext cx="2115822"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全ソリューションのコアデータとして、ジョブ履歴標準フォーマットおよびコンテンツへのタグ・メタ情報を付与し検索・表示に活用</a:t>
            </a:r>
          </a:p>
        </p:txBody>
      </p:sp>
      <p:cxnSp>
        <p:nvCxnSpPr>
          <p:cNvPr id="30" name="直線コネクタ 272">
            <a:extLst>
              <a:ext uri="{FF2B5EF4-FFF2-40B4-BE49-F238E27FC236}">
                <a16:creationId xmlns:a16="http://schemas.microsoft.com/office/drawing/2014/main" id="{D046398E-1DF8-2F4B-DBFB-DBBE03C0DED7}"/>
              </a:ext>
            </a:extLst>
          </p:cNvPr>
          <p:cNvCxnSpPr>
            <a:cxnSpLocks/>
          </p:cNvCxnSpPr>
          <p:nvPr/>
        </p:nvCxnSpPr>
        <p:spPr>
          <a:xfrm>
            <a:off x="495303" y="2930036"/>
            <a:ext cx="11390973" cy="0"/>
          </a:xfrm>
          <a:prstGeom prst="line">
            <a:avLst/>
          </a:prstGeom>
          <a:noFill/>
          <a:ln w="9525" cap="rnd" cmpd="sng" algn="ctr">
            <a:solidFill>
              <a:srgbClr val="9A9A9A"/>
            </a:solidFill>
            <a:prstDash val="sysDot"/>
          </a:ln>
          <a:effectLst/>
        </p:spPr>
      </p:cxnSp>
      <p:cxnSp>
        <p:nvCxnSpPr>
          <p:cNvPr id="34" name="直線コネクタ 272">
            <a:extLst>
              <a:ext uri="{FF2B5EF4-FFF2-40B4-BE49-F238E27FC236}">
                <a16:creationId xmlns:a16="http://schemas.microsoft.com/office/drawing/2014/main" id="{6E5AE51E-87EC-8C60-3962-BF0A6BC33509}"/>
              </a:ext>
            </a:extLst>
          </p:cNvPr>
          <p:cNvCxnSpPr>
            <a:cxnSpLocks/>
          </p:cNvCxnSpPr>
          <p:nvPr/>
        </p:nvCxnSpPr>
        <p:spPr>
          <a:xfrm>
            <a:off x="495302" y="3926623"/>
            <a:ext cx="11390974" cy="0"/>
          </a:xfrm>
          <a:prstGeom prst="line">
            <a:avLst/>
          </a:prstGeom>
          <a:noFill/>
          <a:ln w="9525" cap="rnd" cmpd="sng" algn="ctr">
            <a:solidFill>
              <a:srgbClr val="9A9A9A"/>
            </a:solidFill>
            <a:prstDash val="sysDot"/>
          </a:ln>
          <a:effectLst/>
        </p:spPr>
      </p:cxnSp>
      <p:sp>
        <p:nvSpPr>
          <p:cNvPr id="40" name="Rectangle 39">
            <a:extLst>
              <a:ext uri="{FF2B5EF4-FFF2-40B4-BE49-F238E27FC236}">
                <a16:creationId xmlns:a16="http://schemas.microsoft.com/office/drawing/2014/main" id="{36AF444C-492A-6C4A-0F02-6B629998D6B4}"/>
              </a:ext>
            </a:extLst>
          </p:cNvPr>
          <p:cNvSpPr/>
          <p:nvPr/>
        </p:nvSpPr>
        <p:spPr>
          <a:xfrm>
            <a:off x="1887615" y="5106138"/>
            <a:ext cx="2008282" cy="156136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ユーザ情報を基にレコメンド情報などに活用</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41" name="Group 40">
            <a:extLst>
              <a:ext uri="{FF2B5EF4-FFF2-40B4-BE49-F238E27FC236}">
                <a16:creationId xmlns:a16="http://schemas.microsoft.com/office/drawing/2014/main" id="{AAF124E5-F698-4803-C5BA-B4ECB113B9DB}"/>
              </a:ext>
            </a:extLst>
          </p:cNvPr>
          <p:cNvGrpSpPr/>
          <p:nvPr/>
        </p:nvGrpSpPr>
        <p:grpSpPr>
          <a:xfrm>
            <a:off x="495302" y="5106138"/>
            <a:ext cx="1358289" cy="1561361"/>
            <a:chOff x="641076" y="2045135"/>
            <a:chExt cx="1237878" cy="1911869"/>
          </a:xfrm>
        </p:grpSpPr>
        <p:sp>
          <p:nvSpPr>
            <p:cNvPr id="42" name="Rectangle 6">
              <a:extLst>
                <a:ext uri="{FF2B5EF4-FFF2-40B4-BE49-F238E27FC236}">
                  <a16:creationId xmlns:a16="http://schemas.microsoft.com/office/drawing/2014/main" id="{5B9E47ED-34C9-9B53-6AAB-2601A87FE64B}"/>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ユーザ情報分析</a:t>
              </a:r>
            </a:p>
          </p:txBody>
        </p:sp>
        <p:cxnSp>
          <p:nvCxnSpPr>
            <p:cNvPr id="43" name="Straight Connector 256">
              <a:extLst>
                <a:ext uri="{FF2B5EF4-FFF2-40B4-BE49-F238E27FC236}">
                  <a16:creationId xmlns:a16="http://schemas.microsoft.com/office/drawing/2014/main" id="{1421B9F7-AEC8-0ABA-72BE-B2476290E7B0}"/>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sp>
        <p:nvSpPr>
          <p:cNvPr id="47" name="Rectangle 46">
            <a:extLst>
              <a:ext uri="{FF2B5EF4-FFF2-40B4-BE49-F238E27FC236}">
                <a16:creationId xmlns:a16="http://schemas.microsoft.com/office/drawing/2014/main" id="{2ECAF956-FFBD-D7E0-3297-CB65DB224ADD}"/>
              </a:ext>
            </a:extLst>
          </p:cNvPr>
          <p:cNvSpPr/>
          <p:nvPr/>
        </p:nvSpPr>
        <p:spPr>
          <a:xfrm>
            <a:off x="6707453" y="5106138"/>
            <a:ext cx="2115822" cy="156136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ユーザの傾向にあったコンテンツレコメンド</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ページの最適化</a:t>
            </a:r>
          </a:p>
        </p:txBody>
      </p:sp>
      <p:cxnSp>
        <p:nvCxnSpPr>
          <p:cNvPr id="50" name="直線コネクタ 272">
            <a:extLst>
              <a:ext uri="{FF2B5EF4-FFF2-40B4-BE49-F238E27FC236}">
                <a16:creationId xmlns:a16="http://schemas.microsoft.com/office/drawing/2014/main" id="{35934BE2-D588-012D-5905-11956C3F5771}"/>
              </a:ext>
            </a:extLst>
          </p:cNvPr>
          <p:cNvCxnSpPr>
            <a:cxnSpLocks/>
          </p:cNvCxnSpPr>
          <p:nvPr/>
        </p:nvCxnSpPr>
        <p:spPr>
          <a:xfrm>
            <a:off x="495302" y="5071886"/>
            <a:ext cx="11390974" cy="0"/>
          </a:xfrm>
          <a:prstGeom prst="line">
            <a:avLst/>
          </a:prstGeom>
          <a:noFill/>
          <a:ln w="9525" cap="rnd" cmpd="sng" algn="ctr">
            <a:solidFill>
              <a:srgbClr val="9A9A9A"/>
            </a:solidFill>
            <a:prstDash val="sysDot"/>
          </a:ln>
          <a:effectLst/>
        </p:spPr>
      </p:cxnSp>
      <p:grpSp>
        <p:nvGrpSpPr>
          <p:cNvPr id="16" name="グループ化 15">
            <a:extLst>
              <a:ext uri="{FF2B5EF4-FFF2-40B4-BE49-F238E27FC236}">
                <a16:creationId xmlns:a16="http://schemas.microsoft.com/office/drawing/2014/main" id="{41F8B0AC-EF5D-06D6-BBAA-B725E461F43E}"/>
              </a:ext>
            </a:extLst>
          </p:cNvPr>
          <p:cNvGrpSpPr/>
          <p:nvPr/>
        </p:nvGrpSpPr>
        <p:grpSpPr>
          <a:xfrm>
            <a:off x="5206999" y="1419188"/>
            <a:ext cx="1455457" cy="5248312"/>
            <a:chOff x="5065629" y="1419188"/>
            <a:chExt cx="1596828" cy="5248312"/>
          </a:xfrm>
        </p:grpSpPr>
        <p:grpSp>
          <p:nvGrpSpPr>
            <p:cNvPr id="15" name="Group 14">
              <a:extLst>
                <a:ext uri="{FF2B5EF4-FFF2-40B4-BE49-F238E27FC236}">
                  <a16:creationId xmlns:a16="http://schemas.microsoft.com/office/drawing/2014/main" id="{2E93CFAA-D50D-A246-89FB-1D50413AC704}"/>
                </a:ext>
              </a:extLst>
            </p:cNvPr>
            <p:cNvGrpSpPr/>
            <p:nvPr/>
          </p:nvGrpSpPr>
          <p:grpSpPr>
            <a:xfrm>
              <a:off x="5065629" y="1419188"/>
              <a:ext cx="1596828" cy="213131"/>
              <a:chOff x="630000" y="1368388"/>
              <a:chExt cx="11267219" cy="213131"/>
            </a:xfrm>
          </p:grpSpPr>
          <p:cxnSp>
            <p:nvCxnSpPr>
              <p:cNvPr id="24" name="Straight Connector 10">
                <a:extLst>
                  <a:ext uri="{FF2B5EF4-FFF2-40B4-BE49-F238E27FC236}">
                    <a16:creationId xmlns:a16="http://schemas.microsoft.com/office/drawing/2014/main" id="{337C5DE8-2BD6-AC83-F2EC-7865D785FCED}"/>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25" name="Rectangle 6">
                <a:extLst>
                  <a:ext uri="{FF2B5EF4-FFF2-40B4-BE49-F238E27FC236}">
                    <a16:creationId xmlns:a16="http://schemas.microsoft.com/office/drawing/2014/main" id="{01803416-BF44-5703-4CFE-A3CFFCC7A64A}"/>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使用する情報</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86" name="Rectangle 85">
              <a:extLst>
                <a:ext uri="{FF2B5EF4-FFF2-40B4-BE49-F238E27FC236}">
                  <a16:creationId xmlns:a16="http://schemas.microsoft.com/office/drawing/2014/main" id="{FDD4E6EC-63B6-9282-AFF5-5A1B0673F6C2}"/>
                </a:ext>
              </a:extLst>
            </p:cNvPr>
            <p:cNvSpPr/>
            <p:nvPr/>
          </p:nvSpPr>
          <p:spPr>
            <a:xfrm>
              <a:off x="5065629" y="1714099"/>
              <a:ext cx="1596828"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ジョブ標準履歴フォーマット</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プロファイル情報</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アセスメント情報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87" name="Rectangle 86">
              <a:extLst>
                <a:ext uri="{FF2B5EF4-FFF2-40B4-BE49-F238E27FC236}">
                  <a16:creationId xmlns:a16="http://schemas.microsoft.com/office/drawing/2014/main" id="{C2932871-C7F8-7EA3-F1ED-BB95495A2E95}"/>
                </a:ext>
              </a:extLst>
            </p:cNvPr>
            <p:cNvSpPr/>
            <p:nvPr/>
          </p:nvSpPr>
          <p:spPr>
            <a:xfrm>
              <a:off x="5065629" y="2991409"/>
              <a:ext cx="1596828"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IPA</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内部市場情報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外部市場情報</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88" name="Rectangle 87">
              <a:extLst>
                <a:ext uri="{FF2B5EF4-FFF2-40B4-BE49-F238E27FC236}">
                  <a16:creationId xmlns:a16="http://schemas.microsoft.com/office/drawing/2014/main" id="{D3530DA3-0C89-ACF6-A6CC-22C327E3CC86}"/>
                </a:ext>
              </a:extLst>
            </p:cNvPr>
            <p:cNvSpPr/>
            <p:nvPr/>
          </p:nvSpPr>
          <p:spPr>
            <a:xfrm>
              <a:off x="5065629" y="3960874"/>
              <a:ext cx="1596828"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専門家による分析</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en-US" altLang="ja-JP" sz="1200" kern="0">
                  <a:solidFill>
                    <a:srgbClr val="575757"/>
                  </a:solidFill>
                  <a:latin typeface="Trebuchet MS"/>
                  <a:ea typeface="Meiryo UI" panose="020B0604030504040204" pitchFamily="50" charset="-128"/>
                  <a:sym typeface="Trebuchet MS" panose="020B0603020202020204" pitchFamily="34" charset="0"/>
                </a:rPr>
                <a:t>DSS</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92" name="Rectangle 91">
              <a:extLst>
                <a:ext uri="{FF2B5EF4-FFF2-40B4-BE49-F238E27FC236}">
                  <a16:creationId xmlns:a16="http://schemas.microsoft.com/office/drawing/2014/main" id="{D3DBD37E-117C-BC15-43EC-45624DD66556}"/>
                </a:ext>
              </a:extLst>
            </p:cNvPr>
            <p:cNvSpPr/>
            <p:nvPr/>
          </p:nvSpPr>
          <p:spPr>
            <a:xfrm>
              <a:off x="5065629" y="5106138"/>
              <a:ext cx="1596828" cy="1561362"/>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プロファイル</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GA</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データ</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トランザクションログ</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grpSp>
        <p:nvGrpSpPr>
          <p:cNvPr id="17" name="グループ化 16">
            <a:extLst>
              <a:ext uri="{FF2B5EF4-FFF2-40B4-BE49-F238E27FC236}">
                <a16:creationId xmlns:a16="http://schemas.microsoft.com/office/drawing/2014/main" id="{4295783D-3526-7777-6B09-284CCD2BADB4}"/>
              </a:ext>
            </a:extLst>
          </p:cNvPr>
          <p:cNvGrpSpPr/>
          <p:nvPr/>
        </p:nvGrpSpPr>
        <p:grpSpPr>
          <a:xfrm>
            <a:off x="3965403" y="1419188"/>
            <a:ext cx="1241589" cy="5248312"/>
            <a:chOff x="3965404" y="1419188"/>
            <a:chExt cx="1038620" cy="5248312"/>
          </a:xfrm>
        </p:grpSpPr>
        <p:grpSp>
          <p:nvGrpSpPr>
            <p:cNvPr id="29" name="Group 28">
              <a:extLst>
                <a:ext uri="{FF2B5EF4-FFF2-40B4-BE49-F238E27FC236}">
                  <a16:creationId xmlns:a16="http://schemas.microsoft.com/office/drawing/2014/main" id="{44DFD4C3-FBDD-E093-513C-2D10E02408DB}"/>
                </a:ext>
              </a:extLst>
            </p:cNvPr>
            <p:cNvGrpSpPr/>
            <p:nvPr/>
          </p:nvGrpSpPr>
          <p:grpSpPr>
            <a:xfrm>
              <a:off x="3965404" y="1419188"/>
              <a:ext cx="1038620" cy="213131"/>
              <a:chOff x="630000" y="1368388"/>
              <a:chExt cx="11267219" cy="213131"/>
            </a:xfrm>
          </p:grpSpPr>
          <p:cxnSp>
            <p:nvCxnSpPr>
              <p:cNvPr id="37" name="Straight Connector 10">
                <a:extLst>
                  <a:ext uri="{FF2B5EF4-FFF2-40B4-BE49-F238E27FC236}">
                    <a16:creationId xmlns:a16="http://schemas.microsoft.com/office/drawing/2014/main" id="{768E8A5A-4567-BE57-9EBC-E029497A8868}"/>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38" name="Rectangle 6">
                <a:extLst>
                  <a:ext uri="{FF2B5EF4-FFF2-40B4-BE49-F238E27FC236}">
                    <a16:creationId xmlns:a16="http://schemas.microsoft.com/office/drawing/2014/main" id="{04A01F1F-4C72-080D-88F0-5B8202288FE8}"/>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分析手法</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89" name="Rectangle 88">
              <a:extLst>
                <a:ext uri="{FF2B5EF4-FFF2-40B4-BE49-F238E27FC236}">
                  <a16:creationId xmlns:a16="http://schemas.microsoft.com/office/drawing/2014/main" id="{71932782-8EC7-3C61-5D14-BFE901371754}"/>
                </a:ext>
              </a:extLst>
            </p:cNvPr>
            <p:cNvSpPr/>
            <p:nvPr/>
          </p:nvSpPr>
          <p:spPr>
            <a:xfrm>
              <a:off x="3965404" y="1714099"/>
              <a:ext cx="1038620"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LLM</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等を用いた自動付与</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0" name="Rectangle 89">
              <a:extLst>
                <a:ext uri="{FF2B5EF4-FFF2-40B4-BE49-F238E27FC236}">
                  <a16:creationId xmlns:a16="http://schemas.microsoft.com/office/drawing/2014/main" id="{5E53685D-801D-3A2D-7E31-960A0476DF4A}"/>
                </a:ext>
              </a:extLst>
            </p:cNvPr>
            <p:cNvSpPr/>
            <p:nvPr/>
          </p:nvSpPr>
          <p:spPr>
            <a:xfrm>
              <a:off x="3965404" y="2991409"/>
              <a:ext cx="1038620"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市場データの可視化</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1" name="Rectangle 90">
              <a:extLst>
                <a:ext uri="{FF2B5EF4-FFF2-40B4-BE49-F238E27FC236}">
                  <a16:creationId xmlns:a16="http://schemas.microsoft.com/office/drawing/2014/main" id="{09B4A67A-6B8A-B6AE-AC4D-933067020F81}"/>
                </a:ext>
              </a:extLst>
            </p:cNvPr>
            <p:cNvSpPr/>
            <p:nvPr/>
          </p:nvSpPr>
          <p:spPr>
            <a:xfrm>
              <a:off x="3965404" y="3960874"/>
              <a:ext cx="1038620"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エキスパートジャッジ</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93" name="Rectangle 92">
              <a:extLst>
                <a:ext uri="{FF2B5EF4-FFF2-40B4-BE49-F238E27FC236}">
                  <a16:creationId xmlns:a16="http://schemas.microsoft.com/office/drawing/2014/main" id="{1238EA8B-58FA-8730-C9CC-4F3B82F2F08F}"/>
                </a:ext>
              </a:extLst>
            </p:cNvPr>
            <p:cNvSpPr/>
            <p:nvPr/>
          </p:nvSpPr>
          <p:spPr>
            <a:xfrm>
              <a:off x="3965404" y="5106138"/>
              <a:ext cx="1038620" cy="1561362"/>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クラスタ分析</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コンテンツベースレコメンド</a:t>
              </a:r>
              <a:r>
                <a:rPr lang="ja-JP" altLang="en-US" sz="1200" kern="0">
                  <a:solidFill>
                    <a:srgbClr val="575757"/>
                  </a:solidFill>
                  <a:latin typeface="Trebuchet MS"/>
                  <a:ea typeface="Meiryo UI" panose="020B0604030504040204" pitchFamily="50" charset="-128"/>
                  <a:sym typeface="Trebuchet MS" panose="020B0603020202020204" pitchFamily="34" charset="0"/>
                </a:rPr>
                <a:t>　等</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ページパフォーマンス</a:t>
              </a:r>
              <a:r>
                <a:rPr lang="ja-JP" altLang="en-US" sz="1200" kern="0">
                  <a:solidFill>
                    <a:srgbClr val="575757"/>
                  </a:solidFill>
                  <a:latin typeface="Trebuchet MS"/>
                  <a:ea typeface="Meiryo UI" panose="020B0604030504040204" pitchFamily="50" charset="-128"/>
                  <a:sym typeface="Trebuchet MS" panose="020B0603020202020204" pitchFamily="34" charset="0"/>
                </a:rPr>
                <a:t>分析</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離脱・直帰・回遊・ファネル</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a:t>
              </a:r>
            </a:p>
          </p:txBody>
        </p:sp>
      </p:grpSp>
      <p:grpSp>
        <p:nvGrpSpPr>
          <p:cNvPr id="2" name="Group 172">
            <a:extLst>
              <a:ext uri="{FF2B5EF4-FFF2-40B4-BE49-F238E27FC236}">
                <a16:creationId xmlns:a16="http://schemas.microsoft.com/office/drawing/2014/main" id="{529C1AA4-0ED1-5303-BE90-2893F7762031}"/>
              </a:ext>
            </a:extLst>
          </p:cNvPr>
          <p:cNvGrpSpPr/>
          <p:nvPr/>
        </p:nvGrpSpPr>
        <p:grpSpPr>
          <a:xfrm>
            <a:off x="8868269" y="1419188"/>
            <a:ext cx="3103684" cy="213131"/>
            <a:chOff x="630000" y="1368388"/>
            <a:chExt cx="11267219" cy="213131"/>
          </a:xfrm>
        </p:grpSpPr>
        <p:cxnSp>
          <p:nvCxnSpPr>
            <p:cNvPr id="4" name="Straight Connector 10">
              <a:extLst>
                <a:ext uri="{FF2B5EF4-FFF2-40B4-BE49-F238E27FC236}">
                  <a16:creationId xmlns:a16="http://schemas.microsoft.com/office/drawing/2014/main" id="{4BD9381B-79F9-C683-7E49-62050704FCAB}"/>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5" name="Rectangle 6">
              <a:extLst>
                <a:ext uri="{FF2B5EF4-FFF2-40B4-BE49-F238E27FC236}">
                  <a16:creationId xmlns:a16="http://schemas.microsoft.com/office/drawing/2014/main" id="{8D9A661D-FCF1-A12D-4A6B-1948DCEFB1F6}"/>
                </a:ext>
              </a:extLst>
            </p:cNvPr>
            <p:cNvSpPr/>
            <p:nvPr/>
          </p:nvSpPr>
          <p:spPr>
            <a:xfrm>
              <a:off x="630000" y="1368388"/>
              <a:ext cx="11267219" cy="184666"/>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機能</a:t>
              </a:r>
              <a:endPar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6" name="Rectangle 13">
            <a:extLst>
              <a:ext uri="{FF2B5EF4-FFF2-40B4-BE49-F238E27FC236}">
                <a16:creationId xmlns:a16="http://schemas.microsoft.com/office/drawing/2014/main" id="{77AF863E-CFCA-A7A5-43F3-E6BB07E0CD18}"/>
              </a:ext>
            </a:extLst>
          </p:cNvPr>
          <p:cNvSpPr/>
          <p:nvPr/>
        </p:nvSpPr>
        <p:spPr>
          <a:xfrm>
            <a:off x="8868269" y="1714099"/>
            <a:ext cx="3018007" cy="1154557"/>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ユーザが登録したジョブ履歴</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データを解析</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スキル・業務</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タグを自動抽出・タグ付け</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抽出したタグを</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ジョブ履歴に付与・</a:t>
            </a:r>
            <a:r>
              <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DB</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格納</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7" name="Rectangle 18">
            <a:extLst>
              <a:ext uri="{FF2B5EF4-FFF2-40B4-BE49-F238E27FC236}">
                <a16:creationId xmlns:a16="http://schemas.microsoft.com/office/drawing/2014/main" id="{F6897666-5642-B13E-DCD5-ECFB305D2057}"/>
              </a:ext>
            </a:extLst>
          </p:cNvPr>
          <p:cNvSpPr/>
          <p:nvPr/>
        </p:nvSpPr>
        <p:spPr>
          <a:xfrm>
            <a:off x="8868269" y="2991409"/>
            <a:ext cx="3018007" cy="87382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外部・内部の求人情報や</a:t>
            </a:r>
            <a:r>
              <a:rPr kumimoji="0" lang="ja-JP" altLang="en-US"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スキル情報を収集</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スキル別・職種別の</a:t>
            </a:r>
            <a:r>
              <a:rPr kumimoji="0" lang="ja-JP" altLang="en-US"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動向を解析</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ユーザ向けに</a:t>
            </a:r>
            <a:r>
              <a:rPr kumimoji="0" lang="ja-JP" altLang="en-US"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rPr>
              <a:t>視覚的に提示</a:t>
            </a:r>
            <a:endParaRPr kumimoji="0"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8" name="Rectangle 22">
            <a:extLst>
              <a:ext uri="{FF2B5EF4-FFF2-40B4-BE49-F238E27FC236}">
                <a16:creationId xmlns:a16="http://schemas.microsoft.com/office/drawing/2014/main" id="{90A23226-A3D2-DE4E-113F-3B379D795B8D}"/>
              </a:ext>
            </a:extLst>
          </p:cNvPr>
          <p:cNvSpPr/>
          <p:nvPr/>
        </p:nvSpPr>
        <p:spPr>
          <a:xfrm>
            <a:off x="8868269" y="3960874"/>
            <a:ext cx="3018007" cy="1049619"/>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DSS</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定義をもとに</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項目の設定</a:t>
            </a:r>
            <a:r>
              <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変更</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IPA</a:t>
            </a: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により、</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定義や項目を動的に更新</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Rectangle 46">
            <a:extLst>
              <a:ext uri="{FF2B5EF4-FFF2-40B4-BE49-F238E27FC236}">
                <a16:creationId xmlns:a16="http://schemas.microsoft.com/office/drawing/2014/main" id="{655B4206-BF37-7648-6152-D37DFB6E828D}"/>
              </a:ext>
            </a:extLst>
          </p:cNvPr>
          <p:cNvSpPr/>
          <p:nvPr/>
        </p:nvSpPr>
        <p:spPr>
          <a:xfrm>
            <a:off x="8868269" y="5106138"/>
            <a:ext cx="3018007" cy="156136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ユーザの閲覧・行動</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ログを収集</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関心・行動傾向を</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分析</a:t>
            </a:r>
            <a:endParaRPr kumimoji="0" lang="en-US" altLang="ja-JP"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関連性の高いコンテンツを</a:t>
            </a:r>
            <a:r>
              <a:rPr kumimoji="0" lang="ja-JP" altLang="en-US" sz="1200" b="1"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レコメンド</a:t>
            </a:r>
          </a:p>
        </p:txBody>
      </p:sp>
    </p:spTree>
    <p:extLst>
      <p:ext uri="{BB962C8B-B14F-4D97-AF65-F5344CB8AC3E}">
        <p14:creationId xmlns:p14="http://schemas.microsoft.com/office/powerpoint/2010/main" val="27358220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テキスト ボックス 15">
            <a:extLst>
              <a:ext uri="{FF2B5EF4-FFF2-40B4-BE49-F238E27FC236}">
                <a16:creationId xmlns:a16="http://schemas.microsoft.com/office/drawing/2014/main" id="{E0446EF6-2CD9-4670-0D40-D35285912D86}"/>
              </a:ext>
            </a:extLst>
          </p:cNvPr>
          <p:cNvSpPr txBox="1"/>
          <p:nvPr/>
        </p:nvSpPr>
        <p:spPr>
          <a:xfrm>
            <a:off x="344544" y="723741"/>
            <a:ext cx="11476651" cy="51209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ja-JP" altLang="en-US" sz="1600">
                <a:solidFill>
                  <a:srgbClr val="000000"/>
                </a:solidFill>
                <a:latin typeface="Meiryo UI"/>
                <a:ea typeface="Meiryo UI"/>
              </a:rPr>
              <a:t>機能を実現する上で、現時点で外部製品の選定が必要となる可能性がある領域は下記の通り。特定の基盤や製品（例：</a:t>
            </a:r>
            <a:r>
              <a:rPr lang="en-US" altLang="ja-JP" sz="1600" dirty="0">
                <a:solidFill>
                  <a:srgbClr val="000000"/>
                </a:solidFill>
                <a:latin typeface="Meiryo UI"/>
                <a:ea typeface="Meiryo UI"/>
              </a:rPr>
              <a:t>Treasure Data</a:t>
            </a:r>
            <a:r>
              <a:rPr lang="ja-JP" altLang="en-US" sz="1600">
                <a:solidFill>
                  <a:srgbClr val="000000"/>
                </a:solidFill>
                <a:latin typeface="Meiryo UI"/>
                <a:ea typeface="Meiryo UI"/>
              </a:rPr>
              <a:t>、</a:t>
            </a:r>
            <a:r>
              <a:rPr lang="en-US" altLang="ja-JP" sz="1600" dirty="0">
                <a:solidFill>
                  <a:srgbClr val="000000"/>
                </a:solidFill>
                <a:latin typeface="Meiryo UI"/>
                <a:ea typeface="Meiryo UI"/>
              </a:rPr>
              <a:t>GCP</a:t>
            </a:r>
            <a:r>
              <a:rPr lang="ja-JP" altLang="en-US" sz="1600">
                <a:solidFill>
                  <a:srgbClr val="000000"/>
                </a:solidFill>
                <a:latin typeface="Meiryo UI"/>
                <a:ea typeface="Meiryo UI"/>
              </a:rPr>
              <a:t>など）を前提とすることで選定不要となる領域もあるため、設計時に要否や補完の検討が必要</a:t>
            </a:r>
            <a:endParaRPr kumimoji="0" lang="ja-JP" altLang="en-US" sz="1600" b="0" i="0" u="none" strike="noStrike" kern="1200" cap="none" spc="0" normalizeH="0" baseline="0" noProof="0">
              <a:ln>
                <a:noFill/>
              </a:ln>
              <a:solidFill>
                <a:srgbClr val="000000"/>
              </a:solidFill>
              <a:effectLst/>
              <a:uLnTx/>
              <a:uFillTx/>
              <a:latin typeface="Meiryo UI"/>
              <a:ea typeface="Meiryo UI"/>
              <a:cs typeface="+mn-cs"/>
            </a:endParaRPr>
          </a:p>
        </p:txBody>
      </p:sp>
      <p:sp>
        <p:nvSpPr>
          <p:cNvPr id="7" name="タイトル 140">
            <a:extLst>
              <a:ext uri="{FF2B5EF4-FFF2-40B4-BE49-F238E27FC236}">
                <a16:creationId xmlns:a16="http://schemas.microsoft.com/office/drawing/2014/main" id="{323FD0E4-B8B0-5734-147A-B4D48AE3ADC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a:solidFill>
                  <a:srgbClr val="FFFFFF"/>
                </a:solidFill>
                <a:ea typeface="Meiryo UI" panose="020B0604030504040204" pitchFamily="50" charset="-128"/>
              </a:rPr>
              <a:t>共通機能概要</a:t>
            </a:r>
            <a:br>
              <a:rPr lang="en-US" altLang="ja-JP" sz="1400">
                <a:ea typeface="Meiryo UI" panose="020B0604030504040204" pitchFamily="50" charset="-128"/>
              </a:rPr>
            </a:br>
            <a:r>
              <a:rPr lang="ja-JP" altLang="en-US">
                <a:ea typeface="Meiryo UI" panose="020B0604030504040204" pitchFamily="50" charset="-128"/>
              </a:rPr>
              <a:t>プラットフォーム要件</a:t>
            </a:r>
            <a:r>
              <a:rPr lang="en-US" altLang="ja-JP">
                <a:ea typeface="Meiryo UI" panose="020B0604030504040204" pitchFamily="50" charset="-128"/>
              </a:rPr>
              <a:t> |</a:t>
            </a:r>
            <a:r>
              <a:rPr lang="ja-JP" altLang="en-US"/>
              <a:t>外部製品の選定が発生する可能性のある領域と考慮ポイ</a:t>
            </a:r>
            <a:r>
              <a:rPr lang="ja-JP" altLang="en-US">
                <a:solidFill>
                  <a:srgbClr val="C8C8C8"/>
                </a:solidFill>
              </a:rPr>
              <a:t>ント</a:t>
            </a:r>
            <a:endParaRPr lang="ja-JP" altLang="en-US">
              <a:solidFill>
                <a:srgbClr val="C8C8C8"/>
              </a:solidFill>
              <a:ea typeface="Meiryo UI" panose="020B0604030504040204" pitchFamily="50" charset="-128"/>
            </a:endParaRPr>
          </a:p>
        </p:txBody>
      </p:sp>
      <p:grpSp>
        <p:nvGrpSpPr>
          <p:cNvPr id="72" name="Group 71">
            <a:extLst>
              <a:ext uri="{FF2B5EF4-FFF2-40B4-BE49-F238E27FC236}">
                <a16:creationId xmlns:a16="http://schemas.microsoft.com/office/drawing/2014/main" id="{88A748BB-3BE6-9A1D-1C27-68BB3C93E694}"/>
              </a:ext>
            </a:extLst>
          </p:cNvPr>
          <p:cNvGrpSpPr/>
          <p:nvPr/>
        </p:nvGrpSpPr>
        <p:grpSpPr>
          <a:xfrm>
            <a:off x="360559" y="1483130"/>
            <a:ext cx="1440226" cy="199249"/>
            <a:chOff x="495302" y="1302199"/>
            <a:chExt cx="6806821" cy="228520"/>
          </a:xfrm>
        </p:grpSpPr>
        <p:cxnSp>
          <p:nvCxnSpPr>
            <p:cNvPr id="73" name="Straight Connector 10">
              <a:extLst>
                <a:ext uri="{FF2B5EF4-FFF2-40B4-BE49-F238E27FC236}">
                  <a16:creationId xmlns:a16="http://schemas.microsoft.com/office/drawing/2014/main" id="{46B1D756-2CC0-8B82-3DCC-ED349AB3F367}"/>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74" name="Rectangle 6">
              <a:extLst>
                <a:ext uri="{FF2B5EF4-FFF2-40B4-BE49-F238E27FC236}">
                  <a16:creationId xmlns:a16="http://schemas.microsoft.com/office/drawing/2014/main" id="{4CBA1731-74E4-7199-92FD-D1478DBF8F54}"/>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カテゴリ</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endParaRPr>
            </a:p>
          </p:txBody>
        </p:sp>
      </p:grpSp>
      <p:grpSp>
        <p:nvGrpSpPr>
          <p:cNvPr id="85" name="Group 84">
            <a:extLst>
              <a:ext uri="{FF2B5EF4-FFF2-40B4-BE49-F238E27FC236}">
                <a16:creationId xmlns:a16="http://schemas.microsoft.com/office/drawing/2014/main" id="{CD1CC230-CC68-2704-D063-75340384C80A}"/>
              </a:ext>
            </a:extLst>
          </p:cNvPr>
          <p:cNvGrpSpPr/>
          <p:nvPr/>
        </p:nvGrpSpPr>
        <p:grpSpPr>
          <a:xfrm>
            <a:off x="1909026" y="1483130"/>
            <a:ext cx="5072877" cy="199249"/>
            <a:chOff x="495302" y="1302199"/>
            <a:chExt cx="6806821" cy="228520"/>
          </a:xfrm>
        </p:grpSpPr>
        <p:cxnSp>
          <p:nvCxnSpPr>
            <p:cNvPr id="86" name="Straight Connector 10">
              <a:extLst>
                <a:ext uri="{FF2B5EF4-FFF2-40B4-BE49-F238E27FC236}">
                  <a16:creationId xmlns:a16="http://schemas.microsoft.com/office/drawing/2014/main" id="{560E7656-F95F-C615-3A12-733C19316BBE}"/>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87" name="Rectangle 6">
              <a:extLst>
                <a:ext uri="{FF2B5EF4-FFF2-40B4-BE49-F238E27FC236}">
                  <a16:creationId xmlns:a16="http://schemas.microsoft.com/office/drawing/2014/main" id="{F879CD26-7CCE-61D7-D0A2-A17381A03C2F}"/>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期待する機能例</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endParaRPr>
            </a:p>
          </p:txBody>
        </p:sp>
      </p:grpSp>
      <p:grpSp>
        <p:nvGrpSpPr>
          <p:cNvPr id="50" name="Group 49">
            <a:extLst>
              <a:ext uri="{FF2B5EF4-FFF2-40B4-BE49-F238E27FC236}">
                <a16:creationId xmlns:a16="http://schemas.microsoft.com/office/drawing/2014/main" id="{BF015271-3691-C839-62A4-5F568E827B2C}"/>
              </a:ext>
            </a:extLst>
          </p:cNvPr>
          <p:cNvGrpSpPr/>
          <p:nvPr/>
        </p:nvGrpSpPr>
        <p:grpSpPr>
          <a:xfrm>
            <a:off x="360559" y="2307415"/>
            <a:ext cx="1440226" cy="329571"/>
            <a:chOff x="641076" y="2045135"/>
            <a:chExt cx="1237878" cy="1911869"/>
          </a:xfrm>
        </p:grpSpPr>
        <p:sp>
          <p:nvSpPr>
            <p:cNvPr id="51" name="Rectangle 6">
              <a:extLst>
                <a:ext uri="{FF2B5EF4-FFF2-40B4-BE49-F238E27FC236}">
                  <a16:creationId xmlns:a16="http://schemas.microsoft.com/office/drawing/2014/main" id="{9BD2C144-C53B-4501-CB5E-FC0AAF660DF5}"/>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CRM/MA</a:t>
              </a:r>
              <a:endPar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endParaRPr>
            </a:p>
          </p:txBody>
        </p:sp>
        <p:cxnSp>
          <p:nvCxnSpPr>
            <p:cNvPr id="52" name="Straight Connector 256">
              <a:extLst>
                <a:ext uri="{FF2B5EF4-FFF2-40B4-BE49-F238E27FC236}">
                  <a16:creationId xmlns:a16="http://schemas.microsoft.com/office/drawing/2014/main" id="{58307AB1-0C90-29F3-67C3-4BF032F19A1B}"/>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75" name="Group 74">
            <a:extLst>
              <a:ext uri="{FF2B5EF4-FFF2-40B4-BE49-F238E27FC236}">
                <a16:creationId xmlns:a16="http://schemas.microsoft.com/office/drawing/2014/main" id="{8738D0F5-DD82-3147-E9F8-D15F5FDD20FA}"/>
              </a:ext>
            </a:extLst>
          </p:cNvPr>
          <p:cNvGrpSpPr/>
          <p:nvPr/>
        </p:nvGrpSpPr>
        <p:grpSpPr>
          <a:xfrm>
            <a:off x="360559" y="1769870"/>
            <a:ext cx="1440226" cy="329571"/>
            <a:chOff x="641076" y="2045135"/>
            <a:chExt cx="1237878" cy="1911869"/>
          </a:xfrm>
        </p:grpSpPr>
        <p:sp>
          <p:nvSpPr>
            <p:cNvPr id="76" name="Rectangle 6">
              <a:extLst>
                <a:ext uri="{FF2B5EF4-FFF2-40B4-BE49-F238E27FC236}">
                  <a16:creationId xmlns:a16="http://schemas.microsoft.com/office/drawing/2014/main" id="{4F9B1A7C-87C0-A838-9B73-5AC21DFB9083}"/>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データベース基盤</a:t>
              </a:r>
            </a:p>
          </p:txBody>
        </p:sp>
        <p:cxnSp>
          <p:nvCxnSpPr>
            <p:cNvPr id="77" name="Straight Connector 256">
              <a:extLst>
                <a:ext uri="{FF2B5EF4-FFF2-40B4-BE49-F238E27FC236}">
                  <a16:creationId xmlns:a16="http://schemas.microsoft.com/office/drawing/2014/main" id="{1ADE9988-355C-3BEB-BF95-82AFDAD7E498}"/>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sp>
        <p:nvSpPr>
          <p:cNvPr id="111" name="Rectangle 110">
            <a:extLst>
              <a:ext uri="{FF2B5EF4-FFF2-40B4-BE49-F238E27FC236}">
                <a16:creationId xmlns:a16="http://schemas.microsoft.com/office/drawing/2014/main" id="{62B5D852-FBFF-5A8E-43E2-833E91F2B43A}"/>
              </a:ext>
            </a:extLst>
          </p:cNvPr>
          <p:cNvSpPr/>
          <p:nvPr/>
        </p:nvSpPr>
        <p:spPr>
          <a:xfrm>
            <a:off x="1909025" y="1769870"/>
            <a:ext cx="5072877" cy="32957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buClr>
                <a:srgbClr val="000000"/>
              </a:buClr>
              <a:tabLst>
                <a:tab pos="117475" algn="l"/>
              </a:tabLst>
              <a:defRPr/>
            </a:pPr>
            <a:r>
              <a:rPr lang="ja-JP" altLang="en-US" sz="1200">
                <a:solidFill>
                  <a:srgbClr val="575757"/>
                </a:solidFill>
                <a:latin typeface="Trebuchet MS" panose="020B0603020202020204" pitchFamily="34" charset="0"/>
                <a:ea typeface="Meiryo UI" panose="020B0604030504040204" pitchFamily="50" charset="-128"/>
              </a:rPr>
              <a:t>データ格納・検索・更新機能、高可用性・スケーラビリティ対応、トランザクション管理、バックアップ・リストア</a:t>
            </a:r>
            <a:endPar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14" name="Rectangle 113">
            <a:extLst>
              <a:ext uri="{FF2B5EF4-FFF2-40B4-BE49-F238E27FC236}">
                <a16:creationId xmlns:a16="http://schemas.microsoft.com/office/drawing/2014/main" id="{8AF05351-CD0F-52C1-4DC0-3F97EAC0D15D}"/>
              </a:ext>
            </a:extLst>
          </p:cNvPr>
          <p:cNvSpPr/>
          <p:nvPr/>
        </p:nvSpPr>
        <p:spPr>
          <a:xfrm>
            <a:off x="1909026" y="2186932"/>
            <a:ext cx="5072877" cy="32957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endPar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17" name="Rectangle 116">
            <a:extLst>
              <a:ext uri="{FF2B5EF4-FFF2-40B4-BE49-F238E27FC236}">
                <a16:creationId xmlns:a16="http://schemas.microsoft.com/office/drawing/2014/main" id="{DB56C933-82D3-0797-8535-D91D1EB7EEB7}"/>
              </a:ext>
            </a:extLst>
          </p:cNvPr>
          <p:cNvSpPr/>
          <p:nvPr/>
        </p:nvSpPr>
        <p:spPr>
          <a:xfrm>
            <a:off x="1909026" y="2192512"/>
            <a:ext cx="5072877" cy="329572"/>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buClr>
                <a:srgbClr val="000000"/>
              </a:buClr>
              <a:tabLst>
                <a:tab pos="117475" algn="l"/>
              </a:tabLst>
              <a:defRPr/>
            </a:pP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顧客属性・行動データの収集・管理、セグメンテーション、シナリオ設計、パーソナライズ配信、</a:t>
            </a: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LTV</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分析、メール・プッシュ通知・</a:t>
            </a:r>
            <a:r>
              <a:rPr lang="en-US" altLang="ja-JP" sz="1200" dirty="0">
                <a:solidFill>
                  <a:srgbClr val="575757"/>
                </a:solidFill>
                <a:latin typeface="Trebuchet MS" panose="020B0603020202020204" pitchFamily="34" charset="0"/>
                <a:ea typeface="Meiryo UI" panose="020B0604030504040204" pitchFamily="50" charset="-128"/>
                <a:sym typeface="Trebuchet MS" panose="020B0603020202020204" pitchFamily="34" charset="0"/>
              </a:rPr>
              <a:t>LINE</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通知等のマルチチャネル送信、配信条件設定（トリガー</a:t>
            </a:r>
            <a:r>
              <a:rPr lang="en-US" altLang="ja-JP" sz="1200" dirty="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セグメント）、配信結果分析</a:t>
            </a:r>
          </a:p>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endPar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53" name="Group 52">
            <a:extLst>
              <a:ext uri="{FF2B5EF4-FFF2-40B4-BE49-F238E27FC236}">
                <a16:creationId xmlns:a16="http://schemas.microsoft.com/office/drawing/2014/main" id="{EC0215B5-767E-3A5D-CC2E-E1EA58D0BC15}"/>
              </a:ext>
            </a:extLst>
          </p:cNvPr>
          <p:cNvGrpSpPr/>
          <p:nvPr/>
        </p:nvGrpSpPr>
        <p:grpSpPr>
          <a:xfrm>
            <a:off x="360559" y="2892226"/>
            <a:ext cx="1440226" cy="476475"/>
            <a:chOff x="641076" y="2045135"/>
            <a:chExt cx="1237878" cy="1911869"/>
          </a:xfrm>
        </p:grpSpPr>
        <p:sp>
          <p:nvSpPr>
            <p:cNvPr id="54" name="Rectangle 6">
              <a:extLst>
                <a:ext uri="{FF2B5EF4-FFF2-40B4-BE49-F238E27FC236}">
                  <a16:creationId xmlns:a16="http://schemas.microsoft.com/office/drawing/2014/main" id="{576E9BD2-1D36-6893-4690-555228770210}"/>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アンケートツール</a:t>
              </a:r>
            </a:p>
          </p:txBody>
        </p:sp>
        <p:cxnSp>
          <p:nvCxnSpPr>
            <p:cNvPr id="55" name="Straight Connector 256">
              <a:extLst>
                <a:ext uri="{FF2B5EF4-FFF2-40B4-BE49-F238E27FC236}">
                  <a16:creationId xmlns:a16="http://schemas.microsoft.com/office/drawing/2014/main" id="{8A3EE90D-BC1F-F28A-CBF4-0083898733A8}"/>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sp>
        <p:nvSpPr>
          <p:cNvPr id="118" name="Rectangle 117">
            <a:extLst>
              <a:ext uri="{FF2B5EF4-FFF2-40B4-BE49-F238E27FC236}">
                <a16:creationId xmlns:a16="http://schemas.microsoft.com/office/drawing/2014/main" id="{ED56D385-7BF6-5938-4C81-556BC006D0C7}"/>
              </a:ext>
            </a:extLst>
          </p:cNvPr>
          <p:cNvSpPr/>
          <p:nvPr/>
        </p:nvSpPr>
        <p:spPr>
          <a:xfrm>
            <a:off x="1909026" y="2892228"/>
            <a:ext cx="5072877" cy="398782"/>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アンケート設計、配布・リンク生成、回答期限設定、記名</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匿名設定、回答通知メール、回答集計・分析機能</a:t>
            </a:r>
          </a:p>
        </p:txBody>
      </p:sp>
      <p:sp>
        <p:nvSpPr>
          <p:cNvPr id="32" name="Rectangle 6">
            <a:extLst>
              <a:ext uri="{FF2B5EF4-FFF2-40B4-BE49-F238E27FC236}">
                <a16:creationId xmlns:a16="http://schemas.microsoft.com/office/drawing/2014/main" id="{FCB6A19F-C904-6B7C-6062-BB013E66EEC4}"/>
              </a:ext>
            </a:extLst>
          </p:cNvPr>
          <p:cNvSpPr/>
          <p:nvPr/>
        </p:nvSpPr>
        <p:spPr>
          <a:xfrm>
            <a:off x="360559" y="3449199"/>
            <a:ext cx="1440223" cy="480657"/>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分析・可視化</a:t>
            </a:r>
            <a:b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b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ツール</a:t>
            </a:r>
          </a:p>
        </p:txBody>
      </p:sp>
      <p:cxnSp>
        <p:nvCxnSpPr>
          <p:cNvPr id="33" name="Straight Connector 256">
            <a:extLst>
              <a:ext uri="{FF2B5EF4-FFF2-40B4-BE49-F238E27FC236}">
                <a16:creationId xmlns:a16="http://schemas.microsoft.com/office/drawing/2014/main" id="{7F19D46E-C564-02A2-D841-C6FD30EDADCC}"/>
              </a:ext>
            </a:extLst>
          </p:cNvPr>
          <p:cNvCxnSpPr>
            <a:cxnSpLocks/>
          </p:cNvCxnSpPr>
          <p:nvPr/>
        </p:nvCxnSpPr>
        <p:spPr>
          <a:xfrm>
            <a:off x="1800785" y="3449199"/>
            <a:ext cx="0" cy="480657"/>
          </a:xfrm>
          <a:prstGeom prst="line">
            <a:avLst/>
          </a:prstGeom>
          <a:noFill/>
          <a:ln w="12700" cap="rnd" cmpd="sng" algn="ctr">
            <a:solidFill>
              <a:srgbClr val="295E7E"/>
            </a:solidFill>
            <a:prstDash val="solid"/>
            <a:round/>
            <a:headEnd type="none" w="med" len="med"/>
            <a:tailEnd type="none" w="med" len="med"/>
          </a:ln>
          <a:effectLst/>
        </p:spPr>
      </p:cxnSp>
      <p:grpSp>
        <p:nvGrpSpPr>
          <p:cNvPr id="82" name="Group 81">
            <a:extLst>
              <a:ext uri="{FF2B5EF4-FFF2-40B4-BE49-F238E27FC236}">
                <a16:creationId xmlns:a16="http://schemas.microsoft.com/office/drawing/2014/main" id="{6C4D2CF9-9DC9-3B31-7F85-2238E25B06A3}"/>
              </a:ext>
            </a:extLst>
          </p:cNvPr>
          <p:cNvGrpSpPr/>
          <p:nvPr/>
        </p:nvGrpSpPr>
        <p:grpSpPr>
          <a:xfrm>
            <a:off x="7064360" y="1483130"/>
            <a:ext cx="4607220" cy="199249"/>
            <a:chOff x="495302" y="1302199"/>
            <a:chExt cx="6806821" cy="228520"/>
          </a:xfrm>
        </p:grpSpPr>
        <p:cxnSp>
          <p:nvCxnSpPr>
            <p:cNvPr id="83" name="Straight Connector 10">
              <a:extLst>
                <a:ext uri="{FF2B5EF4-FFF2-40B4-BE49-F238E27FC236}">
                  <a16:creationId xmlns:a16="http://schemas.microsoft.com/office/drawing/2014/main" id="{273BB626-56E5-8771-DE78-10C56E1B411C}"/>
                </a:ext>
              </a:extLst>
            </p:cNvPr>
            <p:cNvCxnSpPr>
              <a:cxnSpLocks/>
            </p:cNvCxnSpPr>
            <p:nvPr/>
          </p:nvCxnSpPr>
          <p:spPr>
            <a:xfrm>
              <a:off x="495302" y="1530719"/>
              <a:ext cx="6806821" cy="0"/>
            </a:xfrm>
            <a:prstGeom prst="line">
              <a:avLst/>
            </a:prstGeom>
            <a:noFill/>
            <a:ln w="12700" cap="rnd" cmpd="sng" algn="ctr">
              <a:solidFill>
                <a:srgbClr val="295E7E"/>
              </a:solidFill>
              <a:prstDash val="solid"/>
              <a:round/>
              <a:headEnd type="none" w="med" len="med"/>
              <a:tailEnd type="none" w="med" len="med"/>
            </a:ln>
            <a:effectLst/>
          </p:spPr>
        </p:cxnSp>
        <p:sp>
          <p:nvSpPr>
            <p:cNvPr id="84" name="Rectangle 6">
              <a:extLst>
                <a:ext uri="{FF2B5EF4-FFF2-40B4-BE49-F238E27FC236}">
                  <a16:creationId xmlns:a16="http://schemas.microsoft.com/office/drawing/2014/main" id="{7107870C-77C4-9DDA-3612-740F8D7274F2}"/>
                </a:ext>
              </a:extLst>
            </p:cNvPr>
            <p:cNvSpPr/>
            <p:nvPr/>
          </p:nvSpPr>
          <p:spPr>
            <a:xfrm>
              <a:off x="495302" y="1302199"/>
              <a:ext cx="6806821" cy="21544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rPr>
                <a:t>サービスの一般例</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Meiryo" panose="020B0604030504040204" pitchFamily="34" charset="-128"/>
              </a:endParaRPr>
            </a:p>
          </p:txBody>
        </p:sp>
      </p:grpSp>
      <p:sp>
        <p:nvSpPr>
          <p:cNvPr id="105" name="Rectangle 104">
            <a:extLst>
              <a:ext uri="{FF2B5EF4-FFF2-40B4-BE49-F238E27FC236}">
                <a16:creationId xmlns:a16="http://schemas.microsoft.com/office/drawing/2014/main" id="{4A1A3F79-5EC5-7685-8F19-F4C49147466D}"/>
              </a:ext>
            </a:extLst>
          </p:cNvPr>
          <p:cNvSpPr/>
          <p:nvPr/>
        </p:nvSpPr>
        <p:spPr>
          <a:xfrm>
            <a:off x="7064360" y="2186931"/>
            <a:ext cx="4607220" cy="32957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buClr>
                <a:srgbClr val="000000"/>
              </a:buClr>
              <a:tabLst>
                <a:tab pos="117475" algn="l"/>
              </a:tabLst>
              <a:defRPr/>
            </a:pPr>
            <a:r>
              <a:rPr lang="en-US" altLang="ja-JP" sz="1200" dirty="0">
                <a:solidFill>
                  <a:srgbClr val="575757"/>
                </a:solidFill>
                <a:latin typeface="Trebuchet MS" panose="020B0603020202020204" pitchFamily="34" charset="0"/>
                <a:ea typeface="Meiryo UI" panose="020B0604030504040204" pitchFamily="50" charset="-128"/>
                <a:sym typeface="Trebuchet MS" panose="020B0603020202020204" pitchFamily="34" charset="0"/>
              </a:rPr>
              <a:t>Treasure Data, Salesforce, KARTE</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（カルテ）</a:t>
            </a:r>
            <a:endParaRPr lang="en-US" altLang="ja-JP" sz="1200" dirty="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102" name="Rectangle 101">
            <a:extLst>
              <a:ext uri="{FF2B5EF4-FFF2-40B4-BE49-F238E27FC236}">
                <a16:creationId xmlns:a16="http://schemas.microsoft.com/office/drawing/2014/main" id="{4DEA3AB8-B5E3-D16A-2C91-59C78A00126F}"/>
              </a:ext>
            </a:extLst>
          </p:cNvPr>
          <p:cNvSpPr/>
          <p:nvPr/>
        </p:nvSpPr>
        <p:spPr>
          <a:xfrm>
            <a:off x="7064359" y="1769870"/>
            <a:ext cx="4607220" cy="329571"/>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Treasure Data, Snowflake</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GCP</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Databricks</a:t>
            </a:r>
          </a:p>
        </p:txBody>
      </p:sp>
      <p:sp>
        <p:nvSpPr>
          <p:cNvPr id="109" name="Rectangle 108">
            <a:extLst>
              <a:ext uri="{FF2B5EF4-FFF2-40B4-BE49-F238E27FC236}">
                <a16:creationId xmlns:a16="http://schemas.microsoft.com/office/drawing/2014/main" id="{2B84FC29-E957-FCA0-DDEA-72864856397B}"/>
              </a:ext>
            </a:extLst>
          </p:cNvPr>
          <p:cNvSpPr/>
          <p:nvPr/>
        </p:nvSpPr>
        <p:spPr>
          <a:xfrm>
            <a:off x="7064360" y="2858059"/>
            <a:ext cx="4607220" cy="398782"/>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r>
              <a:rPr kumimoji="0" lang="en-US" altLang="ja-JP" sz="12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Supercolo</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r>
              <a:rPr kumimoji="0" lang="en-US" altLang="ja-JP" sz="12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Questant</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r>
              <a:rPr kumimoji="0" lang="en-US" altLang="ja-JP" sz="12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AIRsMEMBERS</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クリエイティブサーベイ</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SurveyMonkey, Freeasy, XM, </a:t>
            </a:r>
            <a:r>
              <a:rPr kumimoji="0" lang="en-US" altLang="ja-JP" sz="12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forSurvey</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Google Forms, </a:t>
            </a:r>
            <a:r>
              <a:rPr kumimoji="0" lang="en-US" altLang="ja-JP" sz="12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Typeform</a:t>
            </a: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Microsoft Forms, CREATIVE SURVEY, KARTE Survey</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等</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34" name="Rectangle 33">
            <a:extLst>
              <a:ext uri="{FF2B5EF4-FFF2-40B4-BE49-F238E27FC236}">
                <a16:creationId xmlns:a16="http://schemas.microsoft.com/office/drawing/2014/main" id="{D65C255E-6335-B088-E12B-20E085712C76}"/>
              </a:ext>
            </a:extLst>
          </p:cNvPr>
          <p:cNvSpPr/>
          <p:nvPr/>
        </p:nvSpPr>
        <p:spPr>
          <a:xfrm>
            <a:off x="7064360" y="3449199"/>
            <a:ext cx="4607220" cy="480655"/>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lvl="1">
              <a:buClr>
                <a:srgbClr val="000000"/>
              </a:buClr>
              <a:tabLst>
                <a:tab pos="117475" algn="l"/>
              </a:tabLst>
              <a:defRPr/>
            </a:pP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Tableau, Looker, Google Data Portal</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Looker Studio</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 </a:t>
            </a:r>
            <a:r>
              <a:rPr lang="en-US" altLang="ja-JP" sz="1200" err="1">
                <a:solidFill>
                  <a:srgbClr val="575757"/>
                </a:solidFill>
                <a:latin typeface="Trebuchet MS" panose="020B0603020202020204" pitchFamily="34" charset="0"/>
                <a:ea typeface="Meiryo UI" panose="020B0604030504040204" pitchFamily="50" charset="-128"/>
                <a:sym typeface="Trebuchet MS" panose="020B0603020202020204" pitchFamily="34" charset="0"/>
              </a:rPr>
              <a:t>Redash</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 </a:t>
            </a:r>
            <a:r>
              <a:rPr lang="en-US" altLang="ja-JP" sz="1200" err="1">
                <a:solidFill>
                  <a:srgbClr val="575757"/>
                </a:solidFill>
                <a:latin typeface="Trebuchet MS" panose="020B0603020202020204" pitchFamily="34" charset="0"/>
                <a:ea typeface="Meiryo UI" panose="020B0604030504040204" pitchFamily="50" charset="-128"/>
                <a:sym typeface="Trebuchet MS" panose="020B0603020202020204" pitchFamily="34" charset="0"/>
              </a:rPr>
              <a:t>Metabase</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 </a:t>
            </a:r>
            <a:r>
              <a:rPr lang="en-US" altLang="ja-JP" sz="1200" err="1">
                <a:solidFill>
                  <a:srgbClr val="575757"/>
                </a:solidFill>
                <a:latin typeface="Trebuchet MS" panose="020B0603020202020204" pitchFamily="34" charset="0"/>
                <a:ea typeface="Meiryo UI" panose="020B0604030504040204" pitchFamily="50" charset="-128"/>
                <a:sym typeface="Trebuchet MS" panose="020B0603020202020204" pitchFamily="34" charset="0"/>
              </a:rPr>
              <a:t>Holistics</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 Superset, Exploratory, Kibana</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（ログ分析）</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 </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Qlik Sense, Power BI</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等</a:t>
            </a:r>
            <a:endPar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p:txBody>
      </p:sp>
      <p:sp>
        <p:nvSpPr>
          <p:cNvPr id="59" name="Rectangle 58">
            <a:extLst>
              <a:ext uri="{FF2B5EF4-FFF2-40B4-BE49-F238E27FC236}">
                <a16:creationId xmlns:a16="http://schemas.microsoft.com/office/drawing/2014/main" id="{AA261ACD-F865-AA3E-F12D-7B63BD99460D}"/>
              </a:ext>
            </a:extLst>
          </p:cNvPr>
          <p:cNvSpPr/>
          <p:nvPr/>
        </p:nvSpPr>
        <p:spPr>
          <a:xfrm>
            <a:off x="1909026" y="3449200"/>
            <a:ext cx="5072877" cy="272374"/>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000000"/>
              </a:buClr>
              <a:buSzTx/>
              <a:buFontTx/>
              <a:buNone/>
              <a:tabLst>
                <a:tab pos="117475" algn="l"/>
              </a:tabLst>
              <a:defRPr/>
            </a:pP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SQL</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ベースでのデータ抽出・集計、</a:t>
            </a: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GUI</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による可視化、ドラッグ＆ドロップ操作でのレポート作成、複数データソースの統合、</a:t>
            </a:r>
            <a:r>
              <a:rPr kumimoji="0" lang="en-US" altLang="ja-JP" sz="12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DB</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ミラーリング、定期レポート配信、ノーコード分析支援、ユーザー別アクセス制御（ビュー制限）など</a:t>
            </a:r>
          </a:p>
        </p:txBody>
      </p:sp>
      <p:cxnSp>
        <p:nvCxnSpPr>
          <p:cNvPr id="65" name="直線コネクタ 272">
            <a:extLst>
              <a:ext uri="{FF2B5EF4-FFF2-40B4-BE49-F238E27FC236}">
                <a16:creationId xmlns:a16="http://schemas.microsoft.com/office/drawing/2014/main" id="{42A384B9-6FE7-6975-9767-47F62722E431}"/>
              </a:ext>
            </a:extLst>
          </p:cNvPr>
          <p:cNvCxnSpPr>
            <a:cxnSpLocks/>
          </p:cNvCxnSpPr>
          <p:nvPr/>
        </p:nvCxnSpPr>
        <p:spPr>
          <a:xfrm>
            <a:off x="360559" y="2851141"/>
            <a:ext cx="11375883" cy="0"/>
          </a:xfrm>
          <a:prstGeom prst="line">
            <a:avLst/>
          </a:prstGeom>
          <a:noFill/>
          <a:ln w="9525" cap="rnd" cmpd="sng" algn="ctr">
            <a:solidFill>
              <a:srgbClr val="9A9A9A"/>
            </a:solidFill>
            <a:prstDash val="sysDot"/>
          </a:ln>
          <a:effectLst/>
        </p:spPr>
      </p:cxnSp>
    </p:spTree>
    <p:extLst>
      <p:ext uri="{BB962C8B-B14F-4D97-AF65-F5344CB8AC3E}">
        <p14:creationId xmlns:p14="http://schemas.microsoft.com/office/powerpoint/2010/main" val="35140722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1D261-F42D-C577-02B1-17061A4245CF}"/>
            </a:ext>
          </a:extLst>
        </p:cNvPr>
        <p:cNvGrpSpPr/>
        <p:nvPr/>
      </p:nvGrpSpPr>
      <p:grpSpPr>
        <a:xfrm>
          <a:off x="0" y="0"/>
          <a:ext cx="0" cy="0"/>
          <a:chOff x="0" y="0"/>
          <a:chExt cx="0" cy="0"/>
        </a:xfrm>
      </p:grpSpPr>
      <p:sp>
        <p:nvSpPr>
          <p:cNvPr id="7" name="タイトル 140">
            <a:extLst>
              <a:ext uri="{FF2B5EF4-FFF2-40B4-BE49-F238E27FC236}">
                <a16:creationId xmlns:a16="http://schemas.microsoft.com/office/drawing/2014/main" id="{FB8665D8-25E8-0A51-B379-BFEC50034619}"/>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dirty="0">
                <a:solidFill>
                  <a:srgbClr val="FFFFFF"/>
                </a:solidFill>
                <a:ea typeface="Meiryo UI" panose="020B0604030504040204" pitchFamily="50" charset="-128"/>
              </a:rPr>
              <a:t>共通機能概要</a:t>
            </a:r>
            <a:br>
              <a:rPr lang="en-US" altLang="ja-JP" sz="1400" dirty="0">
                <a:ea typeface="Meiryo UI" panose="020B0604030504040204" pitchFamily="50" charset="-128"/>
              </a:rPr>
            </a:br>
            <a:r>
              <a:rPr lang="ja-JP" altLang="en-US">
                <a:ea typeface="Meiryo UI" panose="020B0604030504040204" pitchFamily="50" charset="-128"/>
              </a:rPr>
              <a:t>プラットフォーム要件</a:t>
            </a:r>
            <a:r>
              <a:rPr lang="en-US" altLang="ja-JP" dirty="0">
                <a:ea typeface="Meiryo UI" panose="020B0604030504040204" pitchFamily="50" charset="-128"/>
              </a:rPr>
              <a:t> |</a:t>
            </a:r>
            <a:r>
              <a:rPr lang="ja-JP" altLang="en-US"/>
              <a:t>データ基盤に求める機能要件</a:t>
            </a:r>
            <a:r>
              <a:rPr lang="en-US" altLang="ja-JP" dirty="0">
                <a:ea typeface="Meiryo UI" panose="020B0604030504040204" pitchFamily="50" charset="-128"/>
              </a:rPr>
              <a:t>|</a:t>
            </a:r>
            <a:r>
              <a:rPr lang="ja-JP" altLang="en-US">
                <a:ea typeface="Meiryo UI" panose="020B0604030504040204" pitchFamily="50" charset="-128"/>
              </a:rPr>
              <a:t>データ収集</a:t>
            </a:r>
            <a:endParaRPr lang="ja-JP" altLang="en-US">
              <a:solidFill>
                <a:srgbClr val="C8C8C8"/>
              </a:solidFill>
              <a:ea typeface="Meiryo UI" panose="020B0604030504040204" pitchFamily="50" charset="-128"/>
            </a:endParaRPr>
          </a:p>
        </p:txBody>
      </p:sp>
      <p:graphicFrame>
        <p:nvGraphicFramePr>
          <p:cNvPr id="10" name="表 9">
            <a:extLst>
              <a:ext uri="{FF2B5EF4-FFF2-40B4-BE49-F238E27FC236}">
                <a16:creationId xmlns:a16="http://schemas.microsoft.com/office/drawing/2014/main" id="{9771FD0F-B80E-EF0D-3381-39B9803474A0}"/>
              </a:ext>
            </a:extLst>
          </p:cNvPr>
          <p:cNvGraphicFramePr>
            <a:graphicFrameLocks noGrp="1"/>
          </p:cNvGraphicFramePr>
          <p:nvPr>
            <p:extLst>
              <p:ext uri="{D42A27DB-BD31-4B8C-83A1-F6EECF244321}">
                <p14:modId xmlns:p14="http://schemas.microsoft.com/office/powerpoint/2010/main" val="25757212"/>
              </p:ext>
            </p:extLst>
          </p:nvPr>
        </p:nvGraphicFramePr>
        <p:xfrm>
          <a:off x="663718" y="1066331"/>
          <a:ext cx="10829126" cy="5123448"/>
        </p:xfrm>
        <a:graphic>
          <a:graphicData uri="http://schemas.openxmlformats.org/drawingml/2006/table">
            <a:tbl>
              <a:tblPr/>
              <a:tblGrid>
                <a:gridCol w="3972522">
                  <a:extLst>
                    <a:ext uri="{9D8B030D-6E8A-4147-A177-3AD203B41FA5}">
                      <a16:colId xmlns:a16="http://schemas.microsoft.com/office/drawing/2014/main" val="3360400215"/>
                    </a:ext>
                  </a:extLst>
                </a:gridCol>
                <a:gridCol w="6856604">
                  <a:extLst>
                    <a:ext uri="{9D8B030D-6E8A-4147-A177-3AD203B41FA5}">
                      <a16:colId xmlns:a16="http://schemas.microsoft.com/office/drawing/2014/main" val="1146969833"/>
                    </a:ext>
                  </a:extLst>
                </a:gridCol>
              </a:tblGrid>
              <a:tr h="232885">
                <a:tc>
                  <a:txBody>
                    <a:bodyPr/>
                    <a:lstStyle/>
                    <a:p>
                      <a:pPr algn="l"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データ収集</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649533417"/>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ローデータ</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ローデータの取り込みが可能であること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0401979"/>
                  </a:ext>
                </a:extLst>
              </a:tr>
              <a:tr h="489057">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データ連携</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データ収集のために、データソースへのコネクタを事前に多数保有必須。また、コネクタによる連携は</a:t>
                      </a:r>
                      <a:r>
                        <a:rPr lang="en" sz="1100" b="0" i="0" u="none" strike="noStrike">
                          <a:solidFill>
                            <a:srgbClr val="000000"/>
                          </a:solidFill>
                          <a:effectLst/>
                          <a:latin typeface="メイリオ" panose="020B0604030504040204" pitchFamily="34" charset="-128"/>
                          <a:ea typeface="メイリオ" panose="020B0604030504040204" pitchFamily="34" charset="-128"/>
                        </a:rPr>
                        <a:t>GUI</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上で実行可能なこと。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29268565"/>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データ取り込み時の制限</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データの取り込みにおいて、連携元のデータソースやシステムを開示ください。</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24111471"/>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オフラインデータ等の取り込み</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オフラインを含めたさまざまなログデータや外部データ等のデータを収集できること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7944926"/>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匿名化</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データを取り込む際に、匿名化することは可能であること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47083149"/>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スキーマ</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Schema-on-Read（</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スキーマレス）であること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4038695"/>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ローデータへのアクセス</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SQL</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によるローデータのアクセスをサポートしていること。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55146894"/>
                  </a:ext>
                </a:extLst>
              </a:tr>
              <a:tr h="489057">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クラウドストレージとファイルストレージ</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クラウドストレージ（</a:t>
                      </a:r>
                      <a:r>
                        <a:rPr lang="en" sz="1100" b="0" i="0" u="none" strike="noStrike">
                          <a:solidFill>
                            <a:srgbClr val="000000"/>
                          </a:solidFill>
                          <a:effectLst/>
                          <a:latin typeface="メイリオ" panose="020B0604030504040204" pitchFamily="34" charset="-128"/>
                          <a:ea typeface="メイリオ" panose="020B0604030504040204" pitchFamily="34" charset="-128"/>
                        </a:rPr>
                        <a:t>Amazon S3、Azure Blob Storage、Google Cloud Storage</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等）やファイルストレージ（</a:t>
                      </a:r>
                      <a:r>
                        <a:rPr lang="en" sz="1100" b="0" i="0" u="none" strike="noStrike">
                          <a:solidFill>
                            <a:srgbClr val="000000"/>
                          </a:solidFill>
                          <a:effectLst/>
                          <a:latin typeface="メイリオ" panose="020B0604030504040204" pitchFamily="34" charset="-128"/>
                          <a:ea typeface="メイリオ" panose="020B0604030504040204" pitchFamily="34" charset="-128"/>
                        </a:rPr>
                        <a:t>Box、SFTP）</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からデータを収集することは可能であること。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8161765"/>
                  </a:ext>
                </a:extLst>
              </a:tr>
              <a:tr h="489057">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データベース</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データベースシステム（</a:t>
                      </a:r>
                      <a:r>
                        <a:rPr lang="en" sz="1100" b="0" i="0" u="none" strike="noStrike">
                          <a:solidFill>
                            <a:srgbClr val="000000"/>
                          </a:solidFill>
                          <a:effectLst/>
                          <a:latin typeface="メイリオ" panose="020B0604030504040204" pitchFamily="34" charset="-128"/>
                          <a:ea typeface="メイリオ" panose="020B0604030504040204" pitchFamily="34" charset="-128"/>
                        </a:rPr>
                        <a:t>MySQL、PostgreSQL, BigQuery, Snowflake,Databricks</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等）からデータを収集できること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55448"/>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データセンター</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データを保管するデータリージョンは、日本国内であること。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9106726"/>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ウェブ解析</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Google Analytics</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等の</a:t>
                      </a:r>
                      <a:r>
                        <a:rPr lang="en" sz="1100" b="0" i="0" u="none" strike="noStrike">
                          <a:solidFill>
                            <a:srgbClr val="000000"/>
                          </a:solidFill>
                          <a:effectLst/>
                          <a:latin typeface="メイリオ" panose="020B0604030504040204" pitchFamily="34" charset="-128"/>
                          <a:ea typeface="メイリオ" panose="020B0604030504040204" pitchFamily="34" charset="-128"/>
                        </a:rPr>
                        <a:t>Web Analytics</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ツールからデータを収集することは可能であること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1386267"/>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ウェブサイト</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ウェブ行動を収集するための</a:t>
                      </a:r>
                      <a:r>
                        <a:rPr lang="en" sz="1100" b="0" i="0" u="none" strike="noStrike">
                          <a:solidFill>
                            <a:srgbClr val="000000"/>
                          </a:solidFill>
                          <a:effectLst/>
                          <a:latin typeface="メイリオ" panose="020B0604030504040204" pitchFamily="34" charset="-128"/>
                          <a:ea typeface="メイリオ" panose="020B0604030504040204" pitchFamily="34" charset="-128"/>
                        </a:rPr>
                        <a:t>JavaScript</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タグを提供していること。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2758390"/>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モバイル</a:t>
                      </a:r>
                      <a:r>
                        <a:rPr lang="en" sz="1100" b="0" i="0" u="none" strike="noStrike">
                          <a:solidFill>
                            <a:srgbClr val="000000"/>
                          </a:solidFill>
                          <a:effectLst/>
                          <a:latin typeface="メイリオ" panose="020B0604030504040204" pitchFamily="34" charset="-128"/>
                          <a:ea typeface="メイリオ" panose="020B0604030504040204" pitchFamily="34" charset="-128"/>
                        </a:rPr>
                        <a:t>SDK</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モバイル行動を収集するための</a:t>
                      </a:r>
                      <a:r>
                        <a:rPr lang="en" sz="1100" b="0" i="0" u="none" strike="noStrike">
                          <a:solidFill>
                            <a:srgbClr val="000000"/>
                          </a:solidFill>
                          <a:effectLst/>
                          <a:latin typeface="メイリオ" panose="020B0604030504040204" pitchFamily="34" charset="-128"/>
                          <a:ea typeface="メイリオ" panose="020B0604030504040204" pitchFamily="34" charset="-128"/>
                        </a:rPr>
                        <a:t>iOS/Android SDK</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を保有していること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01380683"/>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モバイルアトリビューション</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モバイルアトリビューションベンダー（</a:t>
                      </a:r>
                      <a:r>
                        <a:rPr lang="en" sz="1100" b="0" i="0" u="none" strike="noStrike">
                          <a:solidFill>
                            <a:srgbClr val="000000"/>
                          </a:solidFill>
                          <a:effectLst/>
                          <a:latin typeface="メイリオ" panose="020B0604030504040204" pitchFamily="34" charset="-128"/>
                          <a:ea typeface="メイリオ" panose="020B0604030504040204" pitchFamily="34" charset="-128"/>
                        </a:rPr>
                        <a:t>Adjust、AppsFlyer、Branch</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等）からデータを収集できること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91430397"/>
                  </a:ext>
                </a:extLst>
              </a:tr>
              <a:tr h="244528">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1st Party Cookie ID</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JavaScript</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タグは、</a:t>
                      </a:r>
                      <a:r>
                        <a:rPr lang="en-US" altLang="ja-JP" sz="1100" b="0" i="0" u="none" strike="noStrike">
                          <a:solidFill>
                            <a:srgbClr val="000000"/>
                          </a:solidFill>
                          <a:effectLst/>
                          <a:latin typeface="メイリオ" panose="020B0604030504040204" pitchFamily="34" charset="-128"/>
                          <a:ea typeface="メイリオ" panose="020B0604030504040204" pitchFamily="34" charset="-128"/>
                        </a:rPr>
                        <a:t>1</a:t>
                      </a:r>
                      <a:r>
                        <a:rPr lang="en" sz="1100" b="0" i="0" u="none" strike="noStrike">
                          <a:solidFill>
                            <a:srgbClr val="000000"/>
                          </a:solidFill>
                          <a:effectLst/>
                          <a:latin typeface="メイリオ" panose="020B0604030504040204" pitchFamily="34" charset="-128"/>
                          <a:ea typeface="メイリオ" panose="020B0604030504040204" pitchFamily="34" charset="-128"/>
                        </a:rPr>
                        <a:t>st</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パーティークッキー</a:t>
                      </a:r>
                      <a:r>
                        <a:rPr lang="en" sz="1100" b="0" i="0" u="none" strike="noStrike">
                          <a:solidFill>
                            <a:srgbClr val="000000"/>
                          </a:solidFill>
                          <a:effectLst/>
                          <a:latin typeface="メイリオ" panose="020B0604030504040204" pitchFamily="34" charset="-128"/>
                          <a:ea typeface="メイリオ" panose="020B0604030504040204" pitchFamily="34" charset="-128"/>
                        </a:rPr>
                        <a:t>ID</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をブラウザに付与することが可能であること。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3146700"/>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モバイル広告</a:t>
                      </a:r>
                      <a:r>
                        <a:rPr lang="en" sz="1100" b="0" i="0" u="none" strike="noStrike">
                          <a:solidFill>
                            <a:srgbClr val="000000"/>
                          </a:solidFill>
                          <a:effectLst/>
                          <a:latin typeface="メイリオ" panose="020B0604030504040204" pitchFamily="34" charset="-128"/>
                          <a:ea typeface="メイリオ" panose="020B0604030504040204" pitchFamily="34" charset="-128"/>
                        </a:rPr>
                        <a:t>ID</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IFA（IDFA/AAID）</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を収集可能であること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0959241"/>
                  </a:ext>
                </a:extLst>
              </a:tr>
              <a:tr h="244528">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カスタム</a:t>
                      </a:r>
                      <a:r>
                        <a:rPr lang="en" sz="1100" b="0" i="0" u="none" strike="noStrike">
                          <a:solidFill>
                            <a:srgbClr val="000000"/>
                          </a:solidFill>
                          <a:effectLst/>
                          <a:latin typeface="メイリオ" panose="020B0604030504040204" pitchFamily="34" charset="-128"/>
                          <a:ea typeface="メイリオ" panose="020B0604030504040204" pitchFamily="34" charset="-128"/>
                        </a:rPr>
                        <a:t>ID</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dirty="0">
                          <a:solidFill>
                            <a:srgbClr val="000000"/>
                          </a:solidFill>
                          <a:effectLst/>
                          <a:latin typeface="メイリオ" panose="020B0604030504040204" pitchFamily="34" charset="-128"/>
                          <a:ea typeface="メイリオ" panose="020B0604030504040204" pitchFamily="34" charset="-128"/>
                        </a:rPr>
                        <a:t>ログイン</a:t>
                      </a:r>
                      <a:r>
                        <a:rPr lang="en" sz="1100" b="0" i="0" u="none" strike="noStrike" dirty="0">
                          <a:solidFill>
                            <a:srgbClr val="000000"/>
                          </a:solidFill>
                          <a:effectLst/>
                          <a:latin typeface="メイリオ" panose="020B0604030504040204" pitchFamily="34" charset="-128"/>
                          <a:ea typeface="メイリオ" panose="020B0604030504040204" pitchFamily="34" charset="-128"/>
                        </a:rPr>
                        <a:t>ID</a:t>
                      </a:r>
                      <a:r>
                        <a:rPr lang="ja-JP" altLang="en-US" sz="1100" b="0" i="0" u="none" strike="noStrike" dirty="0">
                          <a:solidFill>
                            <a:srgbClr val="000000"/>
                          </a:solidFill>
                          <a:effectLst/>
                          <a:latin typeface="メイリオ" panose="020B0604030504040204" pitchFamily="34" charset="-128"/>
                          <a:ea typeface="メイリオ" panose="020B0604030504040204" pitchFamily="34" charset="-128"/>
                        </a:rPr>
                        <a:t>を取得できること</a:t>
                      </a:r>
                    </a:p>
                  </a:txBody>
                  <a:tcPr marL="8733" marR="8733" marT="873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4110385"/>
                  </a:ext>
                </a:extLst>
              </a:tr>
            </a:tbl>
          </a:graphicData>
        </a:graphic>
      </p:graphicFrame>
    </p:spTree>
    <p:extLst>
      <p:ext uri="{BB962C8B-B14F-4D97-AF65-F5344CB8AC3E}">
        <p14:creationId xmlns:p14="http://schemas.microsoft.com/office/powerpoint/2010/main" val="27722471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A3C69-AA14-C567-8DE5-463ED779FFB7}"/>
            </a:ext>
          </a:extLst>
        </p:cNvPr>
        <p:cNvGrpSpPr/>
        <p:nvPr/>
      </p:nvGrpSpPr>
      <p:grpSpPr>
        <a:xfrm>
          <a:off x="0" y="0"/>
          <a:ext cx="0" cy="0"/>
          <a:chOff x="0" y="0"/>
          <a:chExt cx="0" cy="0"/>
        </a:xfrm>
      </p:grpSpPr>
      <p:sp>
        <p:nvSpPr>
          <p:cNvPr id="7" name="タイトル 140">
            <a:extLst>
              <a:ext uri="{FF2B5EF4-FFF2-40B4-BE49-F238E27FC236}">
                <a16:creationId xmlns:a16="http://schemas.microsoft.com/office/drawing/2014/main" id="{7D2AF8DE-3B64-D0A2-3782-A90C100B8E34}"/>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dirty="0">
                <a:solidFill>
                  <a:srgbClr val="FFFFFF"/>
                </a:solidFill>
                <a:ea typeface="Meiryo UI" panose="020B0604030504040204" pitchFamily="50" charset="-128"/>
              </a:rPr>
              <a:t>共通機能概要</a:t>
            </a:r>
            <a:br>
              <a:rPr lang="en-US" altLang="ja-JP" sz="1400" dirty="0">
                <a:ea typeface="Meiryo UI" panose="020B0604030504040204" pitchFamily="50" charset="-128"/>
              </a:rPr>
            </a:br>
            <a:r>
              <a:rPr lang="ja-JP" altLang="en-US">
                <a:ea typeface="Meiryo UI" panose="020B0604030504040204" pitchFamily="50" charset="-128"/>
              </a:rPr>
              <a:t>プラットフォーム要件</a:t>
            </a:r>
            <a:r>
              <a:rPr lang="en-US" altLang="ja-JP" dirty="0">
                <a:ea typeface="Meiryo UI" panose="020B0604030504040204" pitchFamily="50" charset="-128"/>
              </a:rPr>
              <a:t> |</a:t>
            </a:r>
            <a:r>
              <a:rPr lang="ja-JP" altLang="en-US"/>
              <a:t>データ基盤に求める機能要件</a:t>
            </a:r>
            <a:r>
              <a:rPr lang="en-US" altLang="ja-JP" dirty="0">
                <a:ea typeface="Meiryo UI" panose="020B0604030504040204" pitchFamily="50" charset="-128"/>
              </a:rPr>
              <a:t>|</a:t>
            </a:r>
            <a:r>
              <a:rPr lang="ja-JP" altLang="en-US">
                <a:ea typeface="Meiryo UI" panose="020B0604030504040204" pitchFamily="50" charset="-128"/>
              </a:rPr>
              <a:t>データ活用</a:t>
            </a:r>
            <a:endParaRPr lang="ja-JP" altLang="en-US">
              <a:solidFill>
                <a:srgbClr val="C8C8C8"/>
              </a:solidFill>
              <a:ea typeface="Meiryo UI" panose="020B0604030504040204" pitchFamily="50" charset="-128"/>
            </a:endParaRPr>
          </a:p>
        </p:txBody>
      </p:sp>
      <p:graphicFrame>
        <p:nvGraphicFramePr>
          <p:cNvPr id="3" name="表 2">
            <a:extLst>
              <a:ext uri="{FF2B5EF4-FFF2-40B4-BE49-F238E27FC236}">
                <a16:creationId xmlns:a16="http://schemas.microsoft.com/office/drawing/2014/main" id="{CA303F3C-5529-50B1-39E8-98883B16CC38}"/>
              </a:ext>
            </a:extLst>
          </p:cNvPr>
          <p:cNvGraphicFramePr>
            <a:graphicFrameLocks noGrp="1"/>
          </p:cNvGraphicFramePr>
          <p:nvPr>
            <p:extLst>
              <p:ext uri="{D42A27DB-BD31-4B8C-83A1-F6EECF244321}">
                <p14:modId xmlns:p14="http://schemas.microsoft.com/office/powerpoint/2010/main" val="3872610290"/>
              </p:ext>
            </p:extLst>
          </p:nvPr>
        </p:nvGraphicFramePr>
        <p:xfrm>
          <a:off x="588615" y="1076381"/>
          <a:ext cx="10554279" cy="5163649"/>
        </p:xfrm>
        <a:graphic>
          <a:graphicData uri="http://schemas.openxmlformats.org/drawingml/2006/table">
            <a:tbl>
              <a:tblPr/>
              <a:tblGrid>
                <a:gridCol w="3871698">
                  <a:extLst>
                    <a:ext uri="{9D8B030D-6E8A-4147-A177-3AD203B41FA5}">
                      <a16:colId xmlns:a16="http://schemas.microsoft.com/office/drawing/2014/main" val="3869182321"/>
                    </a:ext>
                  </a:extLst>
                </a:gridCol>
                <a:gridCol w="6682581">
                  <a:extLst>
                    <a:ext uri="{9D8B030D-6E8A-4147-A177-3AD203B41FA5}">
                      <a16:colId xmlns:a16="http://schemas.microsoft.com/office/drawing/2014/main" val="1761509938"/>
                    </a:ext>
                  </a:extLst>
                </a:gridCol>
              </a:tblGrid>
              <a:tr h="226974">
                <a:tc>
                  <a:txBody>
                    <a:bodyPr/>
                    <a:lstStyle/>
                    <a:p>
                      <a:pPr algn="l"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施策連携</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780756014"/>
                  </a:ext>
                </a:extLst>
              </a:tr>
              <a:tr h="476645">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UI</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分析・セグメント抽出後、ターゲットに対するコミュニケーションを実行する際に必要となるアクティベーション</a:t>
                      </a:r>
                      <a:r>
                        <a:rPr lang="en" sz="1100" b="0" i="0" u="none" strike="noStrike">
                          <a:solidFill>
                            <a:srgbClr val="000000"/>
                          </a:solidFill>
                          <a:effectLst/>
                          <a:latin typeface="メイリオ" panose="020B0604030504040204" pitchFamily="34" charset="-128"/>
                          <a:ea typeface="メイリオ" panose="020B0604030504040204" pitchFamily="34" charset="-128"/>
                        </a:rPr>
                        <a:t>UI</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を保有すること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01650234"/>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連携頻度</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他のツールやシステムに連携するオーディエンス・アクティベーションをリアルタイムに対応できること。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7605824"/>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データの匿名化</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データを取り込む前にデータの匿名化を行うことができること。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81965745"/>
                  </a:ext>
                </a:extLst>
              </a:tr>
              <a:tr h="226974">
                <a:tc>
                  <a:txBody>
                    <a:bodyPr/>
                    <a:lstStyle/>
                    <a:p>
                      <a:pPr algn="l" fontAlgn="b"/>
                      <a:endParaRPr lang="ja-JP" altLang="en-US" sz="1100" b="0" i="0" u="none" strike="noStrike">
                        <a:solidFill>
                          <a:srgbClr val="000000"/>
                        </a:solidFill>
                        <a:effectLst/>
                        <a:latin typeface="メイリオ" panose="020B0604030504040204" pitchFamily="34" charset="-128"/>
                        <a:ea typeface="メイリオ" panose="020B0604030504040204" pitchFamily="34" charset="-128"/>
                      </a:endParaRPr>
                    </a:p>
                  </a:txBody>
                  <a:tcPr marL="8512" marR="8512" marT="851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ja-JP" altLang="en-US" sz="1100" b="0" i="0" u="none" strike="noStrike">
                        <a:solidFill>
                          <a:srgbClr val="000000"/>
                        </a:solidFill>
                        <a:effectLst/>
                        <a:latin typeface="メイリオ" panose="020B0604030504040204" pitchFamily="34" charset="-128"/>
                        <a:ea typeface="メイリオ" panose="020B0604030504040204" pitchFamily="34" charset="-128"/>
                      </a:endParaRPr>
                    </a:p>
                  </a:txBody>
                  <a:tcPr marL="8512" marR="8512" marT="851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6755812"/>
                  </a:ext>
                </a:extLst>
              </a:tr>
              <a:tr h="226974">
                <a:tc>
                  <a:txBody>
                    <a:bodyPr/>
                    <a:lstStyle/>
                    <a:p>
                      <a:pPr algn="l" fontAlgn="b"/>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ツールを跨いだマルチチャネルでのキャンペーン管理</a:t>
                      </a:r>
                    </a:p>
                  </a:txBody>
                  <a:tcPr marL="8512" marR="8512" marT="85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729295279"/>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キャンペーンの設定</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ツールを跨いでマルチチャネルでシナリオを設定できること。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9556508"/>
                  </a:ext>
                </a:extLst>
              </a:tr>
              <a:tr h="238322">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UI</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マルチチャネルキャンペーンを作成するための</a:t>
                      </a:r>
                      <a:r>
                        <a:rPr lang="en" sz="1100" b="0" i="0" u="none" strike="noStrike">
                          <a:solidFill>
                            <a:srgbClr val="000000"/>
                          </a:solidFill>
                          <a:effectLst/>
                          <a:latin typeface="メイリオ" panose="020B0604030504040204" pitchFamily="34" charset="-128"/>
                          <a:ea typeface="メイリオ" panose="020B0604030504040204" pitchFamily="34" charset="-128"/>
                        </a:rPr>
                        <a:t>UI</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を保有していること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8405359"/>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日本語表示</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画面の説明や選択するデータ項目は日本語表記となっていること。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221842"/>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イベントトリガーによる施策実行</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オンラインデータ、オフラインデータの変化をイベントトリガーとして施策実行できること。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5710793"/>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マーケッティングファネルに基づいたシナリオ管理</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マーケティングファネルに基づいて、各ファネルごとにシナリオ設計ができること。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26388101"/>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広告</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広告プラットフォームからデータを連携することができること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09861337"/>
                  </a:ext>
                </a:extLst>
              </a:tr>
              <a:tr h="226974">
                <a:tc>
                  <a:txBody>
                    <a:bodyPr/>
                    <a:lstStyle/>
                    <a:p>
                      <a:pPr algn="l" fontAlgn="t"/>
                      <a:endParaRPr lang="ja-JP" altLang="en-US" sz="1100" b="0" i="0" u="none" strike="noStrike">
                        <a:solidFill>
                          <a:srgbClr val="000000"/>
                        </a:solidFill>
                        <a:effectLst/>
                        <a:latin typeface="メイリオ" panose="020B0604030504040204" pitchFamily="34" charset="-128"/>
                        <a:ea typeface="メイリオ" panose="020B0604030504040204" pitchFamily="34" charset="-128"/>
                      </a:endParaRPr>
                    </a:p>
                  </a:txBody>
                  <a:tcPr marL="8512" marR="8512" marT="8512"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endParaRPr lang="ja-JP" altLang="en-US" sz="1100" b="0" i="0" u="none" strike="noStrike">
                        <a:solidFill>
                          <a:srgbClr val="000000"/>
                        </a:solidFill>
                        <a:effectLst/>
                        <a:latin typeface="メイリオ" panose="020B0604030504040204" pitchFamily="34" charset="-128"/>
                        <a:ea typeface="メイリオ" panose="020B0604030504040204" pitchFamily="34" charset="-128"/>
                      </a:endParaRPr>
                    </a:p>
                  </a:txBody>
                  <a:tcPr marL="8512" marR="8512" marT="8512"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5509590"/>
                  </a:ext>
                </a:extLst>
              </a:tr>
              <a:tr h="226974">
                <a:tc>
                  <a:txBody>
                    <a:bodyPr/>
                    <a:lstStyle/>
                    <a:p>
                      <a:pPr algn="l"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レポーティング</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672521573"/>
                  </a:ext>
                </a:extLst>
              </a:tr>
              <a:tr h="238322">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BI</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ツールによるカスタムレポート</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Tableau、Power BI、Looker</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等の</a:t>
                      </a:r>
                      <a:r>
                        <a:rPr lang="en" sz="1100" b="0" i="0" u="none" strike="noStrike">
                          <a:solidFill>
                            <a:srgbClr val="000000"/>
                          </a:solidFill>
                          <a:effectLst/>
                          <a:latin typeface="メイリオ" panose="020B0604030504040204" pitchFamily="34" charset="-128"/>
                          <a:ea typeface="メイリオ" panose="020B0604030504040204" pitchFamily="34" charset="-128"/>
                        </a:rPr>
                        <a:t>BI</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ツールとのデータ連携が可能であること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0181154"/>
                  </a:ext>
                </a:extLst>
              </a:tr>
              <a:tr h="226974">
                <a:tc>
                  <a:txBody>
                    <a:bodyPr/>
                    <a:lstStyle/>
                    <a:p>
                      <a:pPr algn="l" fontAlgn="b"/>
                      <a:endParaRPr lang="ja-JP" altLang="en-US" sz="1100" b="0" i="0" u="none" strike="noStrike">
                        <a:solidFill>
                          <a:srgbClr val="000000"/>
                        </a:solidFill>
                        <a:effectLst/>
                        <a:latin typeface="メイリオ" panose="020B0604030504040204" pitchFamily="34" charset="-128"/>
                        <a:ea typeface="メイリオ" panose="020B0604030504040204" pitchFamily="34" charset="-128"/>
                      </a:endParaRPr>
                    </a:p>
                  </a:txBody>
                  <a:tcPr marL="8512" marR="8512" marT="851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ja-JP" altLang="en-US" sz="1100" b="0" i="0" u="none" strike="noStrike">
                        <a:solidFill>
                          <a:srgbClr val="000000"/>
                        </a:solidFill>
                        <a:effectLst/>
                        <a:latin typeface="メイリオ" panose="020B0604030504040204" pitchFamily="34" charset="-128"/>
                        <a:ea typeface="メイリオ" panose="020B0604030504040204" pitchFamily="34" charset="-128"/>
                      </a:endParaRPr>
                    </a:p>
                  </a:txBody>
                  <a:tcPr marL="8512" marR="8512" marT="851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5190920"/>
                  </a:ext>
                </a:extLst>
              </a:tr>
              <a:tr h="226974">
                <a:tc>
                  <a:txBody>
                    <a:bodyPr/>
                    <a:lstStyle/>
                    <a:p>
                      <a:pPr algn="l"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マーケティング活用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1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735282586"/>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メール配信機能</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メールの配信機能を保有していること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378043"/>
                  </a:ext>
                </a:extLst>
              </a:tr>
              <a:tr h="238322">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アプリプッシュ機能</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アプリでのプッシュ通知を配信できること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6671216"/>
                  </a:ext>
                </a:extLst>
              </a:tr>
              <a:tr h="238322">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LPO</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機能</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Web</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ページでのバナー・画像の出し分けができること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5302962"/>
                  </a:ext>
                </a:extLst>
              </a:tr>
              <a:tr h="238322">
                <a:tc>
                  <a:txBody>
                    <a:bodyPr/>
                    <a:lstStyle/>
                    <a:p>
                      <a:pPr algn="l" fontAlgn="t"/>
                      <a:r>
                        <a:rPr lang="en" sz="1100" b="0" i="0" u="none" strike="noStrike">
                          <a:solidFill>
                            <a:srgbClr val="000000"/>
                          </a:solidFill>
                          <a:effectLst/>
                          <a:latin typeface="メイリオ" panose="020B0604030504040204" pitchFamily="34" charset="-128"/>
                          <a:ea typeface="メイリオ" panose="020B0604030504040204" pitchFamily="34" charset="-128"/>
                        </a:rPr>
                        <a:t>LINE</a:t>
                      </a:r>
                      <a:r>
                        <a:rPr lang="ja-JP" altLang="en-US" sz="1100" b="0" i="0" u="none" strike="noStrike">
                          <a:solidFill>
                            <a:srgbClr val="000000"/>
                          </a:solidFill>
                          <a:effectLst/>
                          <a:latin typeface="メイリオ" panose="020B0604030504040204" pitchFamily="34" charset="-128"/>
                          <a:ea typeface="メイリオ" panose="020B0604030504040204" pitchFamily="34" charset="-128"/>
                        </a:rPr>
                        <a:t>ツール連携</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100" b="0" i="0" u="none" strike="noStrike" dirty="0">
                          <a:solidFill>
                            <a:srgbClr val="000000"/>
                          </a:solidFill>
                          <a:effectLst/>
                          <a:latin typeface="メイリオ" panose="020B0604030504040204" pitchFamily="34" charset="-128"/>
                          <a:ea typeface="メイリオ" panose="020B0604030504040204" pitchFamily="34" charset="-128"/>
                        </a:rPr>
                        <a:t>LINE</a:t>
                      </a:r>
                      <a:r>
                        <a:rPr lang="ja-JP" altLang="en-US" sz="1100" b="0" i="0" u="none" strike="noStrike" dirty="0">
                          <a:solidFill>
                            <a:srgbClr val="000000"/>
                          </a:solidFill>
                          <a:effectLst/>
                          <a:latin typeface="メイリオ" panose="020B0604030504040204" pitchFamily="34" charset="-128"/>
                          <a:ea typeface="メイリオ" panose="020B0604030504040204" pitchFamily="34" charset="-128"/>
                        </a:rPr>
                        <a:t>へのメッセージ配信ができること</a:t>
                      </a:r>
                    </a:p>
                  </a:txBody>
                  <a:tcPr marL="8512" marR="8512" marT="85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43870869"/>
                  </a:ext>
                </a:extLst>
              </a:tr>
            </a:tbl>
          </a:graphicData>
        </a:graphic>
      </p:graphicFrame>
    </p:spTree>
    <p:extLst>
      <p:ext uri="{BB962C8B-B14F-4D97-AF65-F5344CB8AC3E}">
        <p14:creationId xmlns:p14="http://schemas.microsoft.com/office/powerpoint/2010/main" val="5916438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45F11-DCF6-C32B-34E1-0E796DF91F0C}"/>
            </a:ext>
          </a:extLst>
        </p:cNvPr>
        <p:cNvGrpSpPr/>
        <p:nvPr/>
      </p:nvGrpSpPr>
      <p:grpSpPr>
        <a:xfrm>
          <a:off x="0" y="0"/>
          <a:ext cx="0" cy="0"/>
          <a:chOff x="0" y="0"/>
          <a:chExt cx="0" cy="0"/>
        </a:xfrm>
      </p:grpSpPr>
      <p:sp>
        <p:nvSpPr>
          <p:cNvPr id="7" name="タイトル 140">
            <a:extLst>
              <a:ext uri="{FF2B5EF4-FFF2-40B4-BE49-F238E27FC236}">
                <a16:creationId xmlns:a16="http://schemas.microsoft.com/office/drawing/2014/main" id="{B8687371-9DD2-5216-E18C-0A5DFD10C2E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dirty="0">
                <a:solidFill>
                  <a:srgbClr val="FFFFFF"/>
                </a:solidFill>
                <a:ea typeface="Meiryo UI" panose="020B0604030504040204" pitchFamily="50" charset="-128"/>
              </a:rPr>
              <a:t>共通機能概要</a:t>
            </a:r>
            <a:br>
              <a:rPr lang="en-US" altLang="ja-JP" sz="1400" dirty="0">
                <a:ea typeface="Meiryo UI" panose="020B0604030504040204" pitchFamily="50" charset="-128"/>
              </a:rPr>
            </a:br>
            <a:r>
              <a:rPr lang="ja-JP" altLang="en-US">
                <a:ea typeface="Meiryo UI" panose="020B0604030504040204" pitchFamily="50" charset="-128"/>
              </a:rPr>
              <a:t>プラットフォーム要件</a:t>
            </a:r>
            <a:r>
              <a:rPr lang="en-US" altLang="ja-JP" dirty="0">
                <a:ea typeface="Meiryo UI" panose="020B0604030504040204" pitchFamily="50" charset="-128"/>
              </a:rPr>
              <a:t> |</a:t>
            </a:r>
            <a:r>
              <a:rPr lang="ja-JP" altLang="en-US"/>
              <a:t>データ基盤に求める機能要件</a:t>
            </a:r>
            <a:r>
              <a:rPr lang="en-US" altLang="ja-JP" dirty="0">
                <a:ea typeface="Meiryo UI" panose="020B0604030504040204" pitchFamily="50" charset="-128"/>
              </a:rPr>
              <a:t>|</a:t>
            </a:r>
            <a:r>
              <a:rPr lang="ja-JP" altLang="en-US">
                <a:ea typeface="Meiryo UI" panose="020B0604030504040204" pitchFamily="50" charset="-128"/>
              </a:rPr>
              <a:t>機械学習・生成</a:t>
            </a:r>
            <a:r>
              <a:rPr lang="en-US" altLang="ja-JP" dirty="0">
                <a:ea typeface="Meiryo UI" panose="020B0604030504040204" pitchFamily="50" charset="-128"/>
              </a:rPr>
              <a:t>AI</a:t>
            </a:r>
            <a:endParaRPr lang="ja-JP" altLang="en-US">
              <a:solidFill>
                <a:srgbClr val="C8C8C8"/>
              </a:solidFill>
              <a:ea typeface="Meiryo UI" panose="020B0604030504040204" pitchFamily="50" charset="-128"/>
            </a:endParaRPr>
          </a:p>
        </p:txBody>
      </p:sp>
      <p:graphicFrame>
        <p:nvGraphicFramePr>
          <p:cNvPr id="3" name="表 2">
            <a:extLst>
              <a:ext uri="{FF2B5EF4-FFF2-40B4-BE49-F238E27FC236}">
                <a16:creationId xmlns:a16="http://schemas.microsoft.com/office/drawing/2014/main" id="{4E2B1056-7935-85B5-B0CA-4DD4B3F3C04B}"/>
              </a:ext>
            </a:extLst>
          </p:cNvPr>
          <p:cNvGraphicFramePr>
            <a:graphicFrameLocks noGrp="1"/>
          </p:cNvGraphicFramePr>
          <p:nvPr>
            <p:extLst>
              <p:ext uri="{D42A27DB-BD31-4B8C-83A1-F6EECF244321}">
                <p14:modId xmlns:p14="http://schemas.microsoft.com/office/powerpoint/2010/main" val="3052463224"/>
              </p:ext>
            </p:extLst>
          </p:nvPr>
        </p:nvGraphicFramePr>
        <p:xfrm>
          <a:off x="372826" y="1325264"/>
          <a:ext cx="11288957" cy="3799402"/>
        </p:xfrm>
        <a:graphic>
          <a:graphicData uri="http://schemas.openxmlformats.org/drawingml/2006/table">
            <a:tbl>
              <a:tblPr/>
              <a:tblGrid>
                <a:gridCol w="4141205">
                  <a:extLst>
                    <a:ext uri="{9D8B030D-6E8A-4147-A177-3AD203B41FA5}">
                      <a16:colId xmlns:a16="http://schemas.microsoft.com/office/drawing/2014/main" val="1304704156"/>
                    </a:ext>
                  </a:extLst>
                </a:gridCol>
                <a:gridCol w="7147752">
                  <a:extLst>
                    <a:ext uri="{9D8B030D-6E8A-4147-A177-3AD203B41FA5}">
                      <a16:colId xmlns:a16="http://schemas.microsoft.com/office/drawing/2014/main" val="320457207"/>
                    </a:ext>
                  </a:extLst>
                </a:gridCol>
              </a:tblGrid>
              <a:tr h="254912">
                <a:tc>
                  <a:txBody>
                    <a:bodyPr/>
                    <a:lstStyle/>
                    <a:p>
                      <a:pPr algn="l" fontAlgn="t"/>
                      <a:r>
                        <a:rPr lang="ja-JP" altLang="en-US" sz="1200" b="1" i="0" u="none" strike="noStrike">
                          <a:solidFill>
                            <a:srgbClr val="FFFFFF"/>
                          </a:solidFill>
                          <a:effectLst/>
                          <a:latin typeface="メイリオ" panose="020B0604030504040204" pitchFamily="34" charset="-128"/>
                          <a:ea typeface="メイリオ" panose="020B0604030504040204" pitchFamily="34" charset="-128"/>
                        </a:rPr>
                        <a:t>機械学習</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200" b="1" i="0" u="none" strike="noStrike">
                          <a:solidFill>
                            <a:srgbClr val="FFFFFF"/>
                          </a:solidFill>
                          <a:effectLst/>
                          <a:latin typeface="メイリオ" panose="020B0604030504040204" pitchFamily="34" charset="-128"/>
                          <a:ea typeface="メイリオ" panose="020B0604030504040204" pitchFamily="34" charset="-128"/>
                        </a:rPr>
                        <a:t>概要</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090487001"/>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予測モデル</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予測スコアリング</a:t>
                      </a:r>
                      <a:r>
                        <a:rPr lang="en-US" altLang="ja-JP" sz="1200" b="0" i="0" u="none" strike="noStrike">
                          <a:solidFill>
                            <a:srgbClr val="000000"/>
                          </a:solidFill>
                          <a:effectLst/>
                          <a:latin typeface="メイリオ" panose="020B0604030504040204" pitchFamily="34" charset="-128"/>
                          <a:ea typeface="メイリオ" panose="020B0604030504040204" pitchFamily="34" charset="-128"/>
                        </a:rPr>
                        <a:t>/</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機械学習ベースの機能をサポートしていること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36914513"/>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ライブラリの有無</a:t>
                      </a:r>
                      <a:r>
                        <a:rPr lang="en-US" altLang="ja-JP" sz="1200" b="0" i="0" u="none" strike="noStrike">
                          <a:solidFill>
                            <a:srgbClr val="000000"/>
                          </a:solidFill>
                          <a:effectLst/>
                          <a:latin typeface="メイリオ" panose="020B0604030504040204" pitchFamily="34" charset="-128"/>
                          <a:ea typeface="メイリオ" panose="020B0604030504040204" pitchFamily="34" charset="-128"/>
                        </a:rPr>
                        <a:t>/</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外部モデル参照の可否</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さまざまな機械学習アルゴリズムがライブラリとして装備されていること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43753590"/>
                  </a:ext>
                </a:extLst>
              </a:tr>
              <a:tr h="254912">
                <a:tc>
                  <a:txBody>
                    <a:bodyPr/>
                    <a:lstStyle/>
                    <a:p>
                      <a:pPr algn="l" fontAlgn="t"/>
                      <a:r>
                        <a:rPr lang="en" sz="1200" b="0" i="0" u="none" strike="noStrike">
                          <a:solidFill>
                            <a:srgbClr val="000000"/>
                          </a:solidFill>
                          <a:effectLst/>
                          <a:latin typeface="メイリオ" panose="020B0604030504040204" pitchFamily="34" charset="-128"/>
                          <a:ea typeface="メイリオ" panose="020B0604030504040204" pitchFamily="34" charset="-128"/>
                        </a:rPr>
                        <a:t>Python</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実行環境</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200" b="0" i="0" u="none" strike="noStrike">
                          <a:solidFill>
                            <a:srgbClr val="000000"/>
                          </a:solidFill>
                          <a:effectLst/>
                          <a:latin typeface="メイリオ" panose="020B0604030504040204" pitchFamily="34" charset="-128"/>
                          <a:ea typeface="メイリオ" panose="020B0604030504040204" pitchFamily="34" charset="-128"/>
                        </a:rPr>
                        <a:t>Python</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を利用した独自の機械学習モデルを構築できること。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8937517"/>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予測機能の開発と利用環境</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開発を必要とせずに、</a:t>
                      </a:r>
                      <a:r>
                        <a:rPr lang="en" sz="1200" b="0" i="0" u="none" strike="noStrike">
                          <a:solidFill>
                            <a:srgbClr val="000000"/>
                          </a:solidFill>
                          <a:effectLst/>
                          <a:latin typeface="メイリオ" panose="020B0604030504040204" pitchFamily="34" charset="-128"/>
                          <a:ea typeface="メイリオ" panose="020B0604030504040204" pitchFamily="34" charset="-128"/>
                        </a:rPr>
                        <a:t>UI</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上でスコアリングモデルを利用することは可能であること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96600700"/>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コンテンツアフィニティ</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機械学習によって、顧客ごとに興味のあるキーワードやカテゴリーを予測できること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6399827"/>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レコメンデーション</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機械学習ベースのレコメンデーションを行うことができること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3736047"/>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顧客クラスタリング</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機械学習によって、クラスタリングを行うことがでくること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3187943"/>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アトリビューション分析</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複数のチャネルを横断したアトリビューション分析を行うことができること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65934727"/>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ルックアライクモデリング</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ルックアライクモデリングを使用することができること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9914268"/>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カスタマージャーニー分析</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カスタマージャーニー分析を行うことができること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4394590"/>
                  </a:ext>
                </a:extLst>
              </a:tr>
              <a:tr h="242773">
                <a:tc>
                  <a:txBody>
                    <a:bodyPr/>
                    <a:lstStyle/>
                    <a:p>
                      <a:pPr algn="l" fontAlgn="b"/>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104" marR="9104" marT="910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ja-JP" altLang="en-US" sz="1200" b="0" i="0" u="none" strike="noStrike">
                        <a:solidFill>
                          <a:srgbClr val="000000"/>
                        </a:solidFill>
                        <a:effectLst/>
                        <a:latin typeface="メイリオ" panose="020B0604030504040204" pitchFamily="34" charset="-128"/>
                        <a:ea typeface="メイリオ" panose="020B0604030504040204" pitchFamily="34" charset="-128"/>
                      </a:endParaRPr>
                    </a:p>
                  </a:txBody>
                  <a:tcPr marL="9104" marR="9104" marT="9104"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4887132"/>
                  </a:ext>
                </a:extLst>
              </a:tr>
              <a:tr h="242773">
                <a:tc>
                  <a:txBody>
                    <a:bodyPr/>
                    <a:lstStyle/>
                    <a:p>
                      <a:pPr algn="l" fontAlgn="t"/>
                      <a:r>
                        <a:rPr lang="en" sz="1200" b="1" i="0" u="none" strike="noStrike">
                          <a:solidFill>
                            <a:srgbClr val="FFFFFF"/>
                          </a:solidFill>
                          <a:effectLst/>
                          <a:latin typeface="メイリオ" panose="020B0604030504040204" pitchFamily="34" charset="-128"/>
                          <a:ea typeface="メイリオ" panose="020B0604030504040204" pitchFamily="34" charset="-128"/>
                        </a:rPr>
                        <a:t>LLM</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200" b="1" i="0" u="none" strike="noStrike">
                          <a:solidFill>
                            <a:srgbClr val="FFFFFF"/>
                          </a:solidFill>
                          <a:effectLst/>
                          <a:latin typeface="メイリオ" panose="020B0604030504040204" pitchFamily="34" charset="-128"/>
                          <a:ea typeface="メイリオ" panose="020B0604030504040204" pitchFamily="34" charset="-128"/>
                        </a:rPr>
                        <a:t>概要</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760239103"/>
                  </a:ext>
                </a:extLst>
              </a:tr>
              <a:tr h="254912">
                <a:tc>
                  <a:txBody>
                    <a:bodyPr/>
                    <a:lstStyle/>
                    <a:p>
                      <a:pPr algn="l" fontAlgn="t"/>
                      <a:r>
                        <a:rPr lang="en" sz="1200" b="0" i="0" u="none" strike="noStrike">
                          <a:solidFill>
                            <a:srgbClr val="000000"/>
                          </a:solidFill>
                          <a:effectLst/>
                          <a:latin typeface="メイリオ" panose="020B0604030504040204" pitchFamily="34" charset="-128"/>
                          <a:ea typeface="メイリオ" panose="020B0604030504040204" pitchFamily="34" charset="-128"/>
                        </a:rPr>
                        <a:t>LLM</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の実装</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200" b="0" i="0" u="none" strike="noStrike">
                          <a:solidFill>
                            <a:srgbClr val="000000"/>
                          </a:solidFill>
                          <a:effectLst/>
                          <a:latin typeface="メイリオ" panose="020B0604030504040204" pitchFamily="34" charset="-128"/>
                          <a:ea typeface="メイリオ" panose="020B0604030504040204" pitchFamily="34" charset="-128"/>
                        </a:rPr>
                        <a:t>LLM</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を用いたデータ収集、分析機能を有していること。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7561523"/>
                  </a:ext>
                </a:extLst>
              </a:tr>
              <a:tr h="254912">
                <a:tc>
                  <a:txBody>
                    <a:bodyPr/>
                    <a:lstStyle/>
                    <a:p>
                      <a:pPr algn="l" fontAlgn="t"/>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任意の</a:t>
                      </a:r>
                      <a:r>
                        <a:rPr lang="en" sz="1200" b="0" i="0" u="none" strike="noStrike">
                          <a:solidFill>
                            <a:srgbClr val="000000"/>
                          </a:solidFill>
                          <a:effectLst/>
                          <a:latin typeface="メイリオ" panose="020B0604030504040204" pitchFamily="34" charset="-128"/>
                          <a:ea typeface="メイリオ" panose="020B0604030504040204" pitchFamily="34" charset="-128"/>
                        </a:rPr>
                        <a:t>Agent</a:t>
                      </a:r>
                      <a:r>
                        <a:rPr lang="ja-JP" altLang="en-US" sz="1200" b="0" i="0" u="none" strike="noStrike">
                          <a:solidFill>
                            <a:srgbClr val="000000"/>
                          </a:solidFill>
                          <a:effectLst/>
                          <a:latin typeface="メイリオ" panose="020B0604030504040204" pitchFamily="34" charset="-128"/>
                          <a:ea typeface="メイリオ" panose="020B0604030504040204" pitchFamily="34" charset="-128"/>
                        </a:rPr>
                        <a:t>の作成</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200" b="0" i="0" u="none" strike="noStrike" dirty="0">
                          <a:solidFill>
                            <a:srgbClr val="000000"/>
                          </a:solidFill>
                          <a:effectLst/>
                          <a:latin typeface="メイリオ" panose="020B0604030504040204" pitchFamily="34" charset="-128"/>
                          <a:ea typeface="メイリオ" panose="020B0604030504040204" pitchFamily="34" charset="-128"/>
                        </a:rPr>
                        <a:t>UI</a:t>
                      </a:r>
                      <a:r>
                        <a:rPr lang="ja-JP" altLang="en-US" sz="1200" b="0" i="0" u="none" strike="noStrike" dirty="0">
                          <a:solidFill>
                            <a:srgbClr val="000000"/>
                          </a:solidFill>
                          <a:effectLst/>
                          <a:latin typeface="メイリオ" panose="020B0604030504040204" pitchFamily="34" charset="-128"/>
                          <a:ea typeface="メイリオ" panose="020B0604030504040204" pitchFamily="34" charset="-128"/>
                        </a:rPr>
                        <a:t>の中で自社の要件にあった任意の</a:t>
                      </a:r>
                      <a:r>
                        <a:rPr lang="en" sz="1200" b="0" i="0" u="none" strike="noStrike" dirty="0">
                          <a:solidFill>
                            <a:srgbClr val="000000"/>
                          </a:solidFill>
                          <a:effectLst/>
                          <a:latin typeface="メイリオ" panose="020B0604030504040204" pitchFamily="34" charset="-128"/>
                          <a:ea typeface="メイリオ" panose="020B0604030504040204" pitchFamily="34" charset="-128"/>
                        </a:rPr>
                        <a:t>Agent</a:t>
                      </a:r>
                      <a:r>
                        <a:rPr lang="ja-JP" altLang="en-US" sz="1200" b="0" i="0" u="none" strike="noStrike" dirty="0">
                          <a:solidFill>
                            <a:srgbClr val="000000"/>
                          </a:solidFill>
                          <a:effectLst/>
                          <a:latin typeface="メイリオ" panose="020B0604030504040204" pitchFamily="34" charset="-128"/>
                          <a:ea typeface="メイリオ" panose="020B0604030504040204" pitchFamily="34" charset="-128"/>
                        </a:rPr>
                        <a:t>の作成ができること。</a:t>
                      </a:r>
                    </a:p>
                  </a:txBody>
                  <a:tcPr marL="9104" marR="9104" marT="910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84363419"/>
                  </a:ext>
                </a:extLst>
              </a:tr>
            </a:tbl>
          </a:graphicData>
        </a:graphic>
      </p:graphicFrame>
    </p:spTree>
    <p:extLst>
      <p:ext uri="{BB962C8B-B14F-4D97-AF65-F5344CB8AC3E}">
        <p14:creationId xmlns:p14="http://schemas.microsoft.com/office/powerpoint/2010/main" val="15589564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CDF8ED-98FF-31DB-E6FA-0B6F32D68248}"/>
            </a:ext>
          </a:extLst>
        </p:cNvPr>
        <p:cNvGrpSpPr/>
        <p:nvPr/>
      </p:nvGrpSpPr>
      <p:grpSpPr>
        <a:xfrm>
          <a:off x="0" y="0"/>
          <a:ext cx="0" cy="0"/>
          <a:chOff x="0" y="0"/>
          <a:chExt cx="0" cy="0"/>
        </a:xfrm>
      </p:grpSpPr>
      <p:sp>
        <p:nvSpPr>
          <p:cNvPr id="7" name="タイトル 140">
            <a:extLst>
              <a:ext uri="{FF2B5EF4-FFF2-40B4-BE49-F238E27FC236}">
                <a16:creationId xmlns:a16="http://schemas.microsoft.com/office/drawing/2014/main" id="{4910655E-78C4-EA8D-D7F4-1E2C84A7632C}"/>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zh-TW" altLang="en-US" sz="1400" dirty="0">
                <a:solidFill>
                  <a:srgbClr val="FFFFFF"/>
                </a:solidFill>
                <a:ea typeface="Meiryo UI" panose="020B0604030504040204" pitchFamily="50" charset="-128"/>
              </a:rPr>
              <a:t>共通機能概要</a:t>
            </a:r>
            <a:br>
              <a:rPr lang="en-US" altLang="ja-JP" sz="1400" dirty="0">
                <a:ea typeface="Meiryo UI" panose="020B0604030504040204" pitchFamily="50" charset="-128"/>
              </a:rPr>
            </a:br>
            <a:r>
              <a:rPr lang="ja-JP" altLang="en-US">
                <a:ea typeface="Meiryo UI" panose="020B0604030504040204" pitchFamily="50" charset="-128"/>
              </a:rPr>
              <a:t>プラットフォーム要件</a:t>
            </a:r>
            <a:r>
              <a:rPr lang="en-US" altLang="ja-JP" dirty="0">
                <a:ea typeface="Meiryo UI" panose="020B0604030504040204" pitchFamily="50" charset="-128"/>
              </a:rPr>
              <a:t> |</a:t>
            </a:r>
            <a:r>
              <a:rPr lang="ja-JP" altLang="en-US"/>
              <a:t>データ基盤に求める機能要件</a:t>
            </a:r>
            <a:r>
              <a:rPr lang="en-US" altLang="ja-JP" dirty="0">
                <a:ea typeface="Meiryo UI" panose="020B0604030504040204" pitchFamily="50" charset="-128"/>
              </a:rPr>
              <a:t>|</a:t>
            </a:r>
            <a:r>
              <a:rPr lang="ja-JP" altLang="en-US">
                <a:ea typeface="Meiryo UI" panose="020B0604030504040204" pitchFamily="50" charset="-128"/>
              </a:rPr>
              <a:t>セキュリティ・サポート</a:t>
            </a:r>
            <a:endParaRPr lang="ja-JP" altLang="en-US">
              <a:solidFill>
                <a:srgbClr val="C8C8C8"/>
              </a:solidFill>
              <a:ea typeface="Meiryo UI" panose="020B0604030504040204" pitchFamily="50" charset="-128"/>
            </a:endParaRPr>
          </a:p>
        </p:txBody>
      </p:sp>
      <p:graphicFrame>
        <p:nvGraphicFramePr>
          <p:cNvPr id="3" name="表 2">
            <a:extLst>
              <a:ext uri="{FF2B5EF4-FFF2-40B4-BE49-F238E27FC236}">
                <a16:creationId xmlns:a16="http://schemas.microsoft.com/office/drawing/2014/main" id="{A7775D17-8375-F9BB-AE65-610CCC665A6E}"/>
              </a:ext>
            </a:extLst>
          </p:cNvPr>
          <p:cNvGraphicFramePr>
            <a:graphicFrameLocks noGrp="1"/>
          </p:cNvGraphicFramePr>
          <p:nvPr>
            <p:extLst>
              <p:ext uri="{D42A27DB-BD31-4B8C-83A1-F6EECF244321}">
                <p14:modId xmlns:p14="http://schemas.microsoft.com/office/powerpoint/2010/main" val="956038967"/>
              </p:ext>
            </p:extLst>
          </p:nvPr>
        </p:nvGraphicFramePr>
        <p:xfrm>
          <a:off x="489856" y="1153420"/>
          <a:ext cx="10896013" cy="4885647"/>
        </p:xfrm>
        <a:graphic>
          <a:graphicData uri="http://schemas.openxmlformats.org/drawingml/2006/table">
            <a:tbl>
              <a:tblPr/>
              <a:tblGrid>
                <a:gridCol w="3997059">
                  <a:extLst>
                    <a:ext uri="{9D8B030D-6E8A-4147-A177-3AD203B41FA5}">
                      <a16:colId xmlns:a16="http://schemas.microsoft.com/office/drawing/2014/main" val="1231818369"/>
                    </a:ext>
                  </a:extLst>
                </a:gridCol>
                <a:gridCol w="6898954">
                  <a:extLst>
                    <a:ext uri="{9D8B030D-6E8A-4147-A177-3AD203B41FA5}">
                      <a16:colId xmlns:a16="http://schemas.microsoft.com/office/drawing/2014/main" val="3838208433"/>
                    </a:ext>
                  </a:extLst>
                </a:gridCol>
              </a:tblGrid>
              <a:tr h="234323">
                <a:tc>
                  <a:txBody>
                    <a:bodyPr/>
                    <a:lstStyle/>
                    <a:p>
                      <a:pPr algn="l" fontAlgn="t"/>
                      <a:r>
                        <a:rPr lang="ja-JP" altLang="en-US" sz="1000" b="1" i="0" u="none" strike="noStrike">
                          <a:solidFill>
                            <a:srgbClr val="FFFFFF"/>
                          </a:solidFill>
                          <a:effectLst/>
                          <a:latin typeface="メイリオ" panose="020B0604030504040204" pitchFamily="34" charset="-128"/>
                          <a:ea typeface="メイリオ" panose="020B0604030504040204" pitchFamily="34" charset="-128"/>
                        </a:rPr>
                        <a:t>セキュリティ</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0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170715879"/>
                  </a:ext>
                </a:extLst>
              </a:tr>
              <a:tr h="492078">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アイデンティティ・フェデレーション</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Google、SAML、Azure Active Directory</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等のアイデンティティ・フェデレーション（</a:t>
                      </a:r>
                      <a:r>
                        <a:rPr lang="en" sz="1000" b="0" i="0" u="none" strike="noStrike">
                          <a:solidFill>
                            <a:srgbClr val="000000"/>
                          </a:solidFill>
                          <a:effectLst/>
                          <a:latin typeface="メイリオ" panose="020B0604030504040204" pitchFamily="34" charset="-128"/>
                          <a:ea typeface="メイリオ" panose="020B0604030504040204" pitchFamily="34" charset="-128"/>
                        </a:rPr>
                        <a:t>ID</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フェデレーション管理）に対応していること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83980381"/>
                  </a:ext>
                </a:extLst>
              </a:tr>
              <a:tr h="246040">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ISMAP</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ISMAP</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取得済み、もしくは</a:t>
                      </a:r>
                      <a:r>
                        <a:rPr lang="en" sz="1000" b="0" i="0" u="none" strike="noStrike">
                          <a:solidFill>
                            <a:srgbClr val="000000"/>
                          </a:solidFill>
                          <a:effectLst/>
                          <a:latin typeface="メイリオ" panose="020B0604030504040204" pitchFamily="34" charset="-128"/>
                          <a:ea typeface="メイリオ" panose="020B0604030504040204" pitchFamily="34" charset="-128"/>
                        </a:rPr>
                        <a:t>ISMAP</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に準拠したセキュリティ対策ができていること。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99973091"/>
                  </a:ext>
                </a:extLst>
              </a:tr>
              <a:tr h="246040">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ISO 27001</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への対応</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ISO27001</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に準拠していること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33374556"/>
                  </a:ext>
                </a:extLst>
              </a:tr>
              <a:tr h="246040">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CCPA</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コンプライアンス</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CCPA</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に対応していること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1579250"/>
                  </a:ext>
                </a:extLst>
              </a:tr>
              <a:tr h="246040">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GDPR</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コンプライアンス</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GDPR</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に対応していること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02323841"/>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監査ログ</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システム稼働についての監査ログを保持していること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86097030"/>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監査ログ解析（内部）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監査ログに対して、分析を行う機能を持っていること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8275288"/>
                  </a:ext>
                </a:extLst>
              </a:tr>
              <a:tr h="246040">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IP</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ホワイトリスト</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特定の</a:t>
                      </a:r>
                      <a:r>
                        <a:rPr lang="en" sz="1000" b="0" i="0" u="none" strike="noStrike">
                          <a:solidFill>
                            <a:srgbClr val="000000"/>
                          </a:solidFill>
                          <a:effectLst/>
                          <a:latin typeface="メイリオ" panose="020B0604030504040204" pitchFamily="34" charset="-128"/>
                          <a:ea typeface="メイリオ" panose="020B0604030504040204" pitchFamily="34" charset="-128"/>
                        </a:rPr>
                        <a:t>IP</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アドレスからのアクセスに制限できること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3797854"/>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パーミッション</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パーミッションコントロールを可能とすること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09598427"/>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グループベースのアクセス制御</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個人単位だけではなく、グループ単位で権限を管理を可能とすること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56175727"/>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高度な権限管理</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データベースレベル、カラムレベル等での高度な権限管理を可能とすること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1742619"/>
                  </a:ext>
                </a:extLst>
              </a:tr>
              <a:tr h="234323">
                <a:tc>
                  <a:txBody>
                    <a:bodyPr/>
                    <a:lstStyle/>
                    <a:p>
                      <a:pPr algn="l" fontAlgn="b"/>
                      <a:endParaRPr lang="ja-JP" altLang="en-US" sz="1000" b="0" i="0" u="none" strike="noStrike">
                        <a:solidFill>
                          <a:srgbClr val="000000"/>
                        </a:solidFill>
                        <a:effectLst/>
                        <a:latin typeface="メイリオ" panose="020B0604030504040204" pitchFamily="34" charset="-128"/>
                        <a:ea typeface="メイリオ" panose="020B0604030504040204" pitchFamily="34" charset="-128"/>
                      </a:endParaRPr>
                    </a:p>
                  </a:txBody>
                  <a:tcPr marL="8787" marR="8787" marT="878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endParaRPr lang="ja-JP" altLang="en-US" sz="1000" b="0" i="0" u="none" strike="noStrike">
                        <a:solidFill>
                          <a:srgbClr val="000000"/>
                        </a:solidFill>
                        <a:effectLst/>
                        <a:latin typeface="メイリオ" panose="020B0604030504040204" pitchFamily="34" charset="-128"/>
                        <a:ea typeface="メイリオ" panose="020B0604030504040204" pitchFamily="34" charset="-128"/>
                      </a:endParaRPr>
                    </a:p>
                  </a:txBody>
                  <a:tcPr marL="8787" marR="8787" marT="8787"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59102426"/>
                  </a:ext>
                </a:extLst>
              </a:tr>
              <a:tr h="234323">
                <a:tc>
                  <a:txBody>
                    <a:bodyPr/>
                    <a:lstStyle/>
                    <a:p>
                      <a:pPr algn="l" fontAlgn="t"/>
                      <a:r>
                        <a:rPr lang="ja-JP" altLang="en-US" sz="1000" b="1" i="0" u="none" strike="noStrike">
                          <a:solidFill>
                            <a:srgbClr val="FFFFFF"/>
                          </a:solidFill>
                          <a:effectLst/>
                          <a:latin typeface="メイリオ" panose="020B0604030504040204" pitchFamily="34" charset="-128"/>
                          <a:ea typeface="メイリオ" panose="020B0604030504040204" pitchFamily="34" charset="-128"/>
                        </a:rPr>
                        <a:t>サポート</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t"/>
                      <a:r>
                        <a:rPr lang="ja-JP" altLang="en-US" sz="1000" b="1" i="0" u="none" strike="noStrike">
                          <a:solidFill>
                            <a:srgbClr val="FFFFFF"/>
                          </a:solidFill>
                          <a:effectLst/>
                          <a:latin typeface="メイリオ" panose="020B0604030504040204" pitchFamily="34" charset="-128"/>
                          <a:ea typeface="メイリオ" panose="020B0604030504040204" pitchFamily="34" charset="-128"/>
                        </a:rPr>
                        <a:t>概要</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682533725"/>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ライブサポート</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直接ライブサポートを行うための仕組みを提供していること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4019309"/>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サポートチケットへのアクセス</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管理コンソールから、ユーザーはオープンなサポートチケットに簡単にアクセスできること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0909825"/>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開発・運用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開発環境と本番環境等、複数のアカウントを提供できるシステムであること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06307889"/>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テクニカルサポートの方法</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en" sz="1000" b="0" i="0" u="none" strike="noStrike">
                          <a:solidFill>
                            <a:srgbClr val="000000"/>
                          </a:solidFill>
                          <a:effectLst/>
                          <a:latin typeface="メイリオ" panose="020B0604030504040204" pitchFamily="34" charset="-128"/>
                          <a:ea typeface="メイリオ" panose="020B0604030504040204" pitchFamily="34" charset="-128"/>
                        </a:rPr>
                        <a:t>Slack、</a:t>
                      </a:r>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チャット、メール等でのテクニカルサポートが対応できること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1175701"/>
                  </a:ext>
                </a:extLst>
              </a:tr>
              <a:tr h="246040">
                <a:tc>
                  <a:txBody>
                    <a:bodyPr/>
                    <a:lstStyle/>
                    <a:p>
                      <a:pPr algn="l" fontAlgn="t"/>
                      <a:r>
                        <a:rPr lang="ja-JP" altLang="en-US" sz="1000" b="0" i="0" u="none" strike="noStrike">
                          <a:solidFill>
                            <a:srgbClr val="000000"/>
                          </a:solidFill>
                          <a:effectLst/>
                          <a:latin typeface="メイリオ" panose="020B0604030504040204" pitchFamily="34" charset="-128"/>
                          <a:ea typeface="メイリオ" panose="020B0604030504040204" pitchFamily="34" charset="-128"/>
                        </a:rPr>
                        <a:t>利活用のためのサポート</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t"/>
                      <a:r>
                        <a:rPr lang="ja-JP" altLang="en-US" sz="1000" b="0" i="0" u="none" strike="noStrike" dirty="0">
                          <a:solidFill>
                            <a:srgbClr val="000000"/>
                          </a:solidFill>
                          <a:effectLst/>
                          <a:latin typeface="メイリオ" panose="020B0604030504040204" pitchFamily="34" charset="-128"/>
                          <a:ea typeface="メイリオ" panose="020B0604030504040204" pitchFamily="34" charset="-128"/>
                        </a:rPr>
                        <a:t>カスタマーサクセスによる定期的な利用サポートを受けられること</a:t>
                      </a:r>
                    </a:p>
                  </a:txBody>
                  <a:tcPr marL="8787" marR="8787" marT="8787"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16641924"/>
                  </a:ext>
                </a:extLst>
              </a:tr>
            </a:tbl>
          </a:graphicData>
        </a:graphic>
      </p:graphicFrame>
    </p:spTree>
    <p:extLst>
      <p:ext uri="{BB962C8B-B14F-4D97-AF65-F5344CB8AC3E}">
        <p14:creationId xmlns:p14="http://schemas.microsoft.com/office/powerpoint/2010/main" val="38252469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4ED17-F1D2-67F7-27AF-AB94079179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2E2F5DE-FABA-EE4C-8E93-5CCB5752D35C}"/>
              </a:ext>
            </a:extLst>
          </p:cNvPr>
          <p:cNvSpPr>
            <a:spLocks noGrp="1"/>
          </p:cNvSpPr>
          <p:nvPr>
            <p:ph type="title"/>
          </p:nvPr>
        </p:nvSpPr>
        <p:spPr/>
        <p:txBody>
          <a:bodyPr vert="horz"/>
          <a:lstStyle/>
          <a:p>
            <a:r>
              <a:rPr lang="ja-JP" altLang="en-US">
                <a:ea typeface="Meiryo UI" panose="020B0604030504040204" pitchFamily="50" charset="-128"/>
              </a:rPr>
              <a:t>マーケティング</a:t>
            </a:r>
          </a:p>
        </p:txBody>
      </p:sp>
    </p:spTree>
    <p:extLst>
      <p:ext uri="{BB962C8B-B14F-4D97-AF65-F5344CB8AC3E}">
        <p14:creationId xmlns:p14="http://schemas.microsoft.com/office/powerpoint/2010/main" val="24875693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CF7C26-AC24-51C6-DCBE-59D67F0331CD}"/>
            </a:ext>
          </a:extLst>
        </p:cNvPr>
        <p:cNvGrpSpPr/>
        <p:nvPr/>
      </p:nvGrpSpPr>
      <p:grpSpPr>
        <a:xfrm>
          <a:off x="0" y="0"/>
          <a:ext cx="0" cy="0"/>
          <a:chOff x="0" y="0"/>
          <a:chExt cx="0" cy="0"/>
        </a:xfrm>
      </p:grpSpPr>
      <p:cxnSp>
        <p:nvCxnSpPr>
          <p:cNvPr id="93" name="Straight Connector 92">
            <a:extLst>
              <a:ext uri="{FF2B5EF4-FFF2-40B4-BE49-F238E27FC236}">
                <a16:creationId xmlns:a16="http://schemas.microsoft.com/office/drawing/2014/main" id="{CE630A9F-1C41-68C7-DC8B-12A488F70C68}"/>
              </a:ext>
            </a:extLst>
          </p:cNvPr>
          <p:cNvCxnSpPr>
            <a:cxnSpLocks/>
          </p:cNvCxnSpPr>
          <p:nvPr/>
        </p:nvCxnSpPr>
        <p:spPr>
          <a:xfrm>
            <a:off x="9801032" y="1842937"/>
            <a:ext cx="0" cy="4508303"/>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2F01648-DE2F-FA6C-D102-896261812EDD}"/>
              </a:ext>
            </a:extLst>
          </p:cNvPr>
          <p:cNvCxnSpPr>
            <a:cxnSpLocks/>
          </p:cNvCxnSpPr>
          <p:nvPr/>
        </p:nvCxnSpPr>
        <p:spPr>
          <a:xfrm>
            <a:off x="7761713" y="1842937"/>
            <a:ext cx="0" cy="4508303"/>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76" name="直線コネクタ 272">
            <a:extLst>
              <a:ext uri="{FF2B5EF4-FFF2-40B4-BE49-F238E27FC236}">
                <a16:creationId xmlns:a16="http://schemas.microsoft.com/office/drawing/2014/main" id="{B6778433-6351-3F04-B6C7-CCC11392231D}"/>
              </a:ext>
            </a:extLst>
          </p:cNvPr>
          <p:cNvCxnSpPr>
            <a:cxnSpLocks/>
          </p:cNvCxnSpPr>
          <p:nvPr/>
        </p:nvCxnSpPr>
        <p:spPr>
          <a:xfrm>
            <a:off x="342522" y="3159895"/>
            <a:ext cx="11506798" cy="0"/>
          </a:xfrm>
          <a:prstGeom prst="line">
            <a:avLst/>
          </a:prstGeom>
          <a:noFill/>
          <a:ln w="9525" cap="rnd" cmpd="sng" algn="ctr">
            <a:solidFill>
              <a:srgbClr val="9A9A9A"/>
            </a:solidFill>
            <a:prstDash val="sysDot"/>
          </a:ln>
          <a:effectLst/>
        </p:spPr>
      </p:cxnSp>
      <p:cxnSp>
        <p:nvCxnSpPr>
          <p:cNvPr id="77" name="直線コネクタ 272">
            <a:extLst>
              <a:ext uri="{FF2B5EF4-FFF2-40B4-BE49-F238E27FC236}">
                <a16:creationId xmlns:a16="http://schemas.microsoft.com/office/drawing/2014/main" id="{F5084033-3B1E-DB05-263B-72E81113775E}"/>
              </a:ext>
            </a:extLst>
          </p:cNvPr>
          <p:cNvCxnSpPr>
            <a:cxnSpLocks/>
          </p:cNvCxnSpPr>
          <p:nvPr/>
        </p:nvCxnSpPr>
        <p:spPr>
          <a:xfrm>
            <a:off x="342522" y="4241563"/>
            <a:ext cx="11506798" cy="0"/>
          </a:xfrm>
          <a:prstGeom prst="line">
            <a:avLst/>
          </a:prstGeom>
          <a:noFill/>
          <a:ln w="9525" cap="rnd" cmpd="sng" algn="ctr">
            <a:solidFill>
              <a:srgbClr val="9A9A9A"/>
            </a:solidFill>
            <a:prstDash val="sysDot"/>
          </a:ln>
          <a:effectLst/>
        </p:spPr>
      </p:cxnSp>
      <p:sp>
        <p:nvSpPr>
          <p:cNvPr id="3" name="タイトル 140">
            <a:extLst>
              <a:ext uri="{FF2B5EF4-FFF2-40B4-BE49-F238E27FC236}">
                <a16:creationId xmlns:a16="http://schemas.microsoft.com/office/drawing/2014/main" id="{A97A0381-4A79-C666-953C-A1C6F2D5F5D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zh-TW" altLang="en-US"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共通機能概要</a:t>
            </a:r>
            <a:br>
              <a:rPr kumimoji="0" lang="en-US" altLang="ja-JP"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マーケティング</a:t>
            </a:r>
            <a:r>
              <a:rPr kumimoji="0" lang="en-US" altLang="ja-JP"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 | </a:t>
            </a: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マーケティング施策、活用媒体</a:t>
            </a:r>
          </a:p>
        </p:txBody>
      </p:sp>
      <p:sp>
        <p:nvSpPr>
          <p:cNvPr id="6" name="テキスト ボックス 15">
            <a:extLst>
              <a:ext uri="{FF2B5EF4-FFF2-40B4-BE49-F238E27FC236}">
                <a16:creationId xmlns:a16="http://schemas.microsoft.com/office/drawing/2014/main" id="{8348BD24-1CBC-DC08-E60B-49125852B868}"/>
              </a:ext>
            </a:extLst>
          </p:cNvPr>
          <p:cNvSpPr txBox="1"/>
          <p:nvPr/>
        </p:nvSpPr>
        <p:spPr>
          <a:xfrm>
            <a:off x="344544" y="723741"/>
            <a:ext cx="11476651" cy="67336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a:ln>
                  <a:noFill/>
                </a:ln>
                <a:solidFill>
                  <a:srgbClr val="000000"/>
                </a:solidFill>
                <a:effectLst/>
                <a:uLnTx/>
                <a:uFillTx/>
                <a:latin typeface="Meiryo UI"/>
                <a:ea typeface="+mn-ea"/>
                <a:cs typeface="+mn-cs"/>
              </a:rPr>
              <a:t>ローンチ前</a:t>
            </a:r>
            <a:r>
              <a:rPr kumimoji="0" lang="en-US" altLang="ja-JP" sz="1800" b="0" i="0" u="none" strike="noStrike" kern="1200" cap="none" spc="0" normalizeH="0" baseline="0" noProof="0">
                <a:ln>
                  <a:noFill/>
                </a:ln>
                <a:solidFill>
                  <a:srgbClr val="000000"/>
                </a:solidFill>
                <a:effectLst/>
                <a:uLnTx/>
                <a:uFillTx/>
                <a:latin typeface="Meiryo UI"/>
                <a:ea typeface="+mn-ea"/>
                <a:cs typeface="+mn-cs"/>
              </a:rPr>
              <a:t>〜</a:t>
            </a:r>
            <a:r>
              <a:rPr kumimoji="0" lang="ja-JP" altLang="en-US" sz="1800" b="0" i="0" u="none" strike="noStrike" kern="1200" cap="none" spc="0" normalizeH="0" baseline="0" noProof="0">
                <a:ln>
                  <a:noFill/>
                </a:ln>
                <a:solidFill>
                  <a:srgbClr val="000000"/>
                </a:solidFill>
                <a:effectLst/>
                <a:uLnTx/>
                <a:uFillTx/>
                <a:latin typeface="Meiryo UI"/>
                <a:ea typeface="+mn-ea"/>
                <a:cs typeface="+mn-cs"/>
              </a:rPr>
              <a:t>運用期までを見据え、メール・</a:t>
            </a:r>
            <a:r>
              <a:rPr kumimoji="0" lang="en-US" altLang="ja-JP" sz="1800" b="0" i="0" u="none" strike="noStrike" kern="1200" cap="none" spc="0" normalizeH="0" baseline="0" noProof="0" err="1">
                <a:ln>
                  <a:noFill/>
                </a:ln>
                <a:solidFill>
                  <a:srgbClr val="000000"/>
                </a:solidFill>
                <a:effectLst/>
                <a:uLnTx/>
                <a:uFillTx/>
                <a:latin typeface="Meiryo UI"/>
                <a:ea typeface="+mn-ea"/>
                <a:cs typeface="+mn-cs"/>
              </a:rPr>
              <a:t>SNS</a:t>
            </a:r>
            <a:r>
              <a:rPr kumimoji="0" lang="ja-JP" altLang="en-US" sz="1800" b="0" i="0" u="none" strike="noStrike" kern="1200" cap="none" spc="0" normalizeH="0" baseline="0" noProof="0">
                <a:ln>
                  <a:noFill/>
                </a:ln>
                <a:solidFill>
                  <a:srgbClr val="000000"/>
                </a:solidFill>
                <a:effectLst/>
                <a:uLnTx/>
                <a:uFillTx/>
                <a:latin typeface="Meiryo UI"/>
                <a:ea typeface="+mn-ea"/>
                <a:cs typeface="+mn-cs"/>
              </a:rPr>
              <a:t>・広告・オウンドメディアを段階的に活用。ローンチ前後に話題性と注目の波を</a:t>
            </a:r>
            <a:br>
              <a:rPr kumimoji="0" lang="en-US" altLang="ja-JP" sz="1800" b="0" i="0" u="none" strike="noStrike" kern="1200" cap="none" spc="0" normalizeH="0" baseline="0" noProof="0">
                <a:ln>
                  <a:noFill/>
                </a:ln>
                <a:solidFill>
                  <a:srgbClr val="000000"/>
                </a:solidFill>
                <a:effectLst/>
                <a:uLnTx/>
                <a:uFillTx/>
                <a:latin typeface="Meiryo UI"/>
                <a:ea typeface="+mn-ea"/>
                <a:cs typeface="+mn-cs"/>
              </a:rPr>
            </a:br>
            <a:r>
              <a:rPr kumimoji="0" lang="ja-JP" altLang="en-US" sz="1800" b="0" i="0" u="none" strike="noStrike" kern="1200" cap="none" spc="0" normalizeH="0" baseline="0" noProof="0">
                <a:ln>
                  <a:noFill/>
                </a:ln>
                <a:solidFill>
                  <a:srgbClr val="000000"/>
                </a:solidFill>
                <a:effectLst/>
                <a:uLnTx/>
                <a:uFillTx/>
                <a:latin typeface="Meiryo UI"/>
                <a:ea typeface="+mn-ea"/>
                <a:cs typeface="+mn-cs"/>
              </a:rPr>
              <a:t>設計し、コールドスタートを回避。初期フェーズでの会員獲得から、継続的な施策連動による関係構築・利用促進へと展開。</a:t>
            </a:r>
            <a:endParaRPr kumimoji="0" lang="ja-JP" altLang="en-US" sz="1800" b="0" i="0" u="none" strike="noStrike" kern="1200" cap="none" spc="0" normalizeH="0" baseline="0" noProof="0">
              <a:ln>
                <a:noFill/>
              </a:ln>
              <a:solidFill>
                <a:srgbClr val="000000"/>
              </a:solidFill>
              <a:effectLst/>
              <a:uLnTx/>
              <a:uFillTx/>
              <a:latin typeface="Meiryo UI"/>
              <a:ea typeface="Meiryo UI"/>
              <a:cs typeface="+mn-cs"/>
            </a:endParaRPr>
          </a:p>
        </p:txBody>
      </p:sp>
      <p:sp>
        <p:nvSpPr>
          <p:cNvPr id="5" name="Rectangle 4">
            <a:extLst>
              <a:ext uri="{FF2B5EF4-FFF2-40B4-BE49-F238E27FC236}">
                <a16:creationId xmlns:a16="http://schemas.microsoft.com/office/drawing/2014/main" id="{983A6793-8EAF-5435-B36D-AFD478444584}"/>
              </a:ext>
            </a:extLst>
          </p:cNvPr>
          <p:cNvSpPr/>
          <p:nvPr/>
        </p:nvSpPr>
        <p:spPr>
          <a:xfrm>
            <a:off x="7807840" y="2131888"/>
            <a:ext cx="1941529" cy="3137682"/>
          </a:xfrm>
          <a:prstGeom prst="rect">
            <a:avLst/>
          </a:prstGeom>
          <a:solidFill>
            <a:srgbClr val="006DAA">
              <a:alpha val="11000"/>
            </a:srgb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8" name="Rectangle 6">
            <a:extLst>
              <a:ext uri="{FF2B5EF4-FFF2-40B4-BE49-F238E27FC236}">
                <a16:creationId xmlns:a16="http://schemas.microsoft.com/office/drawing/2014/main" id="{BA3DD739-7914-3FB3-D2CA-A27D2DD15B8D}"/>
              </a:ext>
            </a:extLst>
          </p:cNvPr>
          <p:cNvSpPr/>
          <p:nvPr/>
        </p:nvSpPr>
        <p:spPr>
          <a:xfrm>
            <a:off x="342523" y="2131888"/>
            <a:ext cx="1091484" cy="97434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メール配信</a:t>
            </a:r>
          </a:p>
        </p:txBody>
      </p:sp>
      <p:cxnSp>
        <p:nvCxnSpPr>
          <p:cNvPr id="9" name="Straight Connector 256">
            <a:extLst>
              <a:ext uri="{FF2B5EF4-FFF2-40B4-BE49-F238E27FC236}">
                <a16:creationId xmlns:a16="http://schemas.microsoft.com/office/drawing/2014/main" id="{7E9BE351-E81C-0FCF-99C7-1E8D5B15AB34}"/>
              </a:ext>
            </a:extLst>
          </p:cNvPr>
          <p:cNvCxnSpPr>
            <a:cxnSpLocks/>
          </p:cNvCxnSpPr>
          <p:nvPr/>
        </p:nvCxnSpPr>
        <p:spPr>
          <a:xfrm>
            <a:off x="1606769" y="2131888"/>
            <a:ext cx="0" cy="974346"/>
          </a:xfrm>
          <a:prstGeom prst="line">
            <a:avLst/>
          </a:prstGeom>
          <a:noFill/>
          <a:ln w="12700" cap="rnd" cmpd="sng" algn="ctr">
            <a:solidFill>
              <a:srgbClr val="295E7E"/>
            </a:solidFill>
            <a:prstDash val="solid"/>
            <a:round/>
            <a:headEnd type="none" w="med" len="med"/>
            <a:tailEnd type="none" w="med" len="med"/>
          </a:ln>
          <a:effectLst/>
        </p:spPr>
      </p:cxnSp>
      <p:sp>
        <p:nvSpPr>
          <p:cNvPr id="11" name="Rectangle 6">
            <a:extLst>
              <a:ext uri="{FF2B5EF4-FFF2-40B4-BE49-F238E27FC236}">
                <a16:creationId xmlns:a16="http://schemas.microsoft.com/office/drawing/2014/main" id="{AA51648F-898D-D8D8-0F01-CC183948ABE5}"/>
              </a:ext>
            </a:extLst>
          </p:cNvPr>
          <p:cNvSpPr/>
          <p:nvPr/>
        </p:nvSpPr>
        <p:spPr>
          <a:xfrm>
            <a:off x="342523" y="3213556"/>
            <a:ext cx="1091484" cy="97434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err="1">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SNS</a:t>
            </a:r>
            <a:r>
              <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運用</a:t>
            </a:r>
          </a:p>
        </p:txBody>
      </p:sp>
      <p:cxnSp>
        <p:nvCxnSpPr>
          <p:cNvPr id="12" name="Straight Connector 256">
            <a:extLst>
              <a:ext uri="{FF2B5EF4-FFF2-40B4-BE49-F238E27FC236}">
                <a16:creationId xmlns:a16="http://schemas.microsoft.com/office/drawing/2014/main" id="{CDF92CCF-7EA2-2644-7A2A-D88288516C26}"/>
              </a:ext>
            </a:extLst>
          </p:cNvPr>
          <p:cNvCxnSpPr>
            <a:cxnSpLocks/>
          </p:cNvCxnSpPr>
          <p:nvPr/>
        </p:nvCxnSpPr>
        <p:spPr>
          <a:xfrm>
            <a:off x="1606769" y="3213556"/>
            <a:ext cx="0" cy="974346"/>
          </a:xfrm>
          <a:prstGeom prst="line">
            <a:avLst/>
          </a:prstGeom>
          <a:noFill/>
          <a:ln w="12700" cap="rnd" cmpd="sng" algn="ctr">
            <a:solidFill>
              <a:srgbClr val="295E7E"/>
            </a:solidFill>
            <a:prstDash val="solid"/>
            <a:round/>
            <a:headEnd type="none" w="med" len="med"/>
            <a:tailEnd type="none" w="med" len="med"/>
          </a:ln>
          <a:effectLst/>
        </p:spPr>
      </p:cxnSp>
      <p:sp>
        <p:nvSpPr>
          <p:cNvPr id="14" name="Rectangle 6">
            <a:extLst>
              <a:ext uri="{FF2B5EF4-FFF2-40B4-BE49-F238E27FC236}">
                <a16:creationId xmlns:a16="http://schemas.microsoft.com/office/drawing/2014/main" id="{E5E516FA-348C-C0C6-E302-4DEBBBA1FDB4}"/>
              </a:ext>
            </a:extLst>
          </p:cNvPr>
          <p:cNvSpPr/>
          <p:nvPr/>
        </p:nvSpPr>
        <p:spPr>
          <a:xfrm>
            <a:off x="342523" y="4295223"/>
            <a:ext cx="1091484" cy="97434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オウンド</a:t>
            </a:r>
            <a:br>
              <a:rPr kumimoji="1" lang="en-US" altLang="ja-JP"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br>
            <a:r>
              <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メディア運用</a:t>
            </a:r>
            <a:br>
              <a:rPr kumimoji="1" lang="en-US" altLang="ja-JP"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br>
            <a:r>
              <a:rPr kumimoji="1" lang="en-US" altLang="ja-JP"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(LP</a:t>
            </a:r>
            <a:r>
              <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内コンテンツ</a:t>
            </a:r>
            <a:r>
              <a:rPr kumimoji="1" lang="en-US" altLang="ja-JP"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a:t>
            </a:r>
            <a:endPar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endParaRPr>
          </a:p>
        </p:txBody>
      </p:sp>
      <p:cxnSp>
        <p:nvCxnSpPr>
          <p:cNvPr id="15" name="Straight Connector 256">
            <a:extLst>
              <a:ext uri="{FF2B5EF4-FFF2-40B4-BE49-F238E27FC236}">
                <a16:creationId xmlns:a16="http://schemas.microsoft.com/office/drawing/2014/main" id="{7AD2ACC9-8F2E-E864-7A6E-BE0FDBD5A8FB}"/>
              </a:ext>
            </a:extLst>
          </p:cNvPr>
          <p:cNvCxnSpPr>
            <a:cxnSpLocks/>
          </p:cNvCxnSpPr>
          <p:nvPr/>
        </p:nvCxnSpPr>
        <p:spPr>
          <a:xfrm>
            <a:off x="1606769" y="4295223"/>
            <a:ext cx="0" cy="974346"/>
          </a:xfrm>
          <a:prstGeom prst="line">
            <a:avLst/>
          </a:prstGeom>
          <a:noFill/>
          <a:ln w="12700" cap="rnd" cmpd="sng" algn="ctr">
            <a:solidFill>
              <a:srgbClr val="295E7E"/>
            </a:solidFill>
            <a:prstDash val="solid"/>
            <a:round/>
            <a:headEnd type="none" w="med" len="med"/>
            <a:tailEnd type="none" w="med" len="med"/>
          </a:ln>
          <a:effectLst/>
        </p:spPr>
      </p:cxnSp>
      <p:sp>
        <p:nvSpPr>
          <p:cNvPr id="17" name="Rectangle 6">
            <a:extLst>
              <a:ext uri="{FF2B5EF4-FFF2-40B4-BE49-F238E27FC236}">
                <a16:creationId xmlns:a16="http://schemas.microsoft.com/office/drawing/2014/main" id="{0961176C-5FC1-54B8-AF60-88973DF9A5FD}"/>
              </a:ext>
            </a:extLst>
          </p:cNvPr>
          <p:cNvSpPr/>
          <p:nvPr/>
        </p:nvSpPr>
        <p:spPr>
          <a:xfrm>
            <a:off x="342523" y="5376894"/>
            <a:ext cx="1091484" cy="974346"/>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Meiryo UI"/>
                <a:ea typeface="Meiryo UI" panose="020B0604030504040204" pitchFamily="50" charset="-128"/>
                <a:cs typeface="+mn-cs"/>
                <a:sym typeface="Meiryo" panose="020B0604030504040204" pitchFamily="34" charset="-128"/>
              </a:rPr>
              <a:t>広告</a:t>
            </a:r>
          </a:p>
        </p:txBody>
      </p:sp>
      <p:cxnSp>
        <p:nvCxnSpPr>
          <p:cNvPr id="18" name="Straight Connector 256">
            <a:extLst>
              <a:ext uri="{FF2B5EF4-FFF2-40B4-BE49-F238E27FC236}">
                <a16:creationId xmlns:a16="http://schemas.microsoft.com/office/drawing/2014/main" id="{DE699CB5-A8C9-9E4C-2D3F-EED3CB13ED76}"/>
              </a:ext>
            </a:extLst>
          </p:cNvPr>
          <p:cNvCxnSpPr>
            <a:cxnSpLocks/>
          </p:cNvCxnSpPr>
          <p:nvPr/>
        </p:nvCxnSpPr>
        <p:spPr>
          <a:xfrm>
            <a:off x="1606769" y="5376894"/>
            <a:ext cx="0" cy="974346"/>
          </a:xfrm>
          <a:prstGeom prst="line">
            <a:avLst/>
          </a:prstGeom>
          <a:noFill/>
          <a:ln w="12700" cap="rnd" cmpd="sng" algn="ctr">
            <a:solidFill>
              <a:srgbClr val="295E7E"/>
            </a:solidFill>
            <a:prstDash val="solid"/>
            <a:round/>
            <a:headEnd type="none" w="med" len="med"/>
            <a:tailEnd type="none" w="med" len="med"/>
          </a:ln>
          <a:effectLst/>
        </p:spPr>
      </p:cxnSp>
      <p:sp>
        <p:nvSpPr>
          <p:cNvPr id="20" name="テキスト ボックス 118">
            <a:extLst>
              <a:ext uri="{FF2B5EF4-FFF2-40B4-BE49-F238E27FC236}">
                <a16:creationId xmlns:a16="http://schemas.microsoft.com/office/drawing/2014/main" id="{A50AEFB5-FBA4-6737-2738-91BD49051238}"/>
              </a:ext>
            </a:extLst>
          </p:cNvPr>
          <p:cNvSpPr txBox="1"/>
          <p:nvPr/>
        </p:nvSpPr>
        <p:spPr>
          <a:xfrm>
            <a:off x="1779531" y="2131888"/>
            <a:ext cx="142378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ステップメール</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サンクスメール</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リマインドメール</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キャンペーン</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等</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23" name="テキスト ボックス 118">
            <a:extLst>
              <a:ext uri="{FF2B5EF4-FFF2-40B4-BE49-F238E27FC236}">
                <a16:creationId xmlns:a16="http://schemas.microsoft.com/office/drawing/2014/main" id="{E6FADDE1-8E16-CA2E-8449-98AA00F9AE18}"/>
              </a:ext>
            </a:extLst>
          </p:cNvPr>
          <p:cNvSpPr txBox="1"/>
          <p:nvPr/>
        </p:nvSpPr>
        <p:spPr>
          <a:xfrm>
            <a:off x="1779531" y="3213556"/>
            <a:ext cx="142378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サービス紹介</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イベント情報発信</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等</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26" name="テキスト ボックス 118">
            <a:extLst>
              <a:ext uri="{FF2B5EF4-FFF2-40B4-BE49-F238E27FC236}">
                <a16:creationId xmlns:a16="http://schemas.microsoft.com/office/drawing/2014/main" id="{C3F02CFB-5683-5A03-DB5D-1E672294C689}"/>
              </a:ext>
            </a:extLst>
          </p:cNvPr>
          <p:cNvSpPr txBox="1"/>
          <p:nvPr/>
        </p:nvSpPr>
        <p:spPr>
          <a:xfrm>
            <a:off x="1779531" y="4295223"/>
            <a:ext cx="142378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記事コンテンツ</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等</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108000" marR="0" lvl="1" indent="0" algn="l" defTabSz="914400" rtl="0" eaLnBrk="1" fontAlgn="auto" latinLnBrk="0" hangingPunct="1">
              <a:lnSpc>
                <a:spcPct val="100000"/>
              </a:lnSpc>
              <a:spcBef>
                <a:spcPts val="0"/>
              </a:spcBef>
              <a:spcAft>
                <a:spcPts val="0"/>
              </a:spcAft>
              <a:buClr>
                <a:srgbClr val="000000"/>
              </a:buClr>
              <a:buSzTx/>
              <a:buFontTx/>
              <a:buNone/>
              <a:tabLst/>
              <a:defRPr/>
            </a:pP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29" name="テキスト ボックス 118">
            <a:extLst>
              <a:ext uri="{FF2B5EF4-FFF2-40B4-BE49-F238E27FC236}">
                <a16:creationId xmlns:a16="http://schemas.microsoft.com/office/drawing/2014/main" id="{35A4830B-9726-D785-ED87-C75E1362FCC1}"/>
              </a:ext>
            </a:extLst>
          </p:cNvPr>
          <p:cNvSpPr txBox="1"/>
          <p:nvPr/>
        </p:nvSpPr>
        <p:spPr>
          <a:xfrm>
            <a:off x="1779531" y="5376894"/>
            <a:ext cx="142378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リスティング</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ディスプレイ</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en-US" altLang="ja-JP" sz="12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SNS</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広告</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動画広告</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等</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grpSp>
        <p:nvGrpSpPr>
          <p:cNvPr id="2" name="Group 1">
            <a:extLst>
              <a:ext uri="{FF2B5EF4-FFF2-40B4-BE49-F238E27FC236}">
                <a16:creationId xmlns:a16="http://schemas.microsoft.com/office/drawing/2014/main" id="{DB5990C8-5A39-D16F-D083-2F25A39A010F}"/>
              </a:ext>
            </a:extLst>
          </p:cNvPr>
          <p:cNvGrpSpPr/>
          <p:nvPr/>
        </p:nvGrpSpPr>
        <p:grpSpPr>
          <a:xfrm>
            <a:off x="342523" y="1582689"/>
            <a:ext cx="2860797" cy="260248"/>
            <a:chOff x="500019" y="1453519"/>
            <a:chExt cx="3468326" cy="260248"/>
          </a:xfrm>
        </p:grpSpPr>
        <p:sp>
          <p:nvSpPr>
            <p:cNvPr id="32" name="テキスト ボックス 22">
              <a:extLst>
                <a:ext uri="{FF2B5EF4-FFF2-40B4-BE49-F238E27FC236}">
                  <a16:creationId xmlns:a16="http://schemas.microsoft.com/office/drawing/2014/main" id="{ACDFB234-53B4-F85C-7621-9F4C6749F6AA}"/>
                </a:ext>
              </a:extLst>
            </p:cNvPr>
            <p:cNvSpPr txBox="1"/>
            <p:nvPr/>
          </p:nvSpPr>
          <p:spPr>
            <a:xfrm>
              <a:off x="500019" y="1453519"/>
              <a:ext cx="3468326"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295E7E"/>
                  </a:solidFill>
                  <a:effectLst/>
                  <a:uLnTx/>
                  <a:uFillTx/>
                  <a:latin typeface="Meiryo UI"/>
                  <a:ea typeface="Meiryo UI"/>
                  <a:cs typeface="+mn-cs"/>
                </a:rPr>
                <a:t>マーケティング施策</a:t>
              </a:r>
              <a:endParaRPr kumimoji="1" lang="en-US" altLang="ja-JP" sz="1400" b="0" i="0" u="none" strike="noStrike" kern="1200" cap="none" spc="0" normalizeH="0" baseline="0" noProof="0">
                <a:ln>
                  <a:noFill/>
                </a:ln>
                <a:solidFill>
                  <a:srgbClr val="295E7E"/>
                </a:solidFill>
                <a:effectLst/>
                <a:uLnTx/>
                <a:uFillTx/>
                <a:latin typeface="Meiryo UI"/>
                <a:ea typeface="Meiryo UI"/>
                <a:cs typeface="+mn-cs"/>
              </a:endParaRPr>
            </a:p>
          </p:txBody>
        </p:sp>
        <p:cxnSp>
          <p:nvCxnSpPr>
            <p:cNvPr id="33" name="直線コネクタ 24">
              <a:extLst>
                <a:ext uri="{FF2B5EF4-FFF2-40B4-BE49-F238E27FC236}">
                  <a16:creationId xmlns:a16="http://schemas.microsoft.com/office/drawing/2014/main" id="{F6449F16-1ED4-DBF5-4503-C0896890C45A}"/>
                </a:ext>
              </a:extLst>
            </p:cNvPr>
            <p:cNvCxnSpPr/>
            <p:nvPr/>
          </p:nvCxnSpPr>
          <p:spPr>
            <a:xfrm>
              <a:off x="500019" y="1713767"/>
              <a:ext cx="34683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grpSp>
        <p:nvGrpSpPr>
          <p:cNvPr id="81" name="Group 80">
            <a:extLst>
              <a:ext uri="{FF2B5EF4-FFF2-40B4-BE49-F238E27FC236}">
                <a16:creationId xmlns:a16="http://schemas.microsoft.com/office/drawing/2014/main" id="{781137A0-AF0C-C3A3-19B1-B47CF0274AF8}"/>
              </a:ext>
            </a:extLst>
          </p:cNvPr>
          <p:cNvGrpSpPr/>
          <p:nvPr/>
        </p:nvGrpSpPr>
        <p:grpSpPr>
          <a:xfrm>
            <a:off x="3506226" y="1582689"/>
            <a:ext cx="1966549" cy="260248"/>
            <a:chOff x="4072301" y="1453519"/>
            <a:chExt cx="2111629" cy="260248"/>
          </a:xfrm>
        </p:grpSpPr>
        <p:sp>
          <p:nvSpPr>
            <p:cNvPr id="35" name="テキスト ボックス 22">
              <a:extLst>
                <a:ext uri="{FF2B5EF4-FFF2-40B4-BE49-F238E27FC236}">
                  <a16:creationId xmlns:a16="http://schemas.microsoft.com/office/drawing/2014/main" id="{E2CB2557-48FD-6D93-F6D6-D5968459A5E1}"/>
                </a:ext>
              </a:extLst>
            </p:cNvPr>
            <p:cNvSpPr txBox="1"/>
            <p:nvPr/>
          </p:nvSpPr>
          <p:spPr>
            <a:xfrm>
              <a:off x="4072302" y="1453519"/>
              <a:ext cx="2111628" cy="2602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srgbClr val="295E7E"/>
                  </a:solidFill>
                  <a:effectLst/>
                  <a:uLnTx/>
                  <a:uFillTx/>
                  <a:latin typeface="Meiryo UI"/>
                  <a:ea typeface="Meiryo UI"/>
                  <a:cs typeface="+mn-cs"/>
                </a:rPr>
                <a:t>利用ツール</a:t>
              </a:r>
              <a:endParaRPr kumimoji="1" lang="en-US" altLang="ja-JP" sz="1400" b="0" i="0" u="none" strike="noStrike" kern="1200" cap="none" spc="0" normalizeH="0" baseline="0" noProof="0">
                <a:ln>
                  <a:noFill/>
                </a:ln>
                <a:solidFill>
                  <a:srgbClr val="295E7E"/>
                </a:solidFill>
                <a:effectLst/>
                <a:uLnTx/>
                <a:uFillTx/>
                <a:latin typeface="Meiryo UI"/>
                <a:ea typeface="Meiryo UI"/>
                <a:cs typeface="+mn-cs"/>
              </a:endParaRPr>
            </a:p>
          </p:txBody>
        </p:sp>
        <p:cxnSp>
          <p:nvCxnSpPr>
            <p:cNvPr id="36" name="直線コネクタ 24">
              <a:extLst>
                <a:ext uri="{FF2B5EF4-FFF2-40B4-BE49-F238E27FC236}">
                  <a16:creationId xmlns:a16="http://schemas.microsoft.com/office/drawing/2014/main" id="{21426556-B81D-FB8A-E3AF-B9C7D4A34E95}"/>
                </a:ext>
              </a:extLst>
            </p:cNvPr>
            <p:cNvCxnSpPr/>
            <p:nvPr/>
          </p:nvCxnSpPr>
          <p:spPr>
            <a:xfrm>
              <a:off x="4072301" y="1713767"/>
              <a:ext cx="2111628"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sp>
        <p:nvSpPr>
          <p:cNvPr id="38" name="テキスト ボックス 118">
            <a:extLst>
              <a:ext uri="{FF2B5EF4-FFF2-40B4-BE49-F238E27FC236}">
                <a16:creationId xmlns:a16="http://schemas.microsoft.com/office/drawing/2014/main" id="{F1AEE83D-1C73-A14C-DF75-E04189BF7A2F}"/>
              </a:ext>
            </a:extLst>
          </p:cNvPr>
          <p:cNvSpPr txBox="1"/>
          <p:nvPr/>
        </p:nvSpPr>
        <p:spPr>
          <a:xfrm>
            <a:off x="3506226" y="2131888"/>
            <a:ext cx="196654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MA</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ツール</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会員ポータルシステム内のメール配信機能 </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(SES </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等</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41" name="テキスト ボックス 118">
            <a:extLst>
              <a:ext uri="{FF2B5EF4-FFF2-40B4-BE49-F238E27FC236}">
                <a16:creationId xmlns:a16="http://schemas.microsoft.com/office/drawing/2014/main" id="{D00C5A9C-EEEF-9924-F1C2-05D62D3D4147}"/>
              </a:ext>
            </a:extLst>
          </p:cNvPr>
          <p:cNvSpPr txBox="1"/>
          <p:nvPr/>
        </p:nvSpPr>
        <p:spPr>
          <a:xfrm>
            <a:off x="3506226" y="3213556"/>
            <a:ext cx="196654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X</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LINE</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等の公式</a:t>
            </a:r>
            <a:r>
              <a:rPr kumimoji="1" lang="en-US" altLang="ja-JP" sz="12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SNS</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予約投稿ツール </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任意</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44" name="テキスト ボックス 118">
            <a:extLst>
              <a:ext uri="{FF2B5EF4-FFF2-40B4-BE49-F238E27FC236}">
                <a16:creationId xmlns:a16="http://schemas.microsoft.com/office/drawing/2014/main" id="{D807D0F8-BCC4-265B-4E64-559043B5B58F}"/>
              </a:ext>
            </a:extLst>
          </p:cNvPr>
          <p:cNvSpPr txBox="1"/>
          <p:nvPr/>
        </p:nvSpPr>
        <p:spPr>
          <a:xfrm>
            <a:off x="3506226" y="4295223"/>
            <a:ext cx="196654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CMS (LPO)</a:t>
            </a: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LP</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保守運用</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47" name="テキスト ボックス 118">
            <a:extLst>
              <a:ext uri="{FF2B5EF4-FFF2-40B4-BE49-F238E27FC236}">
                <a16:creationId xmlns:a16="http://schemas.microsoft.com/office/drawing/2014/main" id="{0E3B0A95-E119-EE1E-4B70-90E0D61C5101}"/>
              </a:ext>
            </a:extLst>
          </p:cNvPr>
          <p:cNvSpPr txBox="1"/>
          <p:nvPr/>
        </p:nvSpPr>
        <p:spPr>
          <a:xfrm>
            <a:off x="3506226" y="5376894"/>
            <a:ext cx="1966549"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広告運用ツール</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0" name="テキスト ボックス 118">
            <a:extLst>
              <a:ext uri="{FF2B5EF4-FFF2-40B4-BE49-F238E27FC236}">
                <a16:creationId xmlns:a16="http://schemas.microsoft.com/office/drawing/2014/main" id="{283404B3-0E68-FD29-F0D7-F5F10A352ABD}"/>
              </a:ext>
            </a:extLst>
          </p:cNvPr>
          <p:cNvSpPr txBox="1"/>
          <p:nvPr/>
        </p:nvSpPr>
        <p:spPr>
          <a:xfrm>
            <a:off x="9839997" y="2131888"/>
            <a:ext cx="2009325"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オペレーショナルな</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定常メール配信</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企画やレコメンド施策に</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応じた情報発信</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3" name="テキスト ボックス 118">
            <a:extLst>
              <a:ext uri="{FF2B5EF4-FFF2-40B4-BE49-F238E27FC236}">
                <a16:creationId xmlns:a16="http://schemas.microsoft.com/office/drawing/2014/main" id="{DCB841C2-28D1-7715-BCED-CA0596960C49}"/>
              </a:ext>
            </a:extLst>
          </p:cNvPr>
          <p:cNvSpPr txBox="1"/>
          <p:nvPr/>
        </p:nvSpPr>
        <p:spPr>
          <a:xfrm>
            <a:off x="9839997" y="3213556"/>
            <a:ext cx="2009325"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サービス紹介・お知らせ等の定常投稿</a:t>
            </a: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企画やイベントと連動した</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情報発信</a:t>
            </a:r>
          </a:p>
        </p:txBody>
      </p:sp>
      <p:sp>
        <p:nvSpPr>
          <p:cNvPr id="56" name="テキスト ボックス 118">
            <a:extLst>
              <a:ext uri="{FF2B5EF4-FFF2-40B4-BE49-F238E27FC236}">
                <a16:creationId xmlns:a16="http://schemas.microsoft.com/office/drawing/2014/main" id="{F8B8EE9C-123C-9BA4-7227-77176E4A649D}"/>
              </a:ext>
            </a:extLst>
          </p:cNvPr>
          <p:cNvSpPr txBox="1"/>
          <p:nvPr/>
        </p:nvSpPr>
        <p:spPr>
          <a:xfrm>
            <a:off x="9839997" y="4295224"/>
            <a:ext cx="2009325"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記事コンテンツの定常更新</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企画に応じた特集</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ライター</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インタビュー業務・体制の確保</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endPar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59" name="テキスト ボックス 118">
            <a:extLst>
              <a:ext uri="{FF2B5EF4-FFF2-40B4-BE49-F238E27FC236}">
                <a16:creationId xmlns:a16="http://schemas.microsoft.com/office/drawing/2014/main" id="{7E19EBB7-A71B-BE05-8476-0314ACDB07F2}"/>
              </a:ext>
            </a:extLst>
          </p:cNvPr>
          <p:cNvSpPr txBox="1"/>
          <p:nvPr/>
        </p:nvSpPr>
        <p:spPr>
          <a:xfrm>
            <a:off x="9839996" y="5376894"/>
            <a:ext cx="2009325"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リスティング広告等の定常</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出稿</a:t>
            </a: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企画</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イベント連動で露出強化</a:t>
            </a: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効果計測・運用</a:t>
            </a:r>
          </a:p>
        </p:txBody>
      </p:sp>
      <p:sp>
        <p:nvSpPr>
          <p:cNvPr id="61" name="Arrow: Chevron 60">
            <a:extLst>
              <a:ext uri="{FF2B5EF4-FFF2-40B4-BE49-F238E27FC236}">
                <a16:creationId xmlns:a16="http://schemas.microsoft.com/office/drawing/2014/main" id="{97D242DB-8F68-B1F2-1DC6-BC79EADA640A}"/>
              </a:ext>
            </a:extLst>
          </p:cNvPr>
          <p:cNvSpPr/>
          <p:nvPr/>
        </p:nvSpPr>
        <p:spPr>
          <a:xfrm>
            <a:off x="7807839" y="1423568"/>
            <a:ext cx="2009326" cy="419369"/>
          </a:xfrm>
          <a:prstGeom prst="chevron">
            <a:avLst>
              <a:gd name="adj" fmla="val 13397"/>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n-ea"/>
                <a:cs typeface="+mn-cs"/>
              </a:rPr>
              <a:t>ローンチ直後 </a:t>
            </a:r>
            <a:br>
              <a:rPr kumimoji="0" lang="en-US" altLang="ja-JP" sz="1200" b="0" i="0" u="none" strike="noStrike" kern="1200" cap="none" spc="0" normalizeH="0" baseline="0" noProof="0">
                <a:ln>
                  <a:noFill/>
                </a:ln>
                <a:solidFill>
                  <a:srgbClr val="FFFFFF"/>
                </a:solidFill>
                <a:effectLst/>
                <a:uLnTx/>
                <a:uFillTx/>
                <a:latin typeface="Meiryo UI"/>
                <a:ea typeface="+mn-ea"/>
                <a:cs typeface="+mn-cs"/>
              </a:rPr>
            </a:br>
            <a:r>
              <a:rPr kumimoji="0" lang="en-US" altLang="ja-JP" sz="1200" b="0" i="0" u="none" strike="noStrike" kern="1200" cap="none" spc="0" normalizeH="0" baseline="0" noProof="0">
                <a:ln>
                  <a:noFill/>
                </a:ln>
                <a:solidFill>
                  <a:srgbClr val="FFFFFF"/>
                </a:solidFill>
                <a:effectLst/>
                <a:uLnTx/>
                <a:uFillTx/>
                <a:latin typeface="Meiryo UI"/>
                <a:ea typeface="+mn-ea"/>
                <a:cs typeface="+mn-cs"/>
              </a:rPr>
              <a:t>(2027/1)</a:t>
            </a: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62" name="Arrow: Chevron 61">
            <a:extLst>
              <a:ext uri="{FF2B5EF4-FFF2-40B4-BE49-F238E27FC236}">
                <a16:creationId xmlns:a16="http://schemas.microsoft.com/office/drawing/2014/main" id="{FFFA43F7-5077-40C9-845D-BE4B4ACE4FB2}"/>
              </a:ext>
            </a:extLst>
          </p:cNvPr>
          <p:cNvSpPr/>
          <p:nvPr/>
        </p:nvSpPr>
        <p:spPr>
          <a:xfrm>
            <a:off x="9839996" y="1423568"/>
            <a:ext cx="2009326" cy="419369"/>
          </a:xfrm>
          <a:prstGeom prst="chevron">
            <a:avLst>
              <a:gd name="adj" fmla="val 13397"/>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n-ea"/>
                <a:cs typeface="+mn-cs"/>
              </a:rPr>
              <a:t>運用開始後</a:t>
            </a: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63" name="Arrow: Pentagon 62">
            <a:extLst>
              <a:ext uri="{FF2B5EF4-FFF2-40B4-BE49-F238E27FC236}">
                <a16:creationId xmlns:a16="http://schemas.microsoft.com/office/drawing/2014/main" id="{8B2E9BA5-273B-FF5C-674E-933A2F2DDA45}"/>
              </a:ext>
            </a:extLst>
          </p:cNvPr>
          <p:cNvSpPr/>
          <p:nvPr/>
        </p:nvSpPr>
        <p:spPr>
          <a:xfrm>
            <a:off x="7613650" y="2894839"/>
            <a:ext cx="3073933" cy="211395"/>
          </a:xfrm>
          <a:prstGeom prst="homePlate">
            <a:avLst>
              <a:gd name="adj" fmla="val 13397"/>
            </a:avLst>
          </a:prstGeom>
          <a:solidFill>
            <a:srgbClr val="FFFFFF"/>
          </a:solidFill>
          <a:ln w="19050" cap="rnd" cmpd="sng" algn="ctr">
            <a:solidFill>
              <a:srgbClr val="3D8E80"/>
            </a:solid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4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リード獲得 </a:t>
            </a:r>
            <a:r>
              <a:rPr kumimoji="0" lang="en-US" altLang="ja-JP" sz="1200" b="0" i="0" u="none" strike="noStrike" kern="1200" cap="none" spc="0" normalizeH="0" baseline="0" noProof="0">
                <a:ln>
                  <a:noFill/>
                </a:ln>
                <a:solidFill>
                  <a:srgbClr val="000000"/>
                </a:solidFill>
                <a:effectLst/>
                <a:uLnTx/>
                <a:uFillTx/>
                <a:latin typeface="Meiryo UI"/>
                <a:ea typeface="+mn-ea"/>
                <a:cs typeface="+mn-cs"/>
              </a:rPr>
              <a:t>(</a:t>
            </a:r>
            <a:r>
              <a:rPr kumimoji="0" lang="ja-JP" altLang="en-US" sz="1200" b="0" i="0" u="none" strike="noStrike" kern="1200" cap="none" spc="0" normalizeH="0" baseline="0" noProof="0">
                <a:ln>
                  <a:noFill/>
                </a:ln>
                <a:solidFill>
                  <a:srgbClr val="000000"/>
                </a:solidFill>
                <a:effectLst/>
                <a:uLnTx/>
                <a:uFillTx/>
                <a:latin typeface="Meiryo UI"/>
                <a:ea typeface="+mn-ea"/>
                <a:cs typeface="+mn-cs"/>
              </a:rPr>
              <a:t>継続</a:t>
            </a:r>
            <a:r>
              <a:rPr kumimoji="0" lang="en-US" altLang="ja-JP" sz="1200" b="0" i="0" u="none" strike="noStrike" kern="1200" cap="none" spc="0" normalizeH="0" baseline="0" noProof="0">
                <a:ln>
                  <a:noFill/>
                </a:ln>
                <a:solidFill>
                  <a:srgbClr val="000000"/>
                </a:solidFill>
                <a:effectLst/>
                <a:uLnTx/>
                <a:uFillTx/>
                <a:latin typeface="Meiryo UI"/>
                <a:ea typeface="+mn-ea"/>
                <a:cs typeface="+mn-cs"/>
              </a:rPr>
              <a:t>)</a:t>
            </a:r>
          </a:p>
        </p:txBody>
      </p:sp>
      <p:sp>
        <p:nvSpPr>
          <p:cNvPr id="64" name="Arrow: Pentagon 63">
            <a:extLst>
              <a:ext uri="{FF2B5EF4-FFF2-40B4-BE49-F238E27FC236}">
                <a16:creationId xmlns:a16="http://schemas.microsoft.com/office/drawing/2014/main" id="{F9A5991F-89D0-7A38-F643-46A42790D03D}"/>
              </a:ext>
            </a:extLst>
          </p:cNvPr>
          <p:cNvSpPr/>
          <p:nvPr/>
        </p:nvSpPr>
        <p:spPr>
          <a:xfrm>
            <a:off x="7613650" y="3976507"/>
            <a:ext cx="3073933" cy="211395"/>
          </a:xfrm>
          <a:prstGeom prst="homePlate">
            <a:avLst>
              <a:gd name="adj" fmla="val 13397"/>
            </a:avLst>
          </a:prstGeom>
          <a:solidFill>
            <a:srgbClr val="FFFFFF"/>
          </a:solidFill>
          <a:ln w="19050" cap="rnd" cmpd="sng" algn="ctr">
            <a:solidFill>
              <a:srgbClr val="3D8E80"/>
            </a:solid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4400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n-ea"/>
                <a:cs typeface="+mn-cs"/>
              </a:rPr>
              <a:t>リード獲得 </a:t>
            </a:r>
            <a:r>
              <a:rPr kumimoji="0" lang="en-US" altLang="ja-JP" sz="1200" b="0" i="0" u="none" strike="noStrike" kern="1200" cap="none" spc="0" normalizeH="0" baseline="0" noProof="0">
                <a:ln>
                  <a:noFill/>
                </a:ln>
                <a:solidFill>
                  <a:srgbClr val="000000"/>
                </a:solidFill>
                <a:effectLst/>
                <a:uLnTx/>
                <a:uFillTx/>
                <a:latin typeface="Meiryo UI"/>
                <a:ea typeface="+mn-ea"/>
                <a:cs typeface="+mn-cs"/>
              </a:rPr>
              <a:t>(</a:t>
            </a:r>
            <a:r>
              <a:rPr kumimoji="0" lang="ja-JP" altLang="en-US" sz="1200" b="0" i="0" u="none" strike="noStrike" kern="1200" cap="none" spc="0" normalizeH="0" baseline="0" noProof="0">
                <a:ln>
                  <a:noFill/>
                </a:ln>
                <a:solidFill>
                  <a:srgbClr val="000000"/>
                </a:solidFill>
                <a:effectLst/>
                <a:uLnTx/>
                <a:uFillTx/>
                <a:latin typeface="Meiryo UI"/>
                <a:ea typeface="+mn-ea"/>
                <a:cs typeface="+mn-cs"/>
              </a:rPr>
              <a:t>継続</a:t>
            </a:r>
            <a:r>
              <a:rPr kumimoji="0" lang="en-US" altLang="ja-JP" sz="1200" b="0" i="0" u="none" strike="noStrike" kern="1200" cap="none" spc="0" normalizeH="0" baseline="0" noProof="0">
                <a:ln>
                  <a:noFill/>
                </a:ln>
                <a:solidFill>
                  <a:srgbClr val="000000"/>
                </a:solidFill>
                <a:effectLst/>
                <a:uLnTx/>
                <a:uFillTx/>
                <a:latin typeface="Meiryo UI"/>
                <a:ea typeface="+mn-ea"/>
                <a:cs typeface="+mn-cs"/>
              </a:rPr>
              <a:t>)</a:t>
            </a:r>
          </a:p>
        </p:txBody>
      </p:sp>
      <p:sp>
        <p:nvSpPr>
          <p:cNvPr id="66" name="Rectangle: Rounded Corners 65">
            <a:extLst>
              <a:ext uri="{FF2B5EF4-FFF2-40B4-BE49-F238E27FC236}">
                <a16:creationId xmlns:a16="http://schemas.microsoft.com/office/drawing/2014/main" id="{51920E09-EF40-BB56-9249-CC058CEBB851}"/>
              </a:ext>
            </a:extLst>
          </p:cNvPr>
          <p:cNvSpPr/>
          <p:nvPr/>
        </p:nvSpPr>
        <p:spPr>
          <a:xfrm>
            <a:off x="5775682" y="2023601"/>
            <a:ext cx="1947065" cy="2164301"/>
          </a:xfrm>
          <a:prstGeom prst="roundRect">
            <a:avLst>
              <a:gd name="adj" fmla="val 4059"/>
            </a:avLst>
          </a:prstGeom>
          <a:solidFill>
            <a:srgbClr val="FFFFFF"/>
          </a:solidFill>
          <a:ln w="19050" cap="rnd" cmpd="sng" algn="ctr">
            <a:solidFill>
              <a:srgbClr val="3D8E80"/>
            </a:solid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67" name="Arrow: Pentagon 66">
            <a:extLst>
              <a:ext uri="{FF2B5EF4-FFF2-40B4-BE49-F238E27FC236}">
                <a16:creationId xmlns:a16="http://schemas.microsoft.com/office/drawing/2014/main" id="{C57494FE-E623-E805-E955-DE689BE12334}"/>
              </a:ext>
            </a:extLst>
          </p:cNvPr>
          <p:cNvSpPr/>
          <p:nvPr/>
        </p:nvSpPr>
        <p:spPr>
          <a:xfrm>
            <a:off x="5775682" y="1423568"/>
            <a:ext cx="2009326" cy="419369"/>
          </a:xfrm>
          <a:prstGeom prst="homePlate">
            <a:avLst>
              <a:gd name="adj" fmla="val 13397"/>
            </a:avLst>
          </a:prstGeom>
          <a:solidFill>
            <a:srgbClr val="006DAA"/>
          </a:solidFill>
          <a:ln w="9525" cap="rnd" cmpd="sng" algn="ctr">
            <a:solidFill>
              <a:srgbClr val="006DAA"/>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n-ea"/>
                <a:cs typeface="+mn-cs"/>
              </a:rPr>
              <a:t>ローンチ前 </a:t>
            </a:r>
            <a:br>
              <a:rPr kumimoji="0" lang="en-US" altLang="ja-JP" sz="1200" b="0" i="0" u="none" strike="noStrike" kern="1200" cap="none" spc="0" normalizeH="0" baseline="0" noProof="0">
                <a:ln>
                  <a:noFill/>
                </a:ln>
                <a:solidFill>
                  <a:srgbClr val="FFFFFF"/>
                </a:solidFill>
                <a:effectLst/>
                <a:uLnTx/>
                <a:uFillTx/>
                <a:latin typeface="Meiryo UI"/>
                <a:ea typeface="+mn-ea"/>
                <a:cs typeface="+mn-cs"/>
              </a:rPr>
            </a:br>
            <a:r>
              <a:rPr kumimoji="0" lang="en-US" altLang="ja-JP" sz="1200" b="0" i="0" u="none" strike="noStrike" kern="1200" cap="none" spc="0" normalizeH="0" baseline="0" noProof="0">
                <a:ln>
                  <a:noFill/>
                </a:ln>
                <a:solidFill>
                  <a:srgbClr val="FFFFFF"/>
                </a:solidFill>
                <a:effectLst/>
                <a:uLnTx/>
                <a:uFillTx/>
                <a:latin typeface="Meiryo UI"/>
                <a:ea typeface="+mn-ea"/>
                <a:cs typeface="+mn-cs"/>
              </a:rPr>
              <a:t>(</a:t>
            </a:r>
            <a:r>
              <a:rPr kumimoji="0" lang="ja-JP" altLang="en-US" sz="1200" b="0" i="0" u="none" strike="noStrike" kern="1200" cap="none" spc="0" normalizeH="0" baseline="0" noProof="0">
                <a:ln>
                  <a:noFill/>
                </a:ln>
                <a:solidFill>
                  <a:srgbClr val="FFFFFF"/>
                </a:solidFill>
                <a:effectLst/>
                <a:uLnTx/>
                <a:uFillTx/>
                <a:latin typeface="Meiryo UI"/>
                <a:ea typeface="+mn-ea"/>
                <a:cs typeface="+mn-cs"/>
              </a:rPr>
              <a:t>～</a:t>
            </a:r>
            <a:r>
              <a:rPr kumimoji="0" lang="en-US" altLang="ja-JP" sz="1200" b="0" i="0" u="none" strike="noStrike" kern="1200" cap="none" spc="0" normalizeH="0" baseline="0" noProof="0">
                <a:ln>
                  <a:noFill/>
                </a:ln>
                <a:solidFill>
                  <a:srgbClr val="FFFFFF"/>
                </a:solidFill>
                <a:effectLst/>
                <a:uLnTx/>
                <a:uFillTx/>
                <a:latin typeface="Meiryo UI"/>
                <a:ea typeface="+mn-ea"/>
                <a:cs typeface="+mn-cs"/>
              </a:rPr>
              <a:t>2026/12)</a:t>
            </a:r>
            <a:endParaRPr kumimoji="0" lang="en-US" sz="1200" b="0" i="0" u="none" strike="noStrike" kern="1200" cap="none" spc="0" normalizeH="0" baseline="0" noProof="0">
              <a:ln>
                <a:noFill/>
              </a:ln>
              <a:solidFill>
                <a:srgbClr val="FFFFFF"/>
              </a:solidFill>
              <a:effectLst/>
              <a:uLnTx/>
              <a:uFillTx/>
              <a:latin typeface="Meiryo UI"/>
              <a:ea typeface="+mn-ea"/>
              <a:cs typeface="+mn-cs"/>
            </a:endParaRPr>
          </a:p>
        </p:txBody>
      </p:sp>
      <p:sp>
        <p:nvSpPr>
          <p:cNvPr id="68" name="テキスト ボックス 118">
            <a:extLst>
              <a:ext uri="{FF2B5EF4-FFF2-40B4-BE49-F238E27FC236}">
                <a16:creationId xmlns:a16="http://schemas.microsoft.com/office/drawing/2014/main" id="{B9E1B455-DAAA-66A8-64AF-157022D4C2CC}"/>
              </a:ext>
            </a:extLst>
          </p:cNvPr>
          <p:cNvSpPr txBox="1"/>
          <p:nvPr/>
        </p:nvSpPr>
        <p:spPr>
          <a:xfrm>
            <a:off x="5775680" y="2131888"/>
            <a:ext cx="1947067"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メールアドレス取得</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オプトイン</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試験</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会員</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既存マナビ</a:t>
            </a:r>
            <a:b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DX</a:t>
            </a: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会員</a:t>
            </a:r>
            <a:r>
              <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69" name="テキスト ボックス 118">
            <a:extLst>
              <a:ext uri="{FF2B5EF4-FFF2-40B4-BE49-F238E27FC236}">
                <a16:creationId xmlns:a16="http://schemas.microsoft.com/office/drawing/2014/main" id="{47BF5753-4CCA-8B8B-ABC6-BB7FD12EA3B2}"/>
              </a:ext>
            </a:extLst>
          </p:cNvPr>
          <p:cNvSpPr txBox="1"/>
          <p:nvPr/>
        </p:nvSpPr>
        <p:spPr>
          <a:xfrm>
            <a:off x="5775680" y="3213556"/>
            <a:ext cx="1947067" cy="97434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oAutofit/>
          </a:bodyPr>
          <a:lstStyle/>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公式アカウント開設</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006DAA"/>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フォロー促進</a:t>
            </a:r>
            <a:endParaRPr kumimoji="1"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70" name="ee4pHeader2">
            <a:extLst>
              <a:ext uri="{FF2B5EF4-FFF2-40B4-BE49-F238E27FC236}">
                <a16:creationId xmlns:a16="http://schemas.microsoft.com/office/drawing/2014/main" id="{27CED04F-4E68-46F9-3BE0-72C6972C60C4}"/>
              </a:ext>
            </a:extLst>
          </p:cNvPr>
          <p:cNvSpPr txBox="1"/>
          <p:nvPr/>
        </p:nvSpPr>
        <p:spPr>
          <a:xfrm>
            <a:off x="6181184" y="1916383"/>
            <a:ext cx="1136061" cy="184666"/>
          </a:xfrm>
          <a:prstGeom prst="rect">
            <a:avLst/>
          </a:prstGeom>
          <a:solidFill>
            <a:schemeClr val="bg1"/>
          </a:solidFill>
          <a:ln cap="rnd">
            <a:noFill/>
          </a:ln>
        </p:spPr>
        <p:txBody>
          <a:bodyPr wrap="none" lIns="0" tIns="0" rIns="0" bIns="0" rtlCol="0" anchor="b" anchorCtr="0">
            <a:noAutofit/>
          </a:bodyPr>
          <a:lstStyle/>
          <a:p>
            <a:pPr marL="0" marR="0" lvl="3"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3D8E80"/>
                </a:solidFill>
                <a:effectLst/>
                <a:uLnTx/>
                <a:uFillTx/>
                <a:latin typeface="Meiryo UI"/>
                <a:ea typeface="Meiryo UI" panose="020B0604030504040204" pitchFamily="50" charset="-128"/>
                <a:cs typeface="+mn-cs"/>
                <a:sym typeface="Trebuchet MS" panose="020B0603020202020204" pitchFamily="34" charset="0"/>
              </a:rPr>
              <a:t>見込み会員獲得</a:t>
            </a:r>
            <a:endParaRPr kumimoji="0" lang="en-US" altLang="ja-JP" sz="1200" b="0" i="0" u="none" strike="noStrike" kern="1200" cap="none" spc="0" normalizeH="0" baseline="0" noProof="0">
              <a:ln>
                <a:noFill/>
              </a:ln>
              <a:solidFill>
                <a:srgbClr val="3D8E80"/>
              </a:solidFill>
              <a:effectLst/>
              <a:uLnTx/>
              <a:uFillTx/>
              <a:latin typeface="Meiryo UI"/>
              <a:ea typeface="Meiryo UI" panose="020B0604030504040204" pitchFamily="50" charset="-128"/>
              <a:cs typeface="+mn-cs"/>
              <a:sym typeface="Trebuchet MS" panose="020B0603020202020204" pitchFamily="34" charset="0"/>
            </a:endParaRPr>
          </a:p>
        </p:txBody>
      </p:sp>
      <p:sp>
        <p:nvSpPr>
          <p:cNvPr id="71" name="Arrow: Pentagon 70">
            <a:extLst>
              <a:ext uri="{FF2B5EF4-FFF2-40B4-BE49-F238E27FC236}">
                <a16:creationId xmlns:a16="http://schemas.microsoft.com/office/drawing/2014/main" id="{67DB4A79-C026-5DF8-5D40-D8C9B918B70B}"/>
              </a:ext>
            </a:extLst>
          </p:cNvPr>
          <p:cNvSpPr/>
          <p:nvPr/>
        </p:nvSpPr>
        <p:spPr>
          <a:xfrm>
            <a:off x="7938331" y="2131888"/>
            <a:ext cx="385097" cy="3137682"/>
          </a:xfrm>
          <a:prstGeom prst="homePlate">
            <a:avLst>
              <a:gd name="adj" fmla="val 31943"/>
            </a:avLst>
          </a:prstGeom>
          <a:solidFill>
            <a:srgbClr val="3D8E8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36000" tIns="0" rIns="0" bIns="0" numCol="1" spcCol="0" rtlCol="0" fromWordArt="0" anchor="ctr" anchorCtr="0" forceAA="0" compatLnSpc="1">
            <a:prstTxWarp prst="textNoShape">
              <a:avLst/>
            </a:prstTxWarp>
            <a:noAutofit/>
          </a:bodyPr>
          <a:lstStyle/>
          <a:p>
            <a:pPr marL="0" marR="0" lvl="1" indent="0" algn="ctr" defTabSz="914400" rtl="0" eaLnBrk="1" fontAlgn="auto" latinLnBrk="0" hangingPunct="1">
              <a:lnSpc>
                <a:spcPct val="100000"/>
              </a:lnSpc>
              <a:spcBef>
                <a:spcPts val="0"/>
              </a:spcBef>
              <a:spcAft>
                <a:spcPts val="0"/>
              </a:spcAft>
              <a:buClr>
                <a:srgbClr val="000000"/>
              </a:buClr>
              <a:buSzTx/>
              <a:buFontTx/>
              <a:buNone/>
              <a:tabLst/>
              <a:defRPr/>
            </a:pPr>
            <a:r>
              <a:rPr kumimoji="1"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rPr>
              <a:t>サービスローンチ案内</a:t>
            </a:r>
            <a:endParaRPr kumimoji="1" lang="en-US" altLang="ja-JP"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endParaRPr>
          </a:p>
        </p:txBody>
      </p:sp>
      <p:sp>
        <p:nvSpPr>
          <p:cNvPr id="72" name="Arrow: Pentagon 71">
            <a:extLst>
              <a:ext uri="{FF2B5EF4-FFF2-40B4-BE49-F238E27FC236}">
                <a16:creationId xmlns:a16="http://schemas.microsoft.com/office/drawing/2014/main" id="{B17E35BC-E342-08BE-CD1D-307B6EBAFB00}"/>
              </a:ext>
            </a:extLst>
          </p:cNvPr>
          <p:cNvSpPr/>
          <p:nvPr/>
        </p:nvSpPr>
        <p:spPr>
          <a:xfrm>
            <a:off x="8407923" y="2131888"/>
            <a:ext cx="385097" cy="3137682"/>
          </a:xfrm>
          <a:prstGeom prst="homePlate">
            <a:avLst>
              <a:gd name="adj" fmla="val 31943"/>
            </a:avLst>
          </a:prstGeom>
          <a:solidFill>
            <a:srgbClr val="3D8E8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36000" tIns="0" rIns="0" bIns="0" numCol="1" spcCol="0" rtlCol="0" fromWordArt="0" anchor="ctr" anchorCtr="0" forceAA="0" compatLnSpc="1">
            <a:prstTxWarp prst="textNoShape">
              <a:avLst/>
            </a:prstTxWarp>
            <a:noAutofit/>
          </a:bodyPr>
          <a:lstStyle/>
          <a:p>
            <a:pPr marL="0" marR="0" lvl="1" indent="0" algn="ctr" defTabSz="914400" rtl="0" eaLnBrk="1" fontAlgn="auto" latinLnBrk="0" hangingPunct="1">
              <a:lnSpc>
                <a:spcPct val="100000"/>
              </a:lnSpc>
              <a:spcBef>
                <a:spcPts val="0"/>
              </a:spcBef>
              <a:spcAft>
                <a:spcPts val="0"/>
              </a:spcAft>
              <a:buClr>
                <a:srgbClr val="000000"/>
              </a:buClr>
              <a:buSzTx/>
              <a:buFontTx/>
              <a:buNone/>
              <a:tabLst/>
              <a:defRPr/>
            </a:pPr>
            <a:r>
              <a:rPr kumimoji="1" lang="en-US" altLang="ja-JP"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rPr>
              <a:t>ID</a:t>
            </a:r>
            <a:r>
              <a:rPr kumimoji="1"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rPr>
              <a:t>統合キャンペーン </a:t>
            </a:r>
            <a:r>
              <a:rPr kumimoji="1" lang="en-US" altLang="ja-JP"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rPr>
              <a:t>(</a:t>
            </a:r>
            <a:r>
              <a:rPr kumimoji="1"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rPr>
              <a:t>試験会員</a:t>
            </a:r>
            <a:r>
              <a:rPr kumimoji="1" lang="en-US" altLang="ja-JP"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sym typeface="Meiryo UI" panose="020B0604030504040204" pitchFamily="50" charset="-128"/>
              </a:rPr>
              <a:t>)</a:t>
            </a:r>
          </a:p>
        </p:txBody>
      </p:sp>
      <p:sp>
        <p:nvSpPr>
          <p:cNvPr id="73" name="Rectangle: Rounded Corners 72">
            <a:extLst>
              <a:ext uri="{FF2B5EF4-FFF2-40B4-BE49-F238E27FC236}">
                <a16:creationId xmlns:a16="http://schemas.microsoft.com/office/drawing/2014/main" id="{2C099D95-38E9-AEF3-3431-1F55B23E9285}"/>
              </a:ext>
            </a:extLst>
          </p:cNvPr>
          <p:cNvSpPr/>
          <p:nvPr/>
        </p:nvSpPr>
        <p:spPr>
          <a:xfrm>
            <a:off x="8928322" y="2187252"/>
            <a:ext cx="766914" cy="543622"/>
          </a:xfrm>
          <a:prstGeom prst="roundRect">
            <a:avLst>
              <a:gd name="adj" fmla="val 24302"/>
            </a:avLst>
          </a:prstGeom>
          <a:solidFill>
            <a:srgbClr val="3D8E80">
              <a:alpha val="29000"/>
            </a:srgb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sym typeface="Trebuchet MS" panose="020B0603020202020204" pitchFamily="34" charset="0"/>
              </a:rPr>
              <a:t>未踏人材</a:t>
            </a:r>
            <a:br>
              <a:rPr kumimoji="0"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sym typeface="Trebuchet MS" panose="020B0603020202020204" pitchFamily="34" charset="0"/>
              </a:rPr>
            </a:br>
            <a:r>
              <a:rPr kumimoji="0" lang="ja-JP" altLang="en-US"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sym typeface="Trebuchet MS" panose="020B0603020202020204" pitchFamily="34" charset="0"/>
              </a:rPr>
              <a:t>個別案内</a:t>
            </a:r>
            <a:endParaRPr kumimoji="0" lang="en-US" altLang="ja-JP" sz="12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sym typeface="Trebuchet MS" panose="020B0603020202020204" pitchFamily="34" charset="0"/>
            </a:endParaRPr>
          </a:p>
        </p:txBody>
      </p:sp>
      <p:cxnSp>
        <p:nvCxnSpPr>
          <p:cNvPr id="78" name="直線コネクタ 272">
            <a:extLst>
              <a:ext uri="{FF2B5EF4-FFF2-40B4-BE49-F238E27FC236}">
                <a16:creationId xmlns:a16="http://schemas.microsoft.com/office/drawing/2014/main" id="{5FC9C232-9914-301C-542D-BC40EE722ABA}"/>
              </a:ext>
            </a:extLst>
          </p:cNvPr>
          <p:cNvCxnSpPr>
            <a:cxnSpLocks/>
          </p:cNvCxnSpPr>
          <p:nvPr/>
        </p:nvCxnSpPr>
        <p:spPr>
          <a:xfrm>
            <a:off x="342522" y="5323231"/>
            <a:ext cx="11506798" cy="0"/>
          </a:xfrm>
          <a:prstGeom prst="line">
            <a:avLst/>
          </a:prstGeom>
          <a:noFill/>
          <a:ln w="9525" cap="rnd" cmpd="sng" algn="ctr">
            <a:solidFill>
              <a:srgbClr val="9A9A9A"/>
            </a:solidFill>
            <a:prstDash val="sysDot"/>
          </a:ln>
          <a:effectLst/>
        </p:spPr>
      </p:cxnSp>
      <p:cxnSp>
        <p:nvCxnSpPr>
          <p:cNvPr id="42" name="直線コネクタ 272">
            <a:extLst>
              <a:ext uri="{FF2B5EF4-FFF2-40B4-BE49-F238E27FC236}">
                <a16:creationId xmlns:a16="http://schemas.microsoft.com/office/drawing/2014/main" id="{EE4CD1F8-D38D-D10F-DA13-4BA050D3A960}"/>
              </a:ext>
            </a:extLst>
          </p:cNvPr>
          <p:cNvCxnSpPr>
            <a:cxnSpLocks/>
          </p:cNvCxnSpPr>
          <p:nvPr/>
        </p:nvCxnSpPr>
        <p:spPr>
          <a:xfrm>
            <a:off x="5775682" y="3159895"/>
            <a:ext cx="1947065" cy="0"/>
          </a:xfrm>
          <a:prstGeom prst="line">
            <a:avLst/>
          </a:prstGeom>
          <a:noFill/>
          <a:ln w="9525" cap="rnd" cmpd="sng" algn="ctr">
            <a:solidFill>
              <a:srgbClr val="9A9A9A"/>
            </a:solidFill>
            <a:prstDash val="sysDot"/>
          </a:ln>
          <a:effectLst/>
        </p:spPr>
      </p:cxnSp>
    </p:spTree>
    <p:extLst>
      <p:ext uri="{BB962C8B-B14F-4D97-AF65-F5344CB8AC3E}">
        <p14:creationId xmlns:p14="http://schemas.microsoft.com/office/powerpoint/2010/main" val="35386987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E7347-78E4-39FF-9D17-65F01AA373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BD8139-798B-F2B6-1709-CFAA0430341A}"/>
              </a:ext>
            </a:extLst>
          </p:cNvPr>
          <p:cNvSpPr>
            <a:spLocks noGrp="1"/>
          </p:cNvSpPr>
          <p:nvPr>
            <p:ph type="title"/>
          </p:nvPr>
        </p:nvSpPr>
        <p:spPr/>
        <p:txBody>
          <a:bodyPr vert="horz"/>
          <a:lstStyle/>
          <a:p>
            <a:r>
              <a:rPr lang="ja-JP" altLang="en-US"/>
              <a:t>非機能要件</a:t>
            </a:r>
            <a:r>
              <a:rPr lang="en-US" altLang="ja-JP"/>
              <a:t>(</a:t>
            </a:r>
            <a:r>
              <a:rPr lang="ja-JP" altLang="en-US"/>
              <a:t>移行関連</a:t>
            </a:r>
            <a:r>
              <a:rPr lang="en-US" altLang="ja-JP"/>
              <a:t>)</a:t>
            </a:r>
            <a:endParaRPr lang="ja-JP" altLang="en-US">
              <a:ea typeface="Meiryo UI" panose="020B0604030504040204" pitchFamily="50" charset="-128"/>
            </a:endParaRPr>
          </a:p>
        </p:txBody>
      </p:sp>
    </p:spTree>
    <p:extLst>
      <p:ext uri="{BB962C8B-B14F-4D97-AF65-F5344CB8AC3E}">
        <p14:creationId xmlns:p14="http://schemas.microsoft.com/office/powerpoint/2010/main" val="35330920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67DC91-7EA2-DFF1-ADD2-3C4E9E07CFAC}"/>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CCAD580A-19DF-D90A-91F9-CD76D0F7009B}"/>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非機能要件</a:t>
            </a:r>
            <a:br>
              <a:rPr lang="en-US" altLang="ja-JP" sz="1400">
                <a:ea typeface="Meiryo UI" panose="020B0604030504040204" pitchFamily="50" charset="-128"/>
              </a:rPr>
            </a:br>
            <a:r>
              <a:rPr lang="ja-JP" altLang="en-US">
                <a:ea typeface="Meiryo UI" panose="020B0604030504040204" pitchFamily="50" charset="-128"/>
              </a:rPr>
              <a:t>移行要件</a:t>
            </a:r>
            <a:r>
              <a:rPr lang="en-US" altLang="ja-JP">
                <a:ea typeface="Meiryo UI" panose="020B0604030504040204" pitchFamily="50" charset="-128"/>
              </a:rPr>
              <a:t> | </a:t>
            </a:r>
            <a:r>
              <a:rPr lang="ja-JP" altLang="en-US">
                <a:ea typeface="Meiryo UI" panose="020B0604030504040204" pitchFamily="50" charset="-128"/>
              </a:rPr>
              <a:t>試験システム</a:t>
            </a:r>
            <a:r>
              <a:rPr lang="en-US" altLang="ja-JP">
                <a:ea typeface="Meiryo UI" panose="020B0604030504040204" pitchFamily="50" charset="-128"/>
              </a:rPr>
              <a:t>ID</a:t>
            </a:r>
            <a:r>
              <a:rPr lang="ja-JP" altLang="en-US">
                <a:ea typeface="Meiryo UI" panose="020B0604030504040204" pitchFamily="50" charset="-128"/>
              </a:rPr>
              <a:t>の移行の考え方</a:t>
            </a:r>
          </a:p>
        </p:txBody>
      </p:sp>
      <p:sp>
        <p:nvSpPr>
          <p:cNvPr id="153" name="テキスト ボックス 15">
            <a:extLst>
              <a:ext uri="{FF2B5EF4-FFF2-40B4-BE49-F238E27FC236}">
                <a16:creationId xmlns:a16="http://schemas.microsoft.com/office/drawing/2014/main" id="{4A48C5CE-0BA6-0A91-6F8D-57DD578FC0AF}"/>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dirty="0">
                <a:solidFill>
                  <a:srgbClr val="000000"/>
                </a:solidFill>
                <a:latin typeface="+mj-lt"/>
                <a:ea typeface="Meiryo UI" panose="020B0604030504040204" pitchFamily="50" charset="-128"/>
              </a:rPr>
              <a:t>プラットフォーム切替時点で</a:t>
            </a:r>
            <a:r>
              <a:rPr lang="en-US" altLang="ja-JP" dirty="0">
                <a:solidFill>
                  <a:srgbClr val="000000"/>
                </a:solidFill>
                <a:latin typeface="+mj-lt"/>
                <a:ea typeface="Meiryo UI" panose="020B0604030504040204" pitchFamily="50" charset="-128"/>
              </a:rPr>
              <a:t>ID</a:t>
            </a:r>
            <a:r>
              <a:rPr lang="ja-JP" altLang="en-US" dirty="0">
                <a:solidFill>
                  <a:srgbClr val="000000"/>
                </a:solidFill>
                <a:latin typeface="+mj-lt"/>
                <a:ea typeface="Meiryo UI" panose="020B0604030504040204" pitchFamily="50" charset="-128"/>
              </a:rPr>
              <a:t>データはシステム移行を実施</a:t>
            </a:r>
          </a:p>
        </p:txBody>
      </p:sp>
      <p:sp>
        <p:nvSpPr>
          <p:cNvPr id="5" name="Flowchart: Process 157">
            <a:extLst>
              <a:ext uri="{FF2B5EF4-FFF2-40B4-BE49-F238E27FC236}">
                <a16:creationId xmlns:a16="http://schemas.microsoft.com/office/drawing/2014/main" id="{07870BBD-215B-6676-E661-9C0071234F98}"/>
              </a:ext>
            </a:extLst>
          </p:cNvPr>
          <p:cNvSpPr/>
          <p:nvPr/>
        </p:nvSpPr>
        <p:spPr>
          <a:xfrm>
            <a:off x="3525330" y="1463704"/>
            <a:ext cx="1355387" cy="5265726"/>
          </a:xfrm>
          <a:prstGeom prst="flowChartProcess">
            <a:avLst/>
          </a:prstGeom>
          <a:solidFill>
            <a:srgbClr val="CFD4DB"/>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en-US" sz="1200" b="1">
              <a:solidFill>
                <a:srgbClr val="295E7E"/>
              </a:solidFill>
              <a:ea typeface="Meiryo UI" panose="020B0604030504040204" pitchFamily="50" charset="-128"/>
            </a:endParaRPr>
          </a:p>
        </p:txBody>
      </p:sp>
      <p:cxnSp>
        <p:nvCxnSpPr>
          <p:cNvPr id="6" name="Straight Connector 1">
            <a:extLst>
              <a:ext uri="{FF2B5EF4-FFF2-40B4-BE49-F238E27FC236}">
                <a16:creationId xmlns:a16="http://schemas.microsoft.com/office/drawing/2014/main" id="{6C71EE6F-CA0B-4A3F-56D5-4535F0776CB9}"/>
              </a:ext>
            </a:extLst>
          </p:cNvPr>
          <p:cNvCxnSpPr>
            <a:cxnSpLocks/>
          </p:cNvCxnSpPr>
          <p:nvPr/>
        </p:nvCxnSpPr>
        <p:spPr>
          <a:xfrm flipV="1">
            <a:off x="408702" y="4253608"/>
            <a:ext cx="10819376"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 name="Group 129">
            <a:extLst>
              <a:ext uri="{FF2B5EF4-FFF2-40B4-BE49-F238E27FC236}">
                <a16:creationId xmlns:a16="http://schemas.microsoft.com/office/drawing/2014/main" id="{1CE632E1-80C2-F26B-684A-F06438A44B80}"/>
              </a:ext>
            </a:extLst>
          </p:cNvPr>
          <p:cNvGrpSpPr/>
          <p:nvPr/>
        </p:nvGrpSpPr>
        <p:grpSpPr>
          <a:xfrm>
            <a:off x="408702" y="1463704"/>
            <a:ext cx="509954" cy="2689312"/>
            <a:chOff x="408702" y="1267143"/>
            <a:chExt cx="509954" cy="2658206"/>
          </a:xfrm>
        </p:grpSpPr>
        <p:cxnSp>
          <p:nvCxnSpPr>
            <p:cNvPr id="8" name="Straight Connector 3">
              <a:extLst>
                <a:ext uri="{FF2B5EF4-FFF2-40B4-BE49-F238E27FC236}">
                  <a16:creationId xmlns:a16="http://schemas.microsoft.com/office/drawing/2014/main" id="{AE4540BC-6BA8-D207-2E14-9496216ABBF7}"/>
                </a:ext>
              </a:extLst>
            </p:cNvPr>
            <p:cNvCxnSpPr>
              <a:cxnSpLocks/>
            </p:cNvCxnSpPr>
            <p:nvPr/>
          </p:nvCxnSpPr>
          <p:spPr>
            <a:xfrm>
              <a:off x="918656" y="1267143"/>
              <a:ext cx="0" cy="2658206"/>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ee4pHeader2">
              <a:extLst>
                <a:ext uri="{FF2B5EF4-FFF2-40B4-BE49-F238E27FC236}">
                  <a16:creationId xmlns:a16="http://schemas.microsoft.com/office/drawing/2014/main" id="{2ADF89B9-7B23-0E1D-7702-A7B4A8ED28A0}"/>
                </a:ext>
              </a:extLst>
            </p:cNvPr>
            <p:cNvSpPr txBox="1"/>
            <p:nvPr/>
          </p:nvSpPr>
          <p:spPr>
            <a:xfrm>
              <a:off x="408702" y="1267143"/>
              <a:ext cx="440310" cy="2648681"/>
            </a:xfrm>
            <a:prstGeom prst="rect">
              <a:avLst/>
            </a:prstGeom>
            <a:noFill/>
            <a:ln cap="rnd">
              <a:noFill/>
            </a:ln>
          </p:spPr>
          <p:txBody>
            <a:bodyPr vert="eaVert"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プラットフォーム</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grpSp>
        <p:nvGrpSpPr>
          <p:cNvPr id="10" name="Group 130">
            <a:extLst>
              <a:ext uri="{FF2B5EF4-FFF2-40B4-BE49-F238E27FC236}">
                <a16:creationId xmlns:a16="http://schemas.microsoft.com/office/drawing/2014/main" id="{04388E63-5408-3E7B-0630-D6A39BEA9ACA}"/>
              </a:ext>
            </a:extLst>
          </p:cNvPr>
          <p:cNvGrpSpPr/>
          <p:nvPr/>
        </p:nvGrpSpPr>
        <p:grpSpPr>
          <a:xfrm>
            <a:off x="408702" y="4320649"/>
            <a:ext cx="509954" cy="2408769"/>
            <a:chOff x="408702" y="4118821"/>
            <a:chExt cx="509954" cy="2073746"/>
          </a:xfrm>
        </p:grpSpPr>
        <p:sp>
          <p:nvSpPr>
            <p:cNvPr id="11" name="ee4pHeader2">
              <a:extLst>
                <a:ext uri="{FF2B5EF4-FFF2-40B4-BE49-F238E27FC236}">
                  <a16:creationId xmlns:a16="http://schemas.microsoft.com/office/drawing/2014/main" id="{B6AD63BA-03CE-B411-B650-5796734A91F6}"/>
                </a:ext>
              </a:extLst>
            </p:cNvPr>
            <p:cNvSpPr txBox="1"/>
            <p:nvPr/>
          </p:nvSpPr>
          <p:spPr>
            <a:xfrm>
              <a:off x="408702" y="4118821"/>
              <a:ext cx="440310" cy="2073746"/>
            </a:xfrm>
            <a:prstGeom prst="rect">
              <a:avLst/>
            </a:prstGeom>
            <a:noFill/>
            <a:ln cap="rnd">
              <a:noFill/>
            </a:ln>
          </p:spPr>
          <p:txBody>
            <a:bodyPr vert="eaVert"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試験システム</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12" name="Straight Connector 48">
              <a:extLst>
                <a:ext uri="{FF2B5EF4-FFF2-40B4-BE49-F238E27FC236}">
                  <a16:creationId xmlns:a16="http://schemas.microsoft.com/office/drawing/2014/main" id="{A2C7EFB5-E943-D5CA-3568-F69864475220}"/>
                </a:ext>
              </a:extLst>
            </p:cNvPr>
            <p:cNvCxnSpPr>
              <a:cxnSpLocks/>
            </p:cNvCxnSpPr>
            <p:nvPr/>
          </p:nvCxnSpPr>
          <p:spPr>
            <a:xfrm>
              <a:off x="918656" y="4118821"/>
              <a:ext cx="0" cy="2073746"/>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3" name="TextBox 20">
            <a:extLst>
              <a:ext uri="{FF2B5EF4-FFF2-40B4-BE49-F238E27FC236}">
                <a16:creationId xmlns:a16="http://schemas.microsoft.com/office/drawing/2014/main" id="{AD59127B-E491-130F-5BA8-C55FE7A0B5A8}"/>
              </a:ext>
            </a:extLst>
          </p:cNvPr>
          <p:cNvSpPr txBox="1"/>
          <p:nvPr/>
        </p:nvSpPr>
        <p:spPr>
          <a:xfrm>
            <a:off x="7236210" y="1073142"/>
            <a:ext cx="1414376" cy="2051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en-US" altLang="ja-JP" sz="1200">
                <a:solidFill>
                  <a:srgbClr val="575757"/>
                </a:solidFill>
                <a:latin typeface="+mj-lt"/>
                <a:ea typeface="Meiryo UI" panose="020B0604030504040204" pitchFamily="50" charset="-128"/>
              </a:rPr>
              <a:t>2027/12</a:t>
            </a:r>
          </a:p>
        </p:txBody>
      </p:sp>
      <p:sp>
        <p:nvSpPr>
          <p:cNvPr id="14" name="TextBox 20">
            <a:extLst>
              <a:ext uri="{FF2B5EF4-FFF2-40B4-BE49-F238E27FC236}">
                <a16:creationId xmlns:a16="http://schemas.microsoft.com/office/drawing/2014/main" id="{64F258C1-1F2C-6A41-A527-F0DB9D497608}"/>
              </a:ext>
            </a:extLst>
          </p:cNvPr>
          <p:cNvSpPr txBox="1"/>
          <p:nvPr/>
        </p:nvSpPr>
        <p:spPr>
          <a:xfrm>
            <a:off x="3030349" y="1073142"/>
            <a:ext cx="2505655" cy="2051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en-US" altLang="ja-JP" sz="1200" dirty="0">
                <a:solidFill>
                  <a:srgbClr val="575757"/>
                </a:solidFill>
                <a:latin typeface="+mj-lt"/>
                <a:ea typeface="Meiryo UI" panose="020B0604030504040204" pitchFamily="50" charset="-128"/>
              </a:rPr>
              <a:t>2026/12</a:t>
            </a:r>
          </a:p>
          <a:p>
            <a:pPr algn="ctr">
              <a:buClr>
                <a:schemeClr val="accent3"/>
              </a:buClr>
            </a:pPr>
            <a:r>
              <a:rPr kumimoji="1" lang="ja-JP" altLang="en-US" sz="1200" dirty="0">
                <a:solidFill>
                  <a:srgbClr val="575757"/>
                </a:solidFill>
                <a:latin typeface="+mj-lt"/>
                <a:ea typeface="Meiryo UI" panose="020B0604030504040204" pitchFamily="50" charset="-128"/>
              </a:rPr>
              <a:t>移行期間</a:t>
            </a:r>
            <a:r>
              <a:rPr kumimoji="1" lang="en-US" altLang="ja-JP" sz="1200" dirty="0">
                <a:solidFill>
                  <a:srgbClr val="575757"/>
                </a:solidFill>
                <a:latin typeface="+mj-lt"/>
                <a:ea typeface="Meiryo UI" panose="020B0604030504040204" pitchFamily="50" charset="-128"/>
              </a:rPr>
              <a:t>(</a:t>
            </a:r>
            <a:r>
              <a:rPr kumimoji="1" lang="ja-JP" altLang="en-US" sz="1200" dirty="0">
                <a:solidFill>
                  <a:srgbClr val="575757"/>
                </a:solidFill>
                <a:latin typeface="+mj-lt"/>
                <a:ea typeface="Meiryo UI" panose="020B0604030504040204" pitchFamily="50" charset="-128"/>
              </a:rPr>
              <a:t>年末サービス停止期間</a:t>
            </a:r>
            <a:r>
              <a:rPr kumimoji="1" lang="en-US" altLang="ja-JP" sz="1200" dirty="0">
                <a:solidFill>
                  <a:srgbClr val="575757"/>
                </a:solidFill>
                <a:latin typeface="+mj-lt"/>
                <a:ea typeface="Meiryo UI" panose="020B0604030504040204" pitchFamily="50" charset="-128"/>
              </a:rPr>
              <a:t>)</a:t>
            </a:r>
          </a:p>
        </p:txBody>
      </p:sp>
      <p:cxnSp>
        <p:nvCxnSpPr>
          <p:cNvPr id="15" name="直線コネクタ 65">
            <a:extLst>
              <a:ext uri="{FF2B5EF4-FFF2-40B4-BE49-F238E27FC236}">
                <a16:creationId xmlns:a16="http://schemas.microsoft.com/office/drawing/2014/main" id="{325A7ADE-9F11-46A5-579F-7EB29673B3C5}"/>
              </a:ext>
            </a:extLst>
          </p:cNvPr>
          <p:cNvCxnSpPr>
            <a:cxnSpLocks/>
            <a:stCxn id="14" idx="2"/>
          </p:cNvCxnSpPr>
          <p:nvPr/>
        </p:nvCxnSpPr>
        <p:spPr>
          <a:xfrm>
            <a:off x="4283177" y="1278274"/>
            <a:ext cx="0" cy="5383769"/>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直線コネクタ 65">
            <a:extLst>
              <a:ext uri="{FF2B5EF4-FFF2-40B4-BE49-F238E27FC236}">
                <a16:creationId xmlns:a16="http://schemas.microsoft.com/office/drawing/2014/main" id="{7CD1A587-97A6-3554-A952-CD088FAE1CFC}"/>
              </a:ext>
            </a:extLst>
          </p:cNvPr>
          <p:cNvCxnSpPr>
            <a:cxnSpLocks/>
          </p:cNvCxnSpPr>
          <p:nvPr/>
        </p:nvCxnSpPr>
        <p:spPr>
          <a:xfrm>
            <a:off x="7943397" y="1345649"/>
            <a:ext cx="1" cy="5383769"/>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Arrow: Pentagon 148">
            <a:extLst>
              <a:ext uri="{FF2B5EF4-FFF2-40B4-BE49-F238E27FC236}">
                <a16:creationId xmlns:a16="http://schemas.microsoft.com/office/drawing/2014/main" id="{17499F81-EAB6-11D3-2724-8CF0524C7A9B}"/>
              </a:ext>
            </a:extLst>
          </p:cNvPr>
          <p:cNvSpPr/>
          <p:nvPr/>
        </p:nvSpPr>
        <p:spPr>
          <a:xfrm>
            <a:off x="992373" y="5168017"/>
            <a:ext cx="2583616" cy="670871"/>
          </a:xfrm>
          <a:prstGeom prst="homePlate">
            <a:avLst/>
          </a:prstGeom>
          <a:solidFill>
            <a:schemeClr val="bg1"/>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過去</a:t>
            </a:r>
            <a:r>
              <a:rPr lang="en-US" altLang="ja-JP" sz="1200">
                <a:solidFill>
                  <a:srgbClr val="295E7E"/>
                </a:solidFill>
                <a:ea typeface="Meiryo UI" panose="020B0604030504040204" pitchFamily="50" charset="-128"/>
              </a:rPr>
              <a:t>1</a:t>
            </a:r>
            <a:r>
              <a:rPr lang="ja-JP" altLang="en-US" sz="1200">
                <a:solidFill>
                  <a:srgbClr val="295E7E"/>
                </a:solidFill>
                <a:ea typeface="Meiryo UI" panose="020B0604030504040204" pitchFamily="50" charset="-128"/>
              </a:rPr>
              <a:t>年以内にアクセスのあるユーザの一覧情報を抽出</a:t>
            </a:r>
            <a:endParaRPr lang="en-US" sz="1200">
              <a:solidFill>
                <a:srgbClr val="295E7E"/>
              </a:solidFill>
              <a:ea typeface="Meiryo UI" panose="020B0604030504040204" pitchFamily="50" charset="-128"/>
            </a:endParaRPr>
          </a:p>
        </p:txBody>
      </p:sp>
      <p:cxnSp>
        <p:nvCxnSpPr>
          <p:cNvPr id="18" name="Connector: Elbow 167">
            <a:extLst>
              <a:ext uri="{FF2B5EF4-FFF2-40B4-BE49-F238E27FC236}">
                <a16:creationId xmlns:a16="http://schemas.microsoft.com/office/drawing/2014/main" id="{3BDA1272-ED99-D7E2-7749-73A049EE2070}"/>
              </a:ext>
            </a:extLst>
          </p:cNvPr>
          <p:cNvCxnSpPr>
            <a:cxnSpLocks/>
            <a:stCxn id="17" idx="3"/>
            <a:endCxn id="34" idx="1"/>
          </p:cNvCxnSpPr>
          <p:nvPr/>
        </p:nvCxnSpPr>
        <p:spPr>
          <a:xfrm flipV="1">
            <a:off x="3575989" y="2962519"/>
            <a:ext cx="347328" cy="2540934"/>
          </a:xfrm>
          <a:prstGeom prst="bentConnector3">
            <a:avLst>
              <a:gd name="adj1" fmla="val 50000"/>
            </a:avLst>
          </a:prstGeom>
          <a:ln w="38100" cap="rnd">
            <a:solidFill>
              <a:srgbClr val="1B4774"/>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9" name="Arrow: Pentagon 169">
            <a:extLst>
              <a:ext uri="{FF2B5EF4-FFF2-40B4-BE49-F238E27FC236}">
                <a16:creationId xmlns:a16="http://schemas.microsoft.com/office/drawing/2014/main" id="{2F8740D0-C173-FBE9-E43B-FCC80FC3AD3E}"/>
              </a:ext>
            </a:extLst>
          </p:cNvPr>
          <p:cNvSpPr/>
          <p:nvPr/>
        </p:nvSpPr>
        <p:spPr>
          <a:xfrm>
            <a:off x="4931374" y="3092043"/>
            <a:ext cx="6341969" cy="803439"/>
          </a:xfrm>
          <a:prstGeom prst="homePlate">
            <a:avLst>
              <a:gd name="adj" fmla="val 23002"/>
            </a:avLst>
          </a:prstGeom>
          <a:solidFill>
            <a:schemeClr val="bg1"/>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①新規約の承諾</a:t>
            </a:r>
            <a:endParaRPr lang="en-US" altLang="ja-JP" sz="1200">
              <a:solidFill>
                <a:srgbClr val="295E7E"/>
              </a:solidFill>
              <a:ea typeface="Meiryo UI" panose="020B0604030504040204" pitchFamily="50" charset="-128"/>
            </a:endParaRPr>
          </a:p>
          <a:p>
            <a:r>
              <a:rPr lang="ja-JP" altLang="en-US" sz="1200">
                <a:solidFill>
                  <a:srgbClr val="295E7E"/>
                </a:solidFill>
                <a:ea typeface="Meiryo UI" panose="020B0604030504040204" pitchFamily="50" charset="-128"/>
              </a:rPr>
              <a:t>②旧パスワードでユーザ認証</a:t>
            </a:r>
            <a:endParaRPr lang="en-US" altLang="ja-JP" sz="1200">
              <a:solidFill>
                <a:srgbClr val="295E7E"/>
              </a:solidFill>
              <a:ea typeface="Meiryo UI" panose="020B0604030504040204" pitchFamily="50" charset="-128"/>
            </a:endParaRPr>
          </a:p>
          <a:p>
            <a:r>
              <a:rPr lang="ja-JP" altLang="en-US" sz="1200">
                <a:solidFill>
                  <a:srgbClr val="295E7E"/>
                </a:solidFill>
                <a:ea typeface="Meiryo UI" panose="020B0604030504040204" pitchFamily="50" charset="-128"/>
              </a:rPr>
              <a:t>③新パスワード再設定</a:t>
            </a:r>
            <a:endParaRPr lang="en-US" altLang="ja-JP" sz="1200">
              <a:solidFill>
                <a:srgbClr val="295E7E"/>
              </a:solidFill>
              <a:ea typeface="Meiryo UI" panose="020B0604030504040204" pitchFamily="50" charset="-128"/>
            </a:endParaRPr>
          </a:p>
          <a:p>
            <a:r>
              <a:rPr lang="ja-JP" altLang="en-US" sz="1200">
                <a:solidFill>
                  <a:srgbClr val="295E7E"/>
                </a:solidFill>
                <a:ea typeface="Meiryo UI" panose="020B0604030504040204" pitchFamily="50" charset="-128"/>
              </a:rPr>
              <a:t>④</a:t>
            </a:r>
            <a:r>
              <a:rPr lang="en-US" altLang="ja-JP" sz="1200">
                <a:solidFill>
                  <a:srgbClr val="295E7E"/>
                </a:solidFill>
                <a:ea typeface="Meiryo UI" panose="020B0604030504040204" pitchFamily="50" charset="-128"/>
              </a:rPr>
              <a:t>PF</a:t>
            </a:r>
            <a:r>
              <a:rPr lang="ja-JP" altLang="en-US" sz="1200">
                <a:solidFill>
                  <a:srgbClr val="295E7E"/>
                </a:solidFill>
                <a:ea typeface="Meiryo UI" panose="020B0604030504040204" pitchFamily="50" charset="-128"/>
              </a:rPr>
              <a:t>利用権限</a:t>
            </a:r>
            <a:r>
              <a:rPr lang="en-US" altLang="ja-JP" sz="1200">
                <a:solidFill>
                  <a:srgbClr val="295E7E"/>
                </a:solidFill>
                <a:ea typeface="Meiryo UI" panose="020B0604030504040204" pitchFamily="50" charset="-128"/>
              </a:rPr>
              <a:t>(</a:t>
            </a:r>
            <a:r>
              <a:rPr lang="ja-JP" altLang="en-US" sz="1200">
                <a:solidFill>
                  <a:srgbClr val="295E7E"/>
                </a:solidFill>
                <a:ea typeface="Meiryo UI" panose="020B0604030504040204" pitchFamily="50" charset="-128"/>
              </a:rPr>
              <a:t>機能パーミッション</a:t>
            </a:r>
            <a:r>
              <a:rPr lang="en-US" altLang="ja-JP" sz="1200">
                <a:solidFill>
                  <a:srgbClr val="295E7E"/>
                </a:solidFill>
                <a:ea typeface="Meiryo UI" panose="020B0604030504040204" pitchFamily="50" charset="-128"/>
              </a:rPr>
              <a:t>)</a:t>
            </a:r>
            <a:r>
              <a:rPr lang="ja-JP" altLang="en-US" sz="1200">
                <a:solidFill>
                  <a:srgbClr val="295E7E"/>
                </a:solidFill>
                <a:ea typeface="Meiryo UI" panose="020B0604030504040204" pitchFamily="50" charset="-128"/>
              </a:rPr>
              <a:t>の付与</a:t>
            </a:r>
            <a:endParaRPr lang="en-US" sz="1200">
              <a:solidFill>
                <a:srgbClr val="295E7E"/>
              </a:solidFill>
              <a:ea typeface="Meiryo UI" panose="020B0604030504040204" pitchFamily="50" charset="-128"/>
            </a:endParaRPr>
          </a:p>
        </p:txBody>
      </p:sp>
      <p:sp>
        <p:nvSpPr>
          <p:cNvPr id="20" name="Arrow: Pentagon 189">
            <a:extLst>
              <a:ext uri="{FF2B5EF4-FFF2-40B4-BE49-F238E27FC236}">
                <a16:creationId xmlns:a16="http://schemas.microsoft.com/office/drawing/2014/main" id="{5A744CC3-049D-1433-9A12-E2B80F5A8BD9}"/>
              </a:ext>
            </a:extLst>
          </p:cNvPr>
          <p:cNvSpPr/>
          <p:nvPr/>
        </p:nvSpPr>
        <p:spPr>
          <a:xfrm>
            <a:off x="4931376" y="1558506"/>
            <a:ext cx="6296697" cy="442708"/>
          </a:xfrm>
          <a:prstGeom prst="homePlate">
            <a:avLst/>
          </a:prstGeom>
          <a:solidFill>
            <a:schemeClr val="bg1"/>
          </a:solidFill>
          <a:ln w="19050" cap="rnd" cmpd="sng" algn="ctr">
            <a:solidFill>
              <a:srgbClr val="D4DF3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ライト会員・プレミアム会員に基づく利用権限</a:t>
            </a:r>
            <a:r>
              <a:rPr lang="en-US" altLang="ja-JP" sz="1200">
                <a:solidFill>
                  <a:srgbClr val="295E7E"/>
                </a:solidFill>
                <a:ea typeface="Meiryo UI" panose="020B0604030504040204" pitchFamily="50" charset="-128"/>
              </a:rPr>
              <a:t>(</a:t>
            </a:r>
            <a:r>
              <a:rPr lang="ja-JP" altLang="en-US" sz="1200">
                <a:solidFill>
                  <a:srgbClr val="295E7E"/>
                </a:solidFill>
                <a:ea typeface="Meiryo UI" panose="020B0604030504040204" pitchFamily="50" charset="-128"/>
              </a:rPr>
              <a:t>機能パーミッション</a:t>
            </a:r>
            <a:r>
              <a:rPr lang="en-US" altLang="ja-JP" sz="1200">
                <a:solidFill>
                  <a:srgbClr val="295E7E"/>
                </a:solidFill>
                <a:ea typeface="Meiryo UI" panose="020B0604030504040204" pitchFamily="50" charset="-128"/>
              </a:rPr>
              <a:t>)</a:t>
            </a:r>
            <a:r>
              <a:rPr lang="ja-JP" altLang="en-US" sz="1200">
                <a:solidFill>
                  <a:srgbClr val="295E7E"/>
                </a:solidFill>
                <a:ea typeface="Meiryo UI" panose="020B0604030504040204" pitchFamily="50" charset="-128"/>
              </a:rPr>
              <a:t>を付与</a:t>
            </a:r>
            <a:endParaRPr lang="en-US" altLang="ja-JP" sz="1200">
              <a:solidFill>
                <a:srgbClr val="295E7E"/>
              </a:solidFill>
              <a:ea typeface="Meiryo UI" panose="020B0604030504040204" pitchFamily="50" charset="-128"/>
            </a:endParaRPr>
          </a:p>
        </p:txBody>
      </p:sp>
      <p:cxnSp>
        <p:nvCxnSpPr>
          <p:cNvPr id="21" name="Straight Arrow Connector 193">
            <a:extLst>
              <a:ext uri="{FF2B5EF4-FFF2-40B4-BE49-F238E27FC236}">
                <a16:creationId xmlns:a16="http://schemas.microsoft.com/office/drawing/2014/main" id="{9467A04F-A229-1054-95B5-1BE89E5F1ED6}"/>
              </a:ext>
            </a:extLst>
          </p:cNvPr>
          <p:cNvCxnSpPr>
            <a:cxnSpLocks/>
          </p:cNvCxnSpPr>
          <p:nvPr/>
        </p:nvCxnSpPr>
        <p:spPr>
          <a:xfrm flipH="1">
            <a:off x="2116463" y="4892341"/>
            <a:ext cx="0" cy="217759"/>
          </a:xfrm>
          <a:prstGeom prst="straightConnector1">
            <a:avLst/>
          </a:prstGeom>
          <a:ln w="38100" cap="rnd">
            <a:solidFill>
              <a:srgbClr val="1B4774"/>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6" name="Arrow: Pentagon 221">
            <a:extLst>
              <a:ext uri="{FF2B5EF4-FFF2-40B4-BE49-F238E27FC236}">
                <a16:creationId xmlns:a16="http://schemas.microsoft.com/office/drawing/2014/main" id="{2F99668A-7CBA-79AF-639E-AF8BFBB20674}"/>
              </a:ext>
            </a:extLst>
          </p:cNvPr>
          <p:cNvSpPr/>
          <p:nvPr/>
        </p:nvSpPr>
        <p:spPr>
          <a:xfrm>
            <a:off x="4931375" y="1437682"/>
            <a:ext cx="2064438" cy="207890"/>
          </a:xfrm>
          <a:prstGeom prst="homePlate">
            <a:avLst>
              <a:gd name="adj" fmla="val 35338"/>
            </a:avLst>
          </a:prstGeom>
          <a:solidFill>
            <a:srgbClr val="D4DF33"/>
          </a:solidFill>
          <a:ln w="19050" cap="rnd" cmpd="sng" algn="ctr">
            <a:solidFill>
              <a:srgbClr val="D4DF3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新規登録</a:t>
            </a:r>
            <a:endParaRPr lang="en-US" altLang="ja-JP" sz="1200">
              <a:solidFill>
                <a:srgbClr val="FFFFFF"/>
              </a:solidFill>
              <a:ea typeface="Meiryo UI" panose="020B0604030504040204" pitchFamily="50" charset="-128"/>
            </a:endParaRPr>
          </a:p>
        </p:txBody>
      </p:sp>
      <p:sp>
        <p:nvSpPr>
          <p:cNvPr id="27" name="Arrow: Pentagon 222">
            <a:extLst>
              <a:ext uri="{FF2B5EF4-FFF2-40B4-BE49-F238E27FC236}">
                <a16:creationId xmlns:a16="http://schemas.microsoft.com/office/drawing/2014/main" id="{22CF9A9F-F0F0-FDA5-599A-86DB1E4CF843}"/>
              </a:ext>
            </a:extLst>
          </p:cNvPr>
          <p:cNvSpPr/>
          <p:nvPr/>
        </p:nvSpPr>
        <p:spPr>
          <a:xfrm>
            <a:off x="4931375" y="2987705"/>
            <a:ext cx="2064438" cy="207890"/>
          </a:xfrm>
          <a:prstGeom prst="homePlate">
            <a:avLst>
              <a:gd name="adj" fmla="val 35338"/>
            </a:avLst>
          </a:prstGeom>
          <a:solidFill>
            <a:srgbClr val="1B4774"/>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アップグレード期間</a:t>
            </a:r>
            <a:r>
              <a:rPr lang="en-US" altLang="ja-JP" sz="1200" b="1">
                <a:solidFill>
                  <a:srgbClr val="FFFFFF"/>
                </a:solidFill>
                <a:ea typeface="Meiryo UI" panose="020B0604030504040204" pitchFamily="50" charset="-128"/>
              </a:rPr>
              <a:t>(PF</a:t>
            </a:r>
            <a:r>
              <a:rPr lang="ja-JP" altLang="en-US" sz="1200" b="1">
                <a:solidFill>
                  <a:srgbClr val="FFFFFF"/>
                </a:solidFill>
                <a:ea typeface="Meiryo UI" panose="020B0604030504040204" pitchFamily="50" charset="-128"/>
              </a:rPr>
              <a:t>利用</a:t>
            </a:r>
            <a:r>
              <a:rPr lang="en-US" altLang="ja-JP" sz="1200" b="1">
                <a:solidFill>
                  <a:srgbClr val="FFFFFF"/>
                </a:solidFill>
                <a:ea typeface="Meiryo UI" panose="020B0604030504040204" pitchFamily="50" charset="-128"/>
              </a:rPr>
              <a:t>)</a:t>
            </a:r>
            <a:endParaRPr lang="en-US" altLang="ja-JP" sz="1200">
              <a:solidFill>
                <a:srgbClr val="FFFFFF"/>
              </a:solidFill>
              <a:ea typeface="Meiryo UI" panose="020B0604030504040204" pitchFamily="50" charset="-128"/>
            </a:endParaRPr>
          </a:p>
        </p:txBody>
      </p:sp>
      <p:sp>
        <p:nvSpPr>
          <p:cNvPr id="28" name="Arrow: Pentagon 223">
            <a:extLst>
              <a:ext uri="{FF2B5EF4-FFF2-40B4-BE49-F238E27FC236}">
                <a16:creationId xmlns:a16="http://schemas.microsoft.com/office/drawing/2014/main" id="{C6C740D3-E135-459D-04C4-2A153239EABF}"/>
              </a:ext>
            </a:extLst>
          </p:cNvPr>
          <p:cNvSpPr/>
          <p:nvPr/>
        </p:nvSpPr>
        <p:spPr>
          <a:xfrm>
            <a:off x="7997345" y="3875059"/>
            <a:ext cx="3186207" cy="357927"/>
          </a:xfrm>
          <a:prstGeom prst="homePlate">
            <a:avLst>
              <a:gd name="adj" fmla="val 16699"/>
            </a:avLst>
          </a:prstGeom>
          <a:solidFill>
            <a:srgbClr val="CEDAE8"/>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36000" numCol="1" spcCol="0" rtlCol="0" fromWordArt="0" anchor="ctr" anchorCtr="0" forceAA="0" compatLnSpc="1">
            <a:prstTxWarp prst="textNoShape">
              <a:avLst/>
            </a:prstTxWarp>
            <a:noAutofit/>
          </a:bodyPr>
          <a:lstStyle/>
          <a:p>
            <a:r>
              <a:rPr lang="ja-JP" altLang="en-US" sz="1200" b="1" dirty="0">
                <a:solidFill>
                  <a:srgbClr val="295E7E"/>
                </a:solidFill>
                <a:ea typeface="Meiryo UI" panose="020B0604030504040204" pitchFamily="50" charset="-128"/>
              </a:rPr>
              <a:t>未利用</a:t>
            </a:r>
            <a:r>
              <a:rPr lang="en-US" altLang="ja-JP" sz="1200" b="1" dirty="0">
                <a:solidFill>
                  <a:srgbClr val="295E7E"/>
                </a:solidFill>
                <a:ea typeface="Meiryo UI" panose="020B0604030504040204" pitchFamily="50" charset="-128"/>
              </a:rPr>
              <a:t>ID</a:t>
            </a:r>
            <a:r>
              <a:rPr lang="ja-JP" altLang="en-US" sz="1200" b="1" dirty="0">
                <a:solidFill>
                  <a:srgbClr val="295E7E"/>
                </a:solidFill>
                <a:ea typeface="Meiryo UI" panose="020B0604030504040204" pitchFamily="50" charset="-128"/>
              </a:rPr>
              <a:t>：削除　</a:t>
            </a:r>
            <a:r>
              <a:rPr lang="en-US" altLang="ja-JP" sz="1200" b="1" dirty="0">
                <a:solidFill>
                  <a:srgbClr val="295E7E"/>
                </a:solidFill>
                <a:ea typeface="Meiryo UI" panose="020B0604030504040204" pitchFamily="50" charset="-128"/>
              </a:rPr>
              <a:t> </a:t>
            </a:r>
            <a:r>
              <a:rPr lang="en-US" altLang="ja-JP" sz="700" b="1" dirty="0">
                <a:solidFill>
                  <a:srgbClr val="E71C57"/>
                </a:solidFill>
                <a:ea typeface="Meiryo UI" panose="020B0604030504040204" pitchFamily="50" charset="-128"/>
              </a:rPr>
              <a:t>※</a:t>
            </a:r>
            <a:r>
              <a:rPr lang="ja-JP" altLang="en-US" sz="700" b="1" dirty="0">
                <a:solidFill>
                  <a:srgbClr val="E71C57"/>
                </a:solidFill>
                <a:ea typeface="Meiryo UI" panose="020B0604030504040204" pitchFamily="50" charset="-128"/>
              </a:rPr>
              <a:t>現時点の想定。基本設計までに要件確定</a:t>
            </a:r>
            <a:endParaRPr lang="en-US" altLang="ja-JP" sz="1200" b="1" dirty="0">
              <a:solidFill>
                <a:srgbClr val="E71C57"/>
              </a:solidFill>
              <a:ea typeface="Meiryo UI" panose="020B0604030504040204" pitchFamily="50" charset="-128"/>
            </a:endParaRPr>
          </a:p>
          <a:p>
            <a:r>
              <a:rPr lang="ja-JP" altLang="en-US" sz="1200" dirty="0">
                <a:solidFill>
                  <a:srgbClr val="295E7E"/>
                </a:solidFill>
                <a:ea typeface="Meiryo UI" panose="020B0604030504040204" pitchFamily="50" charset="-128"/>
              </a:rPr>
              <a:t>未利用期間を引き継いだうえでアカウント削除</a:t>
            </a:r>
            <a:endParaRPr lang="en-US" altLang="ja-JP" sz="1200" dirty="0">
              <a:solidFill>
                <a:srgbClr val="295E7E"/>
              </a:solidFill>
              <a:ea typeface="Meiryo UI" panose="020B0604030504040204" pitchFamily="50" charset="-128"/>
            </a:endParaRPr>
          </a:p>
        </p:txBody>
      </p:sp>
      <p:sp>
        <p:nvSpPr>
          <p:cNvPr id="32" name="Arrow: Pentagon 228">
            <a:extLst>
              <a:ext uri="{FF2B5EF4-FFF2-40B4-BE49-F238E27FC236}">
                <a16:creationId xmlns:a16="http://schemas.microsoft.com/office/drawing/2014/main" id="{C3AB8B28-0790-8CB7-0B58-C46742FF16AA}"/>
              </a:ext>
            </a:extLst>
          </p:cNvPr>
          <p:cNvSpPr/>
          <p:nvPr/>
        </p:nvSpPr>
        <p:spPr>
          <a:xfrm>
            <a:off x="992373" y="5094926"/>
            <a:ext cx="1818463" cy="207890"/>
          </a:xfrm>
          <a:prstGeom prst="homePlate">
            <a:avLst>
              <a:gd name="adj" fmla="val 35338"/>
            </a:avLst>
          </a:prstGeom>
          <a:solidFill>
            <a:srgbClr val="1B4774"/>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初期データ移行</a:t>
            </a:r>
          </a:p>
        </p:txBody>
      </p:sp>
      <p:sp>
        <p:nvSpPr>
          <p:cNvPr id="34" name="Flowchart: Alternate Process 235">
            <a:extLst>
              <a:ext uri="{FF2B5EF4-FFF2-40B4-BE49-F238E27FC236}">
                <a16:creationId xmlns:a16="http://schemas.microsoft.com/office/drawing/2014/main" id="{03A63606-368F-B627-9FD2-D5CD85D5D7BD}"/>
              </a:ext>
            </a:extLst>
          </p:cNvPr>
          <p:cNvSpPr/>
          <p:nvPr/>
        </p:nvSpPr>
        <p:spPr>
          <a:xfrm>
            <a:off x="3923317" y="2646461"/>
            <a:ext cx="715928" cy="632115"/>
          </a:xfrm>
          <a:prstGeom prst="flowChartAlternateProcess">
            <a:avLst/>
          </a:prstGeom>
          <a:solidFill>
            <a:srgbClr val="EBC5D0"/>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rgbClr val="295E7E"/>
                </a:solidFill>
                <a:ea typeface="Meiryo UI" panose="020B0604030504040204" pitchFamily="50" charset="-128"/>
              </a:rPr>
              <a:t>データ</a:t>
            </a:r>
            <a:endParaRPr lang="en-US" altLang="ja-JP" sz="1200" dirty="0">
              <a:solidFill>
                <a:srgbClr val="295E7E"/>
              </a:solidFill>
              <a:ea typeface="Meiryo UI" panose="020B0604030504040204" pitchFamily="50" charset="-128"/>
            </a:endParaRPr>
          </a:p>
          <a:p>
            <a:pPr algn="ctr"/>
            <a:r>
              <a:rPr lang="ja-JP" altLang="en-US" sz="1200" dirty="0">
                <a:solidFill>
                  <a:srgbClr val="295E7E"/>
                </a:solidFill>
                <a:ea typeface="Meiryo UI" panose="020B0604030504040204" pitchFamily="50" charset="-128"/>
              </a:rPr>
              <a:t>移行</a:t>
            </a:r>
            <a:endParaRPr lang="en-US" sz="1200" dirty="0">
              <a:solidFill>
                <a:srgbClr val="295E7E"/>
              </a:solidFill>
              <a:ea typeface="Meiryo UI" panose="020B0604030504040204" pitchFamily="50" charset="-128"/>
            </a:endParaRPr>
          </a:p>
        </p:txBody>
      </p:sp>
      <p:sp>
        <p:nvSpPr>
          <p:cNvPr id="35" name="Arrow: Pentagon 236">
            <a:extLst>
              <a:ext uri="{FF2B5EF4-FFF2-40B4-BE49-F238E27FC236}">
                <a16:creationId xmlns:a16="http://schemas.microsoft.com/office/drawing/2014/main" id="{B48E8016-F235-43A2-B9B5-6B8941D4C89D}"/>
              </a:ext>
            </a:extLst>
          </p:cNvPr>
          <p:cNvSpPr/>
          <p:nvPr/>
        </p:nvSpPr>
        <p:spPr>
          <a:xfrm>
            <a:off x="992373" y="4480481"/>
            <a:ext cx="2573716" cy="442708"/>
          </a:xfrm>
          <a:prstGeom prst="homePlate">
            <a:avLst/>
          </a:prstGeom>
          <a:solidFill>
            <a:schemeClr val="bg1"/>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en-US" altLang="ja-JP" sz="1200">
                <a:solidFill>
                  <a:srgbClr val="295E7E"/>
                </a:solidFill>
                <a:ea typeface="Meiryo UI" panose="020B0604030504040204" pitchFamily="50" charset="-128"/>
              </a:rPr>
              <a:t>※2026/12</a:t>
            </a:r>
            <a:r>
              <a:rPr lang="ja-JP" altLang="en-US" sz="1200">
                <a:solidFill>
                  <a:srgbClr val="295E7E"/>
                </a:solidFill>
                <a:ea typeface="Meiryo UI" panose="020B0604030504040204" pitchFamily="50" charset="-128"/>
              </a:rPr>
              <a:t>をもって新規登録終了</a:t>
            </a:r>
            <a:endParaRPr lang="en-US" altLang="ja-JP" sz="1200">
              <a:solidFill>
                <a:srgbClr val="295E7E"/>
              </a:solidFill>
              <a:ea typeface="Meiryo UI" panose="020B0604030504040204" pitchFamily="50" charset="-128"/>
            </a:endParaRPr>
          </a:p>
        </p:txBody>
      </p:sp>
      <p:sp>
        <p:nvSpPr>
          <p:cNvPr id="36" name="Arrow: Pentagon 237">
            <a:extLst>
              <a:ext uri="{FF2B5EF4-FFF2-40B4-BE49-F238E27FC236}">
                <a16:creationId xmlns:a16="http://schemas.microsoft.com/office/drawing/2014/main" id="{EF006FF5-CA74-CF07-CE5B-E36CD60F7235}"/>
              </a:ext>
            </a:extLst>
          </p:cNvPr>
          <p:cNvSpPr/>
          <p:nvPr/>
        </p:nvSpPr>
        <p:spPr>
          <a:xfrm>
            <a:off x="992373" y="4322579"/>
            <a:ext cx="1818463" cy="207890"/>
          </a:xfrm>
          <a:prstGeom prst="homePlate">
            <a:avLst>
              <a:gd name="adj" fmla="val 35338"/>
            </a:avLst>
          </a:prstGeom>
          <a:solidFill>
            <a:srgbClr val="1B4774"/>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新規登録</a:t>
            </a:r>
          </a:p>
        </p:txBody>
      </p:sp>
      <p:sp>
        <p:nvSpPr>
          <p:cNvPr id="37" name="Arrow: Pentagon 189">
            <a:extLst>
              <a:ext uri="{FF2B5EF4-FFF2-40B4-BE49-F238E27FC236}">
                <a16:creationId xmlns:a16="http://schemas.microsoft.com/office/drawing/2014/main" id="{1AE26B07-8F2D-0393-F68D-8CA602F6F4C9}"/>
              </a:ext>
            </a:extLst>
          </p:cNvPr>
          <p:cNvSpPr/>
          <p:nvPr/>
        </p:nvSpPr>
        <p:spPr>
          <a:xfrm>
            <a:off x="4931376" y="2226217"/>
            <a:ext cx="6296697" cy="442708"/>
          </a:xfrm>
          <a:prstGeom prst="homePlate">
            <a:avLst/>
          </a:prstGeom>
          <a:solidFill>
            <a:schemeClr val="bg1"/>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試験システム利用のみのパーミッションで試験のみ利用 </a:t>
            </a:r>
            <a:r>
              <a:rPr lang="en-US" altLang="ja-JP" sz="1200">
                <a:solidFill>
                  <a:srgbClr val="295E7E"/>
                </a:solidFill>
                <a:ea typeface="Meiryo UI" panose="020B0604030504040204" pitchFamily="50" charset="-128"/>
              </a:rPr>
              <a:t>(</a:t>
            </a:r>
            <a:r>
              <a:rPr lang="ja-JP" altLang="en-US" sz="1200">
                <a:solidFill>
                  <a:srgbClr val="295E7E"/>
                </a:solidFill>
                <a:ea typeface="Meiryo UI" panose="020B0604030504040204" pitchFamily="50" charset="-128"/>
              </a:rPr>
              <a:t>他の</a:t>
            </a:r>
            <a:r>
              <a:rPr lang="en-US" altLang="ja-JP" sz="1200">
                <a:solidFill>
                  <a:srgbClr val="295E7E"/>
                </a:solidFill>
                <a:ea typeface="Meiryo UI" panose="020B0604030504040204" pitchFamily="50" charset="-128"/>
              </a:rPr>
              <a:t>PF</a:t>
            </a:r>
            <a:r>
              <a:rPr lang="ja-JP" altLang="en-US" sz="1200">
                <a:solidFill>
                  <a:srgbClr val="295E7E"/>
                </a:solidFill>
                <a:ea typeface="Meiryo UI" panose="020B0604030504040204" pitchFamily="50" charset="-128"/>
              </a:rPr>
              <a:t>サービス利用は不可</a:t>
            </a:r>
            <a:r>
              <a:rPr lang="en-US" altLang="ja-JP" sz="1200">
                <a:solidFill>
                  <a:srgbClr val="295E7E"/>
                </a:solidFill>
                <a:ea typeface="Meiryo UI" panose="020B0604030504040204" pitchFamily="50" charset="-128"/>
              </a:rPr>
              <a:t>)</a:t>
            </a:r>
          </a:p>
        </p:txBody>
      </p:sp>
      <p:sp>
        <p:nvSpPr>
          <p:cNvPr id="38" name="Arrow: Pentagon 221">
            <a:extLst>
              <a:ext uri="{FF2B5EF4-FFF2-40B4-BE49-F238E27FC236}">
                <a16:creationId xmlns:a16="http://schemas.microsoft.com/office/drawing/2014/main" id="{11C41380-0866-941C-2257-F87BE9DA300A}"/>
              </a:ext>
            </a:extLst>
          </p:cNvPr>
          <p:cNvSpPr/>
          <p:nvPr/>
        </p:nvSpPr>
        <p:spPr>
          <a:xfrm>
            <a:off x="4931375" y="2105393"/>
            <a:ext cx="2064438" cy="207890"/>
          </a:xfrm>
          <a:prstGeom prst="homePlate">
            <a:avLst>
              <a:gd name="adj" fmla="val 35338"/>
            </a:avLst>
          </a:prstGeom>
          <a:solidFill>
            <a:srgbClr val="1B4774"/>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試験のみ利用</a:t>
            </a:r>
            <a:endParaRPr lang="en-US" altLang="ja-JP" sz="1200">
              <a:solidFill>
                <a:srgbClr val="FFFFFF"/>
              </a:solidFill>
              <a:ea typeface="Meiryo UI" panose="020B0604030504040204" pitchFamily="50" charset="-128"/>
            </a:endParaRPr>
          </a:p>
        </p:txBody>
      </p:sp>
      <p:cxnSp>
        <p:nvCxnSpPr>
          <p:cNvPr id="39" name="Connector: Elbow 167">
            <a:extLst>
              <a:ext uri="{FF2B5EF4-FFF2-40B4-BE49-F238E27FC236}">
                <a16:creationId xmlns:a16="http://schemas.microsoft.com/office/drawing/2014/main" id="{93929B48-9A7B-0341-A6BC-CB8653EC17A7}"/>
              </a:ext>
            </a:extLst>
          </p:cNvPr>
          <p:cNvCxnSpPr>
            <a:cxnSpLocks/>
            <a:stCxn id="34" idx="3"/>
            <a:endCxn id="37" idx="1"/>
          </p:cNvCxnSpPr>
          <p:nvPr/>
        </p:nvCxnSpPr>
        <p:spPr>
          <a:xfrm flipV="1">
            <a:off x="4639245" y="2447571"/>
            <a:ext cx="292131" cy="514948"/>
          </a:xfrm>
          <a:prstGeom prst="bentConnector3">
            <a:avLst>
              <a:gd name="adj1" fmla="val 50000"/>
            </a:avLst>
          </a:prstGeom>
          <a:ln w="38100" cap="rnd">
            <a:solidFill>
              <a:srgbClr val="1B4774"/>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 name="Connector: Elbow 167">
            <a:extLst>
              <a:ext uri="{FF2B5EF4-FFF2-40B4-BE49-F238E27FC236}">
                <a16:creationId xmlns:a16="http://schemas.microsoft.com/office/drawing/2014/main" id="{5F0E8AE6-87EC-07C2-5A72-0FEFB7096446}"/>
              </a:ext>
            </a:extLst>
          </p:cNvPr>
          <p:cNvCxnSpPr>
            <a:cxnSpLocks/>
            <a:stCxn id="34" idx="3"/>
            <a:endCxn id="19" idx="1"/>
          </p:cNvCxnSpPr>
          <p:nvPr/>
        </p:nvCxnSpPr>
        <p:spPr>
          <a:xfrm>
            <a:off x="4639245" y="2962519"/>
            <a:ext cx="292129" cy="531244"/>
          </a:xfrm>
          <a:prstGeom prst="bentConnector3">
            <a:avLst>
              <a:gd name="adj1" fmla="val 50000"/>
            </a:avLst>
          </a:prstGeom>
          <a:ln w="38100" cap="rnd">
            <a:solidFill>
              <a:srgbClr val="1B4774"/>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 name="Arrow: Pentagon 223">
            <a:extLst>
              <a:ext uri="{FF2B5EF4-FFF2-40B4-BE49-F238E27FC236}">
                <a16:creationId xmlns:a16="http://schemas.microsoft.com/office/drawing/2014/main" id="{AF885FCC-FC95-6BDF-D070-0EC0476D4192}"/>
              </a:ext>
            </a:extLst>
          </p:cNvPr>
          <p:cNvSpPr/>
          <p:nvPr/>
        </p:nvSpPr>
        <p:spPr>
          <a:xfrm>
            <a:off x="7987727" y="2699366"/>
            <a:ext cx="3186207" cy="362236"/>
          </a:xfrm>
          <a:prstGeom prst="homePlate">
            <a:avLst>
              <a:gd name="adj" fmla="val 16699"/>
            </a:avLst>
          </a:prstGeom>
          <a:solidFill>
            <a:srgbClr val="CEDAE8"/>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36000" numCol="1" spcCol="0" rtlCol="0" fromWordArt="0" anchor="ctr" anchorCtr="0" forceAA="0" compatLnSpc="1">
            <a:prstTxWarp prst="textNoShape">
              <a:avLst/>
            </a:prstTxWarp>
            <a:noAutofit/>
          </a:bodyPr>
          <a:lstStyle/>
          <a:p>
            <a:r>
              <a:rPr lang="ja-JP" altLang="en-US" sz="1200" b="1" dirty="0">
                <a:solidFill>
                  <a:srgbClr val="295E7E"/>
                </a:solidFill>
                <a:ea typeface="Meiryo UI" panose="020B0604030504040204" pitchFamily="50" charset="-128"/>
              </a:rPr>
              <a:t>未利用</a:t>
            </a:r>
            <a:r>
              <a:rPr lang="en-US" altLang="ja-JP" sz="1200" b="1" dirty="0">
                <a:solidFill>
                  <a:srgbClr val="295E7E"/>
                </a:solidFill>
                <a:ea typeface="Meiryo UI" panose="020B0604030504040204" pitchFamily="50" charset="-128"/>
              </a:rPr>
              <a:t>ID</a:t>
            </a:r>
            <a:r>
              <a:rPr lang="ja-JP" altLang="en-US" sz="1200" b="1" dirty="0">
                <a:solidFill>
                  <a:srgbClr val="295E7E"/>
                </a:solidFill>
                <a:ea typeface="Meiryo UI" panose="020B0604030504040204" pitchFamily="50" charset="-128"/>
              </a:rPr>
              <a:t>：削除　</a:t>
            </a:r>
            <a:r>
              <a:rPr lang="en-US" altLang="ja-JP" sz="700" b="1" dirty="0">
                <a:solidFill>
                  <a:srgbClr val="E71C57"/>
                </a:solidFill>
                <a:ea typeface="Meiryo UI" panose="020B0604030504040204" pitchFamily="50" charset="-128"/>
              </a:rPr>
              <a:t>※</a:t>
            </a:r>
            <a:r>
              <a:rPr lang="ja-JP" altLang="en-US" sz="700" b="1" dirty="0">
                <a:solidFill>
                  <a:srgbClr val="E71C57"/>
                </a:solidFill>
                <a:ea typeface="Meiryo UI" panose="020B0604030504040204" pitchFamily="50" charset="-128"/>
              </a:rPr>
              <a:t>現時点の想定。基本設計までに要件確定</a:t>
            </a:r>
            <a:endParaRPr lang="en-US" altLang="ja-JP" sz="700" b="1" dirty="0">
              <a:solidFill>
                <a:srgbClr val="E71C57"/>
              </a:solidFill>
              <a:ea typeface="Meiryo UI" panose="020B0604030504040204" pitchFamily="50" charset="-128"/>
            </a:endParaRPr>
          </a:p>
          <a:p>
            <a:r>
              <a:rPr lang="ja-JP" altLang="en-US" sz="1200" dirty="0">
                <a:solidFill>
                  <a:srgbClr val="295E7E"/>
                </a:solidFill>
                <a:ea typeface="Meiryo UI" panose="020B0604030504040204" pitchFamily="50" charset="-128"/>
              </a:rPr>
              <a:t>未利用期間を引き継いだうえでアカウント削除</a:t>
            </a:r>
            <a:endParaRPr lang="en-US" altLang="ja-JP" sz="1200" dirty="0">
              <a:solidFill>
                <a:srgbClr val="295E7E"/>
              </a:solidFill>
              <a:ea typeface="Meiryo UI" panose="020B0604030504040204" pitchFamily="50" charset="-128"/>
            </a:endParaRPr>
          </a:p>
        </p:txBody>
      </p:sp>
    </p:spTree>
    <p:extLst>
      <p:ext uri="{BB962C8B-B14F-4D97-AF65-F5344CB8AC3E}">
        <p14:creationId xmlns:p14="http://schemas.microsoft.com/office/powerpoint/2010/main" val="19458788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E04BB-99B3-08F7-9552-F5427A709025}"/>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0C2D21C3-43A9-777C-B646-E767BBB75F0E}"/>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Pts val="2400"/>
              <a:buFontTx/>
              <a:buNone/>
              <a:tabLst/>
              <a:defRPr/>
            </a:pPr>
            <a:r>
              <a:rPr kumimoji="0" lang="ja-JP" altLang="en-US"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サービス概要</a:t>
            </a:r>
            <a:br>
              <a:rPr kumimoji="0" lang="en-US" altLang="ja-JP" sz="1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br>
            <a:r>
              <a:rPr kumimoji="0" lang="ja-JP" altLang="en-US" sz="2400" b="1" i="0" u="none" strike="noStrike" kern="1200" cap="none" spc="0" normalizeH="0" baseline="0" noProof="0">
                <a:ln>
                  <a:noFill/>
                </a:ln>
                <a:solidFill>
                  <a:srgbClr val="FFFFFF"/>
                </a:solidFill>
                <a:effectLst/>
                <a:uLnTx/>
                <a:uFillTx/>
                <a:latin typeface="Meiryo UI"/>
                <a:ea typeface="+mj-ea"/>
                <a:cs typeface="+mj-cs"/>
                <a:sym typeface="Trebuchet MS" panose="020B0603020202020204" pitchFamily="34" charset="0"/>
              </a:rPr>
              <a:t>サービス一覧</a:t>
            </a:r>
          </a:p>
        </p:txBody>
      </p:sp>
      <p:sp>
        <p:nvSpPr>
          <p:cNvPr id="153" name="テキスト ボックス 15">
            <a:extLst>
              <a:ext uri="{FF2B5EF4-FFF2-40B4-BE49-F238E27FC236}">
                <a16:creationId xmlns:a16="http://schemas.microsoft.com/office/drawing/2014/main" id="{15315850-93F1-58FD-1AF9-3AEA4F42E2C9}"/>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800" b="0" i="0" u="none" strike="noStrike" kern="1200" cap="none" spc="0" normalizeH="0" baseline="0" noProof="0">
                <a:ln>
                  <a:noFill/>
                </a:ln>
                <a:solidFill>
                  <a:srgbClr val="000000"/>
                </a:solidFill>
                <a:effectLst/>
                <a:uLnTx/>
                <a:uFillTx/>
                <a:latin typeface="Meiryo UI"/>
                <a:ea typeface="+mn-ea"/>
                <a:cs typeface="+mn-cs"/>
              </a:rPr>
              <a:t>基本プランであるライト会員プランと、追加機能を有するプレミアム会員プランの多層的な構成とする。プレミアム会員向け機能の利用には、公的な本人確認の完了を要件とし、本人確認が未完了の場合、当該機能の利用には制限がかかるものとする。</a:t>
            </a:r>
            <a:endParaRPr kumimoji="0" lang="ja-JP" altLang="en-US" sz="1800" b="0" i="0" u="none" strike="noStrike" kern="1200" cap="none" spc="0" normalizeH="0" baseline="0" noProof="0">
              <a:ln>
                <a:noFill/>
              </a:ln>
              <a:solidFill>
                <a:srgbClr val="000000"/>
              </a:solidFill>
              <a:effectLst/>
              <a:uLnTx/>
              <a:uFillTx/>
              <a:latin typeface="Meiryo UI"/>
              <a:ea typeface="Meiryo UI"/>
              <a:cs typeface="+mn-cs"/>
            </a:endParaRPr>
          </a:p>
        </p:txBody>
      </p:sp>
      <p:sp>
        <p:nvSpPr>
          <p:cNvPr id="17" name="Rectangle 16">
            <a:extLst>
              <a:ext uri="{FF2B5EF4-FFF2-40B4-BE49-F238E27FC236}">
                <a16:creationId xmlns:a16="http://schemas.microsoft.com/office/drawing/2014/main" id="{271312F8-767B-801F-A878-B123AFBBADA1}"/>
              </a:ext>
            </a:extLst>
          </p:cNvPr>
          <p:cNvSpPr/>
          <p:nvPr/>
        </p:nvSpPr>
        <p:spPr>
          <a:xfrm>
            <a:off x="342523" y="2142236"/>
            <a:ext cx="695880" cy="651905"/>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ジョブ標準</a:t>
            </a:r>
            <a:br>
              <a:rPr kumimoji="0" lang="en-US" altLang="ja-JP"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履歴</a:t>
            </a:r>
            <a:r>
              <a:rPr kumimoji="0" lang="en-US" altLang="ja-JP"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FMT</a:t>
            </a:r>
            <a:endParaRPr kumimoji="0" 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18" name="Rectangle 17">
            <a:extLst>
              <a:ext uri="{FF2B5EF4-FFF2-40B4-BE49-F238E27FC236}">
                <a16:creationId xmlns:a16="http://schemas.microsoft.com/office/drawing/2014/main" id="{8B9D1EB1-D3AA-3B53-9DC7-3C5FDED64813}"/>
              </a:ext>
            </a:extLst>
          </p:cNvPr>
          <p:cNvSpPr/>
          <p:nvPr/>
        </p:nvSpPr>
        <p:spPr>
          <a:xfrm>
            <a:off x="342523" y="2853655"/>
            <a:ext cx="695880" cy="651905"/>
          </a:xfrm>
          <a:prstGeom prst="rect">
            <a:avLst/>
          </a:prstGeom>
          <a:solidFill>
            <a:srgbClr val="295E7E"/>
          </a:solidFill>
          <a:ln w="38100" cap="rnd" algn="ctr">
            <a:noFill/>
            <a:round/>
            <a:headEnd/>
            <a:tailEnd/>
          </a:ln>
        </p:spPr>
        <p:txBody>
          <a:bodyPr vert="horz"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DSS</a:t>
            </a:r>
            <a:br>
              <a:rPr kumimoji="0" lang="en-US" altLang="ja-JP"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アセスメント</a:t>
            </a:r>
            <a:endParaRPr kumimoji="0" 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26" name="Rectangle 25">
            <a:extLst>
              <a:ext uri="{FF2B5EF4-FFF2-40B4-BE49-F238E27FC236}">
                <a16:creationId xmlns:a16="http://schemas.microsoft.com/office/drawing/2014/main" id="{24D708E8-DB25-8D49-A910-277243F90352}"/>
              </a:ext>
            </a:extLst>
          </p:cNvPr>
          <p:cNvSpPr/>
          <p:nvPr/>
        </p:nvSpPr>
        <p:spPr>
          <a:xfrm>
            <a:off x="342523" y="3565074"/>
            <a:ext cx="695880" cy="651905"/>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レコメンド</a:t>
            </a:r>
            <a:endParaRPr kumimoji="0" 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27" name="Rectangle 26">
            <a:extLst>
              <a:ext uri="{FF2B5EF4-FFF2-40B4-BE49-F238E27FC236}">
                <a16:creationId xmlns:a16="http://schemas.microsoft.com/office/drawing/2014/main" id="{E4BA547A-C760-D690-9A5F-0C6DE82F3A21}"/>
              </a:ext>
            </a:extLst>
          </p:cNvPr>
          <p:cNvSpPr/>
          <p:nvPr/>
        </p:nvSpPr>
        <p:spPr>
          <a:xfrm>
            <a:off x="342523" y="4276493"/>
            <a:ext cx="695880" cy="651905"/>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学習</a:t>
            </a:r>
            <a:br>
              <a:rPr kumimoji="0" lang="en-US" altLang="ja-JP"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コンテンツ</a:t>
            </a:r>
            <a:endParaRPr kumimoji="0" 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28" name="Rectangle 27">
            <a:extLst>
              <a:ext uri="{FF2B5EF4-FFF2-40B4-BE49-F238E27FC236}">
                <a16:creationId xmlns:a16="http://schemas.microsoft.com/office/drawing/2014/main" id="{534E6BE2-868C-4566-A783-0B6D4DE8AA66}"/>
              </a:ext>
            </a:extLst>
          </p:cNvPr>
          <p:cNvSpPr/>
          <p:nvPr/>
        </p:nvSpPr>
        <p:spPr>
          <a:xfrm>
            <a:off x="342523" y="4987912"/>
            <a:ext cx="695880" cy="651905"/>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クレデンシャル</a:t>
            </a:r>
            <a:endParaRPr kumimoji="0" 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30" name="Rectangle 29">
            <a:extLst>
              <a:ext uri="{FF2B5EF4-FFF2-40B4-BE49-F238E27FC236}">
                <a16:creationId xmlns:a16="http://schemas.microsoft.com/office/drawing/2014/main" id="{AA3CCB4B-9CD0-965F-3E52-B956442C3986}"/>
              </a:ext>
            </a:extLst>
          </p:cNvPr>
          <p:cNvSpPr/>
          <p:nvPr/>
        </p:nvSpPr>
        <p:spPr>
          <a:xfrm>
            <a:off x="342523" y="5699335"/>
            <a:ext cx="695880" cy="651905"/>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試験</a:t>
            </a:r>
            <a:endParaRPr kumimoji="0" lang="en-US" sz="10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72" name="Rectangle 71">
            <a:extLst>
              <a:ext uri="{FF2B5EF4-FFF2-40B4-BE49-F238E27FC236}">
                <a16:creationId xmlns:a16="http://schemas.microsoft.com/office/drawing/2014/main" id="{C804D06E-F075-3AB4-A6A1-E59764C17E6E}"/>
              </a:ext>
            </a:extLst>
          </p:cNvPr>
          <p:cNvSpPr/>
          <p:nvPr/>
        </p:nvSpPr>
        <p:spPr>
          <a:xfrm>
            <a:off x="7692128" y="1423568"/>
            <a:ext cx="4157194" cy="299818"/>
          </a:xfrm>
          <a:prstGeom prst="rect">
            <a:avLst/>
          </a:prstGeom>
          <a:solidFill>
            <a:schemeClr val="tx1"/>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パートナー向け機能</a:t>
            </a:r>
            <a:endParaRPr kumimoji="0" 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34" name="Rectangle 33">
            <a:extLst>
              <a:ext uri="{FF2B5EF4-FFF2-40B4-BE49-F238E27FC236}">
                <a16:creationId xmlns:a16="http://schemas.microsoft.com/office/drawing/2014/main" id="{68FBC90B-F058-FBDE-E75D-F8C688595919}"/>
              </a:ext>
            </a:extLst>
          </p:cNvPr>
          <p:cNvSpPr/>
          <p:nvPr/>
        </p:nvSpPr>
        <p:spPr>
          <a:xfrm>
            <a:off x="1142887" y="1782902"/>
            <a:ext cx="1974112" cy="299818"/>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lang="ja-JP" altLang="en-US" sz="1200">
                <a:solidFill>
                  <a:srgbClr val="FFFFFF"/>
                </a:solidFill>
                <a:latin typeface="Meiryo UI"/>
                <a:ea typeface="Meiryo UI" panose="020B0604030504040204" pitchFamily="50" charset="-128"/>
              </a:rPr>
              <a:t>未認証</a:t>
            </a: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会員</a:t>
            </a:r>
            <a:endParaRPr kumimoji="0" lang="en-US" sz="1200" b="0"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endParaRPr>
          </a:p>
        </p:txBody>
      </p:sp>
      <p:sp>
        <p:nvSpPr>
          <p:cNvPr id="21" name="Rectangle 20">
            <a:extLst>
              <a:ext uri="{FF2B5EF4-FFF2-40B4-BE49-F238E27FC236}">
                <a16:creationId xmlns:a16="http://schemas.microsoft.com/office/drawing/2014/main" id="{5711B05B-D80D-51D7-894C-9CB2291E15AF}"/>
              </a:ext>
            </a:extLst>
          </p:cNvPr>
          <p:cNvSpPr/>
          <p:nvPr/>
        </p:nvSpPr>
        <p:spPr>
          <a:xfrm>
            <a:off x="1142887" y="214223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履歴書の作成</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履歴書の出力 </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(PDF</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XML)</a:t>
            </a: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外部プラットフォームとのデータ連携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96" name="Rectangle 95">
            <a:extLst>
              <a:ext uri="{FF2B5EF4-FFF2-40B4-BE49-F238E27FC236}">
                <a16:creationId xmlns:a16="http://schemas.microsoft.com/office/drawing/2014/main" id="{EF99EEBA-FDC2-568F-557A-09A199BFFD7E}"/>
              </a:ext>
            </a:extLst>
          </p:cNvPr>
          <p:cNvSpPr/>
          <p:nvPr/>
        </p:nvSpPr>
        <p:spPr>
          <a:xfrm>
            <a:off x="1142887" y="285365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アセスメントの実施</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各種ベンチマークとの比較</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0000"/>
              </a:buClr>
              <a:buSzTx/>
              <a:buFont typeface="Trebuchet MS" panose="020B0603020202020204" pitchFamily="34" charset="0"/>
              <a:buChar char="•"/>
              <a:tabLst/>
              <a:defRPr/>
            </a:pPr>
            <a:endParaRPr kumimoji="0" lang="en-US" altLang="ja-JP" sz="1000" b="0" i="0" u="none" strike="noStrike" kern="1200" cap="none" spc="0" normalizeH="0" baseline="0" noProof="0">
              <a:ln>
                <a:noFill/>
              </a:ln>
              <a:solidFill>
                <a:srgbClr val="000000">
                  <a:lumMod val="65000"/>
                  <a:lumOff val="35000"/>
                </a:srgbClr>
              </a:solidFill>
              <a:effectLst/>
              <a:uLnTx/>
              <a:uFillTx/>
              <a:latin typeface="Meiryo UI"/>
              <a:ea typeface="Meiryo UI" panose="020B0604030504040204" pitchFamily="50" charset="-128"/>
              <a:cs typeface="+mn-cs"/>
            </a:endParaRPr>
          </a:p>
        </p:txBody>
      </p:sp>
      <p:sp>
        <p:nvSpPr>
          <p:cNvPr id="97" name="Rectangle 96">
            <a:extLst>
              <a:ext uri="{FF2B5EF4-FFF2-40B4-BE49-F238E27FC236}">
                <a16:creationId xmlns:a16="http://schemas.microsoft.com/office/drawing/2014/main" id="{0396DCCE-1217-1FB4-DD1C-91713EEED10C}"/>
              </a:ext>
            </a:extLst>
          </p:cNvPr>
          <p:cNvSpPr/>
          <p:nvPr/>
        </p:nvSpPr>
        <p:spPr>
          <a:xfrm>
            <a:off x="1142887" y="3565077"/>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キャリアステップ</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学習ロードマップ</a:t>
            </a:r>
            <a:b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の提示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98" name="Rectangle 97">
            <a:extLst>
              <a:ext uri="{FF2B5EF4-FFF2-40B4-BE49-F238E27FC236}">
                <a16:creationId xmlns:a16="http://schemas.microsoft.com/office/drawing/2014/main" id="{F4E2FE40-5160-3CE2-1B28-BDD6A9106F8C}"/>
              </a:ext>
            </a:extLst>
          </p:cNvPr>
          <p:cNvSpPr/>
          <p:nvPr/>
        </p:nvSpPr>
        <p:spPr>
          <a:xfrm>
            <a:off x="1142887" y="427649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無償学習コンテンツの履修</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99" name="Rectangle 98">
            <a:extLst>
              <a:ext uri="{FF2B5EF4-FFF2-40B4-BE49-F238E27FC236}">
                <a16:creationId xmlns:a16="http://schemas.microsoft.com/office/drawing/2014/main" id="{5C58D59E-735F-EE53-A20B-9D7133C3EAC7}"/>
              </a:ext>
            </a:extLst>
          </p:cNvPr>
          <p:cNvSpPr/>
          <p:nvPr/>
        </p:nvSpPr>
        <p:spPr>
          <a:xfrm>
            <a:off x="1142887" y="498791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クレデンシャル </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(Lv2,3) </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の表示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42900" marR="0" lvl="2" indent="-1016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Lv2:</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DSS</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に準拠しない資格・試験・学習履歴</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39725" marR="0" lvl="2" indent="-98425"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Lv3:</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 </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DSS</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に準拠しない特技</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00" name="Rectangle 99">
            <a:extLst>
              <a:ext uri="{FF2B5EF4-FFF2-40B4-BE49-F238E27FC236}">
                <a16:creationId xmlns:a16="http://schemas.microsoft.com/office/drawing/2014/main" id="{58EABBE2-7CA3-3EBC-D288-A2D6251E330B}"/>
              </a:ext>
            </a:extLst>
          </p:cNvPr>
          <p:cNvSpPr/>
          <p:nvPr/>
        </p:nvSpPr>
        <p:spPr>
          <a:xfrm>
            <a:off x="1142887" y="5699335"/>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32" name="Rectangle 31">
            <a:extLst>
              <a:ext uri="{FF2B5EF4-FFF2-40B4-BE49-F238E27FC236}">
                <a16:creationId xmlns:a16="http://schemas.microsoft.com/office/drawing/2014/main" id="{F8FE9BD4-1002-BEDF-7E0E-F59A8ABA4F1B}"/>
              </a:ext>
            </a:extLst>
          </p:cNvPr>
          <p:cNvSpPr/>
          <p:nvPr/>
        </p:nvSpPr>
        <p:spPr>
          <a:xfrm>
            <a:off x="3325967" y="1782902"/>
            <a:ext cx="1974112" cy="299818"/>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本人認証済み会員</a:t>
            </a:r>
            <a:r>
              <a:rPr kumimoji="0" lang="en-US" altLang="ja-JP" sz="1200" b="0"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rPr>
              <a:t>*</a:t>
            </a:r>
            <a:endParaRPr kumimoji="0" lang="en-US" sz="1200" b="0" i="0" u="none" strike="noStrike" kern="1200" cap="none" spc="0" normalizeH="0" baseline="0" noProof="0" dirty="0">
              <a:ln>
                <a:noFill/>
              </a:ln>
              <a:solidFill>
                <a:srgbClr val="FFFFFF"/>
              </a:solidFill>
              <a:effectLst/>
              <a:uLnTx/>
              <a:uFillTx/>
              <a:latin typeface="Meiryo UI"/>
              <a:ea typeface="Meiryo UI" panose="020B0604030504040204" pitchFamily="50" charset="-128"/>
              <a:cs typeface="+mn-cs"/>
            </a:endParaRPr>
          </a:p>
        </p:txBody>
      </p:sp>
      <p:sp>
        <p:nvSpPr>
          <p:cNvPr id="103" name="Rectangle 102">
            <a:extLst>
              <a:ext uri="{FF2B5EF4-FFF2-40B4-BE49-F238E27FC236}">
                <a16:creationId xmlns:a16="http://schemas.microsoft.com/office/drawing/2014/main" id="{B4D32BD3-3B6F-67D9-C6BE-A814C3341D75}"/>
              </a:ext>
            </a:extLst>
          </p:cNvPr>
          <p:cNvSpPr/>
          <p:nvPr/>
        </p:nvSpPr>
        <p:spPr>
          <a:xfrm>
            <a:off x="3325967" y="214223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履歴書の作成</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履歴書の出力 </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(PDF</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XML)</a:t>
            </a: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外部プラットフォームとのデータ連携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クレデンシャルの出力</a:t>
            </a:r>
            <a:endPar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endParaRPr>
          </a:p>
        </p:txBody>
      </p:sp>
      <p:sp>
        <p:nvSpPr>
          <p:cNvPr id="104" name="Rectangle 103">
            <a:extLst>
              <a:ext uri="{FF2B5EF4-FFF2-40B4-BE49-F238E27FC236}">
                <a16:creationId xmlns:a16="http://schemas.microsoft.com/office/drawing/2014/main" id="{58837ADB-1A7E-BD78-FDD7-9CF64B5100A6}"/>
              </a:ext>
            </a:extLst>
          </p:cNvPr>
          <p:cNvSpPr/>
          <p:nvPr/>
        </p:nvSpPr>
        <p:spPr>
          <a:xfrm>
            <a:off x="3325967" y="285365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アセスメントの実施</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各種ベンチマークとの比較</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0000"/>
              </a:buClr>
              <a:buSzTx/>
              <a:buFont typeface="Trebuchet MS" panose="020B0603020202020204" pitchFamily="34" charset="0"/>
              <a:buChar char="•"/>
              <a:tabLst/>
              <a:defRPr/>
            </a:pPr>
            <a:endParaRPr kumimoji="0" lang="en-US" altLang="ja-JP" sz="1000" b="0" i="0" u="none" strike="noStrike" kern="1200" cap="none" spc="0" normalizeH="0" baseline="0" noProof="0">
              <a:ln>
                <a:noFill/>
              </a:ln>
              <a:solidFill>
                <a:srgbClr val="000000">
                  <a:lumMod val="65000"/>
                  <a:lumOff val="35000"/>
                </a:srgbClr>
              </a:solidFill>
              <a:effectLst/>
              <a:uLnTx/>
              <a:uFillTx/>
              <a:latin typeface="Meiryo UI"/>
              <a:ea typeface="Meiryo UI" panose="020B0604030504040204" pitchFamily="50" charset="-128"/>
              <a:cs typeface="+mn-cs"/>
            </a:endParaRPr>
          </a:p>
        </p:txBody>
      </p:sp>
      <p:sp>
        <p:nvSpPr>
          <p:cNvPr id="105" name="Rectangle 104">
            <a:extLst>
              <a:ext uri="{FF2B5EF4-FFF2-40B4-BE49-F238E27FC236}">
                <a16:creationId xmlns:a16="http://schemas.microsoft.com/office/drawing/2014/main" id="{DA59433C-5734-F8D1-D689-375C2455EC6E}"/>
              </a:ext>
            </a:extLst>
          </p:cNvPr>
          <p:cNvSpPr/>
          <p:nvPr/>
        </p:nvSpPr>
        <p:spPr>
          <a:xfrm>
            <a:off x="3325967" y="3565077"/>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キャリアステップ</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学習ロードマップ</a:t>
            </a:r>
            <a:b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の提示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06" name="Rectangle 105">
            <a:extLst>
              <a:ext uri="{FF2B5EF4-FFF2-40B4-BE49-F238E27FC236}">
                <a16:creationId xmlns:a16="http://schemas.microsoft.com/office/drawing/2014/main" id="{59CA052B-6DB7-DC58-31FE-CF6EBBE46E5D}"/>
              </a:ext>
            </a:extLst>
          </p:cNvPr>
          <p:cNvSpPr/>
          <p:nvPr/>
        </p:nvSpPr>
        <p:spPr>
          <a:xfrm>
            <a:off x="3325967" y="427649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無償学習コンテンツの履修</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有償学習コンテンツの履修</a:t>
            </a:r>
            <a:endPar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endParaRPr>
          </a:p>
        </p:txBody>
      </p:sp>
      <p:sp>
        <p:nvSpPr>
          <p:cNvPr id="107" name="Rectangle 106">
            <a:extLst>
              <a:ext uri="{FF2B5EF4-FFF2-40B4-BE49-F238E27FC236}">
                <a16:creationId xmlns:a16="http://schemas.microsoft.com/office/drawing/2014/main" id="{35B1DF39-54E4-4BEB-CA61-1AEBE51B4B2F}"/>
              </a:ext>
            </a:extLst>
          </p:cNvPr>
          <p:cNvSpPr/>
          <p:nvPr/>
        </p:nvSpPr>
        <p:spPr>
          <a:xfrm>
            <a:off x="3325967" y="498791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クレデンシャル </a:t>
            </a: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(Lv1,2,3) </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の表示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339725" marR="0" lvl="2" indent="-98425"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Lv1:</a:t>
            </a: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 </a:t>
            </a:r>
            <a:r>
              <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DSS</a:t>
            </a: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に準拠する資格・</a:t>
            </a:r>
            <a:br>
              <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試験・学習履歴</a:t>
            </a:r>
            <a:endParaRPr lang="en-US" altLang="ja-JP" sz="1000">
              <a:solidFill>
                <a:srgbClr val="E71C57"/>
              </a:solidFill>
              <a:latin typeface="Meiryo UI"/>
              <a:ea typeface="Meiryo UI" panose="020B0604030504040204" pitchFamily="50" charset="-128"/>
            </a:endParaRPr>
          </a:p>
          <a:p>
            <a:pPr marL="339725" marR="0" lvl="2" indent="-98425"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バッジコレクションビュー</a:t>
            </a:r>
            <a:endPar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endParaRPr>
          </a:p>
        </p:txBody>
      </p:sp>
      <p:sp>
        <p:nvSpPr>
          <p:cNvPr id="108" name="Rectangle 107">
            <a:extLst>
              <a:ext uri="{FF2B5EF4-FFF2-40B4-BE49-F238E27FC236}">
                <a16:creationId xmlns:a16="http://schemas.microsoft.com/office/drawing/2014/main" id="{86223848-1A86-76AC-D9CB-F2E4C1247C07}"/>
              </a:ext>
            </a:extLst>
          </p:cNvPr>
          <p:cNvSpPr/>
          <p:nvPr/>
        </p:nvSpPr>
        <p:spPr>
          <a:xfrm>
            <a:off x="3325967" y="5699335"/>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rPr>
              <a:t>試験申し込み</a:t>
            </a:r>
            <a:endParaRPr kumimoji="0" lang="en-US" altLang="ja-JP" sz="1000" b="0" i="0" u="none" strike="noStrike" kern="1200" cap="none" spc="0" normalizeH="0" baseline="0" noProof="0">
              <a:ln>
                <a:noFill/>
              </a:ln>
              <a:solidFill>
                <a:srgbClr val="E71C57"/>
              </a:solidFill>
              <a:effectLst/>
              <a:uLnTx/>
              <a:uFillTx/>
              <a:latin typeface="Meiryo UI"/>
              <a:ea typeface="Meiryo UI" panose="020B0604030504040204" pitchFamily="50" charset="-128"/>
              <a:cs typeface="+mn-cs"/>
            </a:endParaRPr>
          </a:p>
        </p:txBody>
      </p:sp>
      <p:sp>
        <p:nvSpPr>
          <p:cNvPr id="63" name="Rectangle 62">
            <a:extLst>
              <a:ext uri="{FF2B5EF4-FFF2-40B4-BE49-F238E27FC236}">
                <a16:creationId xmlns:a16="http://schemas.microsoft.com/office/drawing/2014/main" id="{988DB56E-92DE-99D4-37EF-B9D9907B1D41}"/>
              </a:ext>
            </a:extLst>
          </p:cNvPr>
          <p:cNvSpPr/>
          <p:nvPr/>
        </p:nvSpPr>
        <p:spPr>
          <a:xfrm>
            <a:off x="5509047" y="1423568"/>
            <a:ext cx="1974112" cy="299818"/>
          </a:xfrm>
          <a:prstGeom prst="rect">
            <a:avLst/>
          </a:prstGeom>
          <a:solidFill>
            <a:schemeClr val="tx1"/>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法人向けプラン</a:t>
            </a:r>
            <a:endParaRPr kumimoji="0" 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33" name="Rectangle 32">
            <a:extLst>
              <a:ext uri="{FF2B5EF4-FFF2-40B4-BE49-F238E27FC236}">
                <a16:creationId xmlns:a16="http://schemas.microsoft.com/office/drawing/2014/main" id="{7A84A7EC-6CB5-79FD-9F55-E880E65ADE33}"/>
              </a:ext>
            </a:extLst>
          </p:cNvPr>
          <p:cNvSpPr/>
          <p:nvPr/>
        </p:nvSpPr>
        <p:spPr>
          <a:xfrm>
            <a:off x="5509047" y="1782902"/>
            <a:ext cx="1974112" cy="299818"/>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法人会員</a:t>
            </a:r>
            <a:r>
              <a:rPr kumimoji="0" lang="en-US" altLang="ja-JP"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a:t>
            </a: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管理者</a:t>
            </a:r>
            <a:r>
              <a:rPr kumimoji="0" lang="en-US" altLang="ja-JP"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a:t>
            </a: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プラン</a:t>
            </a:r>
            <a:endParaRPr kumimoji="0" 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110" name="Rectangle 109">
            <a:extLst>
              <a:ext uri="{FF2B5EF4-FFF2-40B4-BE49-F238E27FC236}">
                <a16:creationId xmlns:a16="http://schemas.microsoft.com/office/drawing/2014/main" id="{1A24760B-C75D-ED15-E596-F857956A5A4B}"/>
              </a:ext>
            </a:extLst>
          </p:cNvPr>
          <p:cNvSpPr/>
          <p:nvPr/>
        </p:nvSpPr>
        <p:spPr>
          <a:xfrm>
            <a:off x="5509047" y="214223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従業員の履歴書の検索・閲覧</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11" name="Rectangle 110">
            <a:extLst>
              <a:ext uri="{FF2B5EF4-FFF2-40B4-BE49-F238E27FC236}">
                <a16:creationId xmlns:a16="http://schemas.microsoft.com/office/drawing/2014/main" id="{5D8AF493-064A-BF92-1AC5-B59D8DE395B2}"/>
              </a:ext>
            </a:extLst>
          </p:cNvPr>
          <p:cNvSpPr/>
          <p:nvPr/>
        </p:nvSpPr>
        <p:spPr>
          <a:xfrm>
            <a:off x="5509047" y="285365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従業員のアセスメント結果の</a:t>
            </a:r>
            <a:b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閲覧</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12" name="Rectangle 111">
            <a:extLst>
              <a:ext uri="{FF2B5EF4-FFF2-40B4-BE49-F238E27FC236}">
                <a16:creationId xmlns:a16="http://schemas.microsoft.com/office/drawing/2014/main" id="{B9CB4D82-ED51-0C38-BD66-740457D2989C}"/>
              </a:ext>
            </a:extLst>
          </p:cNvPr>
          <p:cNvSpPr/>
          <p:nvPr/>
        </p:nvSpPr>
        <p:spPr>
          <a:xfrm>
            <a:off x="5509047" y="3565077"/>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13" name="Rectangle 112">
            <a:extLst>
              <a:ext uri="{FF2B5EF4-FFF2-40B4-BE49-F238E27FC236}">
                <a16:creationId xmlns:a16="http://schemas.microsoft.com/office/drawing/2014/main" id="{315ABB2F-86C4-B775-529D-D3FC0DC16502}"/>
              </a:ext>
            </a:extLst>
          </p:cNvPr>
          <p:cNvSpPr/>
          <p:nvPr/>
        </p:nvSpPr>
        <p:spPr>
          <a:xfrm>
            <a:off x="5509047" y="427649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従業員への学習</a:t>
            </a:r>
            <a:r>
              <a:rPr kumimoji="0" lang="en-US" altLang="ja-JP" sz="1000" b="0" i="0" u="none" strike="noStrike" kern="1200" cap="none" spc="0" normalizeH="0" baseline="0" noProof="0" err="1">
                <a:ln>
                  <a:noFill/>
                </a:ln>
                <a:solidFill>
                  <a:srgbClr val="000000"/>
                </a:solidFill>
                <a:effectLst/>
                <a:uLnTx/>
                <a:uFillTx/>
                <a:latin typeface="Meiryo UI"/>
                <a:ea typeface="Meiryo UI" panose="020B0604030504040204" pitchFamily="50" charset="-128"/>
                <a:cs typeface="+mn-cs"/>
              </a:rPr>
              <a:t>ToDo</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設定</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従業員の履修状況確認</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独自学習コンテンツの登録</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14" name="Rectangle 113">
            <a:extLst>
              <a:ext uri="{FF2B5EF4-FFF2-40B4-BE49-F238E27FC236}">
                <a16:creationId xmlns:a16="http://schemas.microsoft.com/office/drawing/2014/main" id="{B92F3D8B-A0C7-205F-99DA-F395E9039F3A}"/>
              </a:ext>
            </a:extLst>
          </p:cNvPr>
          <p:cNvSpPr/>
          <p:nvPr/>
        </p:nvSpPr>
        <p:spPr>
          <a:xfrm>
            <a:off x="5509047" y="498791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従業員のクレデンシャルの閲覧</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法人内の保有クレデンシャル集計</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15" name="Rectangle 114">
            <a:extLst>
              <a:ext uri="{FF2B5EF4-FFF2-40B4-BE49-F238E27FC236}">
                <a16:creationId xmlns:a16="http://schemas.microsoft.com/office/drawing/2014/main" id="{BF39A9D8-196E-4B06-EC03-C080F0507ECC}"/>
              </a:ext>
            </a:extLst>
          </p:cNvPr>
          <p:cNvSpPr/>
          <p:nvPr/>
        </p:nvSpPr>
        <p:spPr>
          <a:xfrm>
            <a:off x="5509047" y="5699335"/>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バウチャーチケットの登録および</a:t>
            </a:r>
            <a:b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b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従業員への配布</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バウチャーチケット利用試験の結果確認</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43" name="Rectangle 42">
            <a:extLst>
              <a:ext uri="{FF2B5EF4-FFF2-40B4-BE49-F238E27FC236}">
                <a16:creationId xmlns:a16="http://schemas.microsoft.com/office/drawing/2014/main" id="{3CA4F9D9-84CF-83F0-E8C9-D625AB936CFC}"/>
              </a:ext>
            </a:extLst>
          </p:cNvPr>
          <p:cNvSpPr/>
          <p:nvPr/>
        </p:nvSpPr>
        <p:spPr>
          <a:xfrm>
            <a:off x="7692127" y="1782902"/>
            <a:ext cx="1974112" cy="299818"/>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コンテンツプロバイダ向け</a:t>
            </a:r>
            <a:endParaRPr kumimoji="0" 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119" name="Rectangle 118">
            <a:extLst>
              <a:ext uri="{FF2B5EF4-FFF2-40B4-BE49-F238E27FC236}">
                <a16:creationId xmlns:a16="http://schemas.microsoft.com/office/drawing/2014/main" id="{F2A9B141-0A02-1722-EF21-6D863439BDEF}"/>
              </a:ext>
            </a:extLst>
          </p:cNvPr>
          <p:cNvSpPr/>
          <p:nvPr/>
        </p:nvSpPr>
        <p:spPr>
          <a:xfrm>
            <a:off x="7692127" y="214223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20" name="Rectangle 119">
            <a:extLst>
              <a:ext uri="{FF2B5EF4-FFF2-40B4-BE49-F238E27FC236}">
                <a16:creationId xmlns:a16="http://schemas.microsoft.com/office/drawing/2014/main" id="{1BB589F6-DD00-6AD1-D1F1-C52EB17485F3}"/>
              </a:ext>
            </a:extLst>
          </p:cNvPr>
          <p:cNvSpPr/>
          <p:nvPr/>
        </p:nvSpPr>
        <p:spPr>
          <a:xfrm>
            <a:off x="7692127" y="285365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21" name="Rectangle 120">
            <a:extLst>
              <a:ext uri="{FF2B5EF4-FFF2-40B4-BE49-F238E27FC236}">
                <a16:creationId xmlns:a16="http://schemas.microsoft.com/office/drawing/2014/main" id="{E69DD859-5D19-747F-8124-C714A82BC1DD}"/>
              </a:ext>
            </a:extLst>
          </p:cNvPr>
          <p:cNvSpPr/>
          <p:nvPr/>
        </p:nvSpPr>
        <p:spPr>
          <a:xfrm>
            <a:off x="7692127" y="3565077"/>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22" name="Rectangle 121">
            <a:extLst>
              <a:ext uri="{FF2B5EF4-FFF2-40B4-BE49-F238E27FC236}">
                <a16:creationId xmlns:a16="http://schemas.microsoft.com/office/drawing/2014/main" id="{CA41E7EC-B12F-16CA-BFAD-78CA5C767462}"/>
              </a:ext>
            </a:extLst>
          </p:cNvPr>
          <p:cNvSpPr/>
          <p:nvPr/>
        </p:nvSpPr>
        <p:spPr>
          <a:xfrm>
            <a:off x="7692127" y="427649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22250" marR="0" lvl="1" indent="-1651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DSS</a:t>
            </a: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準拠審査</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22250" marR="0" lvl="1" indent="-1651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利用実績レポート</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23" name="Rectangle 122">
            <a:extLst>
              <a:ext uri="{FF2B5EF4-FFF2-40B4-BE49-F238E27FC236}">
                <a16:creationId xmlns:a16="http://schemas.microsoft.com/office/drawing/2014/main" id="{2C667B73-74D5-A650-7D8D-BA2490F3BB86}"/>
              </a:ext>
            </a:extLst>
          </p:cNvPr>
          <p:cNvSpPr/>
          <p:nvPr/>
        </p:nvSpPr>
        <p:spPr>
          <a:xfrm>
            <a:off x="7692127" y="498791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22250" marR="0" lvl="1" indent="-1651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コンテンツへのクレデンシャル発行</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p:txBody>
      </p:sp>
      <p:sp>
        <p:nvSpPr>
          <p:cNvPr id="124" name="Rectangle 123">
            <a:extLst>
              <a:ext uri="{FF2B5EF4-FFF2-40B4-BE49-F238E27FC236}">
                <a16:creationId xmlns:a16="http://schemas.microsoft.com/office/drawing/2014/main" id="{01F40E17-91C9-737E-93ED-2316B8FA83B2}"/>
              </a:ext>
            </a:extLst>
          </p:cNvPr>
          <p:cNvSpPr/>
          <p:nvPr/>
        </p:nvSpPr>
        <p:spPr>
          <a:xfrm>
            <a:off x="7692127" y="5699335"/>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54" name="Rectangle 53">
            <a:extLst>
              <a:ext uri="{FF2B5EF4-FFF2-40B4-BE49-F238E27FC236}">
                <a16:creationId xmlns:a16="http://schemas.microsoft.com/office/drawing/2014/main" id="{573083F9-2A7C-4873-D4F9-566746E84654}"/>
              </a:ext>
            </a:extLst>
          </p:cNvPr>
          <p:cNvSpPr/>
          <p:nvPr/>
        </p:nvSpPr>
        <p:spPr>
          <a:xfrm>
            <a:off x="9875210" y="1782902"/>
            <a:ext cx="1974112" cy="299818"/>
          </a:xfrm>
          <a:prstGeom prst="rect">
            <a:avLst/>
          </a:prstGeom>
          <a:solidFill>
            <a:srgbClr val="295E7E"/>
          </a:solidFill>
          <a:ln w="38100" cap="rnd" algn="ctr">
            <a:noFill/>
            <a:round/>
            <a:headEnd/>
            <a:tailEnd/>
          </a:ln>
        </p:spPr>
        <p:txBody>
          <a:bodyPr lIns="0" tIns="0" rIns="0" bIns="0" anchor="ctr" anchorCtr="0"/>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rPr>
              <a:t>採用プラットフォーム向け</a:t>
            </a:r>
            <a:endParaRPr kumimoji="0" lang="en-US" sz="1200" b="0" i="0" u="none" strike="noStrike" kern="1200" cap="none" spc="0" normalizeH="0" baseline="0" noProof="0">
              <a:ln>
                <a:noFill/>
              </a:ln>
              <a:solidFill>
                <a:srgbClr val="FFFFFF"/>
              </a:solidFill>
              <a:effectLst/>
              <a:uLnTx/>
              <a:uFillTx/>
              <a:latin typeface="Meiryo UI"/>
              <a:ea typeface="Meiryo UI" panose="020B0604030504040204" pitchFamily="50" charset="-128"/>
              <a:cs typeface="+mn-cs"/>
            </a:endParaRPr>
          </a:p>
        </p:txBody>
      </p:sp>
      <p:sp>
        <p:nvSpPr>
          <p:cNvPr id="126" name="Rectangle 125">
            <a:extLst>
              <a:ext uri="{FF2B5EF4-FFF2-40B4-BE49-F238E27FC236}">
                <a16:creationId xmlns:a16="http://schemas.microsoft.com/office/drawing/2014/main" id="{8D3D1E4C-725A-37F6-106A-A0ABA0668151}"/>
              </a:ext>
            </a:extLst>
          </p:cNvPr>
          <p:cNvSpPr/>
          <p:nvPr/>
        </p:nvSpPr>
        <p:spPr>
          <a:xfrm>
            <a:off x="9875209" y="214223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履歴書の標準フォーマット化</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ja-JP" altLang="en-US"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履歴書のデータ連携</a:t>
            </a:r>
            <a:endPar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endParaRPr>
          </a:p>
          <a:p>
            <a:pPr marL="203200" marR="0" lvl="1" indent="-139700" algn="l" defTabSz="914400" rtl="0" eaLnBrk="0" fontAlgn="auto" latinLnBrk="0" hangingPunct="0">
              <a:lnSpc>
                <a:spcPct val="100000"/>
              </a:lnSpc>
              <a:spcBef>
                <a:spcPts val="0"/>
              </a:spcBef>
              <a:spcAft>
                <a:spcPts val="0"/>
              </a:spcAft>
              <a:buClr>
                <a:srgbClr val="000000"/>
              </a:buClr>
              <a:buSzTx/>
              <a:buFont typeface="Trebuchet MS" panose="020B0603020202020204" pitchFamily="34" charset="0"/>
              <a:buChar char="•"/>
              <a:tabLst/>
              <a:defRPr/>
            </a:pPr>
            <a:endParaRPr kumimoji="0" lang="en-US" altLang="ja-JP" sz="1000" b="0" i="0" u="none" strike="noStrike" kern="1200" cap="none" spc="0" normalizeH="0" baseline="0" noProof="0">
              <a:ln>
                <a:noFill/>
              </a:ln>
              <a:solidFill>
                <a:srgbClr val="000000">
                  <a:lumMod val="65000"/>
                  <a:lumOff val="35000"/>
                </a:srgbClr>
              </a:solidFill>
              <a:effectLst/>
              <a:uLnTx/>
              <a:uFillTx/>
              <a:latin typeface="Meiryo UI"/>
              <a:ea typeface="Meiryo UI" panose="020B0604030504040204" pitchFamily="50" charset="-128"/>
              <a:cs typeface="+mn-cs"/>
            </a:endParaRPr>
          </a:p>
        </p:txBody>
      </p:sp>
      <p:sp>
        <p:nvSpPr>
          <p:cNvPr id="127" name="Rectangle 126">
            <a:extLst>
              <a:ext uri="{FF2B5EF4-FFF2-40B4-BE49-F238E27FC236}">
                <a16:creationId xmlns:a16="http://schemas.microsoft.com/office/drawing/2014/main" id="{6384F9FF-3733-2225-60B4-01AE20DC586A}"/>
              </a:ext>
            </a:extLst>
          </p:cNvPr>
          <p:cNvSpPr/>
          <p:nvPr/>
        </p:nvSpPr>
        <p:spPr>
          <a:xfrm>
            <a:off x="9875209" y="285365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28" name="Rectangle 127">
            <a:extLst>
              <a:ext uri="{FF2B5EF4-FFF2-40B4-BE49-F238E27FC236}">
                <a16:creationId xmlns:a16="http://schemas.microsoft.com/office/drawing/2014/main" id="{9C0869EE-2D81-7419-52E4-462F9E729DC2}"/>
              </a:ext>
            </a:extLst>
          </p:cNvPr>
          <p:cNvSpPr/>
          <p:nvPr/>
        </p:nvSpPr>
        <p:spPr>
          <a:xfrm>
            <a:off x="9875209" y="3565077"/>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29" name="Rectangle 128">
            <a:extLst>
              <a:ext uri="{FF2B5EF4-FFF2-40B4-BE49-F238E27FC236}">
                <a16:creationId xmlns:a16="http://schemas.microsoft.com/office/drawing/2014/main" id="{6568FDBC-6CB9-0D09-7FA6-92C38FE87DA8}"/>
              </a:ext>
            </a:extLst>
          </p:cNvPr>
          <p:cNvSpPr/>
          <p:nvPr/>
        </p:nvSpPr>
        <p:spPr>
          <a:xfrm>
            <a:off x="9875209" y="427649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30" name="Rectangle 129">
            <a:extLst>
              <a:ext uri="{FF2B5EF4-FFF2-40B4-BE49-F238E27FC236}">
                <a16:creationId xmlns:a16="http://schemas.microsoft.com/office/drawing/2014/main" id="{355950CD-7993-5C56-3119-47A9EA715D39}"/>
              </a:ext>
            </a:extLst>
          </p:cNvPr>
          <p:cNvSpPr/>
          <p:nvPr/>
        </p:nvSpPr>
        <p:spPr>
          <a:xfrm>
            <a:off x="9875209" y="4987916"/>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31" name="Rectangle 130">
            <a:extLst>
              <a:ext uri="{FF2B5EF4-FFF2-40B4-BE49-F238E27FC236}">
                <a16:creationId xmlns:a16="http://schemas.microsoft.com/office/drawing/2014/main" id="{D93F2264-1B96-E9DE-F313-9F0A6166C738}"/>
              </a:ext>
            </a:extLst>
          </p:cNvPr>
          <p:cNvSpPr/>
          <p:nvPr/>
        </p:nvSpPr>
        <p:spPr>
          <a:xfrm>
            <a:off x="9875209" y="5699335"/>
            <a:ext cx="1974112" cy="651905"/>
          </a:xfrm>
          <a:prstGeom prst="rect">
            <a:avLst/>
          </a:prstGeom>
          <a:solidFill>
            <a:schemeClr val="bg2">
              <a:lumMod val="20000"/>
              <a:lumOff val="80000"/>
            </a:schemeClr>
          </a:solidFill>
          <a:ln w="38100" cap="rnd" algn="ctr">
            <a:noFill/>
            <a:round/>
            <a:headEnd/>
            <a:tailEnd/>
          </a:ln>
        </p:spPr>
        <p:txBody>
          <a:bodyPr lIns="18000" tIns="18000" rIns="18000" bIns="18000" anchor="t" anchorCtr="0">
            <a:noAutofit/>
          </a:bodyPr>
          <a:lstStyle/>
          <a:p>
            <a:pPr marL="0" marR="0" lvl="0" indent="0" algn="l" defTabSz="914400" rtl="0" eaLnBrk="0" fontAlgn="auto" latinLnBrk="0" hangingPunct="0">
              <a:lnSpc>
                <a:spcPct val="100000"/>
              </a:lnSpc>
              <a:spcBef>
                <a:spcPts val="0"/>
              </a:spcBef>
              <a:spcAft>
                <a:spcPts val="0"/>
              </a:spcAft>
              <a:buClr>
                <a:srgbClr val="006DAA"/>
              </a:buClr>
              <a:buSzTx/>
              <a:buFont typeface="Trebuchet MS" panose="020B0603020202020204" pitchFamily="34" charset="0"/>
              <a:buChar char="​"/>
              <a:tabLst/>
              <a:defRPr/>
            </a:pPr>
            <a:r>
              <a:rPr kumimoji="0" lang="en-US" altLang="ja-JP" sz="1000" b="0" i="0" u="none" strike="noStrike" kern="1200" cap="none" spc="0" normalizeH="0" baseline="0" noProof="0">
                <a:ln>
                  <a:noFill/>
                </a:ln>
                <a:solidFill>
                  <a:srgbClr val="000000"/>
                </a:solidFill>
                <a:effectLst/>
                <a:uLnTx/>
                <a:uFillTx/>
                <a:latin typeface="Meiryo UI"/>
                <a:ea typeface="Meiryo UI" panose="020B0604030504040204" pitchFamily="50" charset="-128"/>
                <a:cs typeface="+mn-cs"/>
              </a:rPr>
              <a:t>-</a:t>
            </a:r>
          </a:p>
        </p:txBody>
      </p:sp>
      <p:sp>
        <p:nvSpPr>
          <p:cNvPr id="12" name="ee4pFootnotes">
            <a:extLst>
              <a:ext uri="{FF2B5EF4-FFF2-40B4-BE49-F238E27FC236}">
                <a16:creationId xmlns:a16="http://schemas.microsoft.com/office/drawing/2014/main" id="{A7057CBF-81E9-41FB-33C2-F5DFFD7D9180}"/>
              </a:ext>
            </a:extLst>
          </p:cNvPr>
          <p:cNvSpPr>
            <a:spLocks noChangeArrowheads="1"/>
          </p:cNvSpPr>
          <p:nvPr/>
        </p:nvSpPr>
        <p:spPr bwMode="auto">
          <a:xfrm>
            <a:off x="372825" y="6505589"/>
            <a:ext cx="10462624" cy="138499"/>
          </a:xfrm>
          <a:prstGeom prst="rect">
            <a:avLst/>
          </a:prstGeom>
          <a:noFill/>
          <a:ln w="9525" algn="ctr">
            <a:noFill/>
            <a:miter lim="800000"/>
            <a:headEnd type="none" w="lg" len="lg"/>
            <a:tailEnd type="none" w="lg" len="lg"/>
          </a:ln>
        </p:spPr>
        <p:txBody>
          <a:bodyPr vert="horz" wrap="square" lIns="0" tIns="0" rIns="0" bIns="0" anchor="b" anchorCtr="0">
            <a:sp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en-US" altLang="ja-JP" sz="900" b="0" i="0" u="none" strike="noStrike" kern="1200" cap="none" spc="0" normalizeH="0" baseline="0" noProof="0" dirty="0">
                <a:ln>
                  <a:noFill/>
                </a:ln>
                <a:solidFill>
                  <a:srgbClr val="000000"/>
                </a:solidFill>
                <a:effectLst/>
                <a:uLnTx/>
                <a:uFillTx/>
                <a:latin typeface="Meiryo UI"/>
                <a:ea typeface="+mn-ea"/>
                <a:cs typeface="+mn-cs"/>
              </a:rPr>
              <a:t>*</a:t>
            </a:r>
            <a:r>
              <a:rPr kumimoji="0" lang="ja-JP" altLang="en-US" sz="900" b="0" i="0" u="none" strike="noStrike" kern="1200" cap="none" spc="0" normalizeH="0" baseline="0" noProof="0">
                <a:ln>
                  <a:noFill/>
                </a:ln>
                <a:solidFill>
                  <a:srgbClr val="000000"/>
                </a:solidFill>
                <a:effectLst/>
                <a:uLnTx/>
                <a:uFillTx/>
                <a:latin typeface="Meiryo UI"/>
                <a:ea typeface="+mn-ea"/>
                <a:cs typeface="+mn-cs"/>
              </a:rPr>
              <a:t>本人</a:t>
            </a:r>
            <a:r>
              <a:rPr lang="ja-JP" altLang="en-US" sz="900">
                <a:solidFill>
                  <a:srgbClr val="000000"/>
                </a:solidFill>
                <a:latin typeface="Meiryo UI"/>
              </a:rPr>
              <a:t>認証</a:t>
            </a:r>
            <a:r>
              <a:rPr kumimoji="0" lang="ja-JP" altLang="en-US" sz="900" b="0" i="0" u="none" strike="noStrike" kern="1200" cap="none" spc="0" normalizeH="0" baseline="0" noProof="0">
                <a:ln>
                  <a:noFill/>
                </a:ln>
                <a:solidFill>
                  <a:srgbClr val="000000"/>
                </a:solidFill>
                <a:effectLst/>
                <a:uLnTx/>
                <a:uFillTx/>
                <a:latin typeface="Meiryo UI"/>
                <a:ea typeface="+mn-ea"/>
                <a:cs typeface="+mn-cs"/>
              </a:rPr>
              <a:t>会員機能は「本人確認」が有効であることが前提の機能提供となります。有効期限切れの場合は機能の利用制限が発生します。</a:t>
            </a:r>
            <a:endParaRPr kumimoji="0" lang="ja-JP" altLang="en-US" sz="900" b="0" i="0" u="none" strike="noStrike" kern="1200" cap="none" spc="0" normalizeH="0" baseline="0" noProof="0">
              <a:ln>
                <a:noFill/>
              </a:ln>
              <a:solidFill>
                <a:srgbClr val="000000"/>
              </a:solidFill>
              <a:effectLst/>
              <a:uLnTx/>
              <a:uFillTx/>
              <a:latin typeface="Meiryo UI"/>
              <a:ea typeface="Meiryo UI"/>
              <a:cs typeface="+mn-cs"/>
            </a:endParaRPr>
          </a:p>
        </p:txBody>
      </p:sp>
      <p:cxnSp>
        <p:nvCxnSpPr>
          <p:cNvPr id="24" name="Straight Connector 23">
            <a:extLst>
              <a:ext uri="{FF2B5EF4-FFF2-40B4-BE49-F238E27FC236}">
                <a16:creationId xmlns:a16="http://schemas.microsoft.com/office/drawing/2014/main" id="{7CE68132-C2C0-5343-F8C6-ED01E0655EA6}"/>
              </a:ext>
            </a:extLst>
          </p:cNvPr>
          <p:cNvCxnSpPr/>
          <p:nvPr/>
        </p:nvCxnSpPr>
        <p:spPr>
          <a:xfrm>
            <a:off x="9770723" y="1782902"/>
            <a:ext cx="0" cy="4568338"/>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D956754-9F95-D599-9906-AD0EBEC77FB7}"/>
              </a:ext>
            </a:extLst>
          </p:cNvPr>
          <p:cNvCxnSpPr/>
          <p:nvPr/>
        </p:nvCxnSpPr>
        <p:spPr>
          <a:xfrm>
            <a:off x="5404563" y="1423568"/>
            <a:ext cx="0" cy="4927672"/>
          </a:xfrm>
          <a:prstGeom prst="line">
            <a:avLst/>
          </a:prstGeom>
          <a:ln w="19050"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6337D8A-17E1-3952-1436-2BB85AC6C8CA}"/>
              </a:ext>
            </a:extLst>
          </p:cNvPr>
          <p:cNvCxnSpPr/>
          <p:nvPr/>
        </p:nvCxnSpPr>
        <p:spPr>
          <a:xfrm>
            <a:off x="3221483" y="1782902"/>
            <a:ext cx="0" cy="4568338"/>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06E81ED-78EE-FCEB-E25F-E36912759AE1}"/>
              </a:ext>
            </a:extLst>
          </p:cNvPr>
          <p:cNvCxnSpPr/>
          <p:nvPr/>
        </p:nvCxnSpPr>
        <p:spPr>
          <a:xfrm>
            <a:off x="7587643" y="1423568"/>
            <a:ext cx="0" cy="4927672"/>
          </a:xfrm>
          <a:prstGeom prst="line">
            <a:avLst/>
          </a:prstGeom>
          <a:ln w="19050"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E2DD43D-3AC9-54D0-D635-C6A1EA0AD443}"/>
              </a:ext>
            </a:extLst>
          </p:cNvPr>
          <p:cNvSpPr txBox="1"/>
          <p:nvPr/>
        </p:nvSpPr>
        <p:spPr>
          <a:xfrm>
            <a:off x="342523" y="1782902"/>
            <a:ext cx="695880" cy="29981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a:solidFill>
                  <a:srgbClr val="E71C57"/>
                </a:solidFill>
                <a:latin typeface="Meiryo UI"/>
              </a:rPr>
              <a:t>赤字</a:t>
            </a:r>
            <a:r>
              <a:rPr kumimoji="0" lang="en-US" altLang="ja-JP" sz="800" b="0" i="0" u="none" strike="noStrike" kern="1200" cap="none" spc="0" normalizeH="0" baseline="0" noProof="0">
                <a:ln>
                  <a:noFill/>
                </a:ln>
                <a:solidFill>
                  <a:srgbClr val="000000"/>
                </a:solidFill>
                <a:effectLst/>
                <a:uLnTx/>
                <a:uFillTx/>
                <a:latin typeface="Meiryo UI"/>
                <a:ea typeface="+mn-ea"/>
                <a:cs typeface="+mn-cs"/>
              </a:rPr>
              <a:t>: </a:t>
            </a:r>
            <a:r>
              <a:rPr kumimoji="0" lang="ja-JP" altLang="en-US" sz="800" b="0" i="0" u="none" strike="noStrike" kern="1200" cap="none" spc="0" normalizeH="0" baseline="0" noProof="0">
                <a:ln>
                  <a:noFill/>
                </a:ln>
                <a:solidFill>
                  <a:srgbClr val="000000"/>
                </a:solidFill>
                <a:effectLst/>
                <a:uLnTx/>
                <a:uFillTx/>
                <a:latin typeface="Meiryo UI"/>
                <a:ea typeface="+mn-ea"/>
                <a:cs typeface="+mn-cs"/>
              </a:rPr>
              <a:t>個人向け</a:t>
            </a:r>
            <a:br>
              <a:rPr kumimoji="0" lang="en-US" altLang="ja-JP" sz="800" b="0" i="0" u="none" strike="noStrike" kern="1200" cap="none" spc="0" normalizeH="0" baseline="0" noProof="0">
                <a:ln>
                  <a:noFill/>
                </a:ln>
                <a:solidFill>
                  <a:srgbClr val="000000"/>
                </a:solidFill>
                <a:effectLst/>
                <a:uLnTx/>
                <a:uFillTx/>
                <a:latin typeface="Meiryo UI"/>
                <a:ea typeface="+mn-ea"/>
                <a:cs typeface="+mn-cs"/>
              </a:rPr>
            </a:br>
            <a:r>
              <a:rPr kumimoji="0" lang="ja-JP" altLang="en-US" sz="800" b="0" i="0" u="none" strike="noStrike" kern="1200" cap="none" spc="0" normalizeH="0" baseline="0" noProof="0">
                <a:ln>
                  <a:noFill/>
                </a:ln>
                <a:solidFill>
                  <a:srgbClr val="000000"/>
                </a:solidFill>
                <a:effectLst/>
                <a:uLnTx/>
                <a:uFillTx/>
                <a:latin typeface="Meiryo UI"/>
                <a:ea typeface="+mn-ea"/>
                <a:cs typeface="+mn-cs"/>
              </a:rPr>
              <a:t>プラン差分</a:t>
            </a:r>
            <a:endParaRPr kumimoji="0" lang="en-US" sz="800" b="0" i="0" u="none" strike="noStrike" kern="1200" cap="none" spc="0" normalizeH="0" baseline="0" noProof="0">
              <a:ln>
                <a:noFill/>
              </a:ln>
              <a:solidFill>
                <a:srgbClr val="000000"/>
              </a:solidFill>
              <a:effectLst/>
              <a:uLnTx/>
              <a:uFillTx/>
              <a:latin typeface="Meiryo UI"/>
              <a:ea typeface="+mn-ea"/>
              <a:cs typeface="+mn-cs"/>
            </a:endParaRPr>
          </a:p>
        </p:txBody>
      </p:sp>
      <p:cxnSp>
        <p:nvCxnSpPr>
          <p:cNvPr id="38" name="Straight Connector 37">
            <a:extLst>
              <a:ext uri="{FF2B5EF4-FFF2-40B4-BE49-F238E27FC236}">
                <a16:creationId xmlns:a16="http://schemas.microsoft.com/office/drawing/2014/main" id="{15D2E9A1-4C52-EE62-C0AF-360A3122F62B}"/>
              </a:ext>
            </a:extLst>
          </p:cNvPr>
          <p:cNvCxnSpPr/>
          <p:nvPr/>
        </p:nvCxnSpPr>
        <p:spPr>
          <a:xfrm>
            <a:off x="342523" y="2823898"/>
            <a:ext cx="11506798" cy="0"/>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7C1B3BE-D0C5-D0DC-8DAB-E583BB8A8EE8}"/>
              </a:ext>
            </a:extLst>
          </p:cNvPr>
          <p:cNvCxnSpPr/>
          <p:nvPr/>
        </p:nvCxnSpPr>
        <p:spPr>
          <a:xfrm>
            <a:off x="342523" y="3535317"/>
            <a:ext cx="11506798" cy="0"/>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EFA7035-3FFC-D71D-F326-0E065E305275}"/>
              </a:ext>
            </a:extLst>
          </p:cNvPr>
          <p:cNvCxnSpPr/>
          <p:nvPr/>
        </p:nvCxnSpPr>
        <p:spPr>
          <a:xfrm>
            <a:off x="342523" y="4958155"/>
            <a:ext cx="11506798" cy="0"/>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1364962-11BD-1926-1AC8-B3EF87C7A315}"/>
              </a:ext>
            </a:extLst>
          </p:cNvPr>
          <p:cNvCxnSpPr/>
          <p:nvPr/>
        </p:nvCxnSpPr>
        <p:spPr>
          <a:xfrm>
            <a:off x="342523" y="4246736"/>
            <a:ext cx="11506798" cy="0"/>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EC44C6B-A2C8-50C9-0164-EFC3CB3EA46C}"/>
              </a:ext>
            </a:extLst>
          </p:cNvPr>
          <p:cNvCxnSpPr/>
          <p:nvPr/>
        </p:nvCxnSpPr>
        <p:spPr>
          <a:xfrm>
            <a:off x="342523" y="5669574"/>
            <a:ext cx="11506798" cy="0"/>
          </a:xfrm>
          <a:prstGeom prst="line">
            <a:avLst/>
          </a:prstGeom>
          <a:ln w="9525" cap="rnd">
            <a:solidFill>
              <a:srgbClr val="9A9A9A"/>
            </a:solidFill>
            <a:prstDash val="sysDot"/>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2300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10BC6-6494-A672-53D6-88F73B711AE0}"/>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B4D2E356-0D19-6EE8-42F4-A22BA4A12C15}"/>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非機能要件</a:t>
            </a:r>
            <a:br>
              <a:rPr lang="en-US" altLang="ja-JP" sz="1400">
                <a:ea typeface="Meiryo UI" panose="020B0604030504040204" pitchFamily="50" charset="-128"/>
              </a:rPr>
            </a:br>
            <a:r>
              <a:rPr lang="ja-JP" altLang="en-US">
                <a:ea typeface="Meiryo UI" panose="020B0604030504040204" pitchFamily="50" charset="-128"/>
              </a:rPr>
              <a:t>移行要件</a:t>
            </a:r>
            <a:r>
              <a:rPr lang="en-US" altLang="ja-JP">
                <a:ea typeface="Meiryo UI" panose="020B0604030504040204" pitchFamily="50" charset="-128"/>
              </a:rPr>
              <a:t> | </a:t>
            </a:r>
            <a:r>
              <a:rPr lang="ja-JP" altLang="en-US">
                <a:ea typeface="Meiryo UI" panose="020B0604030504040204" pitchFamily="50" charset="-128"/>
              </a:rPr>
              <a:t>マナビ</a:t>
            </a:r>
            <a:r>
              <a:rPr lang="en-US" altLang="ja-JP">
                <a:ea typeface="Meiryo UI" panose="020B0604030504040204" pitchFamily="50" charset="-128"/>
              </a:rPr>
              <a:t>DX</a:t>
            </a:r>
            <a:r>
              <a:rPr lang="ja-JP" altLang="en-US">
                <a:ea typeface="Meiryo UI" panose="020B0604030504040204" pitchFamily="50" charset="-128"/>
              </a:rPr>
              <a:t>システムの移行の考え方</a:t>
            </a:r>
          </a:p>
        </p:txBody>
      </p:sp>
      <p:sp>
        <p:nvSpPr>
          <p:cNvPr id="153" name="テキスト ボックス 15">
            <a:extLst>
              <a:ext uri="{FF2B5EF4-FFF2-40B4-BE49-F238E27FC236}">
                <a16:creationId xmlns:a16="http://schemas.microsoft.com/office/drawing/2014/main" id="{D5EC518B-6C04-8277-511E-A8B63386E5AE}"/>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プラットフォーム切替時点で完全にシステム移行</a:t>
            </a:r>
          </a:p>
        </p:txBody>
      </p:sp>
      <p:sp>
        <p:nvSpPr>
          <p:cNvPr id="5" name="Flowchart: Process 157">
            <a:extLst>
              <a:ext uri="{FF2B5EF4-FFF2-40B4-BE49-F238E27FC236}">
                <a16:creationId xmlns:a16="http://schemas.microsoft.com/office/drawing/2014/main" id="{CC2A39CF-EE8F-250A-9D1C-A6FA42B0F8B5}"/>
              </a:ext>
            </a:extLst>
          </p:cNvPr>
          <p:cNvSpPr/>
          <p:nvPr/>
        </p:nvSpPr>
        <p:spPr>
          <a:xfrm>
            <a:off x="3538734" y="1463692"/>
            <a:ext cx="1355387" cy="5265726"/>
          </a:xfrm>
          <a:prstGeom prst="flowChartProcess">
            <a:avLst/>
          </a:prstGeom>
          <a:solidFill>
            <a:srgbClr val="CFD4DB"/>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lang="en-US" sz="1200" b="1">
              <a:solidFill>
                <a:srgbClr val="295E7E"/>
              </a:solidFill>
              <a:ea typeface="Meiryo UI" panose="020B0604030504040204" pitchFamily="50" charset="-128"/>
            </a:endParaRPr>
          </a:p>
        </p:txBody>
      </p:sp>
      <p:cxnSp>
        <p:nvCxnSpPr>
          <p:cNvPr id="6" name="Straight Connector 1">
            <a:extLst>
              <a:ext uri="{FF2B5EF4-FFF2-40B4-BE49-F238E27FC236}">
                <a16:creationId xmlns:a16="http://schemas.microsoft.com/office/drawing/2014/main" id="{4466ABD7-43B5-ECF3-EAD9-4C253D23F0BF}"/>
              </a:ext>
            </a:extLst>
          </p:cNvPr>
          <p:cNvCxnSpPr>
            <a:cxnSpLocks/>
          </p:cNvCxnSpPr>
          <p:nvPr/>
        </p:nvCxnSpPr>
        <p:spPr>
          <a:xfrm flipV="1">
            <a:off x="408702" y="4236832"/>
            <a:ext cx="10819376"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 name="Group 129">
            <a:extLst>
              <a:ext uri="{FF2B5EF4-FFF2-40B4-BE49-F238E27FC236}">
                <a16:creationId xmlns:a16="http://schemas.microsoft.com/office/drawing/2014/main" id="{05847844-2D14-CE02-6D00-3E26E54533EC}"/>
              </a:ext>
            </a:extLst>
          </p:cNvPr>
          <p:cNvGrpSpPr/>
          <p:nvPr/>
        </p:nvGrpSpPr>
        <p:grpSpPr>
          <a:xfrm>
            <a:off x="408702" y="1463704"/>
            <a:ext cx="509954" cy="2689312"/>
            <a:chOff x="408702" y="1267143"/>
            <a:chExt cx="509954" cy="2658206"/>
          </a:xfrm>
        </p:grpSpPr>
        <p:cxnSp>
          <p:nvCxnSpPr>
            <p:cNvPr id="8" name="Straight Connector 3">
              <a:extLst>
                <a:ext uri="{FF2B5EF4-FFF2-40B4-BE49-F238E27FC236}">
                  <a16:creationId xmlns:a16="http://schemas.microsoft.com/office/drawing/2014/main" id="{5D794323-08D4-BD37-91F9-2C10B9417FB8}"/>
                </a:ext>
              </a:extLst>
            </p:cNvPr>
            <p:cNvCxnSpPr>
              <a:cxnSpLocks/>
            </p:cNvCxnSpPr>
            <p:nvPr/>
          </p:nvCxnSpPr>
          <p:spPr>
            <a:xfrm>
              <a:off x="918656" y="1267143"/>
              <a:ext cx="0" cy="2658206"/>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ee4pHeader2">
              <a:extLst>
                <a:ext uri="{FF2B5EF4-FFF2-40B4-BE49-F238E27FC236}">
                  <a16:creationId xmlns:a16="http://schemas.microsoft.com/office/drawing/2014/main" id="{7F91521C-5602-C1AF-DFD7-F603AA082A94}"/>
                </a:ext>
              </a:extLst>
            </p:cNvPr>
            <p:cNvSpPr txBox="1"/>
            <p:nvPr/>
          </p:nvSpPr>
          <p:spPr>
            <a:xfrm>
              <a:off x="408702" y="1267143"/>
              <a:ext cx="440310" cy="2648681"/>
            </a:xfrm>
            <a:prstGeom prst="rect">
              <a:avLst/>
            </a:prstGeom>
            <a:noFill/>
            <a:ln cap="rnd">
              <a:noFill/>
            </a:ln>
          </p:spPr>
          <p:txBody>
            <a:bodyPr vert="eaVert"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プラットフォーム</a:t>
              </a:r>
              <a:endPar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grpSp>
        <p:nvGrpSpPr>
          <p:cNvPr id="10" name="Group 130">
            <a:extLst>
              <a:ext uri="{FF2B5EF4-FFF2-40B4-BE49-F238E27FC236}">
                <a16:creationId xmlns:a16="http://schemas.microsoft.com/office/drawing/2014/main" id="{5264DCDB-A4EA-785E-204C-037245FA7A72}"/>
              </a:ext>
            </a:extLst>
          </p:cNvPr>
          <p:cNvGrpSpPr/>
          <p:nvPr/>
        </p:nvGrpSpPr>
        <p:grpSpPr>
          <a:xfrm>
            <a:off x="408702" y="4320649"/>
            <a:ext cx="509954" cy="2408769"/>
            <a:chOff x="408702" y="4118821"/>
            <a:chExt cx="509954" cy="2073746"/>
          </a:xfrm>
        </p:grpSpPr>
        <p:sp>
          <p:nvSpPr>
            <p:cNvPr id="11" name="ee4pHeader2">
              <a:extLst>
                <a:ext uri="{FF2B5EF4-FFF2-40B4-BE49-F238E27FC236}">
                  <a16:creationId xmlns:a16="http://schemas.microsoft.com/office/drawing/2014/main" id="{8CAB96F2-2378-24B1-D096-055D1FDD1C35}"/>
                </a:ext>
              </a:extLst>
            </p:cNvPr>
            <p:cNvSpPr txBox="1"/>
            <p:nvPr/>
          </p:nvSpPr>
          <p:spPr>
            <a:xfrm>
              <a:off x="408702" y="4118821"/>
              <a:ext cx="440310" cy="2073746"/>
            </a:xfrm>
            <a:prstGeom prst="rect">
              <a:avLst/>
            </a:prstGeom>
            <a:noFill/>
            <a:ln cap="rnd">
              <a:noFill/>
            </a:ln>
          </p:spPr>
          <p:txBody>
            <a:bodyPr vert="eaVert"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マナビ</a:t>
              </a:r>
              <a:r>
                <a:rPr kumimoji="0" lang="en-US" altLang="ja-JP" sz="1600" i="0" u="none" strike="noStrike" kern="120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DX</a:t>
              </a:r>
            </a:p>
          </p:txBody>
        </p:sp>
        <p:cxnSp>
          <p:nvCxnSpPr>
            <p:cNvPr id="12" name="Straight Connector 48">
              <a:extLst>
                <a:ext uri="{FF2B5EF4-FFF2-40B4-BE49-F238E27FC236}">
                  <a16:creationId xmlns:a16="http://schemas.microsoft.com/office/drawing/2014/main" id="{5DBE7291-D652-FC24-798F-C87F1816EE65}"/>
                </a:ext>
              </a:extLst>
            </p:cNvPr>
            <p:cNvCxnSpPr>
              <a:cxnSpLocks/>
            </p:cNvCxnSpPr>
            <p:nvPr/>
          </p:nvCxnSpPr>
          <p:spPr>
            <a:xfrm>
              <a:off x="918656" y="4118821"/>
              <a:ext cx="0" cy="2073746"/>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4" name="TextBox 20">
            <a:extLst>
              <a:ext uri="{FF2B5EF4-FFF2-40B4-BE49-F238E27FC236}">
                <a16:creationId xmlns:a16="http://schemas.microsoft.com/office/drawing/2014/main" id="{D91AD64F-14EE-3A3F-9CB2-8F86A493E258}"/>
              </a:ext>
            </a:extLst>
          </p:cNvPr>
          <p:cNvSpPr txBox="1"/>
          <p:nvPr/>
        </p:nvSpPr>
        <p:spPr>
          <a:xfrm>
            <a:off x="3030349" y="1073142"/>
            <a:ext cx="2505655" cy="2051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Clr>
                <a:schemeClr val="accent3"/>
              </a:buClr>
            </a:pPr>
            <a:r>
              <a:rPr kumimoji="1" lang="en-US" altLang="ja-JP" sz="1200">
                <a:solidFill>
                  <a:srgbClr val="575757"/>
                </a:solidFill>
                <a:latin typeface="+mj-lt"/>
                <a:ea typeface="Meiryo UI" panose="020B0604030504040204" pitchFamily="50" charset="-128"/>
              </a:rPr>
              <a:t>2026/12</a:t>
            </a:r>
          </a:p>
          <a:p>
            <a:pPr algn="ctr">
              <a:buClr>
                <a:schemeClr val="accent3"/>
              </a:buClr>
            </a:pPr>
            <a:r>
              <a:rPr kumimoji="1" lang="ja-JP" altLang="en-US" sz="1200">
                <a:solidFill>
                  <a:srgbClr val="575757"/>
                </a:solidFill>
                <a:latin typeface="+mj-lt"/>
                <a:ea typeface="Meiryo UI" panose="020B0604030504040204" pitchFamily="50" charset="-128"/>
              </a:rPr>
              <a:t>移行期間</a:t>
            </a:r>
            <a:r>
              <a:rPr kumimoji="1" lang="en-US" altLang="ja-JP" sz="1200">
                <a:solidFill>
                  <a:srgbClr val="575757"/>
                </a:solidFill>
                <a:latin typeface="+mj-lt"/>
                <a:ea typeface="Meiryo UI" panose="020B0604030504040204" pitchFamily="50" charset="-128"/>
              </a:rPr>
              <a:t>(</a:t>
            </a:r>
            <a:r>
              <a:rPr kumimoji="1" lang="ja-JP" altLang="en-US" sz="1200">
                <a:solidFill>
                  <a:srgbClr val="575757"/>
                </a:solidFill>
                <a:latin typeface="+mj-lt"/>
                <a:ea typeface="Meiryo UI" panose="020B0604030504040204" pitchFamily="50" charset="-128"/>
              </a:rPr>
              <a:t>年末サービス停止期間</a:t>
            </a:r>
            <a:r>
              <a:rPr kumimoji="1" lang="en-US" altLang="ja-JP" sz="1200">
                <a:solidFill>
                  <a:srgbClr val="575757"/>
                </a:solidFill>
                <a:latin typeface="+mj-lt"/>
                <a:ea typeface="Meiryo UI" panose="020B0604030504040204" pitchFamily="50" charset="-128"/>
              </a:rPr>
              <a:t>)</a:t>
            </a:r>
          </a:p>
        </p:txBody>
      </p:sp>
      <p:cxnSp>
        <p:nvCxnSpPr>
          <p:cNvPr id="15" name="直線コネクタ 65">
            <a:extLst>
              <a:ext uri="{FF2B5EF4-FFF2-40B4-BE49-F238E27FC236}">
                <a16:creationId xmlns:a16="http://schemas.microsoft.com/office/drawing/2014/main" id="{DE545296-E40F-DC3C-8F66-279CBABF8C1F}"/>
              </a:ext>
            </a:extLst>
          </p:cNvPr>
          <p:cNvCxnSpPr>
            <a:cxnSpLocks/>
            <a:stCxn id="14" idx="2"/>
          </p:cNvCxnSpPr>
          <p:nvPr/>
        </p:nvCxnSpPr>
        <p:spPr>
          <a:xfrm>
            <a:off x="4283177" y="1278274"/>
            <a:ext cx="0" cy="5383769"/>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Arrow: Pentagon 189">
            <a:extLst>
              <a:ext uri="{FF2B5EF4-FFF2-40B4-BE49-F238E27FC236}">
                <a16:creationId xmlns:a16="http://schemas.microsoft.com/office/drawing/2014/main" id="{AA3C2474-4550-A47D-728F-33AD7A3841B0}"/>
              </a:ext>
            </a:extLst>
          </p:cNvPr>
          <p:cNvSpPr/>
          <p:nvPr/>
        </p:nvSpPr>
        <p:spPr>
          <a:xfrm>
            <a:off x="4931376" y="1638510"/>
            <a:ext cx="6296697" cy="442708"/>
          </a:xfrm>
          <a:prstGeom prst="homePlate">
            <a:avLst/>
          </a:prstGeom>
          <a:solidFill>
            <a:schemeClr val="bg1"/>
          </a:solidFill>
          <a:ln w="19050"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en-US" altLang="ja-JP" sz="1200">
                <a:solidFill>
                  <a:srgbClr val="295E7E"/>
                </a:solidFill>
                <a:ea typeface="Meiryo UI" panose="020B0604030504040204" pitchFamily="50" charset="-128"/>
              </a:rPr>
              <a:t>PF</a:t>
            </a:r>
            <a:r>
              <a:rPr lang="ja-JP" altLang="en-US" sz="1200">
                <a:solidFill>
                  <a:srgbClr val="295E7E"/>
                </a:solidFill>
                <a:ea typeface="Meiryo UI" panose="020B0604030504040204" pitchFamily="50" charset="-128"/>
              </a:rPr>
              <a:t>で作成する</a:t>
            </a:r>
            <a:r>
              <a:rPr lang="en-US" altLang="ja-JP" sz="1200">
                <a:solidFill>
                  <a:srgbClr val="295E7E"/>
                </a:solidFill>
                <a:ea typeface="Meiryo UI" panose="020B0604030504040204" pitchFamily="50" charset="-128"/>
              </a:rPr>
              <a:t>ID</a:t>
            </a:r>
            <a:r>
              <a:rPr lang="ja-JP" altLang="en-US" sz="1200">
                <a:solidFill>
                  <a:srgbClr val="295E7E"/>
                </a:solidFill>
                <a:ea typeface="Meiryo UI" panose="020B0604030504040204" pitchFamily="50" charset="-128"/>
              </a:rPr>
              <a:t>に対して、学習データなど引き継いだうえでプラットフォーム利用</a:t>
            </a:r>
            <a:br>
              <a:rPr lang="en-US" altLang="ja-JP" sz="1200">
                <a:solidFill>
                  <a:srgbClr val="295E7E"/>
                </a:solidFill>
                <a:ea typeface="Meiryo UI" panose="020B0604030504040204" pitchFamily="50" charset="-128"/>
              </a:rPr>
            </a:br>
            <a:r>
              <a:rPr lang="ja-JP" altLang="en-US" sz="1200">
                <a:solidFill>
                  <a:srgbClr val="295E7E"/>
                </a:solidFill>
                <a:ea typeface="Meiryo UI" panose="020B0604030504040204" pitchFamily="50" charset="-128"/>
              </a:rPr>
              <a:t>（</a:t>
            </a:r>
            <a:r>
              <a:rPr lang="en-US" altLang="ja-JP" sz="1200">
                <a:solidFill>
                  <a:srgbClr val="295E7E"/>
                </a:solidFill>
                <a:ea typeface="Meiryo UI" panose="020B0604030504040204" pitchFamily="50" charset="-128"/>
              </a:rPr>
              <a:t>OIDC</a:t>
            </a:r>
            <a:r>
              <a:rPr lang="ja-JP" altLang="en-US" sz="1200">
                <a:solidFill>
                  <a:srgbClr val="295E7E"/>
                </a:solidFill>
                <a:ea typeface="Meiryo UI" panose="020B0604030504040204" pitchFamily="50" charset="-128"/>
              </a:rPr>
              <a:t>で紐付け）</a:t>
            </a:r>
            <a:endParaRPr lang="en-US" altLang="ja-JP" sz="1200">
              <a:solidFill>
                <a:srgbClr val="295E7E"/>
              </a:solidFill>
              <a:ea typeface="Meiryo UI" panose="020B0604030504040204" pitchFamily="50" charset="-128"/>
            </a:endParaRPr>
          </a:p>
        </p:txBody>
      </p:sp>
      <p:sp>
        <p:nvSpPr>
          <p:cNvPr id="4" name="Arrow: Pentagon 221">
            <a:extLst>
              <a:ext uri="{FF2B5EF4-FFF2-40B4-BE49-F238E27FC236}">
                <a16:creationId xmlns:a16="http://schemas.microsoft.com/office/drawing/2014/main" id="{27ECDFDC-DB7E-5B85-004A-5713E3F59500}"/>
              </a:ext>
            </a:extLst>
          </p:cNvPr>
          <p:cNvSpPr/>
          <p:nvPr/>
        </p:nvSpPr>
        <p:spPr>
          <a:xfrm>
            <a:off x="4931375" y="1517686"/>
            <a:ext cx="2064438" cy="207890"/>
          </a:xfrm>
          <a:prstGeom prst="homePlate">
            <a:avLst>
              <a:gd name="adj" fmla="val 35338"/>
            </a:avLst>
          </a:prstGeom>
          <a:solidFill>
            <a:srgbClr val="30C1D7"/>
          </a:solidFill>
          <a:ln w="19050"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一般ユーザ：データ引継ぎ</a:t>
            </a:r>
            <a:endParaRPr lang="en-US" altLang="ja-JP" sz="1200">
              <a:solidFill>
                <a:srgbClr val="FFFFFF"/>
              </a:solidFill>
              <a:ea typeface="Meiryo UI" panose="020B0604030504040204" pitchFamily="50" charset="-128"/>
            </a:endParaRPr>
          </a:p>
        </p:txBody>
      </p:sp>
      <p:sp>
        <p:nvSpPr>
          <p:cNvPr id="31" name="Arrow: Pentagon 189">
            <a:extLst>
              <a:ext uri="{FF2B5EF4-FFF2-40B4-BE49-F238E27FC236}">
                <a16:creationId xmlns:a16="http://schemas.microsoft.com/office/drawing/2014/main" id="{73BCD08A-D081-7F08-F39B-6FFD29F4ACC8}"/>
              </a:ext>
            </a:extLst>
          </p:cNvPr>
          <p:cNvSpPr/>
          <p:nvPr/>
        </p:nvSpPr>
        <p:spPr>
          <a:xfrm>
            <a:off x="1055663" y="4451109"/>
            <a:ext cx="2400022" cy="442708"/>
          </a:xfrm>
          <a:prstGeom prst="homePlate">
            <a:avLst/>
          </a:prstGeom>
          <a:solidFill>
            <a:schemeClr val="bg1"/>
          </a:solidFill>
          <a:ln w="19050"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サービス利用</a:t>
            </a:r>
            <a:endParaRPr lang="en-US" altLang="ja-JP" sz="1200">
              <a:solidFill>
                <a:srgbClr val="295E7E"/>
              </a:solidFill>
              <a:ea typeface="Meiryo UI" panose="020B0604030504040204" pitchFamily="50" charset="-128"/>
            </a:endParaRPr>
          </a:p>
        </p:txBody>
      </p:sp>
      <p:sp>
        <p:nvSpPr>
          <p:cNvPr id="40" name="Arrow: Pentagon 221">
            <a:extLst>
              <a:ext uri="{FF2B5EF4-FFF2-40B4-BE49-F238E27FC236}">
                <a16:creationId xmlns:a16="http://schemas.microsoft.com/office/drawing/2014/main" id="{AC938F69-299A-998C-54C8-7F190D62EDB2}"/>
              </a:ext>
            </a:extLst>
          </p:cNvPr>
          <p:cNvSpPr/>
          <p:nvPr/>
        </p:nvSpPr>
        <p:spPr>
          <a:xfrm>
            <a:off x="1055660" y="4330285"/>
            <a:ext cx="1540727" cy="207890"/>
          </a:xfrm>
          <a:prstGeom prst="homePlate">
            <a:avLst>
              <a:gd name="adj" fmla="val 35338"/>
            </a:avLst>
          </a:prstGeom>
          <a:solidFill>
            <a:srgbClr val="30C1D7"/>
          </a:solidFill>
          <a:ln w="19050" cap="rnd" cmpd="sng" algn="ctr">
            <a:solidFill>
              <a:srgbClr val="30C1D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一般ユーザ</a:t>
            </a:r>
            <a:endParaRPr lang="en-US" altLang="ja-JP" sz="1200">
              <a:solidFill>
                <a:srgbClr val="FFFFFF"/>
              </a:solidFill>
              <a:ea typeface="Meiryo UI" panose="020B0604030504040204" pitchFamily="50" charset="-128"/>
            </a:endParaRPr>
          </a:p>
        </p:txBody>
      </p:sp>
      <p:sp>
        <p:nvSpPr>
          <p:cNvPr id="41" name="Arrow: Pentagon 189">
            <a:extLst>
              <a:ext uri="{FF2B5EF4-FFF2-40B4-BE49-F238E27FC236}">
                <a16:creationId xmlns:a16="http://schemas.microsoft.com/office/drawing/2014/main" id="{D5DCFEC4-3CB6-713F-35DB-8F9A2AC9C755}"/>
              </a:ext>
            </a:extLst>
          </p:cNvPr>
          <p:cNvSpPr/>
          <p:nvPr/>
        </p:nvSpPr>
        <p:spPr>
          <a:xfrm>
            <a:off x="1055663" y="5218238"/>
            <a:ext cx="2400022" cy="442708"/>
          </a:xfrm>
          <a:prstGeom prst="homePlate">
            <a:avLst/>
          </a:prstGeom>
          <a:solidFill>
            <a:schemeClr val="bg1"/>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コンテンツ登録</a:t>
            </a:r>
            <a:endParaRPr lang="en-US" altLang="ja-JP" sz="1200">
              <a:solidFill>
                <a:srgbClr val="295E7E"/>
              </a:solidFill>
              <a:ea typeface="Meiryo UI" panose="020B0604030504040204" pitchFamily="50" charset="-128"/>
            </a:endParaRPr>
          </a:p>
        </p:txBody>
      </p:sp>
      <p:sp>
        <p:nvSpPr>
          <p:cNvPr id="42" name="Arrow: Pentagon 221">
            <a:extLst>
              <a:ext uri="{FF2B5EF4-FFF2-40B4-BE49-F238E27FC236}">
                <a16:creationId xmlns:a16="http://schemas.microsoft.com/office/drawing/2014/main" id="{29881EA8-8495-41F3-499D-C3CA2E5C4334}"/>
              </a:ext>
            </a:extLst>
          </p:cNvPr>
          <p:cNvSpPr/>
          <p:nvPr/>
        </p:nvSpPr>
        <p:spPr>
          <a:xfrm>
            <a:off x="1055660" y="5097414"/>
            <a:ext cx="1540727" cy="207890"/>
          </a:xfrm>
          <a:prstGeom prst="homePlate">
            <a:avLst>
              <a:gd name="adj" fmla="val 35338"/>
            </a:avLst>
          </a:prstGeom>
          <a:solidFill>
            <a:srgbClr val="1B4774"/>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b="1">
                <a:solidFill>
                  <a:srgbClr val="FFFFFF"/>
                </a:solidFill>
                <a:ea typeface="Meiryo UI" panose="020B0604030504040204" pitchFamily="50" charset="-128"/>
              </a:rPr>
              <a:t>CP</a:t>
            </a:r>
            <a:endParaRPr lang="en-US" altLang="ja-JP" sz="1200">
              <a:solidFill>
                <a:srgbClr val="FFFFFF"/>
              </a:solidFill>
              <a:ea typeface="Meiryo UI" panose="020B0604030504040204" pitchFamily="50" charset="-128"/>
            </a:endParaRPr>
          </a:p>
        </p:txBody>
      </p:sp>
      <p:sp>
        <p:nvSpPr>
          <p:cNvPr id="43" name="Arrow: Pentagon 189">
            <a:extLst>
              <a:ext uri="{FF2B5EF4-FFF2-40B4-BE49-F238E27FC236}">
                <a16:creationId xmlns:a16="http://schemas.microsoft.com/office/drawing/2014/main" id="{6000FE03-4FE2-7AE0-9417-75C485A5DBFC}"/>
              </a:ext>
            </a:extLst>
          </p:cNvPr>
          <p:cNvSpPr/>
          <p:nvPr/>
        </p:nvSpPr>
        <p:spPr>
          <a:xfrm>
            <a:off x="1055663" y="5998135"/>
            <a:ext cx="2400022" cy="442708"/>
          </a:xfrm>
          <a:prstGeom prst="homePlate">
            <a:avLst/>
          </a:prstGeom>
          <a:solidFill>
            <a:schemeClr val="bg1"/>
          </a:solidFill>
          <a:ln w="19050" cap="rnd" cmpd="sng" algn="ctr">
            <a:solidFill>
              <a:srgbClr val="D4DF3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ja-JP" altLang="en-US" sz="1200">
                <a:solidFill>
                  <a:srgbClr val="295E7E"/>
                </a:solidFill>
                <a:ea typeface="Meiryo UI" panose="020B0604030504040204" pitchFamily="50" charset="-128"/>
              </a:rPr>
              <a:t>コンテンツ審査</a:t>
            </a:r>
            <a:endParaRPr lang="en-US" altLang="ja-JP" sz="1200">
              <a:solidFill>
                <a:srgbClr val="295E7E"/>
              </a:solidFill>
              <a:ea typeface="Meiryo UI" panose="020B0604030504040204" pitchFamily="50" charset="-128"/>
            </a:endParaRPr>
          </a:p>
        </p:txBody>
      </p:sp>
      <p:sp>
        <p:nvSpPr>
          <p:cNvPr id="44" name="Arrow: Pentagon 221">
            <a:extLst>
              <a:ext uri="{FF2B5EF4-FFF2-40B4-BE49-F238E27FC236}">
                <a16:creationId xmlns:a16="http://schemas.microsoft.com/office/drawing/2014/main" id="{CE3DE4AD-8995-5987-8752-3AA71CEC1406}"/>
              </a:ext>
            </a:extLst>
          </p:cNvPr>
          <p:cNvSpPr/>
          <p:nvPr/>
        </p:nvSpPr>
        <p:spPr>
          <a:xfrm>
            <a:off x="1055660" y="5877311"/>
            <a:ext cx="1540727" cy="207890"/>
          </a:xfrm>
          <a:prstGeom prst="homePlate">
            <a:avLst>
              <a:gd name="adj" fmla="val 35338"/>
            </a:avLst>
          </a:prstGeom>
          <a:solidFill>
            <a:srgbClr val="D4DF33"/>
          </a:solidFill>
          <a:ln w="19050" cap="rnd" cmpd="sng" algn="ctr">
            <a:solidFill>
              <a:srgbClr val="D4DF3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サイト運営：審査員</a:t>
            </a:r>
            <a:endParaRPr lang="en-US" altLang="ja-JP" sz="1200">
              <a:solidFill>
                <a:srgbClr val="FFFFFF"/>
              </a:solidFill>
              <a:ea typeface="Meiryo UI" panose="020B0604030504040204" pitchFamily="50" charset="-128"/>
            </a:endParaRPr>
          </a:p>
        </p:txBody>
      </p:sp>
      <p:cxnSp>
        <p:nvCxnSpPr>
          <p:cNvPr id="45" name="Connector: Elbow 167">
            <a:extLst>
              <a:ext uri="{FF2B5EF4-FFF2-40B4-BE49-F238E27FC236}">
                <a16:creationId xmlns:a16="http://schemas.microsoft.com/office/drawing/2014/main" id="{E4358D75-662C-8B2F-9361-8BABC611DFD0}"/>
              </a:ext>
            </a:extLst>
          </p:cNvPr>
          <p:cNvCxnSpPr>
            <a:cxnSpLocks/>
            <a:stCxn id="31" idx="3"/>
            <a:endCxn id="46" idx="1"/>
          </p:cNvCxnSpPr>
          <p:nvPr/>
        </p:nvCxnSpPr>
        <p:spPr>
          <a:xfrm flipV="1">
            <a:off x="3455685" y="2636538"/>
            <a:ext cx="467632" cy="2035925"/>
          </a:xfrm>
          <a:prstGeom prst="bentConnector3">
            <a:avLst>
              <a:gd name="adj1" fmla="val 28473"/>
            </a:avLst>
          </a:prstGeom>
          <a:ln w="38100" cap="rnd" cmpd="sng" algn="ctr">
            <a:solidFill>
              <a:srgbClr val="30C1D7"/>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Flowchart: Alternate Process 235">
            <a:extLst>
              <a:ext uri="{FF2B5EF4-FFF2-40B4-BE49-F238E27FC236}">
                <a16:creationId xmlns:a16="http://schemas.microsoft.com/office/drawing/2014/main" id="{DA6AA933-EA3F-1228-FBA4-0A5DA0019C04}"/>
              </a:ext>
            </a:extLst>
          </p:cNvPr>
          <p:cNvSpPr/>
          <p:nvPr/>
        </p:nvSpPr>
        <p:spPr>
          <a:xfrm>
            <a:off x="3923317" y="2320480"/>
            <a:ext cx="715928" cy="632115"/>
          </a:xfrm>
          <a:prstGeom prst="flowChartAlternateProcess">
            <a:avLst/>
          </a:prstGeom>
          <a:solidFill>
            <a:srgbClr val="EBC5D0"/>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rgbClr val="295E7E"/>
                </a:solidFill>
                <a:ea typeface="Meiryo UI" panose="020B0604030504040204" pitchFamily="50" charset="-128"/>
              </a:rPr>
              <a:t>データ</a:t>
            </a:r>
            <a:endParaRPr lang="en-US" altLang="ja-JP" sz="1200" dirty="0">
              <a:solidFill>
                <a:srgbClr val="295E7E"/>
              </a:solidFill>
              <a:ea typeface="Meiryo UI" panose="020B0604030504040204" pitchFamily="50" charset="-128"/>
            </a:endParaRPr>
          </a:p>
          <a:p>
            <a:pPr algn="ctr"/>
            <a:r>
              <a:rPr lang="ja-JP" altLang="en-US" sz="1200" dirty="0">
                <a:solidFill>
                  <a:srgbClr val="295E7E"/>
                </a:solidFill>
                <a:ea typeface="Meiryo UI" panose="020B0604030504040204" pitchFamily="50" charset="-128"/>
              </a:rPr>
              <a:t>移行</a:t>
            </a:r>
            <a:endParaRPr lang="en-US" sz="1200" dirty="0">
              <a:solidFill>
                <a:srgbClr val="295E7E"/>
              </a:solidFill>
              <a:ea typeface="Meiryo UI" panose="020B0604030504040204" pitchFamily="50" charset="-128"/>
            </a:endParaRPr>
          </a:p>
        </p:txBody>
      </p:sp>
      <p:cxnSp>
        <p:nvCxnSpPr>
          <p:cNvPr id="50" name="Connector: Elbow 167">
            <a:extLst>
              <a:ext uri="{FF2B5EF4-FFF2-40B4-BE49-F238E27FC236}">
                <a16:creationId xmlns:a16="http://schemas.microsoft.com/office/drawing/2014/main" id="{2CE67F4F-2B0E-8247-6718-55FBCFC964D0}"/>
              </a:ext>
            </a:extLst>
          </p:cNvPr>
          <p:cNvCxnSpPr>
            <a:cxnSpLocks/>
            <a:stCxn id="46" idx="3"/>
            <a:endCxn id="2" idx="1"/>
          </p:cNvCxnSpPr>
          <p:nvPr/>
        </p:nvCxnSpPr>
        <p:spPr>
          <a:xfrm flipV="1">
            <a:off x="4639245" y="1859864"/>
            <a:ext cx="292131" cy="776674"/>
          </a:xfrm>
          <a:prstGeom prst="bentConnector3">
            <a:avLst>
              <a:gd name="adj1" fmla="val 50000"/>
            </a:avLst>
          </a:prstGeom>
          <a:ln w="38100" cap="rnd" cmpd="sng" algn="ctr">
            <a:solidFill>
              <a:srgbClr val="30C1D7"/>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Arrow: Pentagon 189">
            <a:extLst>
              <a:ext uri="{FF2B5EF4-FFF2-40B4-BE49-F238E27FC236}">
                <a16:creationId xmlns:a16="http://schemas.microsoft.com/office/drawing/2014/main" id="{4FC77C06-4F2A-CE86-009D-159E050146F1}"/>
              </a:ext>
            </a:extLst>
          </p:cNvPr>
          <p:cNvSpPr/>
          <p:nvPr/>
        </p:nvSpPr>
        <p:spPr>
          <a:xfrm>
            <a:off x="4931376" y="2655905"/>
            <a:ext cx="6296697" cy="442708"/>
          </a:xfrm>
          <a:prstGeom prst="homePlate">
            <a:avLst/>
          </a:prstGeom>
          <a:solidFill>
            <a:schemeClr val="bg1"/>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en-US" altLang="ja-JP" sz="1200">
                <a:solidFill>
                  <a:srgbClr val="295E7E"/>
                </a:solidFill>
                <a:ea typeface="Meiryo UI" panose="020B0604030504040204" pitchFamily="50" charset="-128"/>
              </a:rPr>
              <a:t>PF</a:t>
            </a:r>
            <a:r>
              <a:rPr lang="ja-JP" altLang="en-US" sz="1200">
                <a:solidFill>
                  <a:srgbClr val="295E7E"/>
                </a:solidFill>
                <a:ea typeface="Meiryo UI" panose="020B0604030504040204" pitchFamily="50" charset="-128"/>
              </a:rPr>
              <a:t>で作成する</a:t>
            </a:r>
            <a:r>
              <a:rPr lang="en-US" altLang="ja-JP" sz="1200">
                <a:solidFill>
                  <a:srgbClr val="295E7E"/>
                </a:solidFill>
                <a:ea typeface="Meiryo UI" panose="020B0604030504040204" pitchFamily="50" charset="-128"/>
              </a:rPr>
              <a:t>ID</a:t>
            </a:r>
            <a:r>
              <a:rPr lang="ja-JP" altLang="en-US" sz="1200">
                <a:solidFill>
                  <a:srgbClr val="295E7E"/>
                </a:solidFill>
                <a:ea typeface="Meiryo UI" panose="020B0604030504040204" pitchFamily="50" charset="-128"/>
              </a:rPr>
              <a:t>に対して、登録データなど引き継いだうえでプラットフォーム利用</a:t>
            </a:r>
            <a:br>
              <a:rPr lang="en-US" altLang="ja-JP" sz="1200">
                <a:solidFill>
                  <a:srgbClr val="295E7E"/>
                </a:solidFill>
                <a:ea typeface="Meiryo UI" panose="020B0604030504040204" pitchFamily="50" charset="-128"/>
              </a:rPr>
            </a:br>
            <a:r>
              <a:rPr lang="ja-JP" altLang="en-US" sz="1200">
                <a:solidFill>
                  <a:srgbClr val="295E7E"/>
                </a:solidFill>
                <a:ea typeface="Meiryo UI" panose="020B0604030504040204" pitchFamily="50" charset="-128"/>
              </a:rPr>
              <a:t>（</a:t>
            </a:r>
            <a:r>
              <a:rPr lang="en-US" altLang="ja-JP" sz="1200">
                <a:solidFill>
                  <a:srgbClr val="295E7E"/>
                </a:solidFill>
                <a:ea typeface="Meiryo UI" panose="020B0604030504040204" pitchFamily="50" charset="-128"/>
              </a:rPr>
              <a:t>G</a:t>
            </a:r>
            <a:r>
              <a:rPr lang="ja-JP" altLang="en-US" sz="1200">
                <a:solidFill>
                  <a:srgbClr val="295E7E"/>
                </a:solidFill>
                <a:ea typeface="Meiryo UI" panose="020B0604030504040204" pitchFamily="50" charset="-128"/>
              </a:rPr>
              <a:t>ビズ</a:t>
            </a:r>
            <a:r>
              <a:rPr lang="en-US" altLang="ja-JP" sz="1200">
                <a:solidFill>
                  <a:srgbClr val="295E7E"/>
                </a:solidFill>
                <a:ea typeface="Meiryo UI" panose="020B0604030504040204" pitchFamily="50" charset="-128"/>
              </a:rPr>
              <a:t>ID</a:t>
            </a:r>
            <a:r>
              <a:rPr lang="ja-JP" altLang="en-US" sz="1200">
                <a:solidFill>
                  <a:srgbClr val="295E7E"/>
                </a:solidFill>
                <a:ea typeface="Meiryo UI" panose="020B0604030504040204" pitchFamily="50" charset="-128"/>
              </a:rPr>
              <a:t>で紐付け）</a:t>
            </a:r>
            <a:endParaRPr lang="en-US" altLang="ja-JP" sz="1200">
              <a:solidFill>
                <a:srgbClr val="295E7E"/>
              </a:solidFill>
              <a:ea typeface="Meiryo UI" panose="020B0604030504040204" pitchFamily="50" charset="-128"/>
            </a:endParaRPr>
          </a:p>
        </p:txBody>
      </p:sp>
      <p:sp>
        <p:nvSpPr>
          <p:cNvPr id="55" name="Arrow: Pentagon 221">
            <a:extLst>
              <a:ext uri="{FF2B5EF4-FFF2-40B4-BE49-F238E27FC236}">
                <a16:creationId xmlns:a16="http://schemas.microsoft.com/office/drawing/2014/main" id="{B26029E3-7253-9377-2E20-126C945889D4}"/>
              </a:ext>
            </a:extLst>
          </p:cNvPr>
          <p:cNvSpPr/>
          <p:nvPr/>
        </p:nvSpPr>
        <p:spPr>
          <a:xfrm>
            <a:off x="4931375" y="2535081"/>
            <a:ext cx="2064438" cy="207890"/>
          </a:xfrm>
          <a:prstGeom prst="homePlate">
            <a:avLst>
              <a:gd name="adj" fmla="val 35338"/>
            </a:avLst>
          </a:prstGeom>
          <a:solidFill>
            <a:srgbClr val="1B4774"/>
          </a:solidFill>
          <a:ln w="19050" cap="rnd" cmpd="sng" algn="ctr">
            <a:solidFill>
              <a:srgbClr val="1B47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b="1">
                <a:solidFill>
                  <a:srgbClr val="FFFFFF"/>
                </a:solidFill>
                <a:ea typeface="Meiryo UI" panose="020B0604030504040204" pitchFamily="50" charset="-128"/>
              </a:rPr>
              <a:t>CP</a:t>
            </a:r>
            <a:r>
              <a:rPr lang="ja-JP" altLang="en-US" sz="1200" b="1">
                <a:solidFill>
                  <a:srgbClr val="FFFFFF"/>
                </a:solidFill>
                <a:ea typeface="Meiryo UI" panose="020B0604030504040204" pitchFamily="50" charset="-128"/>
              </a:rPr>
              <a:t>：データ引継ぎ</a:t>
            </a:r>
            <a:endParaRPr lang="en-US" altLang="ja-JP" sz="1200">
              <a:solidFill>
                <a:srgbClr val="FFFFFF"/>
              </a:solidFill>
              <a:ea typeface="Meiryo UI" panose="020B0604030504040204" pitchFamily="50" charset="-128"/>
            </a:endParaRPr>
          </a:p>
        </p:txBody>
      </p:sp>
      <p:sp>
        <p:nvSpPr>
          <p:cNvPr id="58" name="Flowchart: Alternate Process 235">
            <a:extLst>
              <a:ext uri="{FF2B5EF4-FFF2-40B4-BE49-F238E27FC236}">
                <a16:creationId xmlns:a16="http://schemas.microsoft.com/office/drawing/2014/main" id="{4B414A43-ADAB-51FC-900B-967D34CE5784}"/>
              </a:ext>
            </a:extLst>
          </p:cNvPr>
          <p:cNvSpPr/>
          <p:nvPr/>
        </p:nvSpPr>
        <p:spPr>
          <a:xfrm>
            <a:off x="3923317" y="3506476"/>
            <a:ext cx="715928" cy="632115"/>
          </a:xfrm>
          <a:prstGeom prst="flowChartAlternateProcess">
            <a:avLst/>
          </a:prstGeom>
          <a:solidFill>
            <a:srgbClr val="EBC5D0"/>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dirty="0">
                <a:solidFill>
                  <a:srgbClr val="295E7E"/>
                </a:solidFill>
                <a:ea typeface="Meiryo UI" panose="020B0604030504040204" pitchFamily="50" charset="-128"/>
              </a:rPr>
              <a:t>データ</a:t>
            </a:r>
            <a:endParaRPr lang="en-US" altLang="ja-JP" sz="1200" dirty="0">
              <a:solidFill>
                <a:srgbClr val="295E7E"/>
              </a:solidFill>
              <a:ea typeface="Meiryo UI" panose="020B0604030504040204" pitchFamily="50" charset="-128"/>
            </a:endParaRPr>
          </a:p>
          <a:p>
            <a:pPr algn="ctr"/>
            <a:r>
              <a:rPr lang="ja-JP" altLang="en-US" sz="1200" dirty="0">
                <a:solidFill>
                  <a:srgbClr val="295E7E"/>
                </a:solidFill>
                <a:ea typeface="Meiryo UI" panose="020B0604030504040204" pitchFamily="50" charset="-128"/>
              </a:rPr>
              <a:t>移行</a:t>
            </a:r>
            <a:endParaRPr lang="en-US" sz="1200" dirty="0">
              <a:solidFill>
                <a:srgbClr val="295E7E"/>
              </a:solidFill>
              <a:ea typeface="Meiryo UI" panose="020B0604030504040204" pitchFamily="50" charset="-128"/>
            </a:endParaRPr>
          </a:p>
        </p:txBody>
      </p:sp>
      <p:cxnSp>
        <p:nvCxnSpPr>
          <p:cNvPr id="59" name="Connector: Elbow 167">
            <a:extLst>
              <a:ext uri="{FF2B5EF4-FFF2-40B4-BE49-F238E27FC236}">
                <a16:creationId xmlns:a16="http://schemas.microsoft.com/office/drawing/2014/main" id="{E6AA343C-F6D4-06B6-B3DF-002DE90A10AD}"/>
              </a:ext>
            </a:extLst>
          </p:cNvPr>
          <p:cNvCxnSpPr>
            <a:cxnSpLocks/>
            <a:stCxn id="41" idx="3"/>
            <a:endCxn id="58" idx="1"/>
          </p:cNvCxnSpPr>
          <p:nvPr/>
        </p:nvCxnSpPr>
        <p:spPr>
          <a:xfrm flipV="1">
            <a:off x="3455685" y="3822534"/>
            <a:ext cx="467632" cy="1617058"/>
          </a:xfrm>
          <a:prstGeom prst="bentConnector3">
            <a:avLst>
              <a:gd name="adj1" fmla="val 50000"/>
            </a:avLst>
          </a:prstGeom>
          <a:ln w="38100" cap="rnd">
            <a:solidFill>
              <a:srgbClr val="1B4774"/>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0" name="Connector: Elbow 167">
            <a:extLst>
              <a:ext uri="{FF2B5EF4-FFF2-40B4-BE49-F238E27FC236}">
                <a16:creationId xmlns:a16="http://schemas.microsoft.com/office/drawing/2014/main" id="{1FA9B2F9-BBB0-72A2-80D6-951F27FDE752}"/>
              </a:ext>
            </a:extLst>
          </p:cNvPr>
          <p:cNvCxnSpPr>
            <a:cxnSpLocks/>
            <a:stCxn id="58" idx="3"/>
            <a:endCxn id="54" idx="1"/>
          </p:cNvCxnSpPr>
          <p:nvPr/>
        </p:nvCxnSpPr>
        <p:spPr>
          <a:xfrm flipV="1">
            <a:off x="4639245" y="2877259"/>
            <a:ext cx="292131" cy="945275"/>
          </a:xfrm>
          <a:prstGeom prst="bentConnector3">
            <a:avLst>
              <a:gd name="adj1" fmla="val 34206"/>
            </a:avLst>
          </a:prstGeom>
          <a:ln w="38100" cap="rnd">
            <a:solidFill>
              <a:srgbClr val="1B4774"/>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6" name="Flowchart: Alternate Process 235">
            <a:extLst>
              <a:ext uri="{FF2B5EF4-FFF2-40B4-BE49-F238E27FC236}">
                <a16:creationId xmlns:a16="http://schemas.microsoft.com/office/drawing/2014/main" id="{D6B88C86-9A06-6522-CD79-109BE51A7E79}"/>
              </a:ext>
            </a:extLst>
          </p:cNvPr>
          <p:cNvSpPr/>
          <p:nvPr/>
        </p:nvSpPr>
        <p:spPr>
          <a:xfrm>
            <a:off x="3923317" y="4835951"/>
            <a:ext cx="715928" cy="632115"/>
          </a:xfrm>
          <a:prstGeom prst="flowChartAlternateProcess">
            <a:avLst/>
          </a:prstGeom>
          <a:solidFill>
            <a:srgbClr val="EBC5D0"/>
          </a:solidFill>
          <a:ln w="9525" cap="rnd"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rgbClr val="295E7E"/>
                </a:solidFill>
                <a:ea typeface="Meiryo UI" panose="020B0604030504040204" pitchFamily="50" charset="-128"/>
              </a:rPr>
              <a:t>作業</a:t>
            </a:r>
            <a:br>
              <a:rPr lang="en-US" altLang="ja-JP" sz="1200">
                <a:solidFill>
                  <a:srgbClr val="295E7E"/>
                </a:solidFill>
                <a:ea typeface="Meiryo UI" panose="020B0604030504040204" pitchFamily="50" charset="-128"/>
              </a:rPr>
            </a:br>
            <a:r>
              <a:rPr lang="ja-JP" altLang="en-US" sz="1200">
                <a:solidFill>
                  <a:srgbClr val="295E7E"/>
                </a:solidFill>
                <a:ea typeface="Meiryo UI" panose="020B0604030504040204" pitchFamily="50" charset="-128"/>
              </a:rPr>
              <a:t>中断</a:t>
            </a:r>
            <a:endParaRPr lang="en-US" sz="1200">
              <a:solidFill>
                <a:srgbClr val="295E7E"/>
              </a:solidFill>
              <a:ea typeface="Meiryo UI" panose="020B0604030504040204" pitchFamily="50" charset="-128"/>
            </a:endParaRPr>
          </a:p>
        </p:txBody>
      </p:sp>
      <p:cxnSp>
        <p:nvCxnSpPr>
          <p:cNvPr id="67" name="Connector: Elbow 167">
            <a:extLst>
              <a:ext uri="{FF2B5EF4-FFF2-40B4-BE49-F238E27FC236}">
                <a16:creationId xmlns:a16="http://schemas.microsoft.com/office/drawing/2014/main" id="{636BE299-AB5C-BC37-6178-14A7E000FE2B}"/>
              </a:ext>
            </a:extLst>
          </p:cNvPr>
          <p:cNvCxnSpPr>
            <a:cxnSpLocks/>
            <a:stCxn id="43" idx="3"/>
            <a:endCxn id="66" idx="1"/>
          </p:cNvCxnSpPr>
          <p:nvPr/>
        </p:nvCxnSpPr>
        <p:spPr>
          <a:xfrm flipV="1">
            <a:off x="3455685" y="5152009"/>
            <a:ext cx="467632" cy="1067480"/>
          </a:xfrm>
          <a:prstGeom prst="bentConnector3">
            <a:avLst>
              <a:gd name="adj1" fmla="val 67939"/>
            </a:avLst>
          </a:prstGeom>
          <a:ln w="38100" cap="rnd" cmpd="sng" algn="ctr">
            <a:solidFill>
              <a:srgbClr val="D4DF33"/>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Connector: Elbow 167">
            <a:extLst>
              <a:ext uri="{FF2B5EF4-FFF2-40B4-BE49-F238E27FC236}">
                <a16:creationId xmlns:a16="http://schemas.microsoft.com/office/drawing/2014/main" id="{DDDCEE83-2998-BD06-F037-B1ACB7E05221}"/>
              </a:ext>
            </a:extLst>
          </p:cNvPr>
          <p:cNvCxnSpPr>
            <a:cxnSpLocks/>
            <a:stCxn id="66" idx="3"/>
            <a:endCxn id="69" idx="1"/>
          </p:cNvCxnSpPr>
          <p:nvPr/>
        </p:nvCxnSpPr>
        <p:spPr>
          <a:xfrm flipV="1">
            <a:off x="4639245" y="3707227"/>
            <a:ext cx="292131" cy="1444782"/>
          </a:xfrm>
          <a:prstGeom prst="bentConnector3">
            <a:avLst>
              <a:gd name="adj1" fmla="val 57179"/>
            </a:avLst>
          </a:prstGeom>
          <a:ln w="38100" cap="rnd" cmpd="sng" algn="ctr">
            <a:solidFill>
              <a:srgbClr val="D4DF33"/>
            </a:solidFill>
            <a:prstDash val="solid"/>
            <a:roun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Arrow: Pentagon 189">
            <a:extLst>
              <a:ext uri="{FF2B5EF4-FFF2-40B4-BE49-F238E27FC236}">
                <a16:creationId xmlns:a16="http://schemas.microsoft.com/office/drawing/2014/main" id="{4989260D-9CC8-01E8-47FB-AC162F89E7BB}"/>
              </a:ext>
            </a:extLst>
          </p:cNvPr>
          <p:cNvSpPr/>
          <p:nvPr/>
        </p:nvSpPr>
        <p:spPr>
          <a:xfrm>
            <a:off x="4931376" y="3485873"/>
            <a:ext cx="6296697" cy="442708"/>
          </a:xfrm>
          <a:prstGeom prst="homePlate">
            <a:avLst/>
          </a:prstGeom>
          <a:solidFill>
            <a:schemeClr val="bg1"/>
          </a:solidFill>
          <a:ln w="19050" cap="rnd" cmpd="sng" algn="ctr">
            <a:solidFill>
              <a:srgbClr val="D4DF3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45720" numCol="1" spcCol="0" rtlCol="0" fromWordArt="0" anchor="ctr" anchorCtr="0" forceAA="0" compatLnSpc="1">
            <a:prstTxWarp prst="textNoShape">
              <a:avLst/>
            </a:prstTxWarp>
            <a:noAutofit/>
          </a:bodyPr>
          <a:lstStyle/>
          <a:p>
            <a:r>
              <a:rPr lang="en-US" altLang="ja-JP" sz="1200">
                <a:solidFill>
                  <a:srgbClr val="295E7E"/>
                </a:solidFill>
                <a:ea typeface="Meiryo UI" panose="020B0604030504040204" pitchFamily="50" charset="-128"/>
              </a:rPr>
              <a:t>PF</a:t>
            </a:r>
            <a:r>
              <a:rPr lang="ja-JP" altLang="en-US" sz="1200">
                <a:solidFill>
                  <a:srgbClr val="295E7E"/>
                </a:solidFill>
                <a:ea typeface="Meiryo UI" panose="020B0604030504040204" pitchFamily="50" charset="-128"/>
              </a:rPr>
              <a:t>で作成した</a:t>
            </a:r>
            <a:r>
              <a:rPr lang="en-US" altLang="ja-JP" sz="1200">
                <a:solidFill>
                  <a:srgbClr val="295E7E"/>
                </a:solidFill>
                <a:ea typeface="Meiryo UI" panose="020B0604030504040204" pitchFamily="50" charset="-128"/>
              </a:rPr>
              <a:t>ID</a:t>
            </a:r>
            <a:r>
              <a:rPr lang="ja-JP" altLang="en-US" sz="1200">
                <a:solidFill>
                  <a:srgbClr val="295E7E"/>
                </a:solidFill>
                <a:ea typeface="Meiryo UI" panose="020B0604030504040204" pitchFamily="50" charset="-128"/>
              </a:rPr>
              <a:t>にて、新たなに審査業務を開始（移行をまたがる業務は制御）</a:t>
            </a:r>
            <a:endParaRPr lang="en-US" altLang="ja-JP" sz="1200">
              <a:solidFill>
                <a:srgbClr val="295E7E"/>
              </a:solidFill>
              <a:ea typeface="Meiryo UI" panose="020B0604030504040204" pitchFamily="50" charset="-128"/>
            </a:endParaRPr>
          </a:p>
        </p:txBody>
      </p:sp>
      <p:sp>
        <p:nvSpPr>
          <p:cNvPr id="70" name="Arrow: Pentagon 221">
            <a:extLst>
              <a:ext uri="{FF2B5EF4-FFF2-40B4-BE49-F238E27FC236}">
                <a16:creationId xmlns:a16="http://schemas.microsoft.com/office/drawing/2014/main" id="{502262A4-455C-18CA-D53B-8FEBD562CCD8}"/>
              </a:ext>
            </a:extLst>
          </p:cNvPr>
          <p:cNvSpPr/>
          <p:nvPr/>
        </p:nvSpPr>
        <p:spPr>
          <a:xfrm>
            <a:off x="4931375" y="3365049"/>
            <a:ext cx="2064438" cy="207890"/>
          </a:xfrm>
          <a:prstGeom prst="homePlate">
            <a:avLst>
              <a:gd name="adj" fmla="val 35338"/>
            </a:avLst>
          </a:prstGeom>
          <a:solidFill>
            <a:srgbClr val="D4DF33"/>
          </a:solidFill>
          <a:ln w="19050" cap="rnd" cmpd="sng" algn="ctr">
            <a:solidFill>
              <a:srgbClr val="D4DF3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b="1">
                <a:solidFill>
                  <a:srgbClr val="FFFFFF"/>
                </a:solidFill>
                <a:ea typeface="Meiryo UI" panose="020B0604030504040204" pitchFamily="50" charset="-128"/>
              </a:rPr>
              <a:t>サイト運営：審査員</a:t>
            </a:r>
            <a:endParaRPr lang="en-US" altLang="ja-JP" sz="1200">
              <a:solidFill>
                <a:srgbClr val="FFFFFF"/>
              </a:solidFill>
              <a:ea typeface="Meiryo UI" panose="020B0604030504040204" pitchFamily="50" charset="-128"/>
            </a:endParaRPr>
          </a:p>
        </p:txBody>
      </p:sp>
    </p:spTree>
    <p:extLst>
      <p:ext uri="{BB962C8B-B14F-4D97-AF65-F5344CB8AC3E}">
        <p14:creationId xmlns:p14="http://schemas.microsoft.com/office/powerpoint/2010/main" val="7413273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D874F-7DDF-E9C4-B8FB-F6DEAA93DE41}"/>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E26E4599-76D7-DC12-D3EC-ABD180D3EFBA}"/>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非機能要件</a:t>
            </a:r>
            <a:br>
              <a:rPr lang="en-US" altLang="ja-JP" sz="1400">
                <a:ea typeface="Meiryo UI" panose="020B0604030504040204" pitchFamily="50" charset="-128"/>
              </a:rPr>
            </a:br>
            <a:r>
              <a:rPr lang="ja-JP" altLang="en-US">
                <a:ea typeface="Meiryo UI" panose="020B0604030504040204" pitchFamily="50" charset="-128"/>
              </a:rPr>
              <a:t>移行要件</a:t>
            </a:r>
            <a:r>
              <a:rPr lang="en-US" altLang="ja-JP">
                <a:ea typeface="Meiryo UI" panose="020B0604030504040204" pitchFamily="50" charset="-128"/>
              </a:rPr>
              <a:t> | ID</a:t>
            </a:r>
            <a:r>
              <a:rPr lang="ja-JP" altLang="en-US">
                <a:ea typeface="Meiryo UI" panose="020B0604030504040204" pitchFamily="50" charset="-128"/>
              </a:rPr>
              <a:t>移行の考え方 </a:t>
            </a:r>
            <a:r>
              <a:rPr lang="en-US" altLang="ja-JP">
                <a:ea typeface="Meiryo UI" panose="020B0604030504040204" pitchFamily="50" charset="-128"/>
              </a:rPr>
              <a:t>(</a:t>
            </a:r>
            <a:r>
              <a:rPr lang="ja-JP" altLang="en-US">
                <a:ea typeface="Meiryo UI" panose="020B0604030504040204" pitchFamily="50" charset="-128"/>
              </a:rPr>
              <a:t>全体像</a:t>
            </a:r>
            <a:r>
              <a:rPr lang="en-US" altLang="ja-JP">
                <a:ea typeface="Meiryo UI" panose="020B0604030504040204" pitchFamily="50" charset="-128"/>
              </a:rPr>
              <a:t>)</a:t>
            </a:r>
            <a:endParaRPr lang="ja-JP" altLang="en-US">
              <a:ea typeface="Meiryo UI" panose="020B0604030504040204" pitchFamily="50" charset="-128"/>
            </a:endParaRPr>
          </a:p>
        </p:txBody>
      </p:sp>
      <p:sp>
        <p:nvSpPr>
          <p:cNvPr id="22" name="テキスト ボックス 15">
            <a:extLst>
              <a:ext uri="{FF2B5EF4-FFF2-40B4-BE49-F238E27FC236}">
                <a16:creationId xmlns:a16="http://schemas.microsoft.com/office/drawing/2014/main" id="{C1FCD6F6-D47F-673E-70D7-D43E7D59749B}"/>
              </a:ext>
            </a:extLst>
          </p:cNvPr>
          <p:cNvSpPr txBox="1"/>
          <p:nvPr/>
        </p:nvSpPr>
        <p:spPr>
          <a:xfrm>
            <a:off x="344544" y="723741"/>
            <a:ext cx="11476651" cy="5912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マナビ</a:t>
            </a:r>
            <a:r>
              <a:rPr lang="en-US" altLang="ja-JP">
                <a:solidFill>
                  <a:srgbClr val="000000"/>
                </a:solidFill>
                <a:latin typeface="+mj-lt"/>
                <a:ea typeface="Meiryo UI" panose="020B0604030504040204" pitchFamily="50" charset="-128"/>
              </a:rPr>
              <a:t>DX</a:t>
            </a:r>
            <a:r>
              <a:rPr lang="ja-JP" altLang="en-US">
                <a:solidFill>
                  <a:srgbClr val="000000"/>
                </a:solidFill>
                <a:latin typeface="+mj-lt"/>
                <a:ea typeface="Meiryo UI" panose="020B0604030504040204" pitchFamily="50" charset="-128"/>
              </a:rPr>
              <a:t>は</a:t>
            </a:r>
            <a:r>
              <a:rPr lang="en-US" altLang="ja-JP">
                <a:solidFill>
                  <a:srgbClr val="000000"/>
                </a:solidFill>
                <a:latin typeface="+mj-lt"/>
                <a:ea typeface="Meiryo UI" panose="020B0604030504040204" pitchFamily="50" charset="-128"/>
              </a:rPr>
              <a:t>ID</a:t>
            </a:r>
            <a:r>
              <a:rPr lang="ja-JP" altLang="en-US">
                <a:solidFill>
                  <a:srgbClr val="000000"/>
                </a:solidFill>
                <a:latin typeface="+mj-lt"/>
                <a:ea typeface="Meiryo UI" panose="020B0604030504040204" pitchFamily="50" charset="-128"/>
              </a:rPr>
              <a:t>体系が変更となる中で、メールアドレスと移行順序で分岐点が発生</a:t>
            </a:r>
          </a:p>
        </p:txBody>
      </p:sp>
      <p:cxnSp>
        <p:nvCxnSpPr>
          <p:cNvPr id="69" name="直線コネクタ 272">
            <a:extLst>
              <a:ext uri="{FF2B5EF4-FFF2-40B4-BE49-F238E27FC236}">
                <a16:creationId xmlns:a16="http://schemas.microsoft.com/office/drawing/2014/main" id="{9120FF94-0E6A-D92D-15B7-942991540B31}"/>
              </a:ext>
            </a:extLst>
          </p:cNvPr>
          <p:cNvCxnSpPr>
            <a:cxnSpLocks/>
          </p:cNvCxnSpPr>
          <p:nvPr/>
        </p:nvCxnSpPr>
        <p:spPr>
          <a:xfrm>
            <a:off x="243961" y="2913963"/>
            <a:ext cx="9876651" cy="0"/>
          </a:xfrm>
          <a:prstGeom prst="line">
            <a:avLst/>
          </a:prstGeom>
          <a:noFill/>
          <a:ln w="9525" cap="rnd" cmpd="sng" algn="ctr">
            <a:solidFill>
              <a:srgbClr val="9A9A9A"/>
            </a:solidFill>
            <a:prstDash val="sysDot"/>
          </a:ln>
          <a:effectLst/>
        </p:spPr>
      </p:cxnSp>
      <p:grpSp>
        <p:nvGrpSpPr>
          <p:cNvPr id="23" name="Group 84">
            <a:extLst>
              <a:ext uri="{FF2B5EF4-FFF2-40B4-BE49-F238E27FC236}">
                <a16:creationId xmlns:a16="http://schemas.microsoft.com/office/drawing/2014/main" id="{B34B9699-BEEC-3354-76CF-C054FA848395}"/>
              </a:ext>
            </a:extLst>
          </p:cNvPr>
          <p:cNvGrpSpPr/>
          <p:nvPr/>
        </p:nvGrpSpPr>
        <p:grpSpPr>
          <a:xfrm>
            <a:off x="344544" y="1114457"/>
            <a:ext cx="3400594" cy="213200"/>
            <a:chOff x="495302" y="1317519"/>
            <a:chExt cx="1842142" cy="213200"/>
          </a:xfrm>
        </p:grpSpPr>
        <p:cxnSp>
          <p:nvCxnSpPr>
            <p:cNvPr id="24" name="Straight Connector 10">
              <a:extLst>
                <a:ext uri="{FF2B5EF4-FFF2-40B4-BE49-F238E27FC236}">
                  <a16:creationId xmlns:a16="http://schemas.microsoft.com/office/drawing/2014/main" id="{60C57F87-A513-EB3F-15EE-CA913E912372}"/>
                </a:ext>
              </a:extLst>
            </p:cNvPr>
            <p:cNvCxnSpPr>
              <a:cxnSpLocks/>
            </p:cNvCxnSpPr>
            <p:nvPr/>
          </p:nvCxnSpPr>
          <p:spPr>
            <a:xfrm>
              <a:off x="495302" y="1530719"/>
              <a:ext cx="1842142" cy="0"/>
            </a:xfrm>
            <a:prstGeom prst="line">
              <a:avLst/>
            </a:prstGeom>
            <a:noFill/>
            <a:ln w="9525" cap="rnd" cmpd="sng" algn="ctr">
              <a:solidFill>
                <a:srgbClr val="9A9A9A"/>
              </a:solidFill>
              <a:prstDash val="solid"/>
              <a:round/>
              <a:headEnd type="none" w="med" len="med"/>
              <a:tailEnd type="none" w="med" len="med"/>
            </a:ln>
            <a:effectLst/>
          </p:spPr>
        </p:cxnSp>
        <p:sp>
          <p:nvSpPr>
            <p:cNvPr id="25" name="Rectangle 6">
              <a:extLst>
                <a:ext uri="{FF2B5EF4-FFF2-40B4-BE49-F238E27FC236}">
                  <a16:creationId xmlns:a16="http://schemas.microsoft.com/office/drawing/2014/main" id="{64D2D7E4-16E2-14C7-14ED-6CB3E1358C36}"/>
                </a:ext>
              </a:extLst>
            </p:cNvPr>
            <p:cNvSpPr/>
            <p:nvPr/>
          </p:nvSpPr>
          <p:spPr>
            <a:xfrm>
              <a:off x="495302" y="1317519"/>
              <a:ext cx="1842142" cy="18480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対象</a:t>
              </a:r>
              <a:endPar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grpSp>
      <p:sp>
        <p:nvSpPr>
          <p:cNvPr id="33" name="Rectangle 139">
            <a:extLst>
              <a:ext uri="{FF2B5EF4-FFF2-40B4-BE49-F238E27FC236}">
                <a16:creationId xmlns:a16="http://schemas.microsoft.com/office/drawing/2014/main" id="{AF37EFCE-4C3A-8DDF-5962-1A5DE1888012}"/>
              </a:ext>
            </a:extLst>
          </p:cNvPr>
          <p:cNvSpPr/>
          <p:nvPr/>
        </p:nvSpPr>
        <p:spPr>
          <a:xfrm>
            <a:off x="1736857" y="1749012"/>
            <a:ext cx="2008282"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試験予約</a:t>
            </a:r>
            <a:r>
              <a:rPr lang="en-US" altLang="ja-JP"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2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合格確認で利用</a:t>
            </a:r>
            <a:endParaRPr kumimoji="0" lang="en-US" altLang="ja-JP" sz="12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sp>
        <p:nvSpPr>
          <p:cNvPr id="40" name="Rectangle 147">
            <a:extLst>
              <a:ext uri="{FF2B5EF4-FFF2-40B4-BE49-F238E27FC236}">
                <a16:creationId xmlns:a16="http://schemas.microsoft.com/office/drawing/2014/main" id="{C035F129-1C6D-2B49-A8E6-EC9F4BB6DD74}"/>
              </a:ext>
            </a:extLst>
          </p:cNvPr>
          <p:cNvSpPr/>
          <p:nvPr/>
        </p:nvSpPr>
        <p:spPr>
          <a:xfrm>
            <a:off x="1736857" y="3037238"/>
            <a:ext cx="2008282"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panose="020B0603020202020204" pitchFamily="34" charset="0"/>
                <a:ea typeface="Meiryo UI" panose="020B0604030504040204" pitchFamily="50" charset="-128"/>
                <a:sym typeface="Trebuchet MS" panose="020B0603020202020204" pitchFamily="34" charset="0"/>
              </a:rPr>
              <a:t>マナビ</a:t>
            </a:r>
            <a:r>
              <a:rPr lang="en-US" altLang="ja-JP" sz="1200" kern="0">
                <a:solidFill>
                  <a:srgbClr val="575757"/>
                </a:solidFill>
                <a:latin typeface="Trebuchet MS" panose="020B0603020202020204" pitchFamily="34" charset="0"/>
                <a:ea typeface="Meiryo UI" panose="020B0604030504040204" pitchFamily="50" charset="-128"/>
                <a:sym typeface="Trebuchet MS" panose="020B0603020202020204" pitchFamily="34" charset="0"/>
              </a:rPr>
              <a:t>DX</a:t>
            </a:r>
            <a:r>
              <a:rPr lang="ja-JP" altLang="en-US" sz="1200" kern="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でコンテンツ受講</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grpSp>
        <p:nvGrpSpPr>
          <p:cNvPr id="42" name="Group 140">
            <a:extLst>
              <a:ext uri="{FF2B5EF4-FFF2-40B4-BE49-F238E27FC236}">
                <a16:creationId xmlns:a16="http://schemas.microsoft.com/office/drawing/2014/main" id="{C93A8426-28B8-33A4-799E-65533969AF95}"/>
              </a:ext>
            </a:extLst>
          </p:cNvPr>
          <p:cNvGrpSpPr/>
          <p:nvPr/>
        </p:nvGrpSpPr>
        <p:grpSpPr>
          <a:xfrm>
            <a:off x="344544" y="1749012"/>
            <a:ext cx="1358289" cy="967396"/>
            <a:chOff x="641076" y="2045135"/>
            <a:chExt cx="1237878" cy="1911869"/>
          </a:xfrm>
        </p:grpSpPr>
        <p:sp>
          <p:nvSpPr>
            <p:cNvPr id="43" name="Rectangle 6">
              <a:extLst>
                <a:ext uri="{FF2B5EF4-FFF2-40B4-BE49-F238E27FC236}">
                  <a16:creationId xmlns:a16="http://schemas.microsoft.com/office/drawing/2014/main" id="{936F1877-E15C-776F-E152-2BF290290563}"/>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kern="0">
                  <a:solidFill>
                    <a:srgbClr val="295E7E"/>
                  </a:solidFill>
                  <a:latin typeface="Trebuchet MS" panose="020B0603020202020204" pitchFamily="34" charset="0"/>
                  <a:ea typeface="Meiryo UI" panose="020B0604030504040204" pitchFamily="50" charset="-128"/>
                  <a:sym typeface="Meiryo" panose="020B0604030504040204" pitchFamily="34" charset="-128"/>
                </a:rPr>
                <a:t>試験システム</a:t>
              </a:r>
              <a:endPar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46" name="Straight Connector 256">
              <a:extLst>
                <a:ext uri="{FF2B5EF4-FFF2-40B4-BE49-F238E27FC236}">
                  <a16:creationId xmlns:a16="http://schemas.microsoft.com/office/drawing/2014/main" id="{922F70CC-B16C-FE89-EA58-7C09E2BD3403}"/>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48" name="Group 148">
            <a:extLst>
              <a:ext uri="{FF2B5EF4-FFF2-40B4-BE49-F238E27FC236}">
                <a16:creationId xmlns:a16="http://schemas.microsoft.com/office/drawing/2014/main" id="{B1161878-FCE5-9CEE-DEAB-EC2C2BC31DBA}"/>
              </a:ext>
            </a:extLst>
          </p:cNvPr>
          <p:cNvGrpSpPr/>
          <p:nvPr/>
        </p:nvGrpSpPr>
        <p:grpSpPr>
          <a:xfrm>
            <a:off x="344544" y="3037238"/>
            <a:ext cx="1358289" cy="967396"/>
            <a:chOff x="641076" y="2045135"/>
            <a:chExt cx="1237878" cy="1911869"/>
          </a:xfrm>
        </p:grpSpPr>
        <p:sp>
          <p:nvSpPr>
            <p:cNvPr id="49" name="Rectangle 6">
              <a:extLst>
                <a:ext uri="{FF2B5EF4-FFF2-40B4-BE49-F238E27FC236}">
                  <a16:creationId xmlns:a16="http://schemas.microsoft.com/office/drawing/2014/main" id="{F8C7EF39-B9D7-5E20-F5D8-D9E926648A1E}"/>
                </a:ext>
              </a:extLst>
            </p:cNvPr>
            <p:cNvSpPr/>
            <p:nvPr/>
          </p:nvSpPr>
          <p:spPr>
            <a:xfrm>
              <a:off x="641076" y="2045135"/>
              <a:ext cx="1237875" cy="1911868"/>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rgbClr val="177B57"/>
                  </a:solidFill>
                </a14:hiddenFill>
              </a:ext>
              <a:ext uri="{91240B29-F687-4F45-9708-019B960494DF}">
                <a14:hiddenLine xmlns:a14="http://schemas.microsoft.com/office/drawing/2010/main" w="9525" cap="flat" cmpd="sng" algn="ctr">
                  <a:solidFill>
                    <a:srgbClr val="9A9A9A"/>
                  </a:solidFill>
                  <a:prstDash val="solid"/>
                  <a:round/>
                  <a:headEnd type="none" w="med" len="med"/>
                  <a:tailEnd type="none" w="med" len="med"/>
                </a14:hiddenLine>
              </a:ext>
            </a:extLst>
          </p:spPr>
          <p:txBody>
            <a:bodyPr vert="horz" wrap="square" lIns="0" tIns="0" rIns="36000" bIns="0" rtlCol="0" anchor="t" anchorCtr="0">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マナビ</a:t>
              </a:r>
              <a:r>
                <a:rPr kumimoji="1" lang="en-US" altLang="ja-JP"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DX</a:t>
              </a:r>
              <a:endParaRPr kumimoji="1" lang="zh-TW" altLang="en-US" sz="12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endParaRPr>
            </a:p>
          </p:txBody>
        </p:sp>
        <p:cxnSp>
          <p:nvCxnSpPr>
            <p:cNvPr id="50" name="Straight Connector 256">
              <a:extLst>
                <a:ext uri="{FF2B5EF4-FFF2-40B4-BE49-F238E27FC236}">
                  <a16:creationId xmlns:a16="http://schemas.microsoft.com/office/drawing/2014/main" id="{698BBEA6-ABE7-A20E-A6A3-A0B62F2FD458}"/>
                </a:ext>
              </a:extLst>
            </p:cNvPr>
            <p:cNvCxnSpPr>
              <a:cxnSpLocks/>
            </p:cNvCxnSpPr>
            <p:nvPr/>
          </p:nvCxnSpPr>
          <p:spPr>
            <a:xfrm>
              <a:off x="1878954" y="2045135"/>
              <a:ext cx="0" cy="1911869"/>
            </a:xfrm>
            <a:prstGeom prst="line">
              <a:avLst/>
            </a:prstGeom>
            <a:noFill/>
            <a:ln w="12700" cap="rnd" cmpd="sng" algn="ctr">
              <a:solidFill>
                <a:srgbClr val="295E7E"/>
              </a:solidFill>
              <a:prstDash val="solid"/>
              <a:round/>
              <a:headEnd type="none" w="med" len="med"/>
              <a:tailEnd type="none" w="med" len="med"/>
            </a:ln>
            <a:effectLst/>
          </p:spPr>
        </p:cxnSp>
      </p:grpSp>
      <p:grpSp>
        <p:nvGrpSpPr>
          <p:cNvPr id="29" name="Group 28">
            <a:extLst>
              <a:ext uri="{FF2B5EF4-FFF2-40B4-BE49-F238E27FC236}">
                <a16:creationId xmlns:a16="http://schemas.microsoft.com/office/drawing/2014/main" id="{2C91ECD6-C643-5022-7B78-A437D9B32C3E}"/>
              </a:ext>
            </a:extLst>
          </p:cNvPr>
          <p:cNvGrpSpPr/>
          <p:nvPr/>
        </p:nvGrpSpPr>
        <p:grpSpPr>
          <a:xfrm>
            <a:off x="3814645" y="1106034"/>
            <a:ext cx="3143939" cy="213200"/>
            <a:chOff x="630000" y="1368319"/>
            <a:chExt cx="11267219" cy="213200"/>
          </a:xfrm>
        </p:grpSpPr>
        <p:cxnSp>
          <p:nvCxnSpPr>
            <p:cNvPr id="30" name="Straight Connector 10">
              <a:extLst>
                <a:ext uri="{FF2B5EF4-FFF2-40B4-BE49-F238E27FC236}">
                  <a16:creationId xmlns:a16="http://schemas.microsoft.com/office/drawing/2014/main" id="{6887E365-DEF9-152A-655E-CE3A34EF9F6A}"/>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31" name="Rectangle 6">
              <a:extLst>
                <a:ext uri="{FF2B5EF4-FFF2-40B4-BE49-F238E27FC236}">
                  <a16:creationId xmlns:a16="http://schemas.microsoft.com/office/drawing/2014/main" id="{D9F21DED-223D-6DFE-993E-70310EAF362B}"/>
                </a:ext>
              </a:extLst>
            </p:cNvPr>
            <p:cNvSpPr/>
            <p:nvPr/>
          </p:nvSpPr>
          <p:spPr>
            <a:xfrm>
              <a:off x="630000" y="1368319"/>
              <a:ext cx="11267219" cy="18480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現行の</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ID</a:t>
              </a: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体系 </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移行前</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p>
          </p:txBody>
        </p:sp>
      </p:grpSp>
      <p:sp>
        <p:nvSpPr>
          <p:cNvPr id="57" name="Rectangle 88">
            <a:extLst>
              <a:ext uri="{FF2B5EF4-FFF2-40B4-BE49-F238E27FC236}">
                <a16:creationId xmlns:a16="http://schemas.microsoft.com/office/drawing/2014/main" id="{B7141376-4690-7223-A892-878444C37342}"/>
              </a:ext>
            </a:extLst>
          </p:cNvPr>
          <p:cNvSpPr/>
          <p:nvPr/>
        </p:nvSpPr>
        <p:spPr>
          <a:xfrm>
            <a:off x="3814645" y="1749012"/>
            <a:ext cx="3143939"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ユーザ指定の</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ID</a:t>
            </a:r>
            <a:b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b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メールアドレスとは異なる</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基本情報としてメールアドレス保持</a:t>
            </a: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sym typeface="Trebuchet MS" panose="020B0603020202020204" pitchFamily="34" charset="0"/>
            </a:endParaRPr>
          </a:p>
        </p:txBody>
      </p:sp>
      <p:sp>
        <p:nvSpPr>
          <p:cNvPr id="58" name="Rectangle 89">
            <a:extLst>
              <a:ext uri="{FF2B5EF4-FFF2-40B4-BE49-F238E27FC236}">
                <a16:creationId xmlns:a16="http://schemas.microsoft.com/office/drawing/2014/main" id="{D655931A-E4E0-49C3-0313-87E267685639}"/>
              </a:ext>
            </a:extLst>
          </p:cNvPr>
          <p:cNvSpPr/>
          <p:nvPr/>
        </p:nvSpPr>
        <p:spPr>
          <a:xfrm>
            <a:off x="3814645" y="3037238"/>
            <a:ext cx="3143939"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OIDC</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のみ </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(Google/X/Yahoo)</a:t>
            </a:r>
            <a:b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b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grpSp>
        <p:nvGrpSpPr>
          <p:cNvPr id="72" name="Group 28">
            <a:extLst>
              <a:ext uri="{FF2B5EF4-FFF2-40B4-BE49-F238E27FC236}">
                <a16:creationId xmlns:a16="http://schemas.microsoft.com/office/drawing/2014/main" id="{122AD4D1-F0F4-D743-70ED-1FA6D6467801}"/>
              </a:ext>
            </a:extLst>
          </p:cNvPr>
          <p:cNvGrpSpPr/>
          <p:nvPr/>
        </p:nvGrpSpPr>
        <p:grpSpPr>
          <a:xfrm>
            <a:off x="6976672" y="1106034"/>
            <a:ext cx="3143939" cy="213200"/>
            <a:chOff x="630000" y="1368319"/>
            <a:chExt cx="11267219" cy="213200"/>
          </a:xfrm>
        </p:grpSpPr>
        <p:cxnSp>
          <p:nvCxnSpPr>
            <p:cNvPr id="75" name="Straight Connector 10">
              <a:extLst>
                <a:ext uri="{FF2B5EF4-FFF2-40B4-BE49-F238E27FC236}">
                  <a16:creationId xmlns:a16="http://schemas.microsoft.com/office/drawing/2014/main" id="{32083985-0154-3B06-6986-6E028231E7F2}"/>
                </a:ext>
              </a:extLst>
            </p:cNvPr>
            <p:cNvCxnSpPr>
              <a:cxnSpLocks/>
            </p:cNvCxnSpPr>
            <p:nvPr/>
          </p:nvCxnSpPr>
          <p:spPr>
            <a:xfrm>
              <a:off x="630000" y="1581519"/>
              <a:ext cx="10858049" cy="0"/>
            </a:xfrm>
            <a:prstGeom prst="line">
              <a:avLst/>
            </a:prstGeom>
            <a:noFill/>
            <a:ln w="9525" cap="rnd" cmpd="sng" algn="ctr">
              <a:solidFill>
                <a:srgbClr val="9A9A9A"/>
              </a:solidFill>
              <a:prstDash val="solid"/>
              <a:round/>
              <a:headEnd type="none" w="med" len="med"/>
              <a:tailEnd type="none" w="med" len="med"/>
            </a:ln>
            <a:effectLst/>
          </p:spPr>
        </p:cxnSp>
        <p:sp>
          <p:nvSpPr>
            <p:cNvPr id="76" name="Rectangle 6">
              <a:extLst>
                <a:ext uri="{FF2B5EF4-FFF2-40B4-BE49-F238E27FC236}">
                  <a16:creationId xmlns:a16="http://schemas.microsoft.com/office/drawing/2014/main" id="{5E120B54-C7C8-4D8D-46C9-A329B8B1F2BA}"/>
                </a:ext>
              </a:extLst>
            </p:cNvPr>
            <p:cNvSpPr/>
            <p:nvPr/>
          </p:nvSpPr>
          <p:spPr>
            <a:xfrm>
              <a:off x="630000" y="1368319"/>
              <a:ext cx="11267219" cy="184804"/>
            </a:xfrm>
            <a:prstGeom prst="rect">
              <a:avLst/>
            </a:prstGeom>
            <a:noFill/>
            <a:ln w="9525" cap="flat" cmpd="sng" algn="ctr">
              <a:noFill/>
              <a:prstDash val="solid"/>
            </a:ln>
            <a:effectLst/>
            <a:extLst>
              <a:ext uri="{909E8E84-426E-40DD-AFC4-6F175D3DCCD1}">
                <a14:hiddenFill xmlns:a14="http://schemas.microsoft.com/office/drawing/2010/main">
                  <a:solidFill>
                    <a:schemeClr val="accent2"/>
                  </a:solidFill>
                </a14:hiddenFill>
              </a:ext>
              <a:ext uri="{91240B29-F687-4F45-9708-019B960494DF}">
                <a14:hiddenLine xmlns:a14="http://schemas.microsoft.com/office/drawing/2010/main" w="9525" cap="flat" cmpd="sng" algn="ctr">
                  <a:solidFill>
                    <a:srgbClr val="B2B2B2"/>
                  </a:solidFill>
                  <a:prstDash val="solid"/>
                </a14:hiddenLine>
              </a:ext>
            </a:extLst>
          </p:spPr>
          <p:txBody>
            <a:bodyPr wrap="square" lIns="0" tIns="0" rIns="0" bIns="0" rtlCol="0" anchor="ctr" anchorCtr="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PF</a:t>
              </a: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の</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ID</a:t>
              </a: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体系 </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r>
                <a:rPr kumimoji="1" lang="ja-JP" altLang="en-US"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移行後</a:t>
              </a:r>
              <a:r>
                <a:rPr kumimoji="1" lang="en-US" altLang="ja-JP" sz="1400" b="0" i="0" u="none" strike="noStrike" kern="0"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Meiryo" panose="020B0604030504040204" pitchFamily="34" charset="-128"/>
                </a:rPr>
                <a:t>)</a:t>
              </a:r>
            </a:p>
          </p:txBody>
        </p:sp>
      </p:grpSp>
      <p:sp>
        <p:nvSpPr>
          <p:cNvPr id="73" name="Rectangle 88">
            <a:extLst>
              <a:ext uri="{FF2B5EF4-FFF2-40B4-BE49-F238E27FC236}">
                <a16:creationId xmlns:a16="http://schemas.microsoft.com/office/drawing/2014/main" id="{DC169982-BE08-5B4B-1879-58D6F2FCDAB1}"/>
              </a:ext>
            </a:extLst>
          </p:cNvPr>
          <p:cNvSpPr/>
          <p:nvPr/>
        </p:nvSpPr>
        <p:spPr>
          <a:xfrm>
            <a:off x="6976672" y="1749012"/>
            <a:ext cx="3143939"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ユーザ指定の</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ID</a:t>
            </a:r>
            <a:b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b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メールアドレスとは異なる</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基本情報としてメールアドレス保持</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en-US" altLang="ja-JP" sz="1200" kern="0">
                <a:solidFill>
                  <a:srgbClr val="575757"/>
                </a:solidFill>
                <a:latin typeface="Trebuchet MS"/>
                <a:ea typeface="Meiryo UI" panose="020B0604030504040204" pitchFamily="50" charset="-128"/>
                <a:sym typeface="Trebuchet MS" panose="020B0603020202020204" pitchFamily="34" charset="0"/>
              </a:rPr>
              <a:t>MFA</a:t>
            </a:r>
            <a:r>
              <a:rPr lang="ja-JP" altLang="en-US" sz="1200" kern="0">
                <a:solidFill>
                  <a:srgbClr val="575757"/>
                </a:solidFill>
                <a:latin typeface="Trebuchet MS"/>
                <a:ea typeface="Meiryo UI" panose="020B0604030504040204" pitchFamily="50" charset="-128"/>
                <a:sym typeface="Trebuchet MS" panose="020B0603020202020204" pitchFamily="34" charset="0"/>
              </a:rPr>
              <a:t>必須</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本人確認必須</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en-US" altLang="ja-JP" sz="1200" kern="0">
                <a:solidFill>
                  <a:srgbClr val="575757"/>
                </a:solidFill>
                <a:latin typeface="Trebuchet MS"/>
                <a:ea typeface="Meiryo UI" panose="020B0604030504040204" pitchFamily="50" charset="-128"/>
                <a:sym typeface="Trebuchet MS" panose="020B0603020202020204" pitchFamily="34" charset="0"/>
              </a:rPr>
              <a:t>OIDC</a:t>
            </a:r>
            <a:r>
              <a:rPr lang="ja-JP" altLang="en-US" sz="1200" kern="0">
                <a:solidFill>
                  <a:srgbClr val="575757"/>
                </a:solidFill>
                <a:latin typeface="Trebuchet MS"/>
                <a:ea typeface="Meiryo UI" panose="020B0604030504040204" pitchFamily="50" charset="-128"/>
                <a:sym typeface="Trebuchet MS" panose="020B0603020202020204" pitchFamily="34" charset="0"/>
              </a:rPr>
              <a:t>紐付けオプション</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endPar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74" name="Rectangle 89">
            <a:extLst>
              <a:ext uri="{FF2B5EF4-FFF2-40B4-BE49-F238E27FC236}">
                <a16:creationId xmlns:a16="http://schemas.microsoft.com/office/drawing/2014/main" id="{7EDD245B-D820-49B3-A5AA-F21FC23270A9}"/>
              </a:ext>
            </a:extLst>
          </p:cNvPr>
          <p:cNvSpPr/>
          <p:nvPr/>
        </p:nvSpPr>
        <p:spPr>
          <a:xfrm>
            <a:off x="6976672" y="3037238"/>
            <a:ext cx="3143939"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ユーザ指定の</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ID</a:t>
            </a:r>
            <a:b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b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メールアドレスとは異なる</a:t>
            </a:r>
            <a:r>
              <a:rPr kumimoji="0"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200" kern="0">
                <a:solidFill>
                  <a:srgbClr val="575757"/>
                </a:solidFill>
                <a:latin typeface="Trebuchet MS"/>
                <a:ea typeface="Meiryo UI" panose="020B0604030504040204" pitchFamily="50" charset="-128"/>
                <a:sym typeface="Trebuchet MS" panose="020B0603020202020204" pitchFamily="34" charset="0"/>
              </a:rPr>
              <a:t>基本情報としてメールアドレス保持</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en-US" altLang="ja-JP" sz="1200" kern="0">
                <a:solidFill>
                  <a:srgbClr val="575757"/>
                </a:solidFill>
                <a:latin typeface="Trebuchet MS"/>
                <a:ea typeface="Meiryo UI" panose="020B0604030504040204" pitchFamily="50" charset="-128"/>
                <a:sym typeface="Trebuchet MS" panose="020B0603020202020204" pitchFamily="34" charset="0"/>
              </a:rPr>
              <a:t>MFA</a:t>
            </a:r>
            <a:r>
              <a:rPr lang="ja-JP" altLang="en-US" sz="1200" kern="0">
                <a:solidFill>
                  <a:srgbClr val="575757"/>
                </a:solidFill>
                <a:latin typeface="Trebuchet MS"/>
                <a:ea typeface="Meiryo UI" panose="020B0604030504040204" pitchFamily="50" charset="-128"/>
                <a:sym typeface="Trebuchet MS" panose="020B0603020202020204" pitchFamily="34" charset="0"/>
              </a:rPr>
              <a:t>必須</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en-US" altLang="ja-JP" sz="1200" kern="0">
                <a:solidFill>
                  <a:srgbClr val="575757"/>
                </a:solidFill>
                <a:latin typeface="Trebuchet MS"/>
                <a:ea typeface="Meiryo UI" panose="020B0604030504040204" pitchFamily="50" charset="-128"/>
                <a:sym typeface="Trebuchet MS" panose="020B0603020202020204" pitchFamily="34" charset="0"/>
              </a:rPr>
              <a:t>OIDC</a:t>
            </a:r>
            <a:r>
              <a:rPr lang="ja-JP" altLang="en-US" sz="1200" kern="0">
                <a:solidFill>
                  <a:srgbClr val="575757"/>
                </a:solidFill>
                <a:latin typeface="Trebuchet MS"/>
                <a:ea typeface="Meiryo UI" panose="020B0604030504040204" pitchFamily="50" charset="-128"/>
                <a:sym typeface="Trebuchet MS" panose="020B0603020202020204" pitchFamily="34" charset="0"/>
              </a:rPr>
              <a:t>紐付け </a:t>
            </a:r>
            <a:r>
              <a:rPr lang="en-US" altLang="ja-JP" sz="1200" kern="0">
                <a:solidFill>
                  <a:srgbClr val="575757"/>
                </a:solidFill>
                <a:latin typeface="Trebuchet MS"/>
                <a:ea typeface="Meiryo UI" panose="020B0604030504040204" pitchFamily="50" charset="-128"/>
                <a:sym typeface="Trebuchet MS" panose="020B0603020202020204" pitchFamily="34" charset="0"/>
              </a:rPr>
              <a:t>or</a:t>
            </a:r>
            <a:r>
              <a:rPr lang="ja-JP" altLang="en-US" sz="1200" kern="0">
                <a:solidFill>
                  <a:srgbClr val="575757"/>
                </a:solidFill>
                <a:latin typeface="Trebuchet MS"/>
                <a:ea typeface="Meiryo UI" panose="020B0604030504040204" pitchFamily="50" charset="-128"/>
                <a:sym typeface="Trebuchet MS" panose="020B0603020202020204" pitchFamily="34" charset="0"/>
              </a:rPr>
              <a:t> 本人確認必須</a:t>
            </a:r>
            <a:endParaRPr lang="en-US" altLang="ja-JP" sz="1200" kern="0">
              <a:solidFill>
                <a:srgbClr val="575757"/>
              </a:solidFill>
              <a:latin typeface="Trebuchet MS"/>
              <a:ea typeface="Meiryo UI" panose="020B0604030504040204" pitchFamily="50" charset="-128"/>
              <a:sym typeface="Trebuchet MS" panose="020B0603020202020204" pitchFamily="34" charset="0"/>
            </a:endParaRPr>
          </a:p>
        </p:txBody>
      </p:sp>
      <p:cxnSp>
        <p:nvCxnSpPr>
          <p:cNvPr id="80" name="Straight Connector 8">
            <a:extLst>
              <a:ext uri="{FF2B5EF4-FFF2-40B4-BE49-F238E27FC236}">
                <a16:creationId xmlns:a16="http://schemas.microsoft.com/office/drawing/2014/main" id="{045BDDD6-EBDB-F1E8-5BDA-EBD740C18553}"/>
              </a:ext>
            </a:extLst>
          </p:cNvPr>
          <p:cNvCxnSpPr/>
          <p:nvPr/>
        </p:nvCxnSpPr>
        <p:spPr>
          <a:xfrm rot="5400000">
            <a:off x="5958840" y="179602"/>
            <a:ext cx="0" cy="7948975"/>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81" name="Group 9">
            <a:extLst>
              <a:ext uri="{FF2B5EF4-FFF2-40B4-BE49-F238E27FC236}">
                <a16:creationId xmlns:a16="http://schemas.microsoft.com/office/drawing/2014/main" id="{A379C3E8-9A17-D80D-FF06-1D95947B1222}"/>
              </a:ext>
            </a:extLst>
          </p:cNvPr>
          <p:cNvGrpSpPr/>
          <p:nvPr/>
        </p:nvGrpSpPr>
        <p:grpSpPr>
          <a:xfrm rot="5400000">
            <a:off x="5805754" y="3982346"/>
            <a:ext cx="306171" cy="306910"/>
            <a:chOff x="5937564" y="3833745"/>
            <a:chExt cx="306171" cy="306910"/>
          </a:xfrm>
        </p:grpSpPr>
        <p:sp>
          <p:nvSpPr>
            <p:cNvPr id="82" name="Freeform 94">
              <a:extLst>
                <a:ext uri="{FF2B5EF4-FFF2-40B4-BE49-F238E27FC236}">
                  <a16:creationId xmlns:a16="http://schemas.microsoft.com/office/drawing/2014/main" id="{EB5E4104-CA39-BCDE-B623-9C22FEEFFB46}"/>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a:solidFill>
                  <a:srgbClr val="6E6F73"/>
                </a:solidFill>
                <a:ea typeface="Meiryo UI" panose="020B0604030504040204" pitchFamily="50" charset="-128"/>
              </a:endParaRPr>
            </a:p>
          </p:txBody>
        </p:sp>
        <p:sp>
          <p:nvSpPr>
            <p:cNvPr id="83" name="Freeform 95">
              <a:extLst>
                <a:ext uri="{FF2B5EF4-FFF2-40B4-BE49-F238E27FC236}">
                  <a16:creationId xmlns:a16="http://schemas.microsoft.com/office/drawing/2014/main" id="{515D1EE9-8C55-C273-6CFA-CE7A714D4BD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ea typeface="Meiryo UI" panose="020B0604030504040204" pitchFamily="50" charset="-128"/>
              </a:endParaRPr>
            </a:p>
          </p:txBody>
        </p:sp>
      </p:grpSp>
      <p:sp>
        <p:nvSpPr>
          <p:cNvPr id="84" name="Rectangle 139">
            <a:extLst>
              <a:ext uri="{FF2B5EF4-FFF2-40B4-BE49-F238E27FC236}">
                <a16:creationId xmlns:a16="http://schemas.microsoft.com/office/drawing/2014/main" id="{8E187559-2BA4-C827-4BDF-EC043589BD31}"/>
              </a:ext>
            </a:extLst>
          </p:cNvPr>
          <p:cNvSpPr/>
          <p:nvPr/>
        </p:nvSpPr>
        <p:spPr>
          <a:xfrm>
            <a:off x="1947631" y="4464608"/>
            <a:ext cx="8058808" cy="967396"/>
          </a:xfrm>
          <a:prstGeom prst="rect">
            <a:avLst/>
          </a:prstGeom>
          <a:noFill/>
          <a:ln w="9525" cap="rnd" cmpd="sng" algn="ctr">
            <a:noFill/>
            <a:prstDash val="solid"/>
            <a:round/>
            <a:headEnd type="none" w="sm" len="sm"/>
            <a:tailEnd type="none" w="sm" len="sm"/>
          </a:ln>
          <a:effectLst/>
          <a:extLst>
            <a:ext uri="{91240B29-F687-4F45-9708-019B960494DF}">
              <a14:hiddenLine xmlns:a14="http://schemas.microsoft.com/office/drawing/2010/main" w="9525" cap="rnd" cmpd="sng" algn="ctr">
                <a:solidFill>
                  <a:srgbClr val="9A9A9A"/>
                </a:solidFill>
                <a:prstDash val="solid"/>
                <a:round/>
                <a:headEnd type="none" w="sm" len="sm"/>
                <a:tailEnd type="none" w="sm" len="sm"/>
              </a14:hiddenLine>
            </a:ext>
          </a:extLst>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108000" marR="0" lvl="1" defTabSz="914400" eaLnBrk="1" fontAlgn="auto" latinLnBrk="0" hangingPunct="1">
              <a:lnSpc>
                <a:spcPct val="100000"/>
              </a:lnSpc>
              <a:spcAft>
                <a:spcPts val="0"/>
              </a:spcAft>
              <a:buClr>
                <a:schemeClr val="tx2"/>
              </a:buClr>
              <a:buSzTx/>
              <a:tabLst>
                <a:tab pos="117475" algn="l"/>
              </a:tabLst>
              <a:defRPr/>
            </a:pP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試験システム利用者がマナビ</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DX</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利用者とコンフリクトするパターン分岐点</a:t>
            </a:r>
            <a:b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endPar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400" b="0" i="0" u="none" strike="noStrike"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Trebuchet MS" panose="020B0603020202020204" pitchFamily="34" charset="0"/>
              </a:rPr>
              <a:t>メールアドレス</a:t>
            </a:r>
            <a:endParaRPr kumimoji="0" lang="en-US" altLang="ja-JP" sz="1400" b="0" i="0" u="none" strike="noStrike"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試験システムのメールアドレスとマナビ</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DX</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に</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OIDC</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のメールアドレスが同じ</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試験システムのメールアドレスとマナビ</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DX</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の</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OIDC</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のメールアドレスが異なる</a:t>
            </a:r>
            <a:b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同一人物だが、メールアドレスが異なる</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a:t>
            </a:r>
            <a:b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br>
            <a:endPar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108000" marR="0" lvl="1" defTabSz="914400" eaLnBrk="1" fontAlgn="auto" latinLnBrk="0" hangingPunct="1">
              <a:lnSpc>
                <a:spcPct val="100000"/>
              </a:lnSpc>
              <a:spcAft>
                <a:spcPts val="0"/>
              </a:spcAft>
              <a:buClr>
                <a:schemeClr val="tx2"/>
              </a:buClr>
              <a:buSzTx/>
              <a:tabLst>
                <a:tab pos="117475" algn="l"/>
              </a:tabLst>
              <a:defRPr/>
            </a:pPr>
            <a:r>
              <a:rPr kumimoji="0" lang="ja-JP" altLang="en-US" sz="1400" b="0" i="0" u="none" strike="noStrike"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Trebuchet MS" panose="020B0603020202020204" pitchFamily="34" charset="0"/>
              </a:rPr>
              <a:t>タイミング</a:t>
            </a:r>
            <a:endParaRPr kumimoji="0" lang="en-US" altLang="ja-JP" sz="1400" b="0" i="0" u="none" strike="noStrike" cap="none" spc="0" normalizeH="0" baseline="0" noProof="0">
              <a:ln>
                <a:noFill/>
              </a:ln>
              <a:solidFill>
                <a:srgbClr val="295E7E"/>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試験システムを先行して</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PF</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 </a:t>
            </a:r>
            <a:r>
              <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ID</a:t>
            </a:r>
            <a:r>
              <a:rPr lang="ja-JP" altLang="en-US" sz="1400">
                <a:solidFill>
                  <a:srgbClr val="575757"/>
                </a:solidFill>
                <a:latin typeface="Trebuchet MS" panose="020B0603020202020204" pitchFamily="34" charset="0"/>
                <a:ea typeface="Meiryo UI" panose="020B0604030504040204" pitchFamily="50" charset="-128"/>
                <a:sym typeface="Trebuchet MS" panose="020B0603020202020204" pitchFamily="34" charset="0"/>
              </a:rPr>
              <a:t>に移行</a:t>
            </a:r>
            <a:endParaRPr lang="en-US" altLang="ja-JP" sz="1400">
              <a:solidFill>
                <a:srgbClr val="575757"/>
              </a:solidFill>
              <a:latin typeface="Trebuchet MS" panose="020B0603020202020204" pitchFamily="34" charset="0"/>
              <a:ea typeface="Meiryo UI" panose="020B0604030504040204" pitchFamily="50" charset="-128"/>
              <a:sym typeface="Trebuchet MS" panose="020B0603020202020204" pitchFamily="34" charset="0"/>
            </a:endParaRPr>
          </a:p>
          <a:p>
            <a:pPr marL="324000" marR="0" lvl="1" indent="-216000" defTabSz="914400" eaLnBrk="1" fontAlgn="auto" latinLnBrk="0" hangingPunct="1">
              <a:lnSpc>
                <a:spcPct val="100000"/>
              </a:lnSpc>
              <a:spcAft>
                <a:spcPts val="0"/>
              </a:spcAft>
              <a:buClr>
                <a:schemeClr val="tx2"/>
              </a:buClr>
              <a:buSzTx/>
              <a:buFont typeface="Trebuchet MS" panose="020B0603020202020204" pitchFamily="34" charset="0"/>
              <a:buChar char="•"/>
              <a:tabLst>
                <a:tab pos="117475" algn="l"/>
              </a:tabLst>
              <a:defRPr/>
            </a:pP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マナビ</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DX</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を先行して</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PF</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 </a:t>
            </a:r>
            <a:r>
              <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ID</a:t>
            </a:r>
            <a:r>
              <a:rPr kumimoji="0" lang="ja-JP" altLang="en-US"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rPr>
              <a:t>に移行</a:t>
            </a:r>
            <a:endParaRPr kumimoji="0" lang="en-US" altLang="ja-JP" sz="1400" b="0" i="0" u="none" strike="noStrike"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sym typeface="Trebuchet MS" panose="020B0603020202020204" pitchFamily="34" charset="0"/>
            </a:endParaRPr>
          </a:p>
        </p:txBody>
      </p:sp>
    </p:spTree>
    <p:extLst>
      <p:ext uri="{BB962C8B-B14F-4D97-AF65-F5344CB8AC3E}">
        <p14:creationId xmlns:p14="http://schemas.microsoft.com/office/powerpoint/2010/main" val="8665537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98D0E-67A8-C929-84F2-F3663A0B07D2}"/>
            </a:ext>
          </a:extLst>
        </p:cNvPr>
        <p:cNvGrpSpPr/>
        <p:nvPr/>
      </p:nvGrpSpPr>
      <p:grpSpPr>
        <a:xfrm>
          <a:off x="0" y="0"/>
          <a:ext cx="0" cy="0"/>
          <a:chOff x="0" y="0"/>
          <a:chExt cx="0" cy="0"/>
        </a:xfrm>
      </p:grpSpPr>
      <p:sp>
        <p:nvSpPr>
          <p:cNvPr id="3" name="タイトル 140">
            <a:extLst>
              <a:ext uri="{FF2B5EF4-FFF2-40B4-BE49-F238E27FC236}">
                <a16:creationId xmlns:a16="http://schemas.microsoft.com/office/drawing/2014/main" id="{260A9BF6-D0D5-01D2-945B-BE0EF8945153}"/>
              </a:ext>
            </a:extLst>
          </p:cNvPr>
          <p:cNvSpPr txBox="1">
            <a:spLocks/>
          </p:cNvSpPr>
          <p:nvPr/>
        </p:nvSpPr>
        <p:spPr>
          <a:xfrm>
            <a:off x="372826" y="97662"/>
            <a:ext cx="10561874" cy="461905"/>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2400" b="1" kern="1200">
                <a:solidFill>
                  <a:schemeClr val="bg1"/>
                </a:solidFill>
                <a:latin typeface="+mj-lt"/>
                <a:ea typeface="+mj-ea"/>
                <a:cs typeface="+mj-cs"/>
                <a:sym typeface="Trebuchet MS" panose="020B0603020202020204" pitchFamily="34" charset="0"/>
              </a:defRPr>
            </a:lvl1pPr>
          </a:lstStyle>
          <a:p>
            <a:pPr>
              <a:buSzPts val="2400"/>
            </a:pPr>
            <a:r>
              <a:rPr lang="ja-JP" altLang="en-US" sz="1400">
                <a:solidFill>
                  <a:srgbClr val="FFFFFF"/>
                </a:solidFill>
                <a:ea typeface="Meiryo UI" panose="020B0604030504040204" pitchFamily="50" charset="-128"/>
              </a:rPr>
              <a:t>非機能要件</a:t>
            </a:r>
            <a:br>
              <a:rPr lang="en-US" altLang="ja-JP" sz="1400">
                <a:ea typeface="Meiryo UI" panose="020B0604030504040204" pitchFamily="50" charset="-128"/>
              </a:rPr>
            </a:br>
            <a:r>
              <a:rPr lang="ja-JP" altLang="en-US">
                <a:ea typeface="Meiryo UI" panose="020B0604030504040204" pitchFamily="50" charset="-128"/>
              </a:rPr>
              <a:t>移行要件</a:t>
            </a:r>
            <a:r>
              <a:rPr lang="en-US" altLang="ja-JP">
                <a:ea typeface="Meiryo UI" panose="020B0604030504040204" pitchFamily="50" charset="-128"/>
              </a:rPr>
              <a:t> | ID</a:t>
            </a:r>
            <a:r>
              <a:rPr lang="ja-JP" altLang="en-US">
                <a:ea typeface="Meiryo UI" panose="020B0604030504040204" pitchFamily="50" charset="-128"/>
              </a:rPr>
              <a:t>移行の考え方（詳細版）</a:t>
            </a:r>
          </a:p>
        </p:txBody>
      </p:sp>
      <p:sp>
        <p:nvSpPr>
          <p:cNvPr id="22" name="テキスト ボックス 15">
            <a:extLst>
              <a:ext uri="{FF2B5EF4-FFF2-40B4-BE49-F238E27FC236}">
                <a16:creationId xmlns:a16="http://schemas.microsoft.com/office/drawing/2014/main" id="{2EEF092F-05F3-3430-15C4-F4954BE80126}"/>
              </a:ext>
            </a:extLst>
          </p:cNvPr>
          <p:cNvSpPr txBox="1"/>
          <p:nvPr/>
        </p:nvSpPr>
        <p:spPr>
          <a:xfrm>
            <a:off x="344544" y="723741"/>
            <a:ext cx="11476651" cy="387203"/>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3" defTabSz="914400" rtl="0" eaLnBrk="1" fontAlgn="auto" latinLnBrk="0" hangingPunct="1">
              <a:spcBef>
                <a:spcPts val="0"/>
              </a:spcBef>
              <a:spcAft>
                <a:spcPts val="0"/>
              </a:spcAft>
              <a:buClrTx/>
              <a:buSzTx/>
              <a:tabLst/>
              <a:defRPr/>
            </a:pPr>
            <a:r>
              <a:rPr lang="ja-JP" altLang="en-US">
                <a:solidFill>
                  <a:srgbClr val="000000"/>
                </a:solidFill>
                <a:latin typeface="+mj-lt"/>
                <a:ea typeface="Meiryo UI" panose="020B0604030504040204" pitchFamily="50" charset="-128"/>
              </a:rPr>
              <a:t>登録情報にて既存ユーザと判別できる場合には、ユーザに移行を促す通知を表示</a:t>
            </a:r>
          </a:p>
        </p:txBody>
      </p:sp>
      <p:sp>
        <p:nvSpPr>
          <p:cNvPr id="9" name="Rectangle 15">
            <a:extLst>
              <a:ext uri="{FF2B5EF4-FFF2-40B4-BE49-F238E27FC236}">
                <a16:creationId xmlns:a16="http://schemas.microsoft.com/office/drawing/2014/main" id="{AD4BC690-700C-0130-5EE9-86AB6EA0DFC1}"/>
              </a:ext>
            </a:extLst>
          </p:cNvPr>
          <p:cNvSpPr/>
          <p:nvPr/>
        </p:nvSpPr>
        <p:spPr>
          <a:xfrm>
            <a:off x="76139" y="2981310"/>
            <a:ext cx="1392714" cy="1689972"/>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②</a:t>
            </a:r>
            <a:br>
              <a:rPr kumimoji="1" lang="en-US" altLang="ja-JP" sz="1600">
                <a:solidFill>
                  <a:srgbClr val="000000"/>
                </a:solidFill>
                <a:latin typeface="Trebuchet MS" panose="020B0603020202020204" pitchFamily="34" charset="0"/>
                <a:ea typeface="Meiryo UI" panose="020B0604030504040204" pitchFamily="50" charset="-128"/>
              </a:rPr>
            </a:br>
            <a:r>
              <a:rPr kumimoji="1" lang="ja-JP" altLang="en-US" sz="1600">
                <a:solidFill>
                  <a:srgbClr val="000000"/>
                </a:solidFill>
                <a:latin typeface="Trebuchet MS" panose="020B0603020202020204" pitchFamily="34" charset="0"/>
                <a:ea typeface="Meiryo UI" panose="020B0604030504040204" pitchFamily="50" charset="-128"/>
              </a:rPr>
              <a:t>マナビ</a:t>
            </a:r>
            <a:r>
              <a:rPr kumimoji="1" lang="en-US" altLang="ja-JP" sz="1600">
                <a:solidFill>
                  <a:srgbClr val="000000"/>
                </a:solidFill>
                <a:latin typeface="Trebuchet MS" panose="020B0603020202020204" pitchFamily="34" charset="0"/>
                <a:ea typeface="Meiryo UI" panose="020B0604030504040204" pitchFamily="50" charset="-128"/>
              </a:rPr>
              <a:t>DX</a:t>
            </a:r>
            <a:r>
              <a:rPr kumimoji="1" lang="ja-JP" altLang="en-US" sz="1600">
                <a:solidFill>
                  <a:srgbClr val="000000"/>
                </a:solidFill>
                <a:latin typeface="Trebuchet MS" panose="020B0603020202020204" pitchFamily="34" charset="0"/>
                <a:ea typeface="Meiryo UI" panose="020B0604030504040204" pitchFamily="50" charset="-128"/>
              </a:rPr>
              <a:t>からの移行</a:t>
            </a:r>
            <a:br>
              <a:rPr kumimoji="1" lang="en-US" altLang="ja-JP" sz="1600">
                <a:solidFill>
                  <a:srgbClr val="000000"/>
                </a:solidFill>
                <a:latin typeface="Trebuchet MS" panose="020B0603020202020204" pitchFamily="34" charset="0"/>
                <a:ea typeface="Meiryo UI" panose="020B0604030504040204" pitchFamily="50" charset="-128"/>
              </a:rPr>
            </a:br>
            <a:r>
              <a:rPr kumimoji="1" lang="en-US" altLang="ja-JP" sz="1600">
                <a:solidFill>
                  <a:srgbClr val="000000"/>
                </a:solidFill>
                <a:latin typeface="Trebuchet MS" panose="020B0603020202020204" pitchFamily="34" charset="0"/>
                <a:ea typeface="Meiryo UI" panose="020B0604030504040204" pitchFamily="50" charset="-128"/>
              </a:rPr>
              <a:t>(</a:t>
            </a:r>
            <a:r>
              <a:rPr kumimoji="1" lang="ja-JP" altLang="en-US" sz="1600">
                <a:solidFill>
                  <a:srgbClr val="000000"/>
                </a:solidFill>
                <a:latin typeface="Trebuchet MS" panose="020B0603020202020204" pitchFamily="34" charset="0"/>
                <a:ea typeface="Meiryo UI" panose="020B0604030504040204" pitchFamily="50" charset="-128"/>
              </a:rPr>
              <a:t>新規＋データ紐付け</a:t>
            </a:r>
            <a:r>
              <a:rPr kumimoji="1" lang="en-US" altLang="ja-JP" sz="1600">
                <a:solidFill>
                  <a:srgbClr val="000000"/>
                </a:solidFill>
                <a:latin typeface="Trebuchet MS" panose="020B0603020202020204" pitchFamily="34" charset="0"/>
                <a:ea typeface="Meiryo UI" panose="020B0604030504040204" pitchFamily="50" charset="-128"/>
              </a:rPr>
              <a:t>)</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10" name="Rectangle 15">
            <a:extLst>
              <a:ext uri="{FF2B5EF4-FFF2-40B4-BE49-F238E27FC236}">
                <a16:creationId xmlns:a16="http://schemas.microsoft.com/office/drawing/2014/main" id="{E1B02E06-EA60-4068-E0D7-B6C30534F48C}"/>
              </a:ext>
            </a:extLst>
          </p:cNvPr>
          <p:cNvSpPr/>
          <p:nvPr/>
        </p:nvSpPr>
        <p:spPr>
          <a:xfrm>
            <a:off x="76139" y="1110368"/>
            <a:ext cx="1392714" cy="1689972"/>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①</a:t>
            </a:r>
            <a:br>
              <a:rPr kumimoji="1" lang="en-US" altLang="ja-JP" sz="1600">
                <a:solidFill>
                  <a:srgbClr val="000000"/>
                </a:solidFill>
                <a:latin typeface="Trebuchet MS" panose="020B0603020202020204" pitchFamily="34" charset="0"/>
                <a:ea typeface="Meiryo UI" panose="020B0604030504040204" pitchFamily="50" charset="-128"/>
              </a:rPr>
            </a:br>
            <a:r>
              <a:rPr kumimoji="1" lang="ja-JP" altLang="en-US" sz="1600">
                <a:solidFill>
                  <a:srgbClr val="000000"/>
                </a:solidFill>
                <a:latin typeface="Trebuchet MS" panose="020B0603020202020204" pitchFamily="34" charset="0"/>
                <a:ea typeface="Meiryo UI" panose="020B0604030504040204" pitchFamily="50" charset="-128"/>
              </a:rPr>
              <a:t>試験システムからの移行</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19" name="Rectangle 15">
            <a:extLst>
              <a:ext uri="{FF2B5EF4-FFF2-40B4-BE49-F238E27FC236}">
                <a16:creationId xmlns:a16="http://schemas.microsoft.com/office/drawing/2014/main" id="{DA8526A6-B1AE-60FA-96DC-A8C33D566F58}"/>
              </a:ext>
            </a:extLst>
          </p:cNvPr>
          <p:cNvSpPr/>
          <p:nvPr/>
        </p:nvSpPr>
        <p:spPr>
          <a:xfrm>
            <a:off x="8239234" y="1474987"/>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OIDC</a:t>
            </a:r>
            <a:r>
              <a:rPr lang="ja-JP" altLang="en-US" sz="900">
                <a:solidFill>
                  <a:srgbClr val="575757"/>
                </a:solidFill>
                <a:ea typeface="Meiryo UI" panose="020B0604030504040204" pitchFamily="50" charset="-128"/>
              </a:rPr>
              <a:t>情報入力</a:t>
            </a:r>
            <a:r>
              <a:rPr lang="en-US" altLang="ja-JP" sz="900">
                <a:solidFill>
                  <a:srgbClr val="575757"/>
                </a:solidFill>
                <a:ea typeface="Meiryo UI" panose="020B0604030504040204" pitchFamily="50" charset="-128"/>
              </a:rPr>
              <a:t>/</a:t>
            </a:r>
            <a:br>
              <a:rPr lang="en-US" altLang="ja-JP" sz="900">
                <a:solidFill>
                  <a:srgbClr val="575757"/>
                </a:solidFill>
                <a:ea typeface="Meiryo UI" panose="020B0604030504040204" pitchFamily="50" charset="-128"/>
              </a:rPr>
            </a:br>
            <a:r>
              <a:rPr lang="en-US" altLang="ja-JP" sz="900">
                <a:solidFill>
                  <a:srgbClr val="575757"/>
                </a:solidFill>
                <a:ea typeface="Meiryo UI" panose="020B0604030504040204" pitchFamily="50" charset="-128"/>
              </a:rPr>
              <a:t>MFA</a:t>
            </a:r>
            <a:r>
              <a:rPr lang="ja-JP" altLang="en-US" sz="900">
                <a:solidFill>
                  <a:srgbClr val="575757"/>
                </a:solidFill>
                <a:ea typeface="Meiryo UI" panose="020B0604030504040204" pitchFamily="50" charset="-128"/>
              </a:rPr>
              <a:t>認証</a:t>
            </a:r>
            <a:endParaRPr lang="en-US" sz="900">
              <a:solidFill>
                <a:srgbClr val="575757"/>
              </a:solidFill>
              <a:ea typeface="Meiryo UI" panose="020B0604030504040204" pitchFamily="50" charset="-128"/>
            </a:endParaRPr>
          </a:p>
        </p:txBody>
      </p:sp>
      <p:grpSp>
        <p:nvGrpSpPr>
          <p:cNvPr id="193" name="グループ化 192">
            <a:extLst>
              <a:ext uri="{FF2B5EF4-FFF2-40B4-BE49-F238E27FC236}">
                <a16:creationId xmlns:a16="http://schemas.microsoft.com/office/drawing/2014/main" id="{3C93B03E-9CF2-CFD7-3C7B-8D75798CBB2B}"/>
              </a:ext>
            </a:extLst>
          </p:cNvPr>
          <p:cNvGrpSpPr/>
          <p:nvPr/>
        </p:nvGrpSpPr>
        <p:grpSpPr>
          <a:xfrm>
            <a:off x="6944828" y="1250661"/>
            <a:ext cx="1301080" cy="1120369"/>
            <a:chOff x="6315404" y="1223965"/>
            <a:chExt cx="1301080" cy="1120369"/>
          </a:xfrm>
        </p:grpSpPr>
        <p:grpSp>
          <p:nvGrpSpPr>
            <p:cNvPr id="11" name="Group 5">
              <a:extLst>
                <a:ext uri="{FF2B5EF4-FFF2-40B4-BE49-F238E27FC236}">
                  <a16:creationId xmlns:a16="http://schemas.microsoft.com/office/drawing/2014/main" id="{A05513E5-72D7-D079-386B-643E6A0F8F9F}"/>
                </a:ext>
              </a:extLst>
            </p:cNvPr>
            <p:cNvGrpSpPr/>
            <p:nvPr/>
          </p:nvGrpSpPr>
          <p:grpSpPr>
            <a:xfrm>
              <a:off x="6677809" y="1416974"/>
              <a:ext cx="403139" cy="387582"/>
              <a:chOff x="5595257" y="1820226"/>
              <a:chExt cx="403139" cy="320315"/>
            </a:xfrm>
          </p:grpSpPr>
          <p:sp>
            <p:nvSpPr>
              <p:cNvPr id="12" name="Flowchart: Sort 6">
                <a:extLst>
                  <a:ext uri="{FF2B5EF4-FFF2-40B4-BE49-F238E27FC236}">
                    <a16:creationId xmlns:a16="http://schemas.microsoft.com/office/drawing/2014/main" id="{5CE5CA80-B7F5-CCBE-9216-6AC04FF07CE2}"/>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13" name="Flowchart: Sort 7">
                <a:extLst>
                  <a:ext uri="{FF2B5EF4-FFF2-40B4-BE49-F238E27FC236}">
                    <a16:creationId xmlns:a16="http://schemas.microsoft.com/office/drawing/2014/main" id="{63F2B574-996C-D481-1B48-1C9E90260E4C}"/>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14" name="テキスト ボックス 118">
              <a:extLst>
                <a:ext uri="{FF2B5EF4-FFF2-40B4-BE49-F238E27FC236}">
                  <a16:creationId xmlns:a16="http://schemas.microsoft.com/office/drawing/2014/main" id="{C5B845BD-D313-1B19-24ED-1158C4025420}"/>
                </a:ext>
              </a:extLst>
            </p:cNvPr>
            <p:cNvSpPr txBox="1"/>
            <p:nvPr/>
          </p:nvSpPr>
          <p:spPr>
            <a:xfrm>
              <a:off x="7123020" y="14270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15" name="テキスト ボックス 118">
              <a:extLst>
                <a:ext uri="{FF2B5EF4-FFF2-40B4-BE49-F238E27FC236}">
                  <a16:creationId xmlns:a16="http://schemas.microsoft.com/office/drawing/2014/main" id="{D76E648F-4F8B-DF18-7562-F8F82729C7CF}"/>
                </a:ext>
              </a:extLst>
            </p:cNvPr>
            <p:cNvSpPr txBox="1"/>
            <p:nvPr/>
          </p:nvSpPr>
          <p:spPr>
            <a:xfrm>
              <a:off x="6697066" y="18138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17" name="Connector: Elbow 11">
              <a:extLst>
                <a:ext uri="{FF2B5EF4-FFF2-40B4-BE49-F238E27FC236}">
                  <a16:creationId xmlns:a16="http://schemas.microsoft.com/office/drawing/2014/main" id="{D0A266E8-DE76-A7E2-D55A-0F42D769C342}"/>
                </a:ext>
              </a:extLst>
            </p:cNvPr>
            <p:cNvCxnSpPr>
              <a:cxnSpLocks/>
              <a:stCxn id="12" idx="2"/>
              <a:endCxn id="36" idx="1"/>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18">
              <a:extLst>
                <a:ext uri="{FF2B5EF4-FFF2-40B4-BE49-F238E27FC236}">
                  <a16:creationId xmlns:a16="http://schemas.microsoft.com/office/drawing/2014/main" id="{A7CE1A84-E581-6277-FAB1-BCD3F23823CA}"/>
                </a:ext>
              </a:extLst>
            </p:cNvPr>
            <p:cNvSpPr txBox="1"/>
            <p:nvPr/>
          </p:nvSpPr>
          <p:spPr>
            <a:xfrm>
              <a:off x="6315404" y="122396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マナビ</a:t>
              </a:r>
              <a:r>
                <a:rPr kumimoji="1" lang="en-US" altLang="ja-JP" sz="1050">
                  <a:solidFill>
                    <a:srgbClr val="575757"/>
                  </a:solidFill>
                  <a:latin typeface="Trebuchet MS" panose="020B0603020202020204" pitchFamily="34" charset="0"/>
                  <a:ea typeface="Meiryo UI" panose="020B0604030504040204" pitchFamily="50" charset="-128"/>
                </a:rPr>
                <a:t>DX</a:t>
              </a:r>
              <a:r>
                <a:rPr kumimoji="1" lang="ja-JP" altLang="en-US" sz="1050">
                  <a:solidFill>
                    <a:srgbClr val="575757"/>
                  </a:solidFill>
                  <a:latin typeface="Trebuchet MS" panose="020B0603020202020204" pitchFamily="34" charset="0"/>
                  <a:ea typeface="Meiryo UI" panose="020B0604030504040204" pitchFamily="50" charset="-128"/>
                </a:rPr>
                <a:t>利用？</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0" name="Straight Arrow Connector 16">
              <a:extLst>
                <a:ext uri="{FF2B5EF4-FFF2-40B4-BE49-F238E27FC236}">
                  <a16:creationId xmlns:a16="http://schemas.microsoft.com/office/drawing/2014/main" id="{B6FFD772-870A-8CCF-037A-9D05A96593D9}"/>
                </a:ext>
              </a:extLst>
            </p:cNvPr>
            <p:cNvCxnSpPr>
              <a:cxnSpLocks/>
              <a:stCxn id="13" idx="3"/>
              <a:endCxn id="19" idx="1"/>
            </p:cNvCxnSpPr>
            <p:nvPr/>
          </p:nvCxnSpPr>
          <p:spPr>
            <a:xfrm flipV="1">
              <a:off x="7062623" y="1608449"/>
              <a:ext cx="553861"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36" name="テキスト ボックス 118">
            <a:extLst>
              <a:ext uri="{FF2B5EF4-FFF2-40B4-BE49-F238E27FC236}">
                <a16:creationId xmlns:a16="http://schemas.microsoft.com/office/drawing/2014/main" id="{9B0D21C1-33F5-EBC1-3F2E-0A76F4AACEB9}"/>
              </a:ext>
            </a:extLst>
          </p:cNvPr>
          <p:cNvSpPr txBox="1"/>
          <p:nvPr/>
        </p:nvSpPr>
        <p:spPr>
          <a:xfrm>
            <a:off x="7922098" y="2300029"/>
            <a:ext cx="403139" cy="142002"/>
          </a:xfrm>
          <a:prstGeom prst="rect">
            <a:avLst/>
          </a:prstGeom>
          <a:noFill/>
          <a:ln w="9525" cap="rnd" cmpd="sng" algn="ctr">
            <a:noFill/>
            <a:prstDash val="solid"/>
            <a:round/>
          </a:ln>
          <a:effectLst/>
          <a:extLst>
            <a:ext uri="{909E8E84-426E-40DD-AFC4-6F175D3DCCD1}">
              <a14:hiddenFill xmlns:a14="http://schemas.microsoft.com/office/drawing/2010/main">
                <a:solidFill>
                  <a:srgbClr val="EBC5D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sp>
        <p:nvSpPr>
          <p:cNvPr id="60" name="Rectangle 15">
            <a:extLst>
              <a:ext uri="{FF2B5EF4-FFF2-40B4-BE49-F238E27FC236}">
                <a16:creationId xmlns:a16="http://schemas.microsoft.com/office/drawing/2014/main" id="{933855A0-48BB-6E60-FB52-2B914C65036A}"/>
              </a:ext>
            </a:extLst>
          </p:cNvPr>
          <p:cNvSpPr/>
          <p:nvPr/>
        </p:nvSpPr>
        <p:spPr>
          <a:xfrm>
            <a:off x="76139" y="4823000"/>
            <a:ext cx="1392714" cy="1937329"/>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③</a:t>
            </a:r>
            <a:br>
              <a:rPr kumimoji="1" lang="en-US" altLang="ja-JP" sz="1600">
                <a:solidFill>
                  <a:srgbClr val="000000"/>
                </a:solidFill>
                <a:latin typeface="Trebuchet MS" panose="020B0603020202020204" pitchFamily="34" charset="0"/>
                <a:ea typeface="Meiryo UI" panose="020B0604030504040204" pitchFamily="50" charset="-128"/>
              </a:rPr>
            </a:br>
            <a:r>
              <a:rPr kumimoji="1" lang="ja-JP" altLang="en-US" sz="1600">
                <a:solidFill>
                  <a:srgbClr val="000000"/>
                </a:solidFill>
                <a:latin typeface="Trebuchet MS" panose="020B0603020202020204" pitchFamily="34" charset="0"/>
                <a:ea typeface="Meiryo UI" panose="020B0604030504040204" pitchFamily="50" charset="-128"/>
              </a:rPr>
              <a:t>新規登録</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66" name="Rectangle 15">
            <a:extLst>
              <a:ext uri="{FF2B5EF4-FFF2-40B4-BE49-F238E27FC236}">
                <a16:creationId xmlns:a16="http://schemas.microsoft.com/office/drawing/2014/main" id="{B18B7BA6-7D3F-9971-E861-E4DBB97524C8}"/>
              </a:ext>
            </a:extLst>
          </p:cNvPr>
          <p:cNvSpPr/>
          <p:nvPr/>
        </p:nvSpPr>
        <p:spPr>
          <a:xfrm>
            <a:off x="10462468" y="1474987"/>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マナビ</a:t>
            </a:r>
            <a:r>
              <a:rPr lang="en-US" altLang="ja-JP" sz="900">
                <a:solidFill>
                  <a:srgbClr val="575757"/>
                </a:solidFill>
                <a:ea typeface="Meiryo UI" panose="020B0604030504040204" pitchFamily="50" charset="-128"/>
              </a:rPr>
              <a:t>DX</a:t>
            </a:r>
            <a:r>
              <a:rPr lang="ja-JP" altLang="en-US" sz="900">
                <a:solidFill>
                  <a:srgbClr val="575757"/>
                </a:solidFill>
                <a:ea typeface="Meiryo UI" panose="020B0604030504040204" pitchFamily="50" charset="-128"/>
              </a:rPr>
              <a:t>利用情報</a:t>
            </a:r>
            <a:br>
              <a:rPr lang="en-US" altLang="ja-JP" sz="900">
                <a:solidFill>
                  <a:srgbClr val="575757"/>
                </a:solidFill>
                <a:ea typeface="Meiryo UI" panose="020B0604030504040204" pitchFamily="50" charset="-128"/>
              </a:rPr>
            </a:br>
            <a:r>
              <a:rPr lang="ja-JP" altLang="en-US" sz="900">
                <a:solidFill>
                  <a:srgbClr val="575757"/>
                </a:solidFill>
                <a:ea typeface="Meiryo UI" panose="020B0604030504040204" pitchFamily="50" charset="-128"/>
              </a:rPr>
              <a:t>移行</a:t>
            </a:r>
            <a:endParaRPr lang="en-US" sz="900">
              <a:solidFill>
                <a:srgbClr val="575757"/>
              </a:solidFill>
              <a:ea typeface="Meiryo UI" panose="020B0604030504040204" pitchFamily="50" charset="-128"/>
            </a:endParaRPr>
          </a:p>
        </p:txBody>
      </p:sp>
      <p:sp>
        <p:nvSpPr>
          <p:cNvPr id="68" name="Rectangle 15">
            <a:extLst>
              <a:ext uri="{FF2B5EF4-FFF2-40B4-BE49-F238E27FC236}">
                <a16:creationId xmlns:a16="http://schemas.microsoft.com/office/drawing/2014/main" id="{3D3F3F96-3104-D9BD-541E-177980A53719}"/>
              </a:ext>
            </a:extLst>
          </p:cNvPr>
          <p:cNvSpPr/>
          <p:nvPr/>
        </p:nvSpPr>
        <p:spPr>
          <a:xfrm>
            <a:off x="1574854" y="1474987"/>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試験システム</a:t>
            </a:r>
            <a:br>
              <a:rPr lang="en-US" altLang="ja-JP" sz="900">
                <a:solidFill>
                  <a:srgbClr val="575757"/>
                </a:solidFill>
                <a:ea typeface="Meiryo UI" panose="020B0604030504040204" pitchFamily="50" charset="-128"/>
              </a:rPr>
            </a:br>
            <a:r>
              <a:rPr lang="en-US" altLang="ja-JP" sz="900">
                <a:solidFill>
                  <a:srgbClr val="575757"/>
                </a:solidFill>
                <a:ea typeface="Meiryo UI" panose="020B0604030504040204" pitchFamily="50" charset="-128"/>
              </a:rPr>
              <a:t>ID/</a:t>
            </a:r>
            <a:r>
              <a:rPr lang="ja-JP" altLang="en-US" sz="900">
                <a:solidFill>
                  <a:srgbClr val="575757"/>
                </a:solidFill>
                <a:ea typeface="Meiryo UI" panose="020B0604030504040204" pitchFamily="50" charset="-128"/>
              </a:rPr>
              <a:t>パスワード入力</a:t>
            </a:r>
            <a:endParaRPr lang="en-US" sz="900">
              <a:solidFill>
                <a:srgbClr val="575757"/>
              </a:solidFill>
              <a:ea typeface="Meiryo UI" panose="020B0604030504040204" pitchFamily="50" charset="-128"/>
            </a:endParaRPr>
          </a:p>
        </p:txBody>
      </p:sp>
      <p:sp>
        <p:nvSpPr>
          <p:cNvPr id="72" name="Rectangle 10">
            <a:extLst>
              <a:ext uri="{FF2B5EF4-FFF2-40B4-BE49-F238E27FC236}">
                <a16:creationId xmlns:a16="http://schemas.microsoft.com/office/drawing/2014/main" id="{68F31E4D-C505-C67A-F397-B96465CAA8C6}"/>
              </a:ext>
            </a:extLst>
          </p:cNvPr>
          <p:cNvSpPr/>
          <p:nvPr/>
        </p:nvSpPr>
        <p:spPr>
          <a:xfrm>
            <a:off x="3790577" y="1474987"/>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ID</a:t>
            </a:r>
            <a:r>
              <a:rPr lang="ja-JP" altLang="en-US" sz="900">
                <a:solidFill>
                  <a:srgbClr val="575757"/>
                </a:solidFill>
                <a:ea typeface="Meiryo UI" panose="020B0604030504040204" pitchFamily="50" charset="-128"/>
              </a:rPr>
              <a:t>移行</a:t>
            </a:r>
            <a:br>
              <a:rPr lang="en-US" altLang="ja-JP" sz="900">
                <a:solidFill>
                  <a:srgbClr val="575757"/>
                </a:solidFill>
                <a:ea typeface="Meiryo UI" panose="020B0604030504040204" pitchFamily="50" charset="-128"/>
              </a:rPr>
            </a:br>
            <a:r>
              <a:rPr lang="en-US" altLang="ja-JP" sz="900">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試験システム⇒</a:t>
            </a:r>
            <a:r>
              <a:rPr lang="en-US" altLang="ja-JP" sz="900">
                <a:solidFill>
                  <a:srgbClr val="575757"/>
                </a:solidFill>
                <a:ea typeface="Meiryo UI" panose="020B0604030504040204" pitchFamily="50" charset="-128"/>
              </a:rPr>
              <a:t>PF)</a:t>
            </a:r>
            <a:endParaRPr lang="en-US" sz="900">
              <a:solidFill>
                <a:srgbClr val="575757"/>
              </a:solidFill>
              <a:ea typeface="Meiryo UI" panose="020B0604030504040204" pitchFamily="50" charset="-128"/>
            </a:endParaRPr>
          </a:p>
        </p:txBody>
      </p:sp>
      <p:sp>
        <p:nvSpPr>
          <p:cNvPr id="76" name="テキスト ボックス 118">
            <a:extLst>
              <a:ext uri="{FF2B5EF4-FFF2-40B4-BE49-F238E27FC236}">
                <a16:creationId xmlns:a16="http://schemas.microsoft.com/office/drawing/2014/main" id="{0B9D3D10-55B0-9303-B0B3-FCEC4A9FB09F}"/>
              </a:ext>
            </a:extLst>
          </p:cNvPr>
          <p:cNvSpPr txBox="1"/>
          <p:nvPr/>
        </p:nvSpPr>
        <p:spPr>
          <a:xfrm>
            <a:off x="11722271" y="1564143"/>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cxnSp>
        <p:nvCxnSpPr>
          <p:cNvPr id="94" name="Straight Arrow Connector 16">
            <a:extLst>
              <a:ext uri="{FF2B5EF4-FFF2-40B4-BE49-F238E27FC236}">
                <a16:creationId xmlns:a16="http://schemas.microsoft.com/office/drawing/2014/main" id="{3D9381D9-80C0-FFC9-5F5D-2F7F6E60C18E}"/>
              </a:ext>
            </a:extLst>
          </p:cNvPr>
          <p:cNvCxnSpPr>
            <a:cxnSpLocks/>
            <a:stCxn id="68" idx="3"/>
          </p:cNvCxnSpPr>
          <p:nvPr/>
        </p:nvCxnSpPr>
        <p:spPr>
          <a:xfrm>
            <a:off x="2510381" y="1635145"/>
            <a:ext cx="35240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6">
            <a:extLst>
              <a:ext uri="{FF2B5EF4-FFF2-40B4-BE49-F238E27FC236}">
                <a16:creationId xmlns:a16="http://schemas.microsoft.com/office/drawing/2014/main" id="{EECF5A75-EA9C-795A-A517-06D0B228286C}"/>
              </a:ext>
            </a:extLst>
          </p:cNvPr>
          <p:cNvCxnSpPr>
            <a:cxnSpLocks/>
            <a:stCxn id="19" idx="3"/>
          </p:cNvCxnSpPr>
          <p:nvPr/>
        </p:nvCxnSpPr>
        <p:spPr>
          <a:xfrm>
            <a:off x="9174761" y="1635145"/>
            <a:ext cx="360073"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6">
            <a:extLst>
              <a:ext uri="{FF2B5EF4-FFF2-40B4-BE49-F238E27FC236}">
                <a16:creationId xmlns:a16="http://schemas.microsoft.com/office/drawing/2014/main" id="{BCFDA430-80BB-6C02-BC6E-B209078119AC}"/>
              </a:ext>
            </a:extLst>
          </p:cNvPr>
          <p:cNvCxnSpPr>
            <a:cxnSpLocks/>
            <a:stCxn id="66" idx="3"/>
            <a:endCxn id="76" idx="1"/>
          </p:cNvCxnSpPr>
          <p:nvPr/>
        </p:nvCxnSpPr>
        <p:spPr>
          <a:xfrm flipV="1">
            <a:off x="11397995" y="1635144"/>
            <a:ext cx="324276" cy="1"/>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28" name="Rectangle 15">
            <a:extLst>
              <a:ext uri="{FF2B5EF4-FFF2-40B4-BE49-F238E27FC236}">
                <a16:creationId xmlns:a16="http://schemas.microsoft.com/office/drawing/2014/main" id="{6C844B8D-8F2D-486E-4A30-2BB9048AC581}"/>
              </a:ext>
            </a:extLst>
          </p:cNvPr>
          <p:cNvSpPr/>
          <p:nvPr/>
        </p:nvSpPr>
        <p:spPr>
          <a:xfrm>
            <a:off x="1574854" y="3243738"/>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OIDC</a:t>
            </a:r>
            <a:r>
              <a:rPr lang="ja-JP" altLang="en-US" sz="900">
                <a:solidFill>
                  <a:srgbClr val="575757"/>
                </a:solidFill>
                <a:ea typeface="Meiryo UI" panose="020B0604030504040204" pitchFamily="50" charset="-128"/>
              </a:rPr>
              <a:t>情報入力</a:t>
            </a:r>
            <a:endParaRPr lang="en-US" sz="900">
              <a:solidFill>
                <a:srgbClr val="575757"/>
              </a:solidFill>
              <a:ea typeface="Meiryo UI" panose="020B0604030504040204" pitchFamily="50" charset="-128"/>
            </a:endParaRPr>
          </a:p>
        </p:txBody>
      </p:sp>
      <p:sp>
        <p:nvSpPr>
          <p:cNvPr id="130" name="Rectangle 10">
            <a:extLst>
              <a:ext uri="{FF2B5EF4-FFF2-40B4-BE49-F238E27FC236}">
                <a16:creationId xmlns:a16="http://schemas.microsoft.com/office/drawing/2014/main" id="{D1D3966A-0387-0812-2506-FD71AB24E2FB}"/>
              </a:ext>
            </a:extLst>
          </p:cNvPr>
          <p:cNvSpPr/>
          <p:nvPr/>
        </p:nvSpPr>
        <p:spPr>
          <a:xfrm>
            <a:off x="3790577" y="3243738"/>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基本情報登録</a:t>
            </a:r>
            <a:br>
              <a:rPr lang="en-US" altLang="ja-JP" sz="900">
                <a:solidFill>
                  <a:srgbClr val="575757"/>
                </a:solidFill>
                <a:ea typeface="Meiryo UI" panose="020B0604030504040204" pitchFamily="50" charset="-128"/>
              </a:rPr>
            </a:br>
            <a:r>
              <a:rPr lang="en-US" altLang="ja-JP" sz="900">
                <a:solidFill>
                  <a:srgbClr val="575757"/>
                </a:solidFill>
                <a:ea typeface="Meiryo UI" panose="020B0604030504040204" pitchFamily="50" charset="-128"/>
              </a:rPr>
              <a:t>(</a:t>
            </a:r>
            <a:r>
              <a:rPr lang="ja-JP" altLang="en-US" sz="900">
                <a:solidFill>
                  <a:srgbClr val="575757"/>
                </a:solidFill>
                <a:ea typeface="Meiryo UI" panose="020B0604030504040204" pitchFamily="50" charset="-128"/>
              </a:rPr>
              <a:t>マナビ⇒</a:t>
            </a:r>
            <a:r>
              <a:rPr lang="en-US" altLang="ja-JP" sz="900">
                <a:solidFill>
                  <a:srgbClr val="575757"/>
                </a:solidFill>
                <a:ea typeface="Meiryo UI" panose="020B0604030504040204" pitchFamily="50" charset="-128"/>
              </a:rPr>
              <a:t>PF)</a:t>
            </a:r>
            <a:endParaRPr lang="en-US" sz="900">
              <a:solidFill>
                <a:srgbClr val="575757"/>
              </a:solidFill>
              <a:ea typeface="Meiryo UI" panose="020B0604030504040204" pitchFamily="50" charset="-128"/>
            </a:endParaRPr>
          </a:p>
        </p:txBody>
      </p:sp>
      <p:sp>
        <p:nvSpPr>
          <p:cNvPr id="131" name="テキスト ボックス 118">
            <a:extLst>
              <a:ext uri="{FF2B5EF4-FFF2-40B4-BE49-F238E27FC236}">
                <a16:creationId xmlns:a16="http://schemas.microsoft.com/office/drawing/2014/main" id="{E10F9EEF-E561-4E3E-BE58-F97ACF339BB1}"/>
              </a:ext>
            </a:extLst>
          </p:cNvPr>
          <p:cNvSpPr txBox="1"/>
          <p:nvPr/>
        </p:nvSpPr>
        <p:spPr>
          <a:xfrm>
            <a:off x="7312908" y="3323020"/>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cxnSp>
        <p:nvCxnSpPr>
          <p:cNvPr id="132" name="Straight Arrow Connector 16">
            <a:extLst>
              <a:ext uri="{FF2B5EF4-FFF2-40B4-BE49-F238E27FC236}">
                <a16:creationId xmlns:a16="http://schemas.microsoft.com/office/drawing/2014/main" id="{06D2920D-4ABF-B8AD-3783-9352E3A9F0CB}"/>
              </a:ext>
            </a:extLst>
          </p:cNvPr>
          <p:cNvCxnSpPr>
            <a:cxnSpLocks/>
            <a:stCxn id="128" idx="3"/>
          </p:cNvCxnSpPr>
          <p:nvPr/>
        </p:nvCxnSpPr>
        <p:spPr>
          <a:xfrm>
            <a:off x="2510381" y="3403896"/>
            <a:ext cx="35240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39" name="Group 5">
            <a:extLst>
              <a:ext uri="{FF2B5EF4-FFF2-40B4-BE49-F238E27FC236}">
                <a16:creationId xmlns:a16="http://schemas.microsoft.com/office/drawing/2014/main" id="{BBA7791C-6EFF-61E0-59CA-29A5CE0D4636}"/>
              </a:ext>
            </a:extLst>
          </p:cNvPr>
          <p:cNvGrpSpPr/>
          <p:nvPr/>
        </p:nvGrpSpPr>
        <p:grpSpPr>
          <a:xfrm>
            <a:off x="3906059" y="5263141"/>
            <a:ext cx="403139" cy="387582"/>
            <a:chOff x="5595257" y="1820226"/>
            <a:chExt cx="403139" cy="320315"/>
          </a:xfrm>
        </p:grpSpPr>
        <p:sp>
          <p:nvSpPr>
            <p:cNvPr id="140" name="Flowchart: Sort 6">
              <a:extLst>
                <a:ext uri="{FF2B5EF4-FFF2-40B4-BE49-F238E27FC236}">
                  <a16:creationId xmlns:a16="http://schemas.microsoft.com/office/drawing/2014/main" id="{ABB03D03-1E85-87A4-CFD7-5B5936B2C051}"/>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141" name="Flowchart: Sort 7">
              <a:extLst>
                <a:ext uri="{FF2B5EF4-FFF2-40B4-BE49-F238E27FC236}">
                  <a16:creationId xmlns:a16="http://schemas.microsoft.com/office/drawing/2014/main" id="{3831C568-C3BD-95BE-D8C4-5F5C10F3029F}"/>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142" name="テキスト ボックス 118">
            <a:extLst>
              <a:ext uri="{FF2B5EF4-FFF2-40B4-BE49-F238E27FC236}">
                <a16:creationId xmlns:a16="http://schemas.microsoft.com/office/drawing/2014/main" id="{11E38032-47A5-9AD8-2705-D54B5DC483FC}"/>
              </a:ext>
            </a:extLst>
          </p:cNvPr>
          <p:cNvSpPr txBox="1"/>
          <p:nvPr/>
        </p:nvSpPr>
        <p:spPr>
          <a:xfrm>
            <a:off x="4351270" y="5273251"/>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143" name="テキスト ボックス 142">
            <a:extLst>
              <a:ext uri="{FF2B5EF4-FFF2-40B4-BE49-F238E27FC236}">
                <a16:creationId xmlns:a16="http://schemas.microsoft.com/office/drawing/2014/main" id="{E02978AF-7997-314A-D9B0-790BA5014578}"/>
              </a:ext>
            </a:extLst>
          </p:cNvPr>
          <p:cNvSpPr txBox="1"/>
          <p:nvPr/>
        </p:nvSpPr>
        <p:spPr>
          <a:xfrm>
            <a:off x="3925316" y="5660051"/>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144" name="Connector: Elbow 11">
            <a:extLst>
              <a:ext uri="{FF2B5EF4-FFF2-40B4-BE49-F238E27FC236}">
                <a16:creationId xmlns:a16="http://schemas.microsoft.com/office/drawing/2014/main" id="{8EB53D2D-4051-4AB1-8AC8-A24025E001DC}"/>
              </a:ext>
            </a:extLst>
          </p:cNvPr>
          <p:cNvCxnSpPr>
            <a:cxnSpLocks/>
          </p:cNvCxnSpPr>
          <p:nvPr/>
        </p:nvCxnSpPr>
        <p:spPr>
          <a:xfrm rot="16200000" flipH="1">
            <a:off x="4044387" y="5713964"/>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45" name="テキスト ボックス 118">
            <a:extLst>
              <a:ext uri="{FF2B5EF4-FFF2-40B4-BE49-F238E27FC236}">
                <a16:creationId xmlns:a16="http://schemas.microsoft.com/office/drawing/2014/main" id="{EBB509DD-7383-641B-C8BC-06D36B4BECAC}"/>
              </a:ext>
            </a:extLst>
          </p:cNvPr>
          <p:cNvSpPr txBox="1"/>
          <p:nvPr/>
        </p:nvSpPr>
        <p:spPr>
          <a:xfrm>
            <a:off x="3612817" y="5070132"/>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ライト会員？</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146" name="Rectangle 15">
            <a:extLst>
              <a:ext uri="{FF2B5EF4-FFF2-40B4-BE49-F238E27FC236}">
                <a16:creationId xmlns:a16="http://schemas.microsoft.com/office/drawing/2014/main" id="{AA1E4BE2-929D-A92E-D738-06370C7F0002}"/>
              </a:ext>
            </a:extLst>
          </p:cNvPr>
          <p:cNvSpPr/>
          <p:nvPr/>
        </p:nvSpPr>
        <p:spPr>
          <a:xfrm>
            <a:off x="4838060" y="5294458"/>
            <a:ext cx="935527" cy="320315"/>
          </a:xfrm>
          <a:prstGeom prst="rect">
            <a:avLst/>
          </a:prstGeom>
          <a:solidFill>
            <a:srgbClr val="EBC5D0"/>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OIDC</a:t>
            </a:r>
            <a:r>
              <a:rPr lang="ja-JP" altLang="en-US" sz="900">
                <a:solidFill>
                  <a:srgbClr val="575757"/>
                </a:solidFill>
                <a:ea typeface="Meiryo UI" panose="020B0604030504040204" pitchFamily="50" charset="-128"/>
              </a:rPr>
              <a:t>情報入力</a:t>
            </a:r>
            <a:endParaRPr lang="en-US" sz="900">
              <a:solidFill>
                <a:srgbClr val="575757"/>
              </a:solidFill>
              <a:ea typeface="Meiryo UI" panose="020B0604030504040204" pitchFamily="50" charset="-128"/>
            </a:endParaRPr>
          </a:p>
        </p:txBody>
      </p:sp>
      <p:cxnSp>
        <p:nvCxnSpPr>
          <p:cNvPr id="147" name="Straight Arrow Connector 16">
            <a:extLst>
              <a:ext uri="{FF2B5EF4-FFF2-40B4-BE49-F238E27FC236}">
                <a16:creationId xmlns:a16="http://schemas.microsoft.com/office/drawing/2014/main" id="{84029B53-E816-3B85-3CF7-718D5EE5ACDA}"/>
              </a:ext>
            </a:extLst>
          </p:cNvPr>
          <p:cNvCxnSpPr>
            <a:cxnSpLocks/>
            <a:endCxn id="146" idx="1"/>
          </p:cNvCxnSpPr>
          <p:nvPr/>
        </p:nvCxnSpPr>
        <p:spPr>
          <a:xfrm flipV="1">
            <a:off x="4290873" y="5454616"/>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48" name="Rectangle 20">
            <a:extLst>
              <a:ext uri="{FF2B5EF4-FFF2-40B4-BE49-F238E27FC236}">
                <a16:creationId xmlns:a16="http://schemas.microsoft.com/office/drawing/2014/main" id="{8F28ECCC-3704-E843-295B-4B9C66F0C069}"/>
              </a:ext>
            </a:extLst>
          </p:cNvPr>
          <p:cNvSpPr/>
          <p:nvPr/>
        </p:nvSpPr>
        <p:spPr>
          <a:xfrm>
            <a:off x="1565430" y="5742597"/>
            <a:ext cx="1363687" cy="871781"/>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●ただし、試験システムに登録されているメールアドレス情報と重複</a:t>
            </a:r>
            <a:r>
              <a:rPr lang="en-US" altLang="ja-JP" sz="1000">
                <a:solidFill>
                  <a:srgbClr val="575757"/>
                </a:solidFill>
                <a:ea typeface="Meiryo UI" panose="020B0604030504040204" pitchFamily="50" charset="-128"/>
              </a:rPr>
              <a:t>/</a:t>
            </a:r>
            <a:r>
              <a:rPr lang="ja-JP" altLang="en-US" sz="1000">
                <a:solidFill>
                  <a:srgbClr val="575757"/>
                </a:solidFill>
                <a:ea typeface="Meiryo UI" panose="020B0604030504040204" pitchFamily="50" charset="-128"/>
              </a:rPr>
              <a:t>マナビ</a:t>
            </a:r>
            <a:r>
              <a:rPr lang="en-US" altLang="ja-JP" sz="1000">
                <a:solidFill>
                  <a:srgbClr val="575757"/>
                </a:solidFill>
                <a:ea typeface="Meiryo UI" panose="020B0604030504040204" pitchFamily="50" charset="-128"/>
              </a:rPr>
              <a:t>DX</a:t>
            </a:r>
            <a:r>
              <a:rPr lang="ja-JP" altLang="en-US" sz="1000">
                <a:solidFill>
                  <a:srgbClr val="575757"/>
                </a:solidFill>
                <a:ea typeface="Meiryo UI" panose="020B0604030504040204" pitchFamily="50" charset="-128"/>
              </a:rPr>
              <a:t>の</a:t>
            </a:r>
            <a:r>
              <a:rPr lang="en-US" altLang="ja-JP" sz="1000">
                <a:solidFill>
                  <a:srgbClr val="575757"/>
                </a:solidFill>
                <a:ea typeface="Meiryo UI" panose="020B0604030504040204" pitchFamily="50" charset="-128"/>
              </a:rPr>
              <a:t>OIDC</a:t>
            </a:r>
            <a:r>
              <a:rPr lang="ja-JP" altLang="en-US" sz="1000">
                <a:solidFill>
                  <a:srgbClr val="575757"/>
                </a:solidFill>
                <a:ea typeface="Meiryo UI" panose="020B0604030504040204" pitchFamily="50" charset="-128"/>
              </a:rPr>
              <a:t>と重複する場合は、ユーザに通知</a:t>
            </a:r>
            <a:endParaRPr lang="en-US" sz="1000">
              <a:solidFill>
                <a:srgbClr val="575757"/>
              </a:solidFill>
              <a:ea typeface="Meiryo UI" panose="020B0604030504040204" pitchFamily="50" charset="-128"/>
            </a:endParaRPr>
          </a:p>
        </p:txBody>
      </p:sp>
      <p:sp>
        <p:nvSpPr>
          <p:cNvPr id="150" name="Rectangle 15">
            <a:extLst>
              <a:ext uri="{FF2B5EF4-FFF2-40B4-BE49-F238E27FC236}">
                <a16:creationId xmlns:a16="http://schemas.microsoft.com/office/drawing/2014/main" id="{8831B451-9B5D-C34A-4EA5-A44B241E2E85}"/>
              </a:ext>
            </a:extLst>
          </p:cNvPr>
          <p:cNvSpPr/>
          <p:nvPr/>
        </p:nvSpPr>
        <p:spPr>
          <a:xfrm>
            <a:off x="6133660" y="5294458"/>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OIDC</a:t>
            </a:r>
            <a:r>
              <a:rPr lang="ja-JP" altLang="en-US" sz="900">
                <a:solidFill>
                  <a:srgbClr val="575757"/>
                </a:solidFill>
                <a:ea typeface="Meiryo UI" panose="020B0604030504040204" pitchFamily="50" charset="-128"/>
              </a:rPr>
              <a:t>認証</a:t>
            </a:r>
            <a:endParaRPr lang="en-US" sz="900">
              <a:solidFill>
                <a:srgbClr val="575757"/>
              </a:solidFill>
              <a:ea typeface="Meiryo UI" panose="020B0604030504040204" pitchFamily="50" charset="-128"/>
            </a:endParaRPr>
          </a:p>
        </p:txBody>
      </p:sp>
      <p:sp>
        <p:nvSpPr>
          <p:cNvPr id="152" name="Rectangle 15">
            <a:extLst>
              <a:ext uri="{FF2B5EF4-FFF2-40B4-BE49-F238E27FC236}">
                <a16:creationId xmlns:a16="http://schemas.microsoft.com/office/drawing/2014/main" id="{CE0A408F-BBE6-221B-25D9-DFB32D852D62}"/>
              </a:ext>
            </a:extLst>
          </p:cNvPr>
          <p:cNvSpPr/>
          <p:nvPr/>
        </p:nvSpPr>
        <p:spPr>
          <a:xfrm>
            <a:off x="1574854" y="5294458"/>
            <a:ext cx="935527" cy="320315"/>
          </a:xfrm>
          <a:prstGeom prst="rect">
            <a:avLst/>
          </a:prstGeom>
          <a:solidFill>
            <a:srgbClr val="EBC5D0"/>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基本情報登録</a:t>
            </a:r>
            <a:endParaRPr lang="en-US" sz="900">
              <a:solidFill>
                <a:srgbClr val="575757"/>
              </a:solidFill>
              <a:ea typeface="Meiryo UI" panose="020B0604030504040204" pitchFamily="50" charset="-128"/>
            </a:endParaRPr>
          </a:p>
        </p:txBody>
      </p:sp>
      <p:sp>
        <p:nvSpPr>
          <p:cNvPr id="155" name="テキスト ボックス 118">
            <a:extLst>
              <a:ext uri="{FF2B5EF4-FFF2-40B4-BE49-F238E27FC236}">
                <a16:creationId xmlns:a16="http://schemas.microsoft.com/office/drawing/2014/main" id="{B74B8F67-A572-55A0-6520-E579B38E84CE}"/>
              </a:ext>
            </a:extLst>
          </p:cNvPr>
          <p:cNvSpPr txBox="1"/>
          <p:nvPr/>
        </p:nvSpPr>
        <p:spPr>
          <a:xfrm>
            <a:off x="8433935" y="5383614"/>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cxnSp>
        <p:nvCxnSpPr>
          <p:cNvPr id="159" name="Straight Arrow Connector 16">
            <a:extLst>
              <a:ext uri="{FF2B5EF4-FFF2-40B4-BE49-F238E27FC236}">
                <a16:creationId xmlns:a16="http://schemas.microsoft.com/office/drawing/2014/main" id="{1ACAA360-78E9-32A3-0AB3-A53074E69664}"/>
              </a:ext>
            </a:extLst>
          </p:cNvPr>
          <p:cNvCxnSpPr>
            <a:cxnSpLocks/>
            <a:stCxn id="146" idx="3"/>
            <a:endCxn id="150" idx="1"/>
          </p:cNvCxnSpPr>
          <p:nvPr/>
        </p:nvCxnSpPr>
        <p:spPr>
          <a:xfrm>
            <a:off x="5773587" y="5454616"/>
            <a:ext cx="360073"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63" name="Rectangle 20">
            <a:extLst>
              <a:ext uri="{FF2B5EF4-FFF2-40B4-BE49-F238E27FC236}">
                <a16:creationId xmlns:a16="http://schemas.microsoft.com/office/drawing/2014/main" id="{2B881912-C240-DBCA-5A82-827A1EF2A666}"/>
              </a:ext>
            </a:extLst>
          </p:cNvPr>
          <p:cNvSpPr/>
          <p:nvPr/>
        </p:nvSpPr>
        <p:spPr>
          <a:xfrm>
            <a:off x="4668631" y="4861735"/>
            <a:ext cx="2112315" cy="357345"/>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●ただし、マナビ</a:t>
            </a:r>
            <a:r>
              <a:rPr lang="en-US" altLang="ja-JP" sz="1000">
                <a:solidFill>
                  <a:srgbClr val="575757"/>
                </a:solidFill>
                <a:ea typeface="Meiryo UI" panose="020B0604030504040204" pitchFamily="50" charset="-128"/>
              </a:rPr>
              <a:t>DX</a:t>
            </a:r>
            <a:r>
              <a:rPr lang="ja-JP" altLang="en-US" sz="1000">
                <a:solidFill>
                  <a:srgbClr val="575757"/>
                </a:solidFill>
                <a:ea typeface="Meiryo UI" panose="020B0604030504040204" pitchFamily="50" charset="-128"/>
              </a:rPr>
              <a:t>の</a:t>
            </a:r>
            <a:r>
              <a:rPr lang="en-US" altLang="ja-JP" sz="1000">
                <a:solidFill>
                  <a:srgbClr val="575757"/>
                </a:solidFill>
                <a:ea typeface="Meiryo UI" panose="020B0604030504040204" pitchFamily="50" charset="-128"/>
              </a:rPr>
              <a:t>OIDC</a:t>
            </a:r>
            <a:r>
              <a:rPr lang="ja-JP" altLang="en-US" sz="1000">
                <a:solidFill>
                  <a:srgbClr val="575757"/>
                </a:solidFill>
                <a:ea typeface="Meiryo UI" panose="020B0604030504040204" pitchFamily="50" charset="-128"/>
              </a:rPr>
              <a:t>と重複する場合は、ユーザに通知</a:t>
            </a:r>
            <a:endParaRPr lang="en-US" sz="1000">
              <a:solidFill>
                <a:srgbClr val="575757"/>
              </a:solidFill>
              <a:ea typeface="Meiryo UI" panose="020B0604030504040204" pitchFamily="50" charset="-128"/>
            </a:endParaRPr>
          </a:p>
        </p:txBody>
      </p:sp>
      <p:sp>
        <p:nvSpPr>
          <p:cNvPr id="171" name="Rectangle 15">
            <a:extLst>
              <a:ext uri="{FF2B5EF4-FFF2-40B4-BE49-F238E27FC236}">
                <a16:creationId xmlns:a16="http://schemas.microsoft.com/office/drawing/2014/main" id="{64945006-61F3-FFEC-BC23-228A9D98D329}"/>
              </a:ext>
            </a:extLst>
          </p:cNvPr>
          <p:cNvSpPr/>
          <p:nvPr/>
        </p:nvSpPr>
        <p:spPr>
          <a:xfrm>
            <a:off x="4520924" y="6030456"/>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本人確認</a:t>
            </a:r>
            <a:endParaRPr lang="en-US" sz="900">
              <a:solidFill>
                <a:srgbClr val="575757"/>
              </a:solidFill>
              <a:ea typeface="Meiryo UI" panose="020B0604030504040204" pitchFamily="50" charset="-128"/>
            </a:endParaRPr>
          </a:p>
        </p:txBody>
      </p:sp>
      <p:sp>
        <p:nvSpPr>
          <p:cNvPr id="172" name="Rectangle 15">
            <a:extLst>
              <a:ext uri="{FF2B5EF4-FFF2-40B4-BE49-F238E27FC236}">
                <a16:creationId xmlns:a16="http://schemas.microsoft.com/office/drawing/2014/main" id="{4D6270E9-F4AE-8113-1FEC-FF5DBD065142}"/>
              </a:ext>
            </a:extLst>
          </p:cNvPr>
          <p:cNvSpPr/>
          <p:nvPr/>
        </p:nvSpPr>
        <p:spPr>
          <a:xfrm>
            <a:off x="5816524" y="6030456"/>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ja-JP" altLang="en-US" sz="900">
                <a:solidFill>
                  <a:srgbClr val="575757"/>
                </a:solidFill>
                <a:ea typeface="Meiryo UI" panose="020B0604030504040204" pitchFamily="50" charset="-128"/>
              </a:rPr>
              <a:t>本人認証</a:t>
            </a:r>
            <a:endParaRPr lang="en-US" sz="900">
              <a:solidFill>
                <a:srgbClr val="575757"/>
              </a:solidFill>
              <a:ea typeface="Meiryo UI" panose="020B0604030504040204" pitchFamily="50" charset="-128"/>
            </a:endParaRPr>
          </a:p>
        </p:txBody>
      </p:sp>
      <p:cxnSp>
        <p:nvCxnSpPr>
          <p:cNvPr id="174" name="Straight Arrow Connector 16">
            <a:extLst>
              <a:ext uri="{FF2B5EF4-FFF2-40B4-BE49-F238E27FC236}">
                <a16:creationId xmlns:a16="http://schemas.microsoft.com/office/drawing/2014/main" id="{F0238138-F93C-6419-A9C1-2CFDB588A2E5}"/>
              </a:ext>
            </a:extLst>
          </p:cNvPr>
          <p:cNvCxnSpPr>
            <a:cxnSpLocks/>
            <a:stCxn id="171" idx="3"/>
            <a:endCxn id="172" idx="1"/>
          </p:cNvCxnSpPr>
          <p:nvPr/>
        </p:nvCxnSpPr>
        <p:spPr>
          <a:xfrm>
            <a:off x="5456451" y="6190614"/>
            <a:ext cx="360073"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 name="直線コネクタ 65">
            <a:extLst>
              <a:ext uri="{FF2B5EF4-FFF2-40B4-BE49-F238E27FC236}">
                <a16:creationId xmlns:a16="http://schemas.microsoft.com/office/drawing/2014/main" id="{A89B1449-B75B-38C0-4AC4-27AF03B59A08}"/>
              </a:ext>
            </a:extLst>
          </p:cNvPr>
          <p:cNvCxnSpPr>
            <a:cxnSpLocks/>
          </p:cNvCxnSpPr>
          <p:nvPr/>
        </p:nvCxnSpPr>
        <p:spPr>
          <a:xfrm>
            <a:off x="76138" y="2893339"/>
            <a:ext cx="11791037"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6" name="直線コネクタ 65">
            <a:extLst>
              <a:ext uri="{FF2B5EF4-FFF2-40B4-BE49-F238E27FC236}">
                <a16:creationId xmlns:a16="http://schemas.microsoft.com/office/drawing/2014/main" id="{E870270C-EEF1-3C56-5050-239E7529D302}"/>
              </a:ext>
            </a:extLst>
          </p:cNvPr>
          <p:cNvCxnSpPr>
            <a:cxnSpLocks/>
          </p:cNvCxnSpPr>
          <p:nvPr/>
        </p:nvCxnSpPr>
        <p:spPr>
          <a:xfrm>
            <a:off x="76138" y="4732399"/>
            <a:ext cx="11791037" cy="0"/>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3" name="Straight Arrow Connector 16">
            <a:extLst>
              <a:ext uri="{FF2B5EF4-FFF2-40B4-BE49-F238E27FC236}">
                <a16:creationId xmlns:a16="http://schemas.microsoft.com/office/drawing/2014/main" id="{9F7F9BE3-30FE-5BDD-5B8E-FE38CA750BD6}"/>
              </a:ext>
            </a:extLst>
          </p:cNvPr>
          <p:cNvCxnSpPr>
            <a:cxnSpLocks/>
            <a:stCxn id="152" idx="3"/>
          </p:cNvCxnSpPr>
          <p:nvPr/>
        </p:nvCxnSpPr>
        <p:spPr>
          <a:xfrm flipV="1">
            <a:off x="2510381" y="5447106"/>
            <a:ext cx="476155" cy="751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88" name="Rectangle 15">
            <a:extLst>
              <a:ext uri="{FF2B5EF4-FFF2-40B4-BE49-F238E27FC236}">
                <a16:creationId xmlns:a16="http://schemas.microsoft.com/office/drawing/2014/main" id="{A552EC99-0D63-32FA-DE6B-6842CA47B137}"/>
              </a:ext>
            </a:extLst>
          </p:cNvPr>
          <p:cNvSpPr/>
          <p:nvPr/>
        </p:nvSpPr>
        <p:spPr>
          <a:xfrm>
            <a:off x="5078117" y="3236529"/>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MFA</a:t>
            </a:r>
            <a:r>
              <a:rPr lang="ja-JP" altLang="en-US" sz="900">
                <a:solidFill>
                  <a:srgbClr val="575757"/>
                </a:solidFill>
                <a:ea typeface="Meiryo UI" panose="020B0604030504040204" pitchFamily="50" charset="-128"/>
              </a:rPr>
              <a:t>認証</a:t>
            </a:r>
            <a:endParaRPr lang="en-US" sz="900">
              <a:solidFill>
                <a:srgbClr val="575757"/>
              </a:solidFill>
              <a:ea typeface="Meiryo UI" panose="020B0604030504040204" pitchFamily="50" charset="-128"/>
            </a:endParaRPr>
          </a:p>
        </p:txBody>
      </p:sp>
      <p:cxnSp>
        <p:nvCxnSpPr>
          <p:cNvPr id="189" name="Straight Arrow Connector 16">
            <a:extLst>
              <a:ext uri="{FF2B5EF4-FFF2-40B4-BE49-F238E27FC236}">
                <a16:creationId xmlns:a16="http://schemas.microsoft.com/office/drawing/2014/main" id="{C044E201-6FC0-F14E-5743-5852CBA0F613}"/>
              </a:ext>
            </a:extLst>
          </p:cNvPr>
          <p:cNvCxnSpPr>
            <a:cxnSpLocks/>
            <a:endCxn id="188" idx="1"/>
          </p:cNvCxnSpPr>
          <p:nvPr/>
        </p:nvCxnSpPr>
        <p:spPr>
          <a:xfrm>
            <a:off x="4728667" y="3396687"/>
            <a:ext cx="34945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90" name="Rectangle 15">
            <a:extLst>
              <a:ext uri="{FF2B5EF4-FFF2-40B4-BE49-F238E27FC236}">
                <a16:creationId xmlns:a16="http://schemas.microsoft.com/office/drawing/2014/main" id="{BEEDE602-649B-5E9F-6BE6-42F66308B8D2}"/>
              </a:ext>
            </a:extLst>
          </p:cNvPr>
          <p:cNvSpPr/>
          <p:nvPr/>
        </p:nvSpPr>
        <p:spPr>
          <a:xfrm>
            <a:off x="5078117" y="1474579"/>
            <a:ext cx="935527" cy="320315"/>
          </a:xfrm>
          <a:prstGeom prst="rec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lang="en-US" altLang="ja-JP" sz="900">
                <a:solidFill>
                  <a:srgbClr val="575757"/>
                </a:solidFill>
                <a:ea typeface="Meiryo UI" panose="020B0604030504040204" pitchFamily="50" charset="-128"/>
              </a:rPr>
              <a:t>MFA</a:t>
            </a:r>
            <a:r>
              <a:rPr lang="ja-JP" altLang="en-US" sz="900">
                <a:solidFill>
                  <a:srgbClr val="575757"/>
                </a:solidFill>
                <a:ea typeface="Meiryo UI" panose="020B0604030504040204" pitchFamily="50" charset="-128"/>
              </a:rPr>
              <a:t>認証</a:t>
            </a:r>
            <a:endParaRPr lang="en-US" sz="900">
              <a:solidFill>
                <a:srgbClr val="575757"/>
              </a:solidFill>
              <a:ea typeface="Meiryo UI" panose="020B0604030504040204" pitchFamily="50" charset="-128"/>
            </a:endParaRPr>
          </a:p>
        </p:txBody>
      </p:sp>
      <p:cxnSp>
        <p:nvCxnSpPr>
          <p:cNvPr id="191" name="Straight Arrow Connector 16">
            <a:extLst>
              <a:ext uri="{FF2B5EF4-FFF2-40B4-BE49-F238E27FC236}">
                <a16:creationId xmlns:a16="http://schemas.microsoft.com/office/drawing/2014/main" id="{E7607A17-A2E4-629E-0638-5E55E9256419}"/>
              </a:ext>
            </a:extLst>
          </p:cNvPr>
          <p:cNvCxnSpPr>
            <a:cxnSpLocks/>
            <a:endCxn id="190" idx="1"/>
          </p:cNvCxnSpPr>
          <p:nvPr/>
        </p:nvCxnSpPr>
        <p:spPr>
          <a:xfrm>
            <a:off x="4728667" y="1634737"/>
            <a:ext cx="349450"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194" name="グループ化 193">
            <a:extLst>
              <a:ext uri="{FF2B5EF4-FFF2-40B4-BE49-F238E27FC236}">
                <a16:creationId xmlns:a16="http://schemas.microsoft.com/office/drawing/2014/main" id="{5755111B-4E45-3BFA-2D7A-A0F87D116141}"/>
              </a:ext>
            </a:extLst>
          </p:cNvPr>
          <p:cNvGrpSpPr/>
          <p:nvPr/>
        </p:nvGrpSpPr>
        <p:grpSpPr>
          <a:xfrm>
            <a:off x="9168196" y="1241706"/>
            <a:ext cx="1294406" cy="1120369"/>
            <a:chOff x="6315404" y="1223965"/>
            <a:chExt cx="1294406" cy="1120369"/>
          </a:xfrm>
        </p:grpSpPr>
        <p:grpSp>
          <p:nvGrpSpPr>
            <p:cNvPr id="195" name="Group 5">
              <a:extLst>
                <a:ext uri="{FF2B5EF4-FFF2-40B4-BE49-F238E27FC236}">
                  <a16:creationId xmlns:a16="http://schemas.microsoft.com/office/drawing/2014/main" id="{65CD60A4-EA0B-1AB6-DE19-A2D6C913B76E}"/>
                </a:ext>
              </a:extLst>
            </p:cNvPr>
            <p:cNvGrpSpPr/>
            <p:nvPr/>
          </p:nvGrpSpPr>
          <p:grpSpPr>
            <a:xfrm>
              <a:off x="6677809" y="1416974"/>
              <a:ext cx="403139" cy="387582"/>
              <a:chOff x="5595257" y="1820226"/>
              <a:chExt cx="403139" cy="320315"/>
            </a:xfrm>
          </p:grpSpPr>
          <p:sp>
            <p:nvSpPr>
              <p:cNvPr id="201" name="Flowchart: Sort 6">
                <a:extLst>
                  <a:ext uri="{FF2B5EF4-FFF2-40B4-BE49-F238E27FC236}">
                    <a16:creationId xmlns:a16="http://schemas.microsoft.com/office/drawing/2014/main" id="{BEDFBCD9-B503-5A2C-BFB1-B51E8B759A5F}"/>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02" name="Flowchart: Sort 7">
                <a:extLst>
                  <a:ext uri="{FF2B5EF4-FFF2-40B4-BE49-F238E27FC236}">
                    <a16:creationId xmlns:a16="http://schemas.microsoft.com/office/drawing/2014/main" id="{7B7531AA-382D-6259-6079-1471941C71B4}"/>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196" name="テキスト ボックス 118">
              <a:extLst>
                <a:ext uri="{FF2B5EF4-FFF2-40B4-BE49-F238E27FC236}">
                  <a16:creationId xmlns:a16="http://schemas.microsoft.com/office/drawing/2014/main" id="{72AFAD98-CADC-0403-E777-B1D1FE879D5B}"/>
                </a:ext>
              </a:extLst>
            </p:cNvPr>
            <p:cNvSpPr txBox="1"/>
            <p:nvPr/>
          </p:nvSpPr>
          <p:spPr>
            <a:xfrm>
              <a:off x="7123020" y="14270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197" name="テキスト ボックス 118">
              <a:extLst>
                <a:ext uri="{FF2B5EF4-FFF2-40B4-BE49-F238E27FC236}">
                  <a16:creationId xmlns:a16="http://schemas.microsoft.com/office/drawing/2014/main" id="{93556098-101C-23A2-21B4-4A56C0AF4171}"/>
                </a:ext>
              </a:extLst>
            </p:cNvPr>
            <p:cNvSpPr txBox="1"/>
            <p:nvPr/>
          </p:nvSpPr>
          <p:spPr>
            <a:xfrm>
              <a:off x="6697066" y="18138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198" name="Connector: Elbow 11">
              <a:extLst>
                <a:ext uri="{FF2B5EF4-FFF2-40B4-BE49-F238E27FC236}">
                  <a16:creationId xmlns:a16="http://schemas.microsoft.com/office/drawing/2014/main" id="{CD1CDF0E-2201-E750-C55E-422F025E7B9E}"/>
                </a:ext>
              </a:extLst>
            </p:cNvPr>
            <p:cNvCxnSpPr>
              <a:cxnSpLocks/>
              <a:stCxn id="201" idx="2"/>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99" name="テキスト ボックス 118">
              <a:extLst>
                <a:ext uri="{FF2B5EF4-FFF2-40B4-BE49-F238E27FC236}">
                  <a16:creationId xmlns:a16="http://schemas.microsoft.com/office/drawing/2014/main" id="{B8E98D60-FF5C-298D-D753-6C69560296D9}"/>
                </a:ext>
              </a:extLst>
            </p:cNvPr>
            <p:cNvSpPr txBox="1"/>
            <p:nvPr/>
          </p:nvSpPr>
          <p:spPr>
            <a:xfrm>
              <a:off x="6315404" y="122396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00" name="Straight Arrow Connector 16">
              <a:extLst>
                <a:ext uri="{FF2B5EF4-FFF2-40B4-BE49-F238E27FC236}">
                  <a16:creationId xmlns:a16="http://schemas.microsoft.com/office/drawing/2014/main" id="{FA5A353D-C6FE-9B80-7953-769AC6361E14}"/>
                </a:ext>
              </a:extLst>
            </p:cNvPr>
            <p:cNvCxnSpPr>
              <a:cxnSpLocks/>
              <a:stCxn id="202" idx="3"/>
            </p:cNvCxnSpPr>
            <p:nvPr/>
          </p:nvCxnSpPr>
          <p:spPr>
            <a:xfrm flipV="1">
              <a:off x="7062623" y="1608449"/>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204" name="テキスト ボックス 118">
            <a:extLst>
              <a:ext uri="{FF2B5EF4-FFF2-40B4-BE49-F238E27FC236}">
                <a16:creationId xmlns:a16="http://schemas.microsoft.com/office/drawing/2014/main" id="{40804A7D-6291-4D09-05DA-E62E66676D86}"/>
              </a:ext>
            </a:extLst>
          </p:cNvPr>
          <p:cNvSpPr txBox="1"/>
          <p:nvPr/>
        </p:nvSpPr>
        <p:spPr>
          <a:xfrm>
            <a:off x="3531103" y="2299191"/>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sp>
        <p:nvSpPr>
          <p:cNvPr id="2" name="テキスト ボックス 118">
            <a:extLst>
              <a:ext uri="{FF2B5EF4-FFF2-40B4-BE49-F238E27FC236}">
                <a16:creationId xmlns:a16="http://schemas.microsoft.com/office/drawing/2014/main" id="{FBAE173C-C2B0-E991-1AC8-6D21DE820DA4}"/>
              </a:ext>
            </a:extLst>
          </p:cNvPr>
          <p:cNvSpPr txBox="1"/>
          <p:nvPr/>
        </p:nvSpPr>
        <p:spPr>
          <a:xfrm>
            <a:off x="10207704" y="2290585"/>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16" name="グループ化 215">
            <a:extLst>
              <a:ext uri="{FF2B5EF4-FFF2-40B4-BE49-F238E27FC236}">
                <a16:creationId xmlns:a16="http://schemas.microsoft.com/office/drawing/2014/main" id="{F5F7F0D8-B70F-7BB3-3F7D-0F92747DFFD1}"/>
              </a:ext>
            </a:extLst>
          </p:cNvPr>
          <p:cNvGrpSpPr/>
          <p:nvPr/>
        </p:nvGrpSpPr>
        <p:grpSpPr>
          <a:xfrm>
            <a:off x="2605807" y="5060307"/>
            <a:ext cx="1442647" cy="1199487"/>
            <a:chOff x="2585038" y="2990643"/>
            <a:chExt cx="1442647" cy="1199487"/>
          </a:xfrm>
        </p:grpSpPr>
        <p:grpSp>
          <p:nvGrpSpPr>
            <p:cNvPr id="217" name="グループ化 216">
              <a:extLst>
                <a:ext uri="{FF2B5EF4-FFF2-40B4-BE49-F238E27FC236}">
                  <a16:creationId xmlns:a16="http://schemas.microsoft.com/office/drawing/2014/main" id="{78FAEE8F-A192-A5A9-EB30-0251C87F7FA7}"/>
                </a:ext>
              </a:extLst>
            </p:cNvPr>
            <p:cNvGrpSpPr/>
            <p:nvPr/>
          </p:nvGrpSpPr>
          <p:grpSpPr>
            <a:xfrm>
              <a:off x="2585038" y="2990643"/>
              <a:ext cx="1294406" cy="1120369"/>
              <a:chOff x="6315404" y="1223965"/>
              <a:chExt cx="1294406" cy="1120369"/>
            </a:xfrm>
          </p:grpSpPr>
          <p:grpSp>
            <p:nvGrpSpPr>
              <p:cNvPr id="219" name="Group 5">
                <a:extLst>
                  <a:ext uri="{FF2B5EF4-FFF2-40B4-BE49-F238E27FC236}">
                    <a16:creationId xmlns:a16="http://schemas.microsoft.com/office/drawing/2014/main" id="{E74091A0-4D7A-3A08-ADCB-610D7380B839}"/>
                  </a:ext>
                </a:extLst>
              </p:cNvPr>
              <p:cNvGrpSpPr/>
              <p:nvPr/>
            </p:nvGrpSpPr>
            <p:grpSpPr>
              <a:xfrm>
                <a:off x="6677809" y="1416974"/>
                <a:ext cx="403139" cy="387582"/>
                <a:chOff x="5595257" y="1820226"/>
                <a:chExt cx="403139" cy="320315"/>
              </a:xfrm>
            </p:grpSpPr>
            <p:sp>
              <p:nvSpPr>
                <p:cNvPr id="225" name="Flowchart: Sort 6">
                  <a:extLst>
                    <a:ext uri="{FF2B5EF4-FFF2-40B4-BE49-F238E27FC236}">
                      <a16:creationId xmlns:a16="http://schemas.microsoft.com/office/drawing/2014/main" id="{A4DAFEB3-1C13-B465-F48A-6C33257C1789}"/>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26" name="Flowchart: Sort 7">
                  <a:extLst>
                    <a:ext uri="{FF2B5EF4-FFF2-40B4-BE49-F238E27FC236}">
                      <a16:creationId xmlns:a16="http://schemas.microsoft.com/office/drawing/2014/main" id="{A507F8C7-2AB2-620E-9DAC-202F25314637}"/>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220" name="テキスト ボックス 118">
                <a:extLst>
                  <a:ext uri="{FF2B5EF4-FFF2-40B4-BE49-F238E27FC236}">
                    <a16:creationId xmlns:a16="http://schemas.microsoft.com/office/drawing/2014/main" id="{AE24EBC7-7B3A-D995-A9FC-9BE0D016536F}"/>
                  </a:ext>
                </a:extLst>
              </p:cNvPr>
              <p:cNvSpPr txBox="1"/>
              <p:nvPr/>
            </p:nvSpPr>
            <p:spPr>
              <a:xfrm>
                <a:off x="7123020" y="14270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221" name="テキスト ボックス 118">
                <a:extLst>
                  <a:ext uri="{FF2B5EF4-FFF2-40B4-BE49-F238E27FC236}">
                    <a16:creationId xmlns:a16="http://schemas.microsoft.com/office/drawing/2014/main" id="{98FDDCB6-77AC-3B83-5C58-12FCFF8BDF30}"/>
                  </a:ext>
                </a:extLst>
              </p:cNvPr>
              <p:cNvSpPr txBox="1"/>
              <p:nvPr/>
            </p:nvSpPr>
            <p:spPr>
              <a:xfrm>
                <a:off x="6697066" y="18138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222" name="Connector: Elbow 11">
                <a:extLst>
                  <a:ext uri="{FF2B5EF4-FFF2-40B4-BE49-F238E27FC236}">
                    <a16:creationId xmlns:a16="http://schemas.microsoft.com/office/drawing/2014/main" id="{C0D146E2-7087-42B7-8DD8-AD3E8C7ED47C}"/>
                  </a:ext>
                </a:extLst>
              </p:cNvPr>
              <p:cNvCxnSpPr>
                <a:cxnSpLocks/>
                <a:stCxn id="225" idx="2"/>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23" name="テキスト ボックス 118">
                <a:extLst>
                  <a:ext uri="{FF2B5EF4-FFF2-40B4-BE49-F238E27FC236}">
                    <a16:creationId xmlns:a16="http://schemas.microsoft.com/office/drawing/2014/main" id="{B1EB319A-6A4D-E5FA-69D3-9A52C72556EA}"/>
                  </a:ext>
                </a:extLst>
              </p:cNvPr>
              <p:cNvSpPr txBox="1"/>
              <p:nvPr/>
            </p:nvSpPr>
            <p:spPr>
              <a:xfrm>
                <a:off x="6315404" y="122396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24" name="Straight Arrow Connector 16">
                <a:extLst>
                  <a:ext uri="{FF2B5EF4-FFF2-40B4-BE49-F238E27FC236}">
                    <a16:creationId xmlns:a16="http://schemas.microsoft.com/office/drawing/2014/main" id="{18609320-B63D-64AD-7A52-AEA3BBFEB122}"/>
                  </a:ext>
                </a:extLst>
              </p:cNvPr>
              <p:cNvCxnSpPr>
                <a:cxnSpLocks/>
                <a:stCxn id="226" idx="3"/>
              </p:cNvCxnSpPr>
              <p:nvPr/>
            </p:nvCxnSpPr>
            <p:spPr>
              <a:xfrm flipV="1">
                <a:off x="7062623" y="1608449"/>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218" name="テキスト ボックス 118">
              <a:extLst>
                <a:ext uri="{FF2B5EF4-FFF2-40B4-BE49-F238E27FC236}">
                  <a16:creationId xmlns:a16="http://schemas.microsoft.com/office/drawing/2014/main" id="{3792D9C6-5BAE-014A-89F7-8F565EE8AEA7}"/>
                </a:ext>
              </a:extLst>
            </p:cNvPr>
            <p:cNvSpPr txBox="1"/>
            <p:nvPr/>
          </p:nvSpPr>
          <p:spPr>
            <a:xfrm>
              <a:off x="3624546" y="4048128"/>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cxnSp>
        <p:nvCxnSpPr>
          <p:cNvPr id="233" name="Straight Arrow Connector 16">
            <a:extLst>
              <a:ext uri="{FF2B5EF4-FFF2-40B4-BE49-F238E27FC236}">
                <a16:creationId xmlns:a16="http://schemas.microsoft.com/office/drawing/2014/main" id="{4CDAAEA2-2C60-BFFF-831F-A074C93973CF}"/>
              </a:ext>
            </a:extLst>
          </p:cNvPr>
          <p:cNvCxnSpPr>
            <a:cxnSpLocks/>
          </p:cNvCxnSpPr>
          <p:nvPr/>
        </p:nvCxnSpPr>
        <p:spPr>
          <a:xfrm>
            <a:off x="6036103" y="1635145"/>
            <a:ext cx="35240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34" name="Straight Arrow Connector 16">
            <a:extLst>
              <a:ext uri="{FF2B5EF4-FFF2-40B4-BE49-F238E27FC236}">
                <a16:creationId xmlns:a16="http://schemas.microsoft.com/office/drawing/2014/main" id="{398A93F4-5999-3576-6AE9-3A2410386DFF}"/>
              </a:ext>
            </a:extLst>
          </p:cNvPr>
          <p:cNvCxnSpPr>
            <a:cxnSpLocks/>
          </p:cNvCxnSpPr>
          <p:nvPr/>
        </p:nvCxnSpPr>
        <p:spPr>
          <a:xfrm>
            <a:off x="6036103" y="3403896"/>
            <a:ext cx="352404" cy="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nvGrpSpPr>
          <p:cNvPr id="235" name="グループ化 234">
            <a:extLst>
              <a:ext uri="{FF2B5EF4-FFF2-40B4-BE49-F238E27FC236}">
                <a16:creationId xmlns:a16="http://schemas.microsoft.com/office/drawing/2014/main" id="{FB3EA20A-7E59-56A8-AFEC-6A0D91D0B608}"/>
              </a:ext>
            </a:extLst>
          </p:cNvPr>
          <p:cNvGrpSpPr/>
          <p:nvPr/>
        </p:nvGrpSpPr>
        <p:grpSpPr>
          <a:xfrm>
            <a:off x="6017317" y="1241706"/>
            <a:ext cx="1294406" cy="1120369"/>
            <a:chOff x="6315404" y="1223965"/>
            <a:chExt cx="1294406" cy="1120369"/>
          </a:xfrm>
        </p:grpSpPr>
        <p:grpSp>
          <p:nvGrpSpPr>
            <p:cNvPr id="236" name="Group 5">
              <a:extLst>
                <a:ext uri="{FF2B5EF4-FFF2-40B4-BE49-F238E27FC236}">
                  <a16:creationId xmlns:a16="http://schemas.microsoft.com/office/drawing/2014/main" id="{9DBED452-93BC-C1C0-77B2-C732221CEC80}"/>
                </a:ext>
              </a:extLst>
            </p:cNvPr>
            <p:cNvGrpSpPr/>
            <p:nvPr/>
          </p:nvGrpSpPr>
          <p:grpSpPr>
            <a:xfrm>
              <a:off x="6677809" y="1416974"/>
              <a:ext cx="403139" cy="387582"/>
              <a:chOff x="5595257" y="1820226"/>
              <a:chExt cx="403139" cy="320315"/>
            </a:xfrm>
          </p:grpSpPr>
          <p:sp>
            <p:nvSpPr>
              <p:cNvPr id="242" name="Flowchart: Sort 6">
                <a:extLst>
                  <a:ext uri="{FF2B5EF4-FFF2-40B4-BE49-F238E27FC236}">
                    <a16:creationId xmlns:a16="http://schemas.microsoft.com/office/drawing/2014/main" id="{20D73C3D-61A2-32ED-3873-5B9ECBEB827C}"/>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43" name="Flowchart: Sort 7">
                <a:extLst>
                  <a:ext uri="{FF2B5EF4-FFF2-40B4-BE49-F238E27FC236}">
                    <a16:creationId xmlns:a16="http://schemas.microsoft.com/office/drawing/2014/main" id="{73E3417F-25BC-5FDB-C478-B6C3E087E223}"/>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237" name="テキスト ボックス 118">
              <a:extLst>
                <a:ext uri="{FF2B5EF4-FFF2-40B4-BE49-F238E27FC236}">
                  <a16:creationId xmlns:a16="http://schemas.microsoft.com/office/drawing/2014/main" id="{3357DD52-A0FC-5606-B45A-9D0C82D30A6A}"/>
                </a:ext>
              </a:extLst>
            </p:cNvPr>
            <p:cNvSpPr txBox="1"/>
            <p:nvPr/>
          </p:nvSpPr>
          <p:spPr>
            <a:xfrm>
              <a:off x="7123020" y="14270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238" name="テキスト ボックス 118">
              <a:extLst>
                <a:ext uri="{FF2B5EF4-FFF2-40B4-BE49-F238E27FC236}">
                  <a16:creationId xmlns:a16="http://schemas.microsoft.com/office/drawing/2014/main" id="{8BE3316B-948D-B014-29DF-D11A55F8F812}"/>
                </a:ext>
              </a:extLst>
            </p:cNvPr>
            <p:cNvSpPr txBox="1"/>
            <p:nvPr/>
          </p:nvSpPr>
          <p:spPr>
            <a:xfrm>
              <a:off x="6697066" y="18138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239" name="Connector: Elbow 11">
              <a:extLst>
                <a:ext uri="{FF2B5EF4-FFF2-40B4-BE49-F238E27FC236}">
                  <a16:creationId xmlns:a16="http://schemas.microsoft.com/office/drawing/2014/main" id="{1AA4CDA8-E718-0BBD-AFAB-AEE28D819AAC}"/>
                </a:ext>
              </a:extLst>
            </p:cNvPr>
            <p:cNvCxnSpPr>
              <a:cxnSpLocks/>
              <a:stCxn id="242" idx="2"/>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40" name="テキスト ボックス 118">
              <a:extLst>
                <a:ext uri="{FF2B5EF4-FFF2-40B4-BE49-F238E27FC236}">
                  <a16:creationId xmlns:a16="http://schemas.microsoft.com/office/drawing/2014/main" id="{5349B386-8085-C517-B52C-14D7764355C4}"/>
                </a:ext>
              </a:extLst>
            </p:cNvPr>
            <p:cNvSpPr txBox="1"/>
            <p:nvPr/>
          </p:nvSpPr>
          <p:spPr>
            <a:xfrm>
              <a:off x="6315404" y="1223965"/>
              <a:ext cx="1139464" cy="141996"/>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41" name="Straight Arrow Connector 16">
              <a:extLst>
                <a:ext uri="{FF2B5EF4-FFF2-40B4-BE49-F238E27FC236}">
                  <a16:creationId xmlns:a16="http://schemas.microsoft.com/office/drawing/2014/main" id="{F2FCFEAC-F210-F545-7F8D-504AED36104D}"/>
                </a:ext>
              </a:extLst>
            </p:cNvPr>
            <p:cNvCxnSpPr>
              <a:cxnSpLocks/>
              <a:stCxn id="243" idx="3"/>
            </p:cNvCxnSpPr>
            <p:nvPr/>
          </p:nvCxnSpPr>
          <p:spPr>
            <a:xfrm flipV="1">
              <a:off x="7062623" y="1608449"/>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244" name="テキスト ボックス 118">
            <a:extLst>
              <a:ext uri="{FF2B5EF4-FFF2-40B4-BE49-F238E27FC236}">
                <a16:creationId xmlns:a16="http://schemas.microsoft.com/office/drawing/2014/main" id="{4C66BB1F-9CAA-A9C7-0369-DE8EB855F355}"/>
              </a:ext>
            </a:extLst>
          </p:cNvPr>
          <p:cNvSpPr txBox="1"/>
          <p:nvPr/>
        </p:nvSpPr>
        <p:spPr>
          <a:xfrm>
            <a:off x="7056825" y="2299191"/>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81" name="グループ化 280">
            <a:extLst>
              <a:ext uri="{FF2B5EF4-FFF2-40B4-BE49-F238E27FC236}">
                <a16:creationId xmlns:a16="http://schemas.microsoft.com/office/drawing/2014/main" id="{4F5E4100-6F91-50C4-C8E3-0B237A8F942D}"/>
              </a:ext>
            </a:extLst>
          </p:cNvPr>
          <p:cNvGrpSpPr/>
          <p:nvPr/>
        </p:nvGrpSpPr>
        <p:grpSpPr>
          <a:xfrm>
            <a:off x="2500053" y="1241706"/>
            <a:ext cx="1294406" cy="1120369"/>
            <a:chOff x="6315404" y="1223965"/>
            <a:chExt cx="1294406" cy="1120369"/>
          </a:xfrm>
        </p:grpSpPr>
        <p:grpSp>
          <p:nvGrpSpPr>
            <p:cNvPr id="282" name="Group 5">
              <a:extLst>
                <a:ext uri="{FF2B5EF4-FFF2-40B4-BE49-F238E27FC236}">
                  <a16:creationId xmlns:a16="http://schemas.microsoft.com/office/drawing/2014/main" id="{997B0517-38DC-F3C8-1A09-103A27F206F1}"/>
                </a:ext>
              </a:extLst>
            </p:cNvPr>
            <p:cNvGrpSpPr/>
            <p:nvPr/>
          </p:nvGrpSpPr>
          <p:grpSpPr>
            <a:xfrm>
              <a:off x="6677809" y="1416974"/>
              <a:ext cx="403139" cy="387582"/>
              <a:chOff x="5595257" y="1820226"/>
              <a:chExt cx="403139" cy="320315"/>
            </a:xfrm>
          </p:grpSpPr>
          <p:sp>
            <p:nvSpPr>
              <p:cNvPr id="288" name="Flowchart: Sort 6">
                <a:extLst>
                  <a:ext uri="{FF2B5EF4-FFF2-40B4-BE49-F238E27FC236}">
                    <a16:creationId xmlns:a16="http://schemas.microsoft.com/office/drawing/2014/main" id="{8983F213-9362-0AE2-43B7-1E793E627AE9}"/>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89" name="Flowchart: Sort 7">
                <a:extLst>
                  <a:ext uri="{FF2B5EF4-FFF2-40B4-BE49-F238E27FC236}">
                    <a16:creationId xmlns:a16="http://schemas.microsoft.com/office/drawing/2014/main" id="{486AAC38-AF70-3333-F059-B03F27BB7FD5}"/>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283" name="テキスト ボックス 118">
              <a:extLst>
                <a:ext uri="{FF2B5EF4-FFF2-40B4-BE49-F238E27FC236}">
                  <a16:creationId xmlns:a16="http://schemas.microsoft.com/office/drawing/2014/main" id="{DD86D9D1-CC42-5E9E-4F81-3DF17FB8EC14}"/>
                </a:ext>
              </a:extLst>
            </p:cNvPr>
            <p:cNvSpPr txBox="1"/>
            <p:nvPr/>
          </p:nvSpPr>
          <p:spPr>
            <a:xfrm>
              <a:off x="7123020" y="14270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284" name="テキスト ボックス 118">
              <a:extLst>
                <a:ext uri="{FF2B5EF4-FFF2-40B4-BE49-F238E27FC236}">
                  <a16:creationId xmlns:a16="http://schemas.microsoft.com/office/drawing/2014/main" id="{52054F1F-CDE2-D8F0-608E-96A897FB5737}"/>
                </a:ext>
              </a:extLst>
            </p:cNvPr>
            <p:cNvSpPr txBox="1"/>
            <p:nvPr/>
          </p:nvSpPr>
          <p:spPr>
            <a:xfrm>
              <a:off x="6697066" y="18138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285" name="Connector: Elbow 11">
              <a:extLst>
                <a:ext uri="{FF2B5EF4-FFF2-40B4-BE49-F238E27FC236}">
                  <a16:creationId xmlns:a16="http://schemas.microsoft.com/office/drawing/2014/main" id="{8049CC94-9F1A-469F-4093-6358A7F80D94}"/>
                </a:ext>
              </a:extLst>
            </p:cNvPr>
            <p:cNvCxnSpPr>
              <a:cxnSpLocks/>
              <a:stCxn id="288" idx="2"/>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86" name="テキスト ボックス 118">
              <a:extLst>
                <a:ext uri="{FF2B5EF4-FFF2-40B4-BE49-F238E27FC236}">
                  <a16:creationId xmlns:a16="http://schemas.microsoft.com/office/drawing/2014/main" id="{46D51F67-9CE5-B1FF-61C3-222733AE9DA0}"/>
                </a:ext>
              </a:extLst>
            </p:cNvPr>
            <p:cNvSpPr txBox="1"/>
            <p:nvPr/>
          </p:nvSpPr>
          <p:spPr>
            <a:xfrm>
              <a:off x="6315404" y="122396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87" name="Straight Arrow Connector 16">
              <a:extLst>
                <a:ext uri="{FF2B5EF4-FFF2-40B4-BE49-F238E27FC236}">
                  <a16:creationId xmlns:a16="http://schemas.microsoft.com/office/drawing/2014/main" id="{920EE9BA-AFA2-5519-16B7-97CB42AE59A7}"/>
                </a:ext>
              </a:extLst>
            </p:cNvPr>
            <p:cNvCxnSpPr>
              <a:cxnSpLocks/>
              <a:stCxn id="289" idx="3"/>
            </p:cNvCxnSpPr>
            <p:nvPr/>
          </p:nvCxnSpPr>
          <p:spPr>
            <a:xfrm flipV="1">
              <a:off x="7062623" y="1608449"/>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grpSp>
        <p:nvGrpSpPr>
          <p:cNvPr id="290" name="グループ化 289">
            <a:extLst>
              <a:ext uri="{FF2B5EF4-FFF2-40B4-BE49-F238E27FC236}">
                <a16:creationId xmlns:a16="http://schemas.microsoft.com/office/drawing/2014/main" id="{A973DAB8-AFF7-C180-3C3D-1B57FCDE620C}"/>
              </a:ext>
            </a:extLst>
          </p:cNvPr>
          <p:cNvGrpSpPr/>
          <p:nvPr/>
        </p:nvGrpSpPr>
        <p:grpSpPr>
          <a:xfrm>
            <a:off x="2500053" y="3017339"/>
            <a:ext cx="1442647" cy="1199487"/>
            <a:chOff x="2585038" y="2990643"/>
            <a:chExt cx="1442647" cy="1199487"/>
          </a:xfrm>
        </p:grpSpPr>
        <p:grpSp>
          <p:nvGrpSpPr>
            <p:cNvPr id="291" name="グループ化 290">
              <a:extLst>
                <a:ext uri="{FF2B5EF4-FFF2-40B4-BE49-F238E27FC236}">
                  <a16:creationId xmlns:a16="http://schemas.microsoft.com/office/drawing/2014/main" id="{3E18BC98-F4BE-3F5F-D3F8-701E8225E3DD}"/>
                </a:ext>
              </a:extLst>
            </p:cNvPr>
            <p:cNvGrpSpPr/>
            <p:nvPr/>
          </p:nvGrpSpPr>
          <p:grpSpPr>
            <a:xfrm>
              <a:off x="2585038" y="2990643"/>
              <a:ext cx="1294406" cy="1120369"/>
              <a:chOff x="6315404" y="1223965"/>
              <a:chExt cx="1294406" cy="1120369"/>
            </a:xfrm>
          </p:grpSpPr>
          <p:grpSp>
            <p:nvGrpSpPr>
              <p:cNvPr id="293" name="Group 5">
                <a:extLst>
                  <a:ext uri="{FF2B5EF4-FFF2-40B4-BE49-F238E27FC236}">
                    <a16:creationId xmlns:a16="http://schemas.microsoft.com/office/drawing/2014/main" id="{4C9341EA-EE26-1471-D4F3-74FFBC17C44E}"/>
                  </a:ext>
                </a:extLst>
              </p:cNvPr>
              <p:cNvGrpSpPr/>
              <p:nvPr/>
            </p:nvGrpSpPr>
            <p:grpSpPr>
              <a:xfrm>
                <a:off x="6677809" y="1416974"/>
                <a:ext cx="403139" cy="387582"/>
                <a:chOff x="5595257" y="1820226"/>
                <a:chExt cx="403139" cy="320315"/>
              </a:xfrm>
            </p:grpSpPr>
            <p:sp>
              <p:nvSpPr>
                <p:cNvPr id="299" name="Flowchart: Sort 6">
                  <a:extLst>
                    <a:ext uri="{FF2B5EF4-FFF2-40B4-BE49-F238E27FC236}">
                      <a16:creationId xmlns:a16="http://schemas.microsoft.com/office/drawing/2014/main" id="{B6D79C8D-1BC2-BDFE-AEE8-7FBA9FEC136B}"/>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300" name="Flowchart: Sort 7">
                  <a:extLst>
                    <a:ext uri="{FF2B5EF4-FFF2-40B4-BE49-F238E27FC236}">
                      <a16:creationId xmlns:a16="http://schemas.microsoft.com/office/drawing/2014/main" id="{EB3D0910-15A0-5165-0B9E-A9E8D74B10BA}"/>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294" name="テキスト ボックス 118">
                <a:extLst>
                  <a:ext uri="{FF2B5EF4-FFF2-40B4-BE49-F238E27FC236}">
                    <a16:creationId xmlns:a16="http://schemas.microsoft.com/office/drawing/2014/main" id="{19158077-DC16-EE16-2EC8-47C3AE4A5426}"/>
                  </a:ext>
                </a:extLst>
              </p:cNvPr>
              <p:cNvSpPr txBox="1"/>
              <p:nvPr/>
            </p:nvSpPr>
            <p:spPr>
              <a:xfrm>
                <a:off x="7123020" y="14270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295" name="テキスト ボックス 118">
                <a:extLst>
                  <a:ext uri="{FF2B5EF4-FFF2-40B4-BE49-F238E27FC236}">
                    <a16:creationId xmlns:a16="http://schemas.microsoft.com/office/drawing/2014/main" id="{05ADD5C5-8F88-E33A-2D45-7DAB75EFCD22}"/>
                  </a:ext>
                </a:extLst>
              </p:cNvPr>
              <p:cNvSpPr txBox="1"/>
              <p:nvPr/>
            </p:nvSpPr>
            <p:spPr>
              <a:xfrm>
                <a:off x="6697066" y="1813884"/>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296" name="Connector: Elbow 11">
                <a:extLst>
                  <a:ext uri="{FF2B5EF4-FFF2-40B4-BE49-F238E27FC236}">
                    <a16:creationId xmlns:a16="http://schemas.microsoft.com/office/drawing/2014/main" id="{5AA32916-8C74-AA7F-90E0-1F4D49891EBE}"/>
                  </a:ext>
                </a:extLst>
              </p:cNvPr>
              <p:cNvCxnSpPr>
                <a:cxnSpLocks/>
                <a:stCxn id="299" idx="2"/>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97" name="テキスト ボックス 118">
                <a:extLst>
                  <a:ext uri="{FF2B5EF4-FFF2-40B4-BE49-F238E27FC236}">
                    <a16:creationId xmlns:a16="http://schemas.microsoft.com/office/drawing/2014/main" id="{2111CA31-7DD0-931D-D5F0-A0EE42E0F83E}"/>
                  </a:ext>
                </a:extLst>
              </p:cNvPr>
              <p:cNvSpPr txBox="1"/>
              <p:nvPr/>
            </p:nvSpPr>
            <p:spPr>
              <a:xfrm>
                <a:off x="6315404" y="1223965"/>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98" name="Straight Arrow Connector 16">
                <a:extLst>
                  <a:ext uri="{FF2B5EF4-FFF2-40B4-BE49-F238E27FC236}">
                    <a16:creationId xmlns:a16="http://schemas.microsoft.com/office/drawing/2014/main" id="{C24FB6D6-2C9A-34AE-22F7-5249D778DB51}"/>
                  </a:ext>
                </a:extLst>
              </p:cNvPr>
              <p:cNvCxnSpPr>
                <a:cxnSpLocks/>
                <a:stCxn id="300" idx="3"/>
              </p:cNvCxnSpPr>
              <p:nvPr/>
            </p:nvCxnSpPr>
            <p:spPr>
              <a:xfrm flipV="1">
                <a:off x="7062623" y="1608449"/>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292" name="テキスト ボックス 118">
              <a:extLst>
                <a:ext uri="{FF2B5EF4-FFF2-40B4-BE49-F238E27FC236}">
                  <a16:creationId xmlns:a16="http://schemas.microsoft.com/office/drawing/2014/main" id="{EB88340F-455F-7872-D650-0EB2BD7B9205}"/>
                </a:ext>
              </a:extLst>
            </p:cNvPr>
            <p:cNvSpPr txBox="1"/>
            <p:nvPr/>
          </p:nvSpPr>
          <p:spPr>
            <a:xfrm>
              <a:off x="3624546" y="4048128"/>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grpSp>
        <p:nvGrpSpPr>
          <p:cNvPr id="319" name="Group 5">
            <a:extLst>
              <a:ext uri="{FF2B5EF4-FFF2-40B4-BE49-F238E27FC236}">
                <a16:creationId xmlns:a16="http://schemas.microsoft.com/office/drawing/2014/main" id="{A3B736DA-9309-7FAA-A1E5-6062C85A2C9E}"/>
              </a:ext>
            </a:extLst>
          </p:cNvPr>
          <p:cNvGrpSpPr/>
          <p:nvPr/>
        </p:nvGrpSpPr>
        <p:grpSpPr>
          <a:xfrm>
            <a:off x="7484696" y="5253316"/>
            <a:ext cx="403139" cy="387582"/>
            <a:chOff x="5595257" y="1820226"/>
            <a:chExt cx="403139" cy="320315"/>
          </a:xfrm>
        </p:grpSpPr>
        <p:sp>
          <p:nvSpPr>
            <p:cNvPr id="325" name="Flowchart: Sort 6">
              <a:extLst>
                <a:ext uri="{FF2B5EF4-FFF2-40B4-BE49-F238E27FC236}">
                  <a16:creationId xmlns:a16="http://schemas.microsoft.com/office/drawing/2014/main" id="{533C0E62-1E82-A65B-04BB-2816E2432ED9}"/>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326" name="Flowchart: Sort 7">
              <a:extLst>
                <a:ext uri="{FF2B5EF4-FFF2-40B4-BE49-F238E27FC236}">
                  <a16:creationId xmlns:a16="http://schemas.microsoft.com/office/drawing/2014/main" id="{9A4A1655-9696-0AD7-D435-900E2F55C61F}"/>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320" name="テキスト ボックス 118">
            <a:extLst>
              <a:ext uri="{FF2B5EF4-FFF2-40B4-BE49-F238E27FC236}">
                <a16:creationId xmlns:a16="http://schemas.microsoft.com/office/drawing/2014/main" id="{06CBFB87-F82F-C3A8-0621-E509A40C2DD1}"/>
              </a:ext>
            </a:extLst>
          </p:cNvPr>
          <p:cNvSpPr txBox="1"/>
          <p:nvPr/>
        </p:nvSpPr>
        <p:spPr>
          <a:xfrm>
            <a:off x="7929907" y="5263426"/>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321" name="テキスト ボックス 118">
            <a:extLst>
              <a:ext uri="{FF2B5EF4-FFF2-40B4-BE49-F238E27FC236}">
                <a16:creationId xmlns:a16="http://schemas.microsoft.com/office/drawing/2014/main" id="{45DFB9EE-7719-92A5-2A57-74B6245156E7}"/>
              </a:ext>
            </a:extLst>
          </p:cNvPr>
          <p:cNvSpPr txBox="1"/>
          <p:nvPr/>
        </p:nvSpPr>
        <p:spPr>
          <a:xfrm>
            <a:off x="7503953" y="5650226"/>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322" name="Connector: Elbow 11">
            <a:extLst>
              <a:ext uri="{FF2B5EF4-FFF2-40B4-BE49-F238E27FC236}">
                <a16:creationId xmlns:a16="http://schemas.microsoft.com/office/drawing/2014/main" id="{12995E84-2CC9-8C2B-D7A0-839BEF8BEA61}"/>
              </a:ext>
            </a:extLst>
          </p:cNvPr>
          <p:cNvCxnSpPr>
            <a:cxnSpLocks/>
            <a:endCxn id="318" idx="1"/>
          </p:cNvCxnSpPr>
          <p:nvPr/>
        </p:nvCxnSpPr>
        <p:spPr>
          <a:xfrm rot="16200000" flipH="1">
            <a:off x="7991636" y="5335527"/>
            <a:ext cx="119691" cy="730431"/>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23" name="テキスト ボックス 118">
            <a:extLst>
              <a:ext uri="{FF2B5EF4-FFF2-40B4-BE49-F238E27FC236}">
                <a16:creationId xmlns:a16="http://schemas.microsoft.com/office/drawing/2014/main" id="{6A6D8B18-ADC4-98D8-E345-F4AFB48B71EB}"/>
              </a:ext>
            </a:extLst>
          </p:cNvPr>
          <p:cNvSpPr txBox="1"/>
          <p:nvPr/>
        </p:nvSpPr>
        <p:spPr>
          <a:xfrm>
            <a:off x="7122291" y="5060307"/>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324" name="Straight Arrow Connector 16">
            <a:extLst>
              <a:ext uri="{FF2B5EF4-FFF2-40B4-BE49-F238E27FC236}">
                <a16:creationId xmlns:a16="http://schemas.microsoft.com/office/drawing/2014/main" id="{B4C08EEB-2499-5C5F-7E82-7DADE80D1279}"/>
              </a:ext>
            </a:extLst>
          </p:cNvPr>
          <p:cNvCxnSpPr>
            <a:cxnSpLocks/>
          </p:cNvCxnSpPr>
          <p:nvPr/>
        </p:nvCxnSpPr>
        <p:spPr>
          <a:xfrm flipV="1">
            <a:off x="7869510" y="5444791"/>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8" name="テキスト ボックス 118">
            <a:extLst>
              <a:ext uri="{FF2B5EF4-FFF2-40B4-BE49-F238E27FC236}">
                <a16:creationId xmlns:a16="http://schemas.microsoft.com/office/drawing/2014/main" id="{E861BC09-FA65-2FB2-87DD-02D5EE58647F}"/>
              </a:ext>
            </a:extLst>
          </p:cNvPr>
          <p:cNvSpPr txBox="1"/>
          <p:nvPr/>
        </p:nvSpPr>
        <p:spPr>
          <a:xfrm>
            <a:off x="8416697" y="5689588"/>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329" name="Straight Arrow Connector 16">
            <a:extLst>
              <a:ext uri="{FF2B5EF4-FFF2-40B4-BE49-F238E27FC236}">
                <a16:creationId xmlns:a16="http://schemas.microsoft.com/office/drawing/2014/main" id="{1EBD0393-8773-0182-29D2-394EE389C905}"/>
              </a:ext>
            </a:extLst>
          </p:cNvPr>
          <p:cNvCxnSpPr>
            <a:cxnSpLocks/>
          </p:cNvCxnSpPr>
          <p:nvPr/>
        </p:nvCxnSpPr>
        <p:spPr>
          <a:xfrm flipV="1">
            <a:off x="7069187" y="5447106"/>
            <a:ext cx="433833" cy="751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32" name="テキスト ボックス 118">
            <a:extLst>
              <a:ext uri="{FF2B5EF4-FFF2-40B4-BE49-F238E27FC236}">
                <a16:creationId xmlns:a16="http://schemas.microsoft.com/office/drawing/2014/main" id="{566653D6-10ED-2964-6EA2-172414A61FC9}"/>
              </a:ext>
            </a:extLst>
          </p:cNvPr>
          <p:cNvSpPr txBox="1"/>
          <p:nvPr/>
        </p:nvSpPr>
        <p:spPr>
          <a:xfrm>
            <a:off x="8100180" y="6119500"/>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END</a:t>
            </a:r>
          </a:p>
        </p:txBody>
      </p:sp>
      <p:grpSp>
        <p:nvGrpSpPr>
          <p:cNvPr id="333" name="Group 5">
            <a:extLst>
              <a:ext uri="{FF2B5EF4-FFF2-40B4-BE49-F238E27FC236}">
                <a16:creationId xmlns:a16="http://schemas.microsoft.com/office/drawing/2014/main" id="{87F07166-78A6-1F4F-01B0-DB7E85D7ECC2}"/>
              </a:ext>
            </a:extLst>
          </p:cNvPr>
          <p:cNvGrpSpPr/>
          <p:nvPr/>
        </p:nvGrpSpPr>
        <p:grpSpPr>
          <a:xfrm>
            <a:off x="7150941" y="5989202"/>
            <a:ext cx="403139" cy="387582"/>
            <a:chOff x="5595257" y="1820226"/>
            <a:chExt cx="403139" cy="320315"/>
          </a:xfrm>
        </p:grpSpPr>
        <p:sp>
          <p:nvSpPr>
            <p:cNvPr id="334" name="Flowchart: Sort 6">
              <a:extLst>
                <a:ext uri="{FF2B5EF4-FFF2-40B4-BE49-F238E27FC236}">
                  <a16:creationId xmlns:a16="http://schemas.microsoft.com/office/drawing/2014/main" id="{F2F36576-84F6-B97A-3641-307371529707}"/>
                </a:ext>
              </a:extLst>
            </p:cNvPr>
            <p:cNvSpPr/>
            <p:nvPr/>
          </p:nvSpPr>
          <p:spPr>
            <a:xfrm>
              <a:off x="5595257" y="1820226"/>
              <a:ext cx="403139" cy="320315"/>
            </a:xfrm>
            <a:prstGeom prst="flowChartSort">
              <a:avLst/>
            </a:prstGeom>
            <a:solidFill>
              <a:schemeClr val="bg1">
                <a:lumMod val="95000"/>
              </a:schemeClr>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335" name="Flowchart: Sort 7">
              <a:extLst>
                <a:ext uri="{FF2B5EF4-FFF2-40B4-BE49-F238E27FC236}">
                  <a16:creationId xmlns:a16="http://schemas.microsoft.com/office/drawing/2014/main" id="{E77EE4BA-8B32-D18B-691B-46B9FD49AB01}"/>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336" name="テキスト ボックス 118">
            <a:extLst>
              <a:ext uri="{FF2B5EF4-FFF2-40B4-BE49-F238E27FC236}">
                <a16:creationId xmlns:a16="http://schemas.microsoft.com/office/drawing/2014/main" id="{542DFC61-BB8C-A206-3119-648553A5EF41}"/>
              </a:ext>
            </a:extLst>
          </p:cNvPr>
          <p:cNvSpPr txBox="1"/>
          <p:nvPr/>
        </p:nvSpPr>
        <p:spPr>
          <a:xfrm>
            <a:off x="7596152" y="5999312"/>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337" name="テキスト ボックス 118">
            <a:extLst>
              <a:ext uri="{FF2B5EF4-FFF2-40B4-BE49-F238E27FC236}">
                <a16:creationId xmlns:a16="http://schemas.microsoft.com/office/drawing/2014/main" id="{FB367A73-A141-2D4E-1460-F7CD9F224344}"/>
              </a:ext>
            </a:extLst>
          </p:cNvPr>
          <p:cNvSpPr txBox="1"/>
          <p:nvPr/>
        </p:nvSpPr>
        <p:spPr>
          <a:xfrm>
            <a:off x="7170198" y="6386112"/>
            <a:ext cx="119895"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338" name="Connector: Elbow 11">
            <a:extLst>
              <a:ext uri="{FF2B5EF4-FFF2-40B4-BE49-F238E27FC236}">
                <a16:creationId xmlns:a16="http://schemas.microsoft.com/office/drawing/2014/main" id="{A72D2F66-0E0F-DA9A-3128-EF4B6F70FF8B}"/>
              </a:ext>
            </a:extLst>
          </p:cNvPr>
          <p:cNvCxnSpPr>
            <a:cxnSpLocks/>
            <a:endCxn id="341" idx="1"/>
          </p:cNvCxnSpPr>
          <p:nvPr/>
        </p:nvCxnSpPr>
        <p:spPr>
          <a:xfrm rot="16200000" flipH="1">
            <a:off x="7657881" y="6071413"/>
            <a:ext cx="119691" cy="730431"/>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39" name="テキスト ボックス 118">
            <a:extLst>
              <a:ext uri="{FF2B5EF4-FFF2-40B4-BE49-F238E27FC236}">
                <a16:creationId xmlns:a16="http://schemas.microsoft.com/office/drawing/2014/main" id="{3425FCB9-711C-1C26-E098-985E87210199}"/>
              </a:ext>
            </a:extLst>
          </p:cNvPr>
          <p:cNvSpPr txBox="1"/>
          <p:nvPr/>
        </p:nvSpPr>
        <p:spPr>
          <a:xfrm>
            <a:off x="6788536" y="5796193"/>
            <a:ext cx="1139512"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340" name="Straight Arrow Connector 16">
            <a:extLst>
              <a:ext uri="{FF2B5EF4-FFF2-40B4-BE49-F238E27FC236}">
                <a16:creationId xmlns:a16="http://schemas.microsoft.com/office/drawing/2014/main" id="{2F78E27D-BD4F-0D87-755F-99CE09DE7DDF}"/>
              </a:ext>
            </a:extLst>
          </p:cNvPr>
          <p:cNvCxnSpPr>
            <a:cxnSpLocks/>
          </p:cNvCxnSpPr>
          <p:nvPr/>
        </p:nvCxnSpPr>
        <p:spPr>
          <a:xfrm flipV="1">
            <a:off x="7535755" y="6180677"/>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41" name="テキスト ボックス 118">
            <a:extLst>
              <a:ext uri="{FF2B5EF4-FFF2-40B4-BE49-F238E27FC236}">
                <a16:creationId xmlns:a16="http://schemas.microsoft.com/office/drawing/2014/main" id="{8EF88F2D-1316-6802-20BB-49D6AA7AFD01}"/>
              </a:ext>
            </a:extLst>
          </p:cNvPr>
          <p:cNvSpPr txBox="1"/>
          <p:nvPr/>
        </p:nvSpPr>
        <p:spPr>
          <a:xfrm>
            <a:off x="8082942" y="6425474"/>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342" name="Straight Arrow Connector 16">
            <a:extLst>
              <a:ext uri="{FF2B5EF4-FFF2-40B4-BE49-F238E27FC236}">
                <a16:creationId xmlns:a16="http://schemas.microsoft.com/office/drawing/2014/main" id="{2637B5B5-0F7D-2E85-174C-2AD1A10B007D}"/>
              </a:ext>
            </a:extLst>
          </p:cNvPr>
          <p:cNvCxnSpPr>
            <a:cxnSpLocks/>
          </p:cNvCxnSpPr>
          <p:nvPr/>
        </p:nvCxnSpPr>
        <p:spPr>
          <a:xfrm flipV="1">
            <a:off x="6735432" y="6182992"/>
            <a:ext cx="433833" cy="7510"/>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 name="テキスト ボックス 118">
            <a:extLst>
              <a:ext uri="{FF2B5EF4-FFF2-40B4-BE49-F238E27FC236}">
                <a16:creationId xmlns:a16="http://schemas.microsoft.com/office/drawing/2014/main" id="{3FDCF23D-A01D-03CF-FBA9-659CD32E28CE}"/>
              </a:ext>
            </a:extLst>
          </p:cNvPr>
          <p:cNvSpPr txBox="1"/>
          <p:nvPr/>
        </p:nvSpPr>
        <p:spPr>
          <a:xfrm>
            <a:off x="10247790" y="783870"/>
            <a:ext cx="1150205" cy="251563"/>
          </a:xfrm>
          <a:prstGeom prst="rect">
            <a:avLst/>
          </a:prstGeom>
          <a:solidFill>
            <a:srgbClr val="EBC5D0"/>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ユーザ通知タイミング</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45" name="グループ化 244">
            <a:extLst>
              <a:ext uri="{FF2B5EF4-FFF2-40B4-BE49-F238E27FC236}">
                <a16:creationId xmlns:a16="http://schemas.microsoft.com/office/drawing/2014/main" id="{3258A20C-7E0A-26C5-DC46-A063D4173D82}"/>
              </a:ext>
            </a:extLst>
          </p:cNvPr>
          <p:cNvGrpSpPr/>
          <p:nvPr/>
        </p:nvGrpSpPr>
        <p:grpSpPr>
          <a:xfrm>
            <a:off x="6017317" y="3017339"/>
            <a:ext cx="1442647" cy="1199487"/>
            <a:chOff x="2585038" y="2990643"/>
            <a:chExt cx="1442647" cy="1199487"/>
          </a:xfrm>
        </p:grpSpPr>
        <p:grpSp>
          <p:nvGrpSpPr>
            <p:cNvPr id="246" name="グループ化 245">
              <a:extLst>
                <a:ext uri="{FF2B5EF4-FFF2-40B4-BE49-F238E27FC236}">
                  <a16:creationId xmlns:a16="http://schemas.microsoft.com/office/drawing/2014/main" id="{F6D417F7-587B-23DD-1CFB-BD55E14CE879}"/>
                </a:ext>
              </a:extLst>
            </p:cNvPr>
            <p:cNvGrpSpPr/>
            <p:nvPr/>
          </p:nvGrpSpPr>
          <p:grpSpPr>
            <a:xfrm>
              <a:off x="2585038" y="2990643"/>
              <a:ext cx="1294406" cy="1120369"/>
              <a:chOff x="6315404" y="1223965"/>
              <a:chExt cx="1294406" cy="1120369"/>
            </a:xfrm>
          </p:grpSpPr>
          <p:grpSp>
            <p:nvGrpSpPr>
              <p:cNvPr id="248" name="Group 5">
                <a:extLst>
                  <a:ext uri="{FF2B5EF4-FFF2-40B4-BE49-F238E27FC236}">
                    <a16:creationId xmlns:a16="http://schemas.microsoft.com/office/drawing/2014/main" id="{FD076BCF-62D3-E257-7B71-7D3DC8EB2AB4}"/>
                  </a:ext>
                </a:extLst>
              </p:cNvPr>
              <p:cNvGrpSpPr/>
              <p:nvPr/>
            </p:nvGrpSpPr>
            <p:grpSpPr>
              <a:xfrm>
                <a:off x="6677809" y="1416974"/>
                <a:ext cx="403139" cy="387582"/>
                <a:chOff x="5595257" y="1820226"/>
                <a:chExt cx="403139" cy="320315"/>
              </a:xfrm>
            </p:grpSpPr>
            <p:sp>
              <p:nvSpPr>
                <p:cNvPr id="254" name="Flowchart: Sort 6">
                  <a:extLst>
                    <a:ext uri="{FF2B5EF4-FFF2-40B4-BE49-F238E27FC236}">
                      <a16:creationId xmlns:a16="http://schemas.microsoft.com/office/drawing/2014/main" id="{F9623C6B-65B8-4644-011D-82BC96391F33}"/>
                    </a:ext>
                  </a:extLst>
                </p:cNvPr>
                <p:cNvSpPr/>
                <p:nvPr/>
              </p:nvSpPr>
              <p:spPr>
                <a:xfrm>
                  <a:off x="5595257" y="1820226"/>
                  <a:ext cx="403139" cy="320315"/>
                </a:xfrm>
                <a:prstGeom prst="flowChartSort">
                  <a:avLst/>
                </a:prstGeom>
                <a:noFill/>
                <a:ln w="9525" cap="rnd" cmpd="sng" algn="ctr">
                  <a:solidFill>
                    <a:schemeClr val="bg2"/>
                  </a:solidFill>
                  <a:prstDash val="solid"/>
                  <a:round/>
                  <a:headEnd type="none" w="med" len="med"/>
                  <a:tailEnd type="none" w="med" len="med"/>
                </a:ln>
                <a:extLst>
                  <a:ext uri="{909E8E84-426E-40DD-AFC4-6F175D3DCCD1}">
                    <a14:hiddenFill xmlns:a14="http://schemas.microsoft.com/office/drawing/2010/main">
                      <a:solidFill>
                        <a:schemeClr val="bg1">
                          <a:lumMod val="95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900">
                    <a:solidFill>
                      <a:srgbClr val="575757"/>
                    </a:solidFill>
                    <a:ea typeface="Meiryo UI" panose="020B0604030504040204" pitchFamily="50" charset="-128"/>
                  </a:endParaRPr>
                </a:p>
              </p:txBody>
            </p:sp>
            <p:sp>
              <p:nvSpPr>
                <p:cNvPr id="255" name="Flowchart: Sort 7">
                  <a:extLst>
                    <a:ext uri="{FF2B5EF4-FFF2-40B4-BE49-F238E27FC236}">
                      <a16:creationId xmlns:a16="http://schemas.microsoft.com/office/drawing/2014/main" id="{0366588C-460F-899E-7217-D76E3E8D6F6B}"/>
                    </a:ext>
                  </a:extLst>
                </p:cNvPr>
                <p:cNvSpPr/>
                <p:nvPr/>
              </p:nvSpPr>
              <p:spPr>
                <a:xfrm>
                  <a:off x="5613581" y="1834785"/>
                  <a:ext cx="366490" cy="291195"/>
                </a:xfrm>
                <a:prstGeom prst="flowChartSort">
                  <a:avLst/>
                </a:prstGeom>
                <a:solidFill>
                  <a:srgbClr val="F2F2F2"/>
                </a:solidFill>
                <a:ln w="9525" cap="rnd" cmpd="sng" algn="ctr">
                  <a:solidFill>
                    <a:srgbClr val="F2F2F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a:solidFill>
                      <a:srgbClr val="FFFFFF"/>
                    </a:solidFill>
                    <a:ea typeface="Meiryo UI" panose="020B0604030504040204" pitchFamily="50" charset="-128"/>
                  </a:endParaRPr>
                </a:p>
              </p:txBody>
            </p:sp>
          </p:grpSp>
          <p:sp>
            <p:nvSpPr>
              <p:cNvPr id="249" name="テキスト ボックス 118">
                <a:extLst>
                  <a:ext uri="{FF2B5EF4-FFF2-40B4-BE49-F238E27FC236}">
                    <a16:creationId xmlns:a16="http://schemas.microsoft.com/office/drawing/2014/main" id="{451F4395-8FF1-666D-C40A-08E13325E87E}"/>
                  </a:ext>
                </a:extLst>
              </p:cNvPr>
              <p:cNvSpPr txBox="1"/>
              <p:nvPr/>
            </p:nvSpPr>
            <p:spPr>
              <a:xfrm>
                <a:off x="7123020" y="1427084"/>
                <a:ext cx="119895" cy="1420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Y</a:t>
                </a:r>
              </a:p>
            </p:txBody>
          </p:sp>
          <p:sp>
            <p:nvSpPr>
              <p:cNvPr id="250" name="テキスト ボックス 118">
                <a:extLst>
                  <a:ext uri="{FF2B5EF4-FFF2-40B4-BE49-F238E27FC236}">
                    <a16:creationId xmlns:a16="http://schemas.microsoft.com/office/drawing/2014/main" id="{DA533BCD-767B-04A9-F043-E787493E1CA8}"/>
                  </a:ext>
                </a:extLst>
              </p:cNvPr>
              <p:cNvSpPr txBox="1"/>
              <p:nvPr/>
            </p:nvSpPr>
            <p:spPr>
              <a:xfrm>
                <a:off x="6697066" y="1813884"/>
                <a:ext cx="119895" cy="1420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N</a:t>
                </a:r>
              </a:p>
            </p:txBody>
          </p:sp>
          <p:cxnSp>
            <p:nvCxnSpPr>
              <p:cNvPr id="251" name="Connector: Elbow 11">
                <a:extLst>
                  <a:ext uri="{FF2B5EF4-FFF2-40B4-BE49-F238E27FC236}">
                    <a16:creationId xmlns:a16="http://schemas.microsoft.com/office/drawing/2014/main" id="{EB786F4E-E8D5-0544-0628-FB926E3EB6C3}"/>
                  </a:ext>
                </a:extLst>
              </p:cNvPr>
              <p:cNvCxnSpPr>
                <a:cxnSpLocks/>
                <a:stCxn id="254" idx="2"/>
              </p:cNvCxnSpPr>
              <p:nvPr/>
            </p:nvCxnSpPr>
            <p:spPr>
              <a:xfrm rot="16200000" flipH="1">
                <a:off x="6816137" y="1867797"/>
                <a:ext cx="539778" cy="413295"/>
              </a:xfrm>
              <a:prstGeom prst="bentConnector2">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52" name="テキスト ボックス 118">
                <a:extLst>
                  <a:ext uri="{FF2B5EF4-FFF2-40B4-BE49-F238E27FC236}">
                    <a16:creationId xmlns:a16="http://schemas.microsoft.com/office/drawing/2014/main" id="{0B2B9B72-8E9A-F9B2-2CAD-A3E0C57CEA68}"/>
                  </a:ext>
                </a:extLst>
              </p:cNvPr>
              <p:cNvSpPr txBox="1"/>
              <p:nvPr/>
            </p:nvSpPr>
            <p:spPr>
              <a:xfrm>
                <a:off x="6315404" y="1223965"/>
                <a:ext cx="1139512" cy="1420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認証成功？</a:t>
                </a:r>
                <a:endParaRPr kumimoji="1" lang="en-US" altLang="ja-JP" sz="1050">
                  <a:solidFill>
                    <a:srgbClr val="575757"/>
                  </a:solidFill>
                  <a:latin typeface="Trebuchet MS" panose="020B0603020202020204" pitchFamily="34" charset="0"/>
                  <a:ea typeface="Meiryo UI" panose="020B0604030504040204" pitchFamily="50" charset="-128"/>
                </a:endParaRPr>
              </a:p>
            </p:txBody>
          </p:sp>
          <p:cxnSp>
            <p:nvCxnSpPr>
              <p:cNvPr id="253" name="Straight Arrow Connector 16">
                <a:extLst>
                  <a:ext uri="{FF2B5EF4-FFF2-40B4-BE49-F238E27FC236}">
                    <a16:creationId xmlns:a16="http://schemas.microsoft.com/office/drawing/2014/main" id="{DB27FF92-2546-57C7-EC1B-14DDC8EAC7A9}"/>
                  </a:ext>
                </a:extLst>
              </p:cNvPr>
              <p:cNvCxnSpPr>
                <a:cxnSpLocks/>
                <a:stCxn id="255" idx="3"/>
              </p:cNvCxnSpPr>
              <p:nvPr/>
            </p:nvCxnSpPr>
            <p:spPr>
              <a:xfrm flipV="1">
                <a:off x="7062623" y="1608449"/>
                <a:ext cx="547187" cy="2315"/>
              </a:xfrm>
              <a:prstGeom prst="straightConnector1">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grpSp>
        <p:sp>
          <p:nvSpPr>
            <p:cNvPr id="247" name="テキスト ボックス 118">
              <a:extLst>
                <a:ext uri="{FF2B5EF4-FFF2-40B4-BE49-F238E27FC236}">
                  <a16:creationId xmlns:a16="http://schemas.microsoft.com/office/drawing/2014/main" id="{1EBF36ED-5CD9-E4AA-50DC-093CDE6650E3}"/>
                </a:ext>
              </a:extLst>
            </p:cNvPr>
            <p:cNvSpPr txBox="1"/>
            <p:nvPr/>
          </p:nvSpPr>
          <p:spPr>
            <a:xfrm>
              <a:off x="3624546" y="4048128"/>
              <a:ext cx="403139" cy="142002"/>
            </a:xfrm>
            <a:prstGeom prst="rect">
              <a:avLst/>
            </a:prstGeom>
            <a:noFill/>
            <a:ln w="9525" cap="rnd" cmpd="sng" algn="ctr">
              <a:noFill/>
              <a:prstDash val="solid"/>
              <a:roun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やり直し</a:t>
              </a: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sp>
        <p:nvSpPr>
          <p:cNvPr id="7" name="Rectangle 20">
            <a:extLst>
              <a:ext uri="{FF2B5EF4-FFF2-40B4-BE49-F238E27FC236}">
                <a16:creationId xmlns:a16="http://schemas.microsoft.com/office/drawing/2014/main" id="{8A587460-D734-F4E2-301A-1A8817B76AAD}"/>
              </a:ext>
            </a:extLst>
          </p:cNvPr>
          <p:cNvSpPr/>
          <p:nvPr/>
        </p:nvSpPr>
        <p:spPr>
          <a:xfrm>
            <a:off x="7869510" y="3260241"/>
            <a:ext cx="2741333" cy="704419"/>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●試験システム、マナビ</a:t>
            </a:r>
            <a:r>
              <a:rPr lang="en-US" altLang="ja-JP" sz="1000">
                <a:solidFill>
                  <a:srgbClr val="575757"/>
                </a:solidFill>
                <a:ea typeface="Meiryo UI" panose="020B0604030504040204" pitchFamily="50" charset="-128"/>
              </a:rPr>
              <a:t>DX</a:t>
            </a:r>
            <a:r>
              <a:rPr lang="ja-JP" altLang="en-US" sz="1000">
                <a:solidFill>
                  <a:srgbClr val="575757"/>
                </a:solidFill>
                <a:ea typeface="Meiryo UI" panose="020B0604030504040204" pitchFamily="50" charset="-128"/>
              </a:rPr>
              <a:t>両方の既存ユーザの場合、①のみを基本形として、②はマナビ</a:t>
            </a:r>
            <a:r>
              <a:rPr lang="en-US" altLang="ja-JP" sz="1000">
                <a:solidFill>
                  <a:srgbClr val="575757"/>
                </a:solidFill>
                <a:ea typeface="Meiryo UI" panose="020B0604030504040204" pitchFamily="50" charset="-128"/>
              </a:rPr>
              <a:t>DX</a:t>
            </a:r>
            <a:r>
              <a:rPr lang="ja-JP" altLang="en-US" sz="1000">
                <a:solidFill>
                  <a:srgbClr val="575757"/>
                </a:solidFill>
                <a:ea typeface="Meiryo UI" panose="020B0604030504040204" pitchFamily="50" charset="-128"/>
              </a:rPr>
              <a:t>のみ利用ユーザを対象</a:t>
            </a:r>
            <a:r>
              <a:rPr lang="en-US" altLang="ja-JP" sz="1000">
                <a:solidFill>
                  <a:srgbClr val="575757"/>
                </a:solidFill>
                <a:ea typeface="Meiryo UI" panose="020B0604030504040204" pitchFamily="50" charset="-128"/>
              </a:rPr>
              <a:t>(</a:t>
            </a:r>
            <a:r>
              <a:rPr lang="ja-JP" altLang="en-US" sz="1000">
                <a:solidFill>
                  <a:srgbClr val="575757"/>
                </a:solidFill>
                <a:ea typeface="Meiryo UI" panose="020B0604030504040204" pitchFamily="50" charset="-128"/>
              </a:rPr>
              <a:t>試験システム利用有無はフロー上ケアしない</a:t>
            </a:r>
            <a:r>
              <a:rPr lang="en-US" altLang="ja-JP" sz="1000">
                <a:solidFill>
                  <a:srgbClr val="575757"/>
                </a:solidFill>
                <a:ea typeface="Meiryo UI" panose="020B0604030504040204" pitchFamily="50" charset="-128"/>
              </a:rPr>
              <a:t>)</a:t>
            </a:r>
            <a:endParaRPr lang="en-US" sz="1000">
              <a:solidFill>
                <a:srgbClr val="575757"/>
              </a:solidFill>
              <a:ea typeface="Meiryo UI" panose="020B0604030504040204" pitchFamily="50" charset="-128"/>
            </a:endParaRPr>
          </a:p>
        </p:txBody>
      </p:sp>
      <p:sp>
        <p:nvSpPr>
          <p:cNvPr id="16" name="Rectangle 20">
            <a:extLst>
              <a:ext uri="{FF2B5EF4-FFF2-40B4-BE49-F238E27FC236}">
                <a16:creationId xmlns:a16="http://schemas.microsoft.com/office/drawing/2014/main" id="{198B8582-7797-31FD-A413-02D14589E939}"/>
              </a:ext>
            </a:extLst>
          </p:cNvPr>
          <p:cNvSpPr/>
          <p:nvPr/>
        </p:nvSpPr>
        <p:spPr>
          <a:xfrm>
            <a:off x="8988596" y="5234781"/>
            <a:ext cx="2741333" cy="704419"/>
          </a:xfrm>
          <a:prstGeom prst="rect">
            <a:avLst/>
          </a:prstGeom>
          <a:solidFill>
            <a:srgbClr val="FFFFFF"/>
          </a:solidFill>
          <a:ln w="9525" cap="rnd" cmpd="sng" algn="ctr">
            <a:solidFill>
              <a:schemeClr val="bg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36000" bIns="0" numCol="1" spcCol="0" rtlCol="0" fromWordArt="0" anchor="ctr" anchorCtr="0" forceAA="0" compatLnSpc="1">
            <a:prstTxWarp prst="textNoShape">
              <a:avLst/>
            </a:prstTxWarp>
            <a:noAutofit/>
          </a:bodyPr>
          <a:lstStyle/>
          <a:p>
            <a:r>
              <a:rPr lang="ja-JP" altLang="en-US" sz="1000">
                <a:solidFill>
                  <a:srgbClr val="575757"/>
                </a:solidFill>
                <a:ea typeface="Meiryo UI" panose="020B0604030504040204" pitchFamily="50" charset="-128"/>
              </a:rPr>
              <a:t>●基本は移行フローで対応するが、誤って新規登録のフローで対応を進めた場合、メールアドレス</a:t>
            </a:r>
            <a:r>
              <a:rPr lang="en-US" altLang="ja-JP" sz="1000">
                <a:solidFill>
                  <a:srgbClr val="575757"/>
                </a:solidFill>
                <a:ea typeface="Meiryo UI" panose="020B0604030504040204" pitchFamily="50" charset="-128"/>
              </a:rPr>
              <a:t>/OIDC</a:t>
            </a:r>
            <a:r>
              <a:rPr lang="ja-JP" altLang="en-US" sz="1000">
                <a:solidFill>
                  <a:srgbClr val="575757"/>
                </a:solidFill>
                <a:ea typeface="Meiryo UI" panose="020B0604030504040204" pitchFamily="50" charset="-128"/>
              </a:rPr>
              <a:t>で突合</a:t>
            </a:r>
            <a:endParaRPr lang="en-US" sz="1000">
              <a:solidFill>
                <a:srgbClr val="575757"/>
              </a:solidFill>
              <a:ea typeface="Meiryo UI" panose="020B0604030504040204" pitchFamily="50" charset="-128"/>
            </a:endParaRPr>
          </a:p>
        </p:txBody>
      </p:sp>
    </p:spTree>
    <p:extLst>
      <p:ext uri="{BB962C8B-B14F-4D97-AF65-F5344CB8AC3E}">
        <p14:creationId xmlns:p14="http://schemas.microsoft.com/office/powerpoint/2010/main" val="15339854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B281B4-1D81-5362-94FD-0A39A4470B13}"/>
              </a:ext>
            </a:extLst>
          </p:cNvPr>
          <p:cNvSpPr>
            <a:spLocks noGrp="1"/>
          </p:cNvSpPr>
          <p:nvPr>
            <p:ph type="title"/>
          </p:nvPr>
        </p:nvSpPr>
        <p:spPr/>
        <p:txBody>
          <a:bodyPr vert="horz"/>
          <a:lstStyle/>
          <a:p>
            <a:r>
              <a:rPr lang="en-US" altLang="ja-JP"/>
              <a:t>(</a:t>
            </a:r>
            <a:r>
              <a:rPr lang="ja-JP" altLang="en-US"/>
              <a:t>参考</a:t>
            </a:r>
            <a:r>
              <a:rPr lang="en-US" altLang="ja-JP"/>
              <a:t>)</a:t>
            </a:r>
            <a:r>
              <a:rPr lang="ja-JP" altLang="en-US"/>
              <a:t> </a:t>
            </a:r>
            <a:r>
              <a:rPr lang="en-US" altLang="ja-JP"/>
              <a:t>ID</a:t>
            </a:r>
            <a:r>
              <a:rPr lang="ja-JP" altLang="en-US"/>
              <a:t>紐付け時のリスク</a:t>
            </a:r>
            <a:endParaRPr lang="en-US"/>
          </a:p>
        </p:txBody>
      </p:sp>
      <p:grpSp>
        <p:nvGrpSpPr>
          <p:cNvPr id="3" name="bcgBugs_Gender-neutral Front ">
            <a:extLst>
              <a:ext uri="{FF2B5EF4-FFF2-40B4-BE49-F238E27FC236}">
                <a16:creationId xmlns:a16="http://schemas.microsoft.com/office/drawing/2014/main" id="{DC1C1058-6F93-4AF9-60F2-6CD1D84C59C3}"/>
              </a:ext>
            </a:extLst>
          </p:cNvPr>
          <p:cNvGrpSpPr>
            <a:grpSpLocks noChangeAspect="1"/>
          </p:cNvGrpSpPr>
          <p:nvPr/>
        </p:nvGrpSpPr>
        <p:grpSpPr bwMode="auto">
          <a:xfrm>
            <a:off x="1597152" y="1847089"/>
            <a:ext cx="457200" cy="457200"/>
            <a:chOff x="2652" y="972"/>
            <a:chExt cx="2376" cy="2376"/>
          </a:xfrm>
        </p:grpSpPr>
        <p:sp>
          <p:nvSpPr>
            <p:cNvPr id="4" name="AutoShape 3">
              <a:extLst>
                <a:ext uri="{FF2B5EF4-FFF2-40B4-BE49-F238E27FC236}">
                  <a16:creationId xmlns:a16="http://schemas.microsoft.com/office/drawing/2014/main" id="{06FAEEBF-78B1-A4D2-ED65-244B0CDFDFFE}"/>
                </a:ext>
              </a:extLst>
            </p:cNvPr>
            <p:cNvSpPr>
              <a:spLocks noChangeAspect="1" noChangeArrowheads="1" noTextEdit="1"/>
            </p:cNvSpPr>
            <p:nvPr/>
          </p:nvSpPr>
          <p:spPr bwMode="auto">
            <a:xfrm>
              <a:off x="2652" y="972"/>
              <a:ext cx="2376" cy="2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5">
              <a:extLst>
                <a:ext uri="{FF2B5EF4-FFF2-40B4-BE49-F238E27FC236}">
                  <a16:creationId xmlns:a16="http://schemas.microsoft.com/office/drawing/2014/main" id="{5D94C813-E338-F9BB-4979-B3445AA0BC5E}"/>
                </a:ext>
              </a:extLst>
            </p:cNvPr>
            <p:cNvSpPr>
              <a:spLocks noEditPoints="1"/>
            </p:cNvSpPr>
            <p:nvPr/>
          </p:nvSpPr>
          <p:spPr bwMode="auto">
            <a:xfrm>
              <a:off x="2795" y="1181"/>
              <a:ext cx="2093" cy="1960"/>
            </a:xfrm>
            <a:custGeom>
              <a:avLst/>
              <a:gdLst>
                <a:gd name="T0" fmla="*/ 241 w 880"/>
                <a:gd name="T1" fmla="*/ 408 h 824"/>
                <a:gd name="T2" fmla="*/ 311 w 880"/>
                <a:gd name="T3" fmla="*/ 556 h 824"/>
                <a:gd name="T4" fmla="*/ 311 w 880"/>
                <a:gd name="T5" fmla="*/ 604 h 824"/>
                <a:gd name="T6" fmla="*/ 315 w 880"/>
                <a:gd name="T7" fmla="*/ 609 h 824"/>
                <a:gd name="T8" fmla="*/ 333 w 880"/>
                <a:gd name="T9" fmla="*/ 628 h 824"/>
                <a:gd name="T10" fmla="*/ 333 w 880"/>
                <a:gd name="T11" fmla="*/ 575 h 824"/>
                <a:gd name="T12" fmla="*/ 440 w 880"/>
                <a:gd name="T13" fmla="*/ 622 h 824"/>
                <a:gd name="T14" fmla="*/ 547 w 880"/>
                <a:gd name="T15" fmla="*/ 575 h 824"/>
                <a:gd name="T16" fmla="*/ 547 w 880"/>
                <a:gd name="T17" fmla="*/ 628 h 824"/>
                <a:gd name="T18" fmla="*/ 565 w 880"/>
                <a:gd name="T19" fmla="*/ 609 h 824"/>
                <a:gd name="T20" fmla="*/ 569 w 880"/>
                <a:gd name="T21" fmla="*/ 604 h 824"/>
                <a:gd name="T22" fmla="*/ 569 w 880"/>
                <a:gd name="T23" fmla="*/ 556 h 824"/>
                <a:gd name="T24" fmla="*/ 639 w 880"/>
                <a:gd name="T25" fmla="*/ 408 h 824"/>
                <a:gd name="T26" fmla="*/ 673 w 880"/>
                <a:gd name="T27" fmla="*/ 355 h 824"/>
                <a:gd name="T28" fmla="*/ 673 w 880"/>
                <a:gd name="T29" fmla="*/ 353 h 824"/>
                <a:gd name="T30" fmla="*/ 648 w 880"/>
                <a:gd name="T31" fmla="*/ 365 h 824"/>
                <a:gd name="T32" fmla="*/ 625 w 880"/>
                <a:gd name="T33" fmla="*/ 391 h 824"/>
                <a:gd name="T34" fmla="*/ 620 w 880"/>
                <a:gd name="T35" fmla="*/ 397 h 824"/>
                <a:gd name="T36" fmla="*/ 550 w 880"/>
                <a:gd name="T37" fmla="*/ 545 h 824"/>
                <a:gd name="T38" fmla="*/ 440 w 880"/>
                <a:gd name="T39" fmla="*/ 601 h 824"/>
                <a:gd name="T40" fmla="*/ 330 w 880"/>
                <a:gd name="T41" fmla="*/ 545 h 824"/>
                <a:gd name="T42" fmla="*/ 260 w 880"/>
                <a:gd name="T43" fmla="*/ 397 h 824"/>
                <a:gd name="T44" fmla="*/ 255 w 880"/>
                <a:gd name="T45" fmla="*/ 391 h 824"/>
                <a:gd name="T46" fmla="*/ 232 w 880"/>
                <a:gd name="T47" fmla="*/ 365 h 824"/>
                <a:gd name="T48" fmla="*/ 207 w 880"/>
                <a:gd name="T49" fmla="*/ 353 h 824"/>
                <a:gd name="T50" fmla="*/ 207 w 880"/>
                <a:gd name="T51" fmla="*/ 356 h 824"/>
                <a:gd name="T52" fmla="*/ 241 w 880"/>
                <a:gd name="T53" fmla="*/ 408 h 824"/>
                <a:gd name="T54" fmla="*/ 877 w 880"/>
                <a:gd name="T55" fmla="*/ 809 h 824"/>
                <a:gd name="T56" fmla="*/ 771 w 880"/>
                <a:gd name="T57" fmla="*/ 654 h 824"/>
                <a:gd name="T58" fmla="*/ 582 w 880"/>
                <a:gd name="T59" fmla="*/ 622 h 824"/>
                <a:gd name="T60" fmla="*/ 569 w 880"/>
                <a:gd name="T61" fmla="*/ 637 h 824"/>
                <a:gd name="T62" fmla="*/ 567 w 880"/>
                <a:gd name="T63" fmla="*/ 639 h 824"/>
                <a:gd name="T64" fmla="*/ 440 w 880"/>
                <a:gd name="T65" fmla="*/ 690 h 824"/>
                <a:gd name="T66" fmla="*/ 313 w 880"/>
                <a:gd name="T67" fmla="*/ 639 h 824"/>
                <a:gd name="T68" fmla="*/ 311 w 880"/>
                <a:gd name="T69" fmla="*/ 637 h 824"/>
                <a:gd name="T70" fmla="*/ 298 w 880"/>
                <a:gd name="T71" fmla="*/ 622 h 824"/>
                <a:gd name="T72" fmla="*/ 109 w 880"/>
                <a:gd name="T73" fmla="*/ 654 h 824"/>
                <a:gd name="T74" fmla="*/ 3 w 880"/>
                <a:gd name="T75" fmla="*/ 809 h 824"/>
                <a:gd name="T76" fmla="*/ 13 w 880"/>
                <a:gd name="T77" fmla="*/ 824 h 824"/>
                <a:gd name="T78" fmla="*/ 867 w 880"/>
                <a:gd name="T79" fmla="*/ 824 h 824"/>
                <a:gd name="T80" fmla="*/ 877 w 880"/>
                <a:gd name="T81" fmla="*/ 809 h 824"/>
                <a:gd name="T82" fmla="*/ 315 w 880"/>
                <a:gd name="T83" fmla="*/ 200 h 824"/>
                <a:gd name="T84" fmla="*/ 328 w 880"/>
                <a:gd name="T85" fmla="*/ 192 h 824"/>
                <a:gd name="T86" fmla="*/ 350 w 880"/>
                <a:gd name="T87" fmla="*/ 186 h 824"/>
                <a:gd name="T88" fmla="*/ 618 w 880"/>
                <a:gd name="T89" fmla="*/ 354 h 824"/>
                <a:gd name="T90" fmla="*/ 651 w 880"/>
                <a:gd name="T91" fmla="*/ 353 h 824"/>
                <a:gd name="T92" fmla="*/ 656 w 880"/>
                <a:gd name="T93" fmla="*/ 351 h 824"/>
                <a:gd name="T94" fmla="*/ 666 w 880"/>
                <a:gd name="T95" fmla="*/ 347 h 824"/>
                <a:gd name="T96" fmla="*/ 672 w 880"/>
                <a:gd name="T97" fmla="*/ 344 h 824"/>
                <a:gd name="T98" fmla="*/ 688 w 880"/>
                <a:gd name="T99" fmla="*/ 333 h 824"/>
                <a:gd name="T100" fmla="*/ 672 w 880"/>
                <a:gd name="T101" fmla="*/ 282 h 824"/>
                <a:gd name="T102" fmla="*/ 673 w 880"/>
                <a:gd name="T103" fmla="*/ 237 h 824"/>
                <a:gd name="T104" fmla="*/ 442 w 880"/>
                <a:gd name="T105" fmla="*/ 0 h 824"/>
                <a:gd name="T106" fmla="*/ 211 w 880"/>
                <a:gd name="T107" fmla="*/ 237 h 824"/>
                <a:gd name="T108" fmla="*/ 224 w 880"/>
                <a:gd name="T109" fmla="*/ 335 h 824"/>
                <a:gd name="T110" fmla="*/ 315 w 880"/>
                <a:gd name="T111" fmla="*/ 200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0" h="824">
                  <a:moveTo>
                    <a:pt x="241" y="408"/>
                  </a:moveTo>
                  <a:cubicBezTo>
                    <a:pt x="252" y="436"/>
                    <a:pt x="289" y="529"/>
                    <a:pt x="311" y="556"/>
                  </a:cubicBezTo>
                  <a:cubicBezTo>
                    <a:pt x="311" y="604"/>
                    <a:pt x="311" y="604"/>
                    <a:pt x="311" y="604"/>
                  </a:cubicBezTo>
                  <a:cubicBezTo>
                    <a:pt x="315" y="609"/>
                    <a:pt x="315" y="609"/>
                    <a:pt x="315" y="609"/>
                  </a:cubicBezTo>
                  <a:cubicBezTo>
                    <a:pt x="316" y="610"/>
                    <a:pt x="321" y="618"/>
                    <a:pt x="333" y="628"/>
                  </a:cubicBezTo>
                  <a:cubicBezTo>
                    <a:pt x="333" y="575"/>
                    <a:pt x="333" y="575"/>
                    <a:pt x="333" y="575"/>
                  </a:cubicBezTo>
                  <a:cubicBezTo>
                    <a:pt x="361" y="596"/>
                    <a:pt x="408" y="622"/>
                    <a:pt x="440" y="622"/>
                  </a:cubicBezTo>
                  <a:cubicBezTo>
                    <a:pt x="472" y="622"/>
                    <a:pt x="519" y="596"/>
                    <a:pt x="547" y="575"/>
                  </a:cubicBezTo>
                  <a:cubicBezTo>
                    <a:pt x="547" y="628"/>
                    <a:pt x="547" y="628"/>
                    <a:pt x="547" y="628"/>
                  </a:cubicBezTo>
                  <a:cubicBezTo>
                    <a:pt x="559" y="618"/>
                    <a:pt x="564" y="610"/>
                    <a:pt x="565" y="609"/>
                  </a:cubicBezTo>
                  <a:cubicBezTo>
                    <a:pt x="569" y="604"/>
                    <a:pt x="569" y="604"/>
                    <a:pt x="569" y="604"/>
                  </a:cubicBezTo>
                  <a:cubicBezTo>
                    <a:pt x="569" y="556"/>
                    <a:pt x="569" y="556"/>
                    <a:pt x="569" y="556"/>
                  </a:cubicBezTo>
                  <a:cubicBezTo>
                    <a:pt x="591" y="529"/>
                    <a:pt x="628" y="436"/>
                    <a:pt x="639" y="408"/>
                  </a:cubicBezTo>
                  <a:cubicBezTo>
                    <a:pt x="664" y="393"/>
                    <a:pt x="671" y="366"/>
                    <a:pt x="673" y="355"/>
                  </a:cubicBezTo>
                  <a:cubicBezTo>
                    <a:pt x="673" y="353"/>
                    <a:pt x="673" y="353"/>
                    <a:pt x="673" y="353"/>
                  </a:cubicBezTo>
                  <a:cubicBezTo>
                    <a:pt x="648" y="365"/>
                    <a:pt x="648" y="365"/>
                    <a:pt x="648" y="365"/>
                  </a:cubicBezTo>
                  <a:cubicBezTo>
                    <a:pt x="644" y="375"/>
                    <a:pt x="638" y="385"/>
                    <a:pt x="625" y="391"/>
                  </a:cubicBezTo>
                  <a:cubicBezTo>
                    <a:pt x="623" y="392"/>
                    <a:pt x="621" y="394"/>
                    <a:pt x="620" y="397"/>
                  </a:cubicBezTo>
                  <a:cubicBezTo>
                    <a:pt x="600" y="447"/>
                    <a:pt x="564" y="532"/>
                    <a:pt x="550" y="545"/>
                  </a:cubicBezTo>
                  <a:cubicBezTo>
                    <a:pt x="528" y="564"/>
                    <a:pt x="471" y="601"/>
                    <a:pt x="440" y="601"/>
                  </a:cubicBezTo>
                  <a:cubicBezTo>
                    <a:pt x="408" y="601"/>
                    <a:pt x="352" y="564"/>
                    <a:pt x="330" y="545"/>
                  </a:cubicBezTo>
                  <a:cubicBezTo>
                    <a:pt x="316" y="532"/>
                    <a:pt x="280" y="447"/>
                    <a:pt x="260" y="397"/>
                  </a:cubicBezTo>
                  <a:cubicBezTo>
                    <a:pt x="259" y="394"/>
                    <a:pt x="257" y="392"/>
                    <a:pt x="255" y="391"/>
                  </a:cubicBezTo>
                  <a:cubicBezTo>
                    <a:pt x="242" y="385"/>
                    <a:pt x="236" y="374"/>
                    <a:pt x="232" y="365"/>
                  </a:cubicBezTo>
                  <a:cubicBezTo>
                    <a:pt x="207" y="353"/>
                    <a:pt x="207" y="353"/>
                    <a:pt x="207" y="353"/>
                  </a:cubicBezTo>
                  <a:cubicBezTo>
                    <a:pt x="207" y="356"/>
                    <a:pt x="207" y="356"/>
                    <a:pt x="207" y="356"/>
                  </a:cubicBezTo>
                  <a:cubicBezTo>
                    <a:pt x="210" y="369"/>
                    <a:pt x="217" y="394"/>
                    <a:pt x="241" y="408"/>
                  </a:cubicBezTo>
                  <a:close/>
                  <a:moveTo>
                    <a:pt x="877" y="809"/>
                  </a:moveTo>
                  <a:cubicBezTo>
                    <a:pt x="864" y="773"/>
                    <a:pt x="825" y="678"/>
                    <a:pt x="771" y="654"/>
                  </a:cubicBezTo>
                  <a:cubicBezTo>
                    <a:pt x="705" y="623"/>
                    <a:pt x="582" y="622"/>
                    <a:pt x="582" y="622"/>
                  </a:cubicBezTo>
                  <a:cubicBezTo>
                    <a:pt x="582" y="622"/>
                    <a:pt x="578" y="628"/>
                    <a:pt x="569" y="637"/>
                  </a:cubicBezTo>
                  <a:cubicBezTo>
                    <a:pt x="568" y="638"/>
                    <a:pt x="567" y="638"/>
                    <a:pt x="567" y="639"/>
                  </a:cubicBezTo>
                  <a:cubicBezTo>
                    <a:pt x="545" y="659"/>
                    <a:pt x="503" y="689"/>
                    <a:pt x="440" y="690"/>
                  </a:cubicBezTo>
                  <a:cubicBezTo>
                    <a:pt x="377" y="689"/>
                    <a:pt x="335" y="659"/>
                    <a:pt x="313" y="639"/>
                  </a:cubicBezTo>
                  <a:cubicBezTo>
                    <a:pt x="313" y="638"/>
                    <a:pt x="312" y="638"/>
                    <a:pt x="311" y="637"/>
                  </a:cubicBezTo>
                  <a:cubicBezTo>
                    <a:pt x="302" y="628"/>
                    <a:pt x="298" y="622"/>
                    <a:pt x="298" y="622"/>
                  </a:cubicBezTo>
                  <a:cubicBezTo>
                    <a:pt x="298" y="622"/>
                    <a:pt x="175" y="623"/>
                    <a:pt x="109" y="654"/>
                  </a:cubicBezTo>
                  <a:cubicBezTo>
                    <a:pt x="55" y="678"/>
                    <a:pt x="16" y="773"/>
                    <a:pt x="3" y="809"/>
                  </a:cubicBezTo>
                  <a:cubicBezTo>
                    <a:pt x="0" y="816"/>
                    <a:pt x="5" y="824"/>
                    <a:pt x="13" y="824"/>
                  </a:cubicBezTo>
                  <a:cubicBezTo>
                    <a:pt x="867" y="824"/>
                    <a:pt x="867" y="824"/>
                    <a:pt x="867" y="824"/>
                  </a:cubicBezTo>
                  <a:cubicBezTo>
                    <a:pt x="875" y="824"/>
                    <a:pt x="880" y="816"/>
                    <a:pt x="877" y="809"/>
                  </a:cubicBezTo>
                  <a:close/>
                  <a:moveTo>
                    <a:pt x="315" y="200"/>
                  </a:moveTo>
                  <a:cubicBezTo>
                    <a:pt x="318" y="197"/>
                    <a:pt x="323" y="194"/>
                    <a:pt x="328" y="192"/>
                  </a:cubicBezTo>
                  <a:cubicBezTo>
                    <a:pt x="335" y="188"/>
                    <a:pt x="342" y="186"/>
                    <a:pt x="350" y="186"/>
                  </a:cubicBezTo>
                  <a:cubicBezTo>
                    <a:pt x="488" y="194"/>
                    <a:pt x="592" y="340"/>
                    <a:pt x="618" y="354"/>
                  </a:cubicBezTo>
                  <a:cubicBezTo>
                    <a:pt x="627" y="360"/>
                    <a:pt x="639" y="358"/>
                    <a:pt x="651" y="353"/>
                  </a:cubicBezTo>
                  <a:cubicBezTo>
                    <a:pt x="653" y="353"/>
                    <a:pt x="655" y="352"/>
                    <a:pt x="656" y="351"/>
                  </a:cubicBezTo>
                  <a:cubicBezTo>
                    <a:pt x="666" y="347"/>
                    <a:pt x="666" y="347"/>
                    <a:pt x="666" y="347"/>
                  </a:cubicBezTo>
                  <a:cubicBezTo>
                    <a:pt x="668" y="346"/>
                    <a:pt x="670" y="345"/>
                    <a:pt x="672" y="344"/>
                  </a:cubicBezTo>
                  <a:cubicBezTo>
                    <a:pt x="682" y="338"/>
                    <a:pt x="688" y="333"/>
                    <a:pt x="688" y="333"/>
                  </a:cubicBezTo>
                  <a:cubicBezTo>
                    <a:pt x="675" y="313"/>
                    <a:pt x="671" y="295"/>
                    <a:pt x="672" y="282"/>
                  </a:cubicBezTo>
                  <a:cubicBezTo>
                    <a:pt x="674" y="268"/>
                    <a:pt x="673" y="252"/>
                    <a:pt x="673" y="237"/>
                  </a:cubicBezTo>
                  <a:cubicBezTo>
                    <a:pt x="673" y="106"/>
                    <a:pt x="573" y="0"/>
                    <a:pt x="442" y="0"/>
                  </a:cubicBezTo>
                  <a:cubicBezTo>
                    <a:pt x="312" y="0"/>
                    <a:pt x="211" y="106"/>
                    <a:pt x="211" y="237"/>
                  </a:cubicBezTo>
                  <a:cubicBezTo>
                    <a:pt x="211" y="266"/>
                    <a:pt x="216" y="324"/>
                    <a:pt x="224" y="335"/>
                  </a:cubicBezTo>
                  <a:cubicBezTo>
                    <a:pt x="247" y="356"/>
                    <a:pt x="250" y="244"/>
                    <a:pt x="315" y="20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 name="bcgBugs_Key ">
            <a:extLst>
              <a:ext uri="{FF2B5EF4-FFF2-40B4-BE49-F238E27FC236}">
                <a16:creationId xmlns:a16="http://schemas.microsoft.com/office/drawing/2014/main" id="{B941DE9C-6204-E356-8F43-58397E38666A}"/>
              </a:ext>
            </a:extLst>
          </p:cNvPr>
          <p:cNvGrpSpPr>
            <a:grpSpLocks noChangeAspect="1"/>
          </p:cNvGrpSpPr>
          <p:nvPr/>
        </p:nvGrpSpPr>
        <p:grpSpPr bwMode="auto">
          <a:xfrm>
            <a:off x="874776" y="2839327"/>
            <a:ext cx="456753" cy="457200"/>
            <a:chOff x="2818" y="1137"/>
            <a:chExt cx="2044" cy="2046"/>
          </a:xfrm>
        </p:grpSpPr>
        <p:sp>
          <p:nvSpPr>
            <p:cNvPr id="7" name="AutoShape 7">
              <a:extLst>
                <a:ext uri="{FF2B5EF4-FFF2-40B4-BE49-F238E27FC236}">
                  <a16:creationId xmlns:a16="http://schemas.microsoft.com/office/drawing/2014/main" id="{A80A8768-D766-78BE-6902-B7C652BE265A}"/>
                </a:ext>
              </a:extLst>
            </p:cNvPr>
            <p:cNvSpPr>
              <a:spLocks noChangeAspect="1" noChangeArrowheads="1" noTextEdit="1"/>
            </p:cNvSpPr>
            <p:nvPr/>
          </p:nvSpPr>
          <p:spPr bwMode="auto">
            <a:xfrm>
              <a:off x="2818" y="1137"/>
              <a:ext cx="2044"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0">
              <a:extLst>
                <a:ext uri="{FF2B5EF4-FFF2-40B4-BE49-F238E27FC236}">
                  <a16:creationId xmlns:a16="http://schemas.microsoft.com/office/drawing/2014/main" id="{2FBE3A43-AC09-FA4A-160B-14573290CD87}"/>
                </a:ext>
              </a:extLst>
            </p:cNvPr>
            <p:cNvSpPr>
              <a:spLocks noEditPoints="1"/>
            </p:cNvSpPr>
            <p:nvPr/>
          </p:nvSpPr>
          <p:spPr bwMode="auto">
            <a:xfrm>
              <a:off x="2941" y="1721"/>
              <a:ext cx="1806" cy="880"/>
            </a:xfrm>
            <a:custGeom>
              <a:avLst/>
              <a:gdLst>
                <a:gd name="T0" fmla="*/ 873 w 883"/>
                <a:gd name="T1" fmla="*/ 190 h 430"/>
                <a:gd name="T2" fmla="*/ 821 w 883"/>
                <a:gd name="T3" fmla="*/ 139 h 430"/>
                <a:gd name="T4" fmla="*/ 369 w 883"/>
                <a:gd name="T5" fmla="*/ 139 h 430"/>
                <a:gd name="T6" fmla="*/ 306 w 883"/>
                <a:gd name="T7" fmla="*/ 44 h 430"/>
                <a:gd name="T8" fmla="*/ 190 w 883"/>
                <a:gd name="T9" fmla="*/ 0 h 430"/>
                <a:gd name="T10" fmla="*/ 0 w 883"/>
                <a:gd name="T11" fmla="*/ 215 h 430"/>
                <a:gd name="T12" fmla="*/ 190 w 883"/>
                <a:gd name="T13" fmla="*/ 430 h 430"/>
                <a:gd name="T14" fmla="*/ 305 w 883"/>
                <a:gd name="T15" fmla="*/ 387 h 430"/>
                <a:gd name="T16" fmla="*/ 368 w 883"/>
                <a:gd name="T17" fmla="*/ 294 h 430"/>
                <a:gd name="T18" fmla="*/ 456 w 883"/>
                <a:gd name="T19" fmla="*/ 294 h 430"/>
                <a:gd name="T20" fmla="*/ 488 w 883"/>
                <a:gd name="T21" fmla="*/ 255 h 430"/>
                <a:gd name="T22" fmla="*/ 535 w 883"/>
                <a:gd name="T23" fmla="*/ 255 h 430"/>
                <a:gd name="T24" fmla="*/ 567 w 883"/>
                <a:gd name="T25" fmla="*/ 278 h 430"/>
                <a:gd name="T26" fmla="*/ 638 w 883"/>
                <a:gd name="T27" fmla="*/ 278 h 430"/>
                <a:gd name="T28" fmla="*/ 655 w 883"/>
                <a:gd name="T29" fmla="*/ 251 h 430"/>
                <a:gd name="T30" fmla="*/ 717 w 883"/>
                <a:gd name="T31" fmla="*/ 251 h 430"/>
                <a:gd name="T32" fmla="*/ 774 w 883"/>
                <a:gd name="T33" fmla="*/ 287 h 430"/>
                <a:gd name="T34" fmla="*/ 870 w 883"/>
                <a:gd name="T35" fmla="*/ 225 h 430"/>
                <a:gd name="T36" fmla="*/ 873 w 883"/>
                <a:gd name="T37" fmla="*/ 190 h 430"/>
                <a:gd name="T38" fmla="*/ 101 w 883"/>
                <a:gd name="T39" fmla="*/ 251 h 430"/>
                <a:gd name="T40" fmla="*/ 64 w 883"/>
                <a:gd name="T41" fmla="*/ 213 h 430"/>
                <a:gd name="T42" fmla="*/ 101 w 883"/>
                <a:gd name="T43" fmla="*/ 176 h 430"/>
                <a:gd name="T44" fmla="*/ 139 w 883"/>
                <a:gd name="T45" fmla="*/ 213 h 430"/>
                <a:gd name="T46" fmla="*/ 101 w 883"/>
                <a:gd name="T47" fmla="*/ 251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3" h="430">
                  <a:moveTo>
                    <a:pt x="873" y="190"/>
                  </a:moveTo>
                  <a:cubicBezTo>
                    <a:pt x="821" y="139"/>
                    <a:pt x="821" y="139"/>
                    <a:pt x="821" y="139"/>
                  </a:cubicBezTo>
                  <a:cubicBezTo>
                    <a:pt x="369" y="139"/>
                    <a:pt x="369" y="139"/>
                    <a:pt x="369" y="139"/>
                  </a:cubicBezTo>
                  <a:cubicBezTo>
                    <a:pt x="356" y="102"/>
                    <a:pt x="334" y="68"/>
                    <a:pt x="306" y="44"/>
                  </a:cubicBezTo>
                  <a:cubicBezTo>
                    <a:pt x="273" y="15"/>
                    <a:pt x="233" y="0"/>
                    <a:pt x="190" y="0"/>
                  </a:cubicBezTo>
                  <a:cubicBezTo>
                    <a:pt x="85" y="0"/>
                    <a:pt x="0" y="96"/>
                    <a:pt x="0" y="215"/>
                  </a:cubicBezTo>
                  <a:cubicBezTo>
                    <a:pt x="0" y="334"/>
                    <a:pt x="85" y="430"/>
                    <a:pt x="190" y="430"/>
                  </a:cubicBezTo>
                  <a:cubicBezTo>
                    <a:pt x="232" y="430"/>
                    <a:pt x="272" y="415"/>
                    <a:pt x="305" y="387"/>
                  </a:cubicBezTo>
                  <a:cubicBezTo>
                    <a:pt x="333" y="363"/>
                    <a:pt x="355" y="331"/>
                    <a:pt x="368" y="294"/>
                  </a:cubicBezTo>
                  <a:cubicBezTo>
                    <a:pt x="456" y="294"/>
                    <a:pt x="456" y="294"/>
                    <a:pt x="456" y="294"/>
                  </a:cubicBezTo>
                  <a:cubicBezTo>
                    <a:pt x="488" y="255"/>
                    <a:pt x="488" y="255"/>
                    <a:pt x="488" y="255"/>
                  </a:cubicBezTo>
                  <a:cubicBezTo>
                    <a:pt x="535" y="255"/>
                    <a:pt x="535" y="255"/>
                    <a:pt x="535" y="255"/>
                  </a:cubicBezTo>
                  <a:cubicBezTo>
                    <a:pt x="567" y="278"/>
                    <a:pt x="567" y="278"/>
                    <a:pt x="567" y="278"/>
                  </a:cubicBezTo>
                  <a:cubicBezTo>
                    <a:pt x="638" y="278"/>
                    <a:pt x="638" y="278"/>
                    <a:pt x="638" y="278"/>
                  </a:cubicBezTo>
                  <a:cubicBezTo>
                    <a:pt x="655" y="251"/>
                    <a:pt x="655" y="251"/>
                    <a:pt x="655" y="251"/>
                  </a:cubicBezTo>
                  <a:cubicBezTo>
                    <a:pt x="717" y="251"/>
                    <a:pt x="717" y="251"/>
                    <a:pt x="717" y="251"/>
                  </a:cubicBezTo>
                  <a:cubicBezTo>
                    <a:pt x="774" y="287"/>
                    <a:pt x="774" y="287"/>
                    <a:pt x="774" y="287"/>
                  </a:cubicBezTo>
                  <a:cubicBezTo>
                    <a:pt x="870" y="225"/>
                    <a:pt x="870" y="225"/>
                    <a:pt x="870" y="225"/>
                  </a:cubicBezTo>
                  <a:cubicBezTo>
                    <a:pt x="882" y="217"/>
                    <a:pt x="883" y="200"/>
                    <a:pt x="873" y="190"/>
                  </a:cubicBezTo>
                  <a:close/>
                  <a:moveTo>
                    <a:pt x="101" y="251"/>
                  </a:moveTo>
                  <a:cubicBezTo>
                    <a:pt x="81" y="251"/>
                    <a:pt x="64" y="234"/>
                    <a:pt x="64" y="213"/>
                  </a:cubicBezTo>
                  <a:cubicBezTo>
                    <a:pt x="64" y="193"/>
                    <a:pt x="81" y="176"/>
                    <a:pt x="101" y="176"/>
                  </a:cubicBezTo>
                  <a:cubicBezTo>
                    <a:pt x="122" y="176"/>
                    <a:pt x="139" y="193"/>
                    <a:pt x="139" y="213"/>
                  </a:cubicBezTo>
                  <a:cubicBezTo>
                    <a:pt x="139" y="234"/>
                    <a:pt x="122" y="251"/>
                    <a:pt x="101" y="25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9" name="図 8">
            <a:extLst>
              <a:ext uri="{FF2B5EF4-FFF2-40B4-BE49-F238E27FC236}">
                <a16:creationId xmlns:a16="http://schemas.microsoft.com/office/drawing/2014/main" id="{F146701A-357B-261B-387B-04CAEB8E36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01149" y="2775186"/>
            <a:ext cx="727115" cy="727115"/>
          </a:xfrm>
          <a:prstGeom prst="rect">
            <a:avLst/>
          </a:prstGeom>
        </p:spPr>
      </p:pic>
      <p:cxnSp>
        <p:nvCxnSpPr>
          <p:cNvPr id="11" name="コネクタ: カギ線 10">
            <a:extLst>
              <a:ext uri="{FF2B5EF4-FFF2-40B4-BE49-F238E27FC236}">
                <a16:creationId xmlns:a16="http://schemas.microsoft.com/office/drawing/2014/main" id="{3C916078-C54D-668E-B5B9-D90CD53E6C12}"/>
              </a:ext>
            </a:extLst>
          </p:cNvPr>
          <p:cNvCxnSpPr>
            <a:cxnSpLocks/>
            <a:stCxn id="4" idx="2"/>
            <a:endCxn id="7" idx="0"/>
          </p:cNvCxnSpPr>
          <p:nvPr/>
        </p:nvCxnSpPr>
        <p:spPr>
          <a:xfrm rot="5400000">
            <a:off x="1196934" y="2210509"/>
            <a:ext cx="535038" cy="722599"/>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3" name="コネクタ: カギ線 12">
            <a:extLst>
              <a:ext uri="{FF2B5EF4-FFF2-40B4-BE49-F238E27FC236}">
                <a16:creationId xmlns:a16="http://schemas.microsoft.com/office/drawing/2014/main" id="{F84DF28E-191A-1BB3-B6CB-D2CC4441072B}"/>
              </a:ext>
            </a:extLst>
          </p:cNvPr>
          <p:cNvCxnSpPr>
            <a:cxnSpLocks/>
            <a:endCxn id="9" idx="0"/>
          </p:cNvCxnSpPr>
          <p:nvPr/>
        </p:nvCxnSpPr>
        <p:spPr>
          <a:xfrm rot="16200000" flipH="1">
            <a:off x="1995189" y="2205668"/>
            <a:ext cx="400080" cy="738955"/>
          </a:xfrm>
          <a:prstGeom prst="bentConnector3">
            <a:avLst>
              <a:gd name="adj1" fmla="val 50000"/>
            </a:avLst>
          </a:prstGeom>
          <a:ln w="9525" cap="rnd">
            <a:solidFill>
              <a:srgbClr val="9A9A9A"/>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18">
            <a:extLst>
              <a:ext uri="{FF2B5EF4-FFF2-40B4-BE49-F238E27FC236}">
                <a16:creationId xmlns:a16="http://schemas.microsoft.com/office/drawing/2014/main" id="{ECC68D6D-5F67-AD8D-81F6-D0F5414A2D1B}"/>
              </a:ext>
            </a:extLst>
          </p:cNvPr>
          <p:cNvSpPr txBox="1"/>
          <p:nvPr/>
        </p:nvSpPr>
        <p:spPr>
          <a:xfrm>
            <a:off x="2278375" y="3491150"/>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Social</a:t>
            </a:r>
            <a:r>
              <a:rPr kumimoji="1" lang="ja-JP" altLang="en-US" sz="1050">
                <a:solidFill>
                  <a:srgbClr val="575757"/>
                </a:solidFill>
                <a:latin typeface="Trebuchet MS" panose="020B0603020202020204" pitchFamily="34" charset="0"/>
                <a:ea typeface="Meiryo UI" panose="020B0604030504040204" pitchFamily="50" charset="-128"/>
              </a:rPr>
              <a:t> </a:t>
            </a:r>
            <a:r>
              <a:rPr kumimoji="1" lang="en-US" altLang="ja-JP" sz="1050">
                <a:solidFill>
                  <a:srgbClr val="575757"/>
                </a:solidFill>
                <a:latin typeface="Trebuchet MS" panose="020B0603020202020204" pitchFamily="34" charset="0"/>
                <a:ea typeface="Meiryo UI" panose="020B0604030504040204" pitchFamily="50" charset="-128"/>
              </a:rPr>
              <a:t>ID</a:t>
            </a:r>
            <a:br>
              <a:rPr kumimoji="1" lang="en-US" altLang="ja-JP" sz="1050">
                <a:solidFill>
                  <a:srgbClr val="575757"/>
                </a:solidFill>
                <a:latin typeface="Trebuchet MS" panose="020B0603020202020204" pitchFamily="34" charset="0"/>
                <a:ea typeface="Meiryo UI" panose="020B0604030504040204" pitchFamily="50" charset="-128"/>
              </a:rPr>
            </a:br>
            <a:r>
              <a:rPr kumimoji="1" lang="en-US" altLang="ja-JP" sz="1050">
                <a:solidFill>
                  <a:srgbClr val="575757"/>
                </a:solidFill>
                <a:latin typeface="Trebuchet MS" panose="020B0603020202020204" pitchFamily="34" charset="0"/>
                <a:ea typeface="Meiryo UI" panose="020B0604030504040204" pitchFamily="50" charset="-128"/>
              </a:rPr>
              <a:t>(Google</a:t>
            </a:r>
            <a:r>
              <a:rPr kumimoji="1" lang="ja-JP" altLang="en-US" sz="1050">
                <a:solidFill>
                  <a:srgbClr val="575757"/>
                </a:solidFill>
                <a:latin typeface="Trebuchet MS" panose="020B0603020202020204" pitchFamily="34" charset="0"/>
                <a:ea typeface="Meiryo UI" panose="020B0604030504040204" pitchFamily="50" charset="-128"/>
              </a:rPr>
              <a:t>等</a:t>
            </a:r>
            <a:r>
              <a:rPr kumimoji="1" lang="en-US" altLang="ja-JP" sz="1050">
                <a:solidFill>
                  <a:srgbClr val="575757"/>
                </a:solidFill>
                <a:latin typeface="Trebuchet MS" panose="020B0603020202020204" pitchFamily="34" charset="0"/>
                <a:ea typeface="Meiryo UI" panose="020B0604030504040204" pitchFamily="50" charset="-128"/>
              </a:rPr>
              <a:t>)</a:t>
            </a:r>
          </a:p>
        </p:txBody>
      </p:sp>
      <p:sp>
        <p:nvSpPr>
          <p:cNvPr id="17" name="テキスト ボックス 118">
            <a:extLst>
              <a:ext uri="{FF2B5EF4-FFF2-40B4-BE49-F238E27FC236}">
                <a16:creationId xmlns:a16="http://schemas.microsoft.com/office/drawing/2014/main" id="{2C88A616-0240-6334-9CF2-C4649DDA4068}"/>
              </a:ext>
            </a:extLst>
          </p:cNvPr>
          <p:cNvSpPr txBox="1"/>
          <p:nvPr/>
        </p:nvSpPr>
        <p:spPr>
          <a:xfrm>
            <a:off x="901582" y="3491150"/>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試験</a:t>
            </a:r>
            <a:r>
              <a:rPr kumimoji="1" lang="en-US" altLang="ja-JP" sz="1050">
                <a:solidFill>
                  <a:srgbClr val="575757"/>
                </a:solidFill>
                <a:latin typeface="Trebuchet MS" panose="020B0603020202020204" pitchFamily="34" charset="0"/>
                <a:ea typeface="Meiryo UI" panose="020B0604030504040204" pitchFamily="50" charset="-128"/>
              </a:rPr>
              <a:t>ID</a:t>
            </a:r>
          </a:p>
        </p:txBody>
      </p:sp>
      <p:sp>
        <p:nvSpPr>
          <p:cNvPr id="18" name="テキスト ボックス 118">
            <a:extLst>
              <a:ext uri="{FF2B5EF4-FFF2-40B4-BE49-F238E27FC236}">
                <a16:creationId xmlns:a16="http://schemas.microsoft.com/office/drawing/2014/main" id="{4E401CC7-9DAF-80C6-2B0D-B89DCC119C4C}"/>
              </a:ext>
            </a:extLst>
          </p:cNvPr>
          <p:cNvSpPr txBox="1"/>
          <p:nvPr/>
        </p:nvSpPr>
        <p:spPr>
          <a:xfrm>
            <a:off x="901582" y="4140374"/>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佐藤 太郎</a:t>
            </a:r>
            <a:endParaRPr kumimoji="1" lang="en-US" altLang="ja-JP" sz="1050">
              <a:solidFill>
                <a:srgbClr val="575757"/>
              </a:solidFill>
              <a:latin typeface="Trebuchet MS" panose="020B0603020202020204" pitchFamily="34" charset="0"/>
              <a:ea typeface="Meiryo UI" panose="020B0604030504040204" pitchFamily="50" charset="-128"/>
            </a:endParaRPr>
          </a:p>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hlinkClick r:id="rId4"/>
              </a:rPr>
              <a:t>taro@gmail.com</a:t>
            </a:r>
            <a:endParaRPr kumimoji="1" lang="en-US" altLang="ja-JP" sz="1050">
              <a:solidFill>
                <a:srgbClr val="575757"/>
              </a:solidFill>
              <a:latin typeface="Trebuchet MS" panose="020B0603020202020204" pitchFamily="34" charset="0"/>
              <a:ea typeface="Meiryo UI" panose="020B0604030504040204" pitchFamily="50" charset="-128"/>
            </a:endParaRPr>
          </a:p>
          <a:p>
            <a:pPr algn="ctr">
              <a:buFont typeface="Trebuchet MS" panose="020B0603020202020204" pitchFamily="34" charset="0"/>
              <a:buChar char="​"/>
            </a:pPr>
            <a:r>
              <a:rPr kumimoji="1" lang="ja-JP" altLang="en-US" sz="1050">
                <a:solidFill>
                  <a:srgbClr val="575757"/>
                </a:solidFill>
                <a:latin typeface="Trebuchet MS" panose="020B0603020202020204" pitchFamily="34" charset="0"/>
                <a:ea typeface="Meiryo UI" panose="020B0604030504040204" pitchFamily="50" charset="-128"/>
              </a:rPr>
              <a:t>文京区本駒込</a:t>
            </a:r>
            <a:r>
              <a:rPr kumimoji="1" lang="en-US" altLang="ja-JP" sz="1050">
                <a:solidFill>
                  <a:srgbClr val="575757"/>
                </a:solidFill>
                <a:latin typeface="Trebuchet MS" panose="020B0603020202020204" pitchFamily="34" charset="0"/>
                <a:ea typeface="Meiryo UI" panose="020B0604030504040204" pitchFamily="50" charset="-128"/>
              </a:rPr>
              <a:t>2-28-8</a:t>
            </a:r>
          </a:p>
        </p:txBody>
      </p:sp>
      <p:sp>
        <p:nvSpPr>
          <p:cNvPr id="19" name="テキスト ボックス 118">
            <a:extLst>
              <a:ext uri="{FF2B5EF4-FFF2-40B4-BE49-F238E27FC236}">
                <a16:creationId xmlns:a16="http://schemas.microsoft.com/office/drawing/2014/main" id="{C5476AEC-2443-0AED-819A-2A22CFE9E78B}"/>
              </a:ext>
            </a:extLst>
          </p:cNvPr>
          <p:cNvSpPr txBox="1"/>
          <p:nvPr/>
        </p:nvSpPr>
        <p:spPr>
          <a:xfrm>
            <a:off x="2278374" y="4140374"/>
            <a:ext cx="403139" cy="142002"/>
          </a:xfrm>
          <a:prstGeom prst="rect">
            <a:avLst/>
          </a:prstGeom>
          <a:solidFill>
            <a:srgbClr val="FFFFFF"/>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oAutofit/>
          </a:bodyPr>
          <a:lstStyle/>
          <a:p>
            <a:pPr algn="ctr">
              <a:buFont typeface="Trebuchet MS" panose="020B0603020202020204" pitchFamily="34" charset="0"/>
              <a:buChar char="​"/>
            </a:pPr>
            <a:r>
              <a:rPr kumimoji="1" lang="en-US" altLang="ja-JP" sz="1050">
                <a:solidFill>
                  <a:srgbClr val="575757"/>
                </a:solidFill>
                <a:latin typeface="Trebuchet MS" panose="020B0603020202020204" pitchFamily="34" charset="0"/>
                <a:ea typeface="Meiryo UI" panose="020B0604030504040204" pitchFamily="50" charset="-128"/>
              </a:rPr>
              <a:t>taro28</a:t>
            </a:r>
            <a:br>
              <a:rPr kumimoji="1" lang="en-US" altLang="ja-JP" sz="1050">
                <a:solidFill>
                  <a:srgbClr val="575757"/>
                </a:solidFill>
                <a:latin typeface="Trebuchet MS" panose="020B0603020202020204" pitchFamily="34" charset="0"/>
                <a:ea typeface="Meiryo UI" panose="020B0604030504040204" pitchFamily="50" charset="-128"/>
              </a:rPr>
            </a:br>
            <a:r>
              <a:rPr kumimoji="1" lang="en-US" altLang="ja-JP" sz="1050">
                <a:solidFill>
                  <a:srgbClr val="575757"/>
                </a:solidFill>
                <a:latin typeface="Trebuchet MS" panose="020B0603020202020204" pitchFamily="34" charset="0"/>
                <a:ea typeface="Meiryo UI" panose="020B0604030504040204" pitchFamily="50" charset="-128"/>
                <a:hlinkClick r:id="rId4"/>
              </a:rPr>
              <a:t>taro@gmail.com</a:t>
            </a:r>
            <a:endParaRPr kumimoji="1" lang="en-US" altLang="ja-JP" sz="1050">
              <a:solidFill>
                <a:srgbClr val="575757"/>
              </a:solidFill>
              <a:latin typeface="Trebuchet MS" panose="020B0603020202020204" pitchFamily="34" charset="0"/>
              <a:ea typeface="Meiryo UI" panose="020B0604030504040204" pitchFamily="50" charset="-128"/>
            </a:endParaRPr>
          </a:p>
          <a:p>
            <a:pPr algn="ctr"/>
            <a:endParaRPr kumimoji="1" lang="en-US" altLang="ja-JP" sz="1050">
              <a:solidFill>
                <a:srgbClr val="575757"/>
              </a:solidFill>
              <a:latin typeface="Trebuchet MS" panose="020B0603020202020204" pitchFamily="34" charset="0"/>
              <a:ea typeface="Meiryo UI" panose="020B0604030504040204" pitchFamily="50" charset="-128"/>
            </a:endParaRPr>
          </a:p>
          <a:p>
            <a:pPr algn="ctr">
              <a:buFont typeface="Trebuchet MS" panose="020B0603020202020204" pitchFamily="34" charset="0"/>
              <a:buChar char="​"/>
            </a:pPr>
            <a:endParaRPr kumimoji="1" lang="en-US" altLang="ja-JP" sz="1050">
              <a:solidFill>
                <a:srgbClr val="575757"/>
              </a:solidFill>
              <a:latin typeface="Trebuchet MS" panose="020B0603020202020204" pitchFamily="34" charset="0"/>
              <a:ea typeface="Meiryo UI" panose="020B0604030504040204" pitchFamily="50" charset="-128"/>
            </a:endParaRPr>
          </a:p>
          <a:p>
            <a:pPr algn="ctr"/>
            <a:endParaRPr kumimoji="1" lang="en-US" altLang="ja-JP" sz="1050">
              <a:solidFill>
                <a:srgbClr val="575757"/>
              </a:solidFill>
              <a:latin typeface="Trebuchet MS" panose="020B0603020202020204" pitchFamily="34" charset="0"/>
              <a:ea typeface="Meiryo UI" panose="020B0604030504040204" pitchFamily="50" charset="-128"/>
            </a:endParaRPr>
          </a:p>
          <a:p>
            <a:pPr algn="ctr">
              <a:buFont typeface="Trebuchet MS" panose="020B0603020202020204" pitchFamily="34" charset="0"/>
              <a:buChar char="​"/>
            </a:pPr>
            <a:endParaRPr kumimoji="1" lang="en-US" altLang="ja-JP" sz="1050">
              <a:solidFill>
                <a:srgbClr val="575757"/>
              </a:solidFill>
              <a:latin typeface="Trebuchet MS" panose="020B0603020202020204" pitchFamily="34" charset="0"/>
              <a:ea typeface="Meiryo UI" panose="020B0604030504040204" pitchFamily="50" charset="-128"/>
            </a:endParaRPr>
          </a:p>
        </p:txBody>
      </p:sp>
      <p:grpSp>
        <p:nvGrpSpPr>
          <p:cNvPr id="22" name="グループ化 21">
            <a:extLst>
              <a:ext uri="{FF2B5EF4-FFF2-40B4-BE49-F238E27FC236}">
                <a16:creationId xmlns:a16="http://schemas.microsoft.com/office/drawing/2014/main" id="{3F7F4A33-500B-C350-FA1E-EA3EBA459EA0}"/>
              </a:ext>
            </a:extLst>
          </p:cNvPr>
          <p:cNvGrpSpPr/>
          <p:nvPr/>
        </p:nvGrpSpPr>
        <p:grpSpPr>
          <a:xfrm>
            <a:off x="606678" y="1366498"/>
            <a:ext cx="2217391" cy="292208"/>
            <a:chOff x="489134" y="1460176"/>
            <a:chExt cx="1342890" cy="292208"/>
          </a:xfrm>
        </p:grpSpPr>
        <p:cxnSp>
          <p:nvCxnSpPr>
            <p:cNvPr id="20" name="直線コネクタ 103">
              <a:extLst>
                <a:ext uri="{FF2B5EF4-FFF2-40B4-BE49-F238E27FC236}">
                  <a16:creationId xmlns:a16="http://schemas.microsoft.com/office/drawing/2014/main" id="{30411994-7FF4-1073-6CE9-265753FE12F6}"/>
                </a:ext>
              </a:extLst>
            </p:cNvPr>
            <p:cNvCxnSpPr/>
            <p:nvPr/>
          </p:nvCxnSpPr>
          <p:spPr>
            <a:xfrm>
              <a:off x="489134" y="1752384"/>
              <a:ext cx="1342890"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105">
              <a:extLst>
                <a:ext uri="{FF2B5EF4-FFF2-40B4-BE49-F238E27FC236}">
                  <a16:creationId xmlns:a16="http://schemas.microsoft.com/office/drawing/2014/main" id="{E283EDF1-22E1-E6D7-D3C1-CCD771770362}"/>
                </a:ext>
              </a:extLst>
            </p:cNvPr>
            <p:cNvSpPr txBox="1"/>
            <p:nvPr/>
          </p:nvSpPr>
          <p:spPr>
            <a:xfrm>
              <a:off x="489134" y="1460176"/>
              <a:ext cx="1342890"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panose="020B0603020202020204" pitchFamily="34" charset="0"/>
                  <a:ea typeface="Meiryo UI" panose="020B0604030504040204" pitchFamily="50" charset="-128"/>
                </a:rPr>
                <a:t>イメージ</a:t>
              </a:r>
              <a:endParaRPr kumimoji="1" lang="en-US" sz="1600">
                <a:solidFill>
                  <a:srgbClr val="295E7E"/>
                </a:solidFill>
                <a:latin typeface="Trebuchet MS" panose="020B0603020202020204" pitchFamily="34" charset="0"/>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C33A1F54-8DEF-D0BF-158D-7BE9BE325ADD}"/>
              </a:ext>
            </a:extLst>
          </p:cNvPr>
          <p:cNvGrpSpPr/>
          <p:nvPr/>
        </p:nvGrpSpPr>
        <p:grpSpPr>
          <a:xfrm>
            <a:off x="3434327" y="1366498"/>
            <a:ext cx="5559501" cy="292208"/>
            <a:chOff x="489134" y="1460176"/>
            <a:chExt cx="1342890" cy="292208"/>
          </a:xfrm>
        </p:grpSpPr>
        <p:cxnSp>
          <p:nvCxnSpPr>
            <p:cNvPr id="24" name="直線コネクタ 103">
              <a:extLst>
                <a:ext uri="{FF2B5EF4-FFF2-40B4-BE49-F238E27FC236}">
                  <a16:creationId xmlns:a16="http://schemas.microsoft.com/office/drawing/2014/main" id="{99DCCC18-01BE-9AEE-2ABB-A8795E4A38A3}"/>
                </a:ext>
              </a:extLst>
            </p:cNvPr>
            <p:cNvCxnSpPr/>
            <p:nvPr/>
          </p:nvCxnSpPr>
          <p:spPr>
            <a:xfrm>
              <a:off x="489134" y="1752384"/>
              <a:ext cx="1342890"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テキスト ボックス 105">
              <a:extLst>
                <a:ext uri="{FF2B5EF4-FFF2-40B4-BE49-F238E27FC236}">
                  <a16:creationId xmlns:a16="http://schemas.microsoft.com/office/drawing/2014/main" id="{08EFDCCD-C5CF-8818-0AD3-114C8A2BA5DE}"/>
                </a:ext>
              </a:extLst>
            </p:cNvPr>
            <p:cNvSpPr txBox="1"/>
            <p:nvPr/>
          </p:nvSpPr>
          <p:spPr>
            <a:xfrm>
              <a:off x="489134" y="1460176"/>
              <a:ext cx="1342890"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panose="020B0603020202020204" pitchFamily="34" charset="0"/>
                  <a:ea typeface="Meiryo UI" panose="020B0604030504040204" pitchFamily="50" charset="-128"/>
                </a:rPr>
                <a:t>なしすましリスク</a:t>
              </a:r>
              <a:endParaRPr kumimoji="1" lang="en-US" sz="1600">
                <a:solidFill>
                  <a:srgbClr val="295E7E"/>
                </a:solidFill>
                <a:latin typeface="Trebuchet MS" panose="020B0603020202020204" pitchFamily="34" charset="0"/>
                <a:ea typeface="Meiryo UI" panose="020B0604030504040204" pitchFamily="50" charset="-128"/>
              </a:endParaRPr>
            </a:p>
          </p:txBody>
        </p:sp>
      </p:grpSp>
      <p:sp>
        <p:nvSpPr>
          <p:cNvPr id="26" name="Rectangle 15">
            <a:extLst>
              <a:ext uri="{FF2B5EF4-FFF2-40B4-BE49-F238E27FC236}">
                <a16:creationId xmlns:a16="http://schemas.microsoft.com/office/drawing/2014/main" id="{3660AF9B-30CD-21BF-CE05-D3A1BA75378F}"/>
              </a:ext>
            </a:extLst>
          </p:cNvPr>
          <p:cNvSpPr/>
          <p:nvPr/>
        </p:nvSpPr>
        <p:spPr>
          <a:xfrm>
            <a:off x="3434327" y="1872178"/>
            <a:ext cx="1823842" cy="1618497"/>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別人の</a:t>
            </a:r>
            <a:r>
              <a:rPr kumimoji="1" lang="en-US" altLang="ja-JP" sz="1600">
                <a:solidFill>
                  <a:srgbClr val="000000"/>
                </a:solidFill>
                <a:latin typeface="Trebuchet MS" panose="020B0603020202020204" pitchFamily="34" charset="0"/>
                <a:ea typeface="Meiryo UI" panose="020B0604030504040204" pitchFamily="50" charset="-128"/>
              </a:rPr>
              <a:t>ID</a:t>
            </a:r>
            <a:r>
              <a:rPr kumimoji="1" lang="ja-JP" altLang="en-US" sz="1600">
                <a:solidFill>
                  <a:srgbClr val="000000"/>
                </a:solidFill>
                <a:latin typeface="Trebuchet MS" panose="020B0603020202020204" pitchFamily="34" charset="0"/>
                <a:ea typeface="Meiryo UI" panose="020B0604030504040204" pitchFamily="50" charset="-128"/>
              </a:rPr>
              <a:t>の紐付け</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27" name="Rectangle 15">
            <a:extLst>
              <a:ext uri="{FF2B5EF4-FFF2-40B4-BE49-F238E27FC236}">
                <a16:creationId xmlns:a16="http://schemas.microsoft.com/office/drawing/2014/main" id="{FFD06EC2-9EE8-EB2D-5531-CE50D2547A03}"/>
              </a:ext>
            </a:extLst>
          </p:cNvPr>
          <p:cNvSpPr/>
          <p:nvPr/>
        </p:nvSpPr>
        <p:spPr>
          <a:xfrm>
            <a:off x="3434327" y="3730997"/>
            <a:ext cx="1823842" cy="1618497"/>
          </a:xfrm>
          <a:prstGeom prst="rect">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600">
                <a:solidFill>
                  <a:srgbClr val="000000"/>
                </a:solidFill>
                <a:latin typeface="Trebuchet MS" panose="020B0603020202020204" pitchFamily="34" charset="0"/>
                <a:ea typeface="Meiryo UI" panose="020B0604030504040204" pitchFamily="50" charset="-128"/>
              </a:rPr>
              <a:t>別人が試験申込</a:t>
            </a:r>
            <a:r>
              <a:rPr kumimoji="1" lang="en-US" altLang="ja-JP" sz="1600">
                <a:solidFill>
                  <a:srgbClr val="000000"/>
                </a:solidFill>
                <a:latin typeface="Trebuchet MS" panose="020B0603020202020204" pitchFamily="34" charset="0"/>
                <a:ea typeface="Meiryo UI" panose="020B0604030504040204" pitchFamily="50" charset="-128"/>
              </a:rPr>
              <a:t>/</a:t>
            </a:r>
            <a:br>
              <a:rPr kumimoji="1" lang="en-US" altLang="ja-JP" sz="1600">
                <a:solidFill>
                  <a:srgbClr val="000000"/>
                </a:solidFill>
                <a:latin typeface="Trebuchet MS" panose="020B0603020202020204" pitchFamily="34" charset="0"/>
                <a:ea typeface="Meiryo UI" panose="020B0604030504040204" pitchFamily="50" charset="-128"/>
              </a:rPr>
            </a:br>
            <a:r>
              <a:rPr kumimoji="1" lang="ja-JP" altLang="en-US" sz="1600">
                <a:solidFill>
                  <a:srgbClr val="000000"/>
                </a:solidFill>
                <a:latin typeface="Trebuchet MS" panose="020B0603020202020204" pitchFamily="34" charset="0"/>
                <a:ea typeface="Meiryo UI" panose="020B0604030504040204" pitchFamily="50" charset="-128"/>
              </a:rPr>
              <a:t>別人の学習データが紐づく</a:t>
            </a:r>
            <a:endParaRPr kumimoji="1" lang="en-US" sz="1600">
              <a:solidFill>
                <a:srgbClr val="000000"/>
              </a:solidFill>
              <a:latin typeface="Trebuchet MS" panose="020B0603020202020204" pitchFamily="34" charset="0"/>
              <a:ea typeface="Meiryo UI" panose="020B0604030504040204" pitchFamily="50" charset="-128"/>
            </a:endParaRPr>
          </a:p>
        </p:txBody>
      </p:sp>
      <p:sp>
        <p:nvSpPr>
          <p:cNvPr id="28" name="Rectangle 7">
            <a:extLst>
              <a:ext uri="{FF2B5EF4-FFF2-40B4-BE49-F238E27FC236}">
                <a16:creationId xmlns:a16="http://schemas.microsoft.com/office/drawing/2014/main" id="{41A0154E-C858-8AA6-06FB-30BC01D094DF}"/>
              </a:ext>
            </a:extLst>
          </p:cNvPr>
          <p:cNvSpPr/>
          <p:nvPr/>
        </p:nvSpPr>
        <p:spPr>
          <a:xfrm>
            <a:off x="5358655" y="1827317"/>
            <a:ext cx="3635172"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Social</a:t>
            </a:r>
            <a:r>
              <a:rPr kumimoji="1" lang="ja-JP" altLang="en-US" sz="1400">
                <a:solidFill>
                  <a:schemeClr val="tx2"/>
                </a:solidFill>
                <a:latin typeface="Trebuchet MS" panose="020B0603020202020204" pitchFamily="34" charset="0"/>
                <a:ea typeface="Meiryo UI" panose="020B0604030504040204" pitchFamily="50" charset="-128"/>
              </a:rPr>
              <a:t> </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はユーザの確からしさを保証できないため、</a:t>
            </a:r>
            <a:r>
              <a:rPr kumimoji="1" lang="en-US" altLang="ja-JP" sz="1400">
                <a:solidFill>
                  <a:schemeClr val="tx2"/>
                </a:solidFill>
                <a:latin typeface="Trebuchet MS" panose="020B0603020202020204" pitchFamily="34" charset="0"/>
                <a:ea typeface="Meiryo UI" panose="020B0604030504040204" pitchFamily="50" charset="-128"/>
              </a:rPr>
              <a:t>Social</a:t>
            </a:r>
            <a:r>
              <a:rPr kumimoji="1" lang="ja-JP" altLang="en-US" sz="1400">
                <a:solidFill>
                  <a:schemeClr val="tx2"/>
                </a:solidFill>
                <a:latin typeface="Trebuchet MS" panose="020B0603020202020204" pitchFamily="34" charset="0"/>
                <a:ea typeface="Meiryo UI" panose="020B0604030504040204" pitchFamily="50" charset="-128"/>
              </a:rPr>
              <a:t> </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が本人</a:t>
            </a:r>
            <a:r>
              <a:rPr kumimoji="1" lang="en-US" altLang="ja-JP" sz="1400">
                <a:solidFill>
                  <a:schemeClr val="tx2"/>
                </a:solidFill>
                <a:latin typeface="Trebuchet MS" panose="020B0603020202020204" pitchFamily="34" charset="0"/>
                <a:ea typeface="Meiryo UI" panose="020B0604030504040204" pitchFamily="50" charset="-128"/>
              </a:rPr>
              <a:t>(</a:t>
            </a:r>
            <a:r>
              <a:rPr kumimoji="1" lang="ja-JP" altLang="en-US" sz="1400">
                <a:solidFill>
                  <a:schemeClr val="tx2"/>
                </a:solidFill>
                <a:latin typeface="Trebuchet MS" panose="020B0603020202020204" pitchFamily="34" charset="0"/>
                <a:ea typeface="Meiryo UI" panose="020B0604030504040204" pitchFamily="50" charset="-128"/>
              </a:rPr>
              <a:t>佐藤さんのもの</a:t>
            </a:r>
            <a:r>
              <a:rPr kumimoji="1" lang="en-US" altLang="ja-JP" sz="1400">
                <a:solidFill>
                  <a:schemeClr val="tx2"/>
                </a:solidFill>
                <a:latin typeface="Trebuchet MS" panose="020B0603020202020204" pitchFamily="34" charset="0"/>
                <a:ea typeface="Meiryo UI" panose="020B0604030504040204" pitchFamily="50" charset="-128"/>
              </a:rPr>
              <a:t>)</a:t>
            </a:r>
            <a:r>
              <a:rPr kumimoji="1" lang="ja-JP" altLang="en-US" sz="1400">
                <a:solidFill>
                  <a:schemeClr val="tx2"/>
                </a:solidFill>
                <a:latin typeface="Trebuchet MS" panose="020B0603020202020204" pitchFamily="34" charset="0"/>
                <a:ea typeface="Meiryo UI" panose="020B0604030504040204" pitchFamily="50" charset="-128"/>
              </a:rPr>
              <a:t>かは判断が困難</a:t>
            </a:r>
            <a:endParaRPr kumimoji="1" lang="en-US" altLang="ja-JP" sz="1400">
              <a:solidFill>
                <a:schemeClr val="tx2"/>
              </a:solidFill>
              <a:latin typeface="Trebuchet MS" panose="020B0603020202020204" pitchFamily="34" charset="0"/>
              <a:ea typeface="Meiryo UI" panose="020B0604030504040204" pitchFamily="50" charset="-128"/>
            </a:endParaRPr>
          </a:p>
        </p:txBody>
      </p:sp>
      <p:sp>
        <p:nvSpPr>
          <p:cNvPr id="29" name="Rectangle 7">
            <a:extLst>
              <a:ext uri="{FF2B5EF4-FFF2-40B4-BE49-F238E27FC236}">
                <a16:creationId xmlns:a16="http://schemas.microsoft.com/office/drawing/2014/main" id="{FEF2ED07-41C8-B01F-824A-88007D57D4B2}"/>
              </a:ext>
            </a:extLst>
          </p:cNvPr>
          <p:cNvSpPr/>
          <p:nvPr/>
        </p:nvSpPr>
        <p:spPr>
          <a:xfrm>
            <a:off x="5358655" y="3736038"/>
            <a:ext cx="3635172"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ja-JP" altLang="en-US" sz="1400">
                <a:solidFill>
                  <a:schemeClr val="tx2"/>
                </a:solidFill>
                <a:latin typeface="Trebuchet MS" panose="020B0603020202020204" pitchFamily="34" charset="0"/>
                <a:ea typeface="Meiryo UI" panose="020B0604030504040204" pitchFamily="50" charset="-128"/>
              </a:rPr>
              <a:t>試験</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利用者のみが紐付け処理が可能</a:t>
            </a:r>
            <a:br>
              <a:rPr kumimoji="1" lang="en-US" altLang="ja-JP" sz="1400">
                <a:solidFill>
                  <a:schemeClr val="tx2"/>
                </a:solidFill>
                <a:latin typeface="Trebuchet MS" panose="020B0603020202020204" pitchFamily="34" charset="0"/>
                <a:ea typeface="Meiryo UI" panose="020B0604030504040204" pitchFamily="50" charset="-128"/>
              </a:rPr>
            </a:br>
            <a:br>
              <a:rPr kumimoji="1" lang="en-US" altLang="ja-JP" sz="1400">
                <a:solidFill>
                  <a:schemeClr val="tx2"/>
                </a:solidFill>
                <a:latin typeface="Trebuchet MS" panose="020B0603020202020204" pitchFamily="34" charset="0"/>
                <a:ea typeface="Meiryo UI" panose="020B0604030504040204" pitchFamily="50" charset="-128"/>
              </a:rPr>
            </a:b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紐付けの際に認証を行うため、別人が利用できる</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は紐づかない</a:t>
            </a:r>
            <a:br>
              <a:rPr kumimoji="1" lang="en-US" altLang="ja-JP" sz="1400">
                <a:solidFill>
                  <a:schemeClr val="tx2"/>
                </a:solidFill>
                <a:latin typeface="Trebuchet MS" panose="020B0603020202020204" pitchFamily="34" charset="0"/>
                <a:ea typeface="Meiryo UI" panose="020B0604030504040204" pitchFamily="50" charset="-128"/>
              </a:rPr>
            </a:br>
            <a:r>
              <a:rPr kumimoji="1" lang="en-US" altLang="ja-JP" sz="1400">
                <a:solidFill>
                  <a:schemeClr val="tx2"/>
                </a:solidFill>
                <a:latin typeface="Trebuchet MS" panose="020B0603020202020204" pitchFamily="34" charset="0"/>
                <a:ea typeface="Meiryo UI" panose="020B0604030504040204" pitchFamily="50" charset="-128"/>
              </a:rPr>
              <a:t>(</a:t>
            </a:r>
            <a:r>
              <a:rPr kumimoji="1" lang="ja-JP" altLang="en-US" sz="1400">
                <a:solidFill>
                  <a:schemeClr val="tx2"/>
                </a:solidFill>
                <a:latin typeface="Trebuchet MS" panose="020B0603020202020204" pitchFamily="34" charset="0"/>
                <a:ea typeface="Meiryo UI" panose="020B0604030504040204" pitchFamily="50" charset="-128"/>
              </a:rPr>
              <a:t>紐付け者と</a:t>
            </a:r>
            <a:r>
              <a:rPr kumimoji="1" lang="en-US" altLang="ja-JP" sz="1400">
                <a:solidFill>
                  <a:schemeClr val="tx2"/>
                </a:solidFill>
                <a:latin typeface="Trebuchet MS" panose="020B0603020202020204" pitchFamily="34" charset="0"/>
                <a:ea typeface="Meiryo UI" panose="020B0604030504040204" pitchFamily="50" charset="-128"/>
              </a:rPr>
              <a:t>Social</a:t>
            </a:r>
            <a:r>
              <a:rPr kumimoji="1" lang="ja-JP" altLang="en-US" sz="1400">
                <a:solidFill>
                  <a:schemeClr val="tx2"/>
                </a:solidFill>
                <a:latin typeface="Trebuchet MS" panose="020B0603020202020204" pitchFamily="34" charset="0"/>
                <a:ea typeface="Meiryo UI" panose="020B0604030504040204" pitchFamily="50" charset="-128"/>
              </a:rPr>
              <a:t> </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保有者が結託する場合は除く</a:t>
            </a:r>
            <a:r>
              <a:rPr kumimoji="1" lang="en-US" altLang="ja-JP" sz="1400">
                <a:solidFill>
                  <a:schemeClr val="tx2"/>
                </a:solidFill>
                <a:latin typeface="Trebuchet MS" panose="020B0603020202020204" pitchFamily="34" charset="0"/>
                <a:ea typeface="Meiryo UI" panose="020B0604030504040204" pitchFamily="50" charset="-128"/>
              </a:rPr>
              <a:t>)</a:t>
            </a:r>
          </a:p>
        </p:txBody>
      </p:sp>
      <p:grpSp>
        <p:nvGrpSpPr>
          <p:cNvPr id="31" name="グループ化 30">
            <a:extLst>
              <a:ext uri="{FF2B5EF4-FFF2-40B4-BE49-F238E27FC236}">
                <a16:creationId xmlns:a16="http://schemas.microsoft.com/office/drawing/2014/main" id="{9D389456-3FE6-8EDE-3755-AF7A7D4E0D53}"/>
              </a:ext>
            </a:extLst>
          </p:cNvPr>
          <p:cNvGrpSpPr/>
          <p:nvPr/>
        </p:nvGrpSpPr>
        <p:grpSpPr>
          <a:xfrm>
            <a:off x="9293924" y="1366498"/>
            <a:ext cx="2620985" cy="292208"/>
            <a:chOff x="489134" y="1460176"/>
            <a:chExt cx="1342890" cy="292208"/>
          </a:xfrm>
        </p:grpSpPr>
        <p:cxnSp>
          <p:nvCxnSpPr>
            <p:cNvPr id="32" name="直線コネクタ 103">
              <a:extLst>
                <a:ext uri="{FF2B5EF4-FFF2-40B4-BE49-F238E27FC236}">
                  <a16:creationId xmlns:a16="http://schemas.microsoft.com/office/drawing/2014/main" id="{DF5258E5-D6EE-B774-B954-32BB1587DDE3}"/>
                </a:ext>
              </a:extLst>
            </p:cNvPr>
            <p:cNvCxnSpPr/>
            <p:nvPr/>
          </p:nvCxnSpPr>
          <p:spPr>
            <a:xfrm>
              <a:off x="489134" y="1752384"/>
              <a:ext cx="1342890"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テキスト ボックス 105">
              <a:extLst>
                <a:ext uri="{FF2B5EF4-FFF2-40B4-BE49-F238E27FC236}">
                  <a16:creationId xmlns:a16="http://schemas.microsoft.com/office/drawing/2014/main" id="{17E94A38-D292-EBEE-BB4F-30A4DD467135}"/>
                </a:ext>
              </a:extLst>
            </p:cNvPr>
            <p:cNvSpPr txBox="1"/>
            <p:nvPr/>
          </p:nvSpPr>
          <p:spPr>
            <a:xfrm>
              <a:off x="489134" y="1460176"/>
              <a:ext cx="1342890"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panose="020B0603020202020204" pitchFamily="34" charset="0"/>
                  <a:ea typeface="Meiryo UI" panose="020B0604030504040204" pitchFamily="50" charset="-128"/>
                </a:rPr>
                <a:t>考え方</a:t>
              </a:r>
              <a:endParaRPr kumimoji="1" lang="en-US" sz="1600">
                <a:solidFill>
                  <a:srgbClr val="295E7E"/>
                </a:solidFill>
                <a:latin typeface="Trebuchet MS" panose="020B0603020202020204" pitchFamily="34" charset="0"/>
                <a:ea typeface="Meiryo UI" panose="020B0604030504040204" pitchFamily="50" charset="-128"/>
              </a:endParaRPr>
            </a:p>
          </p:txBody>
        </p:sp>
      </p:grpSp>
      <p:sp>
        <p:nvSpPr>
          <p:cNvPr id="34" name="Rectangle 7">
            <a:extLst>
              <a:ext uri="{FF2B5EF4-FFF2-40B4-BE49-F238E27FC236}">
                <a16:creationId xmlns:a16="http://schemas.microsoft.com/office/drawing/2014/main" id="{27CEB079-577B-FA34-631E-B996D897B79F}"/>
              </a:ext>
            </a:extLst>
          </p:cNvPr>
          <p:cNvSpPr/>
          <p:nvPr/>
        </p:nvSpPr>
        <p:spPr>
          <a:xfrm>
            <a:off x="9293923" y="1827317"/>
            <a:ext cx="2620985" cy="43713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Social</a:t>
            </a:r>
            <a:r>
              <a:rPr kumimoji="1" lang="ja-JP" altLang="en-US" sz="1400">
                <a:solidFill>
                  <a:schemeClr val="tx2"/>
                </a:solidFill>
                <a:latin typeface="Trebuchet MS" panose="020B0603020202020204" pitchFamily="34" charset="0"/>
                <a:ea typeface="Meiryo UI" panose="020B0604030504040204" pitchFamily="50" charset="-128"/>
              </a:rPr>
              <a:t> </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による登録情報の上書き等を行わないことで、データの汚染は排除</a:t>
            </a:r>
            <a:br>
              <a:rPr kumimoji="1" lang="en-US" altLang="ja-JP" sz="1400">
                <a:solidFill>
                  <a:schemeClr val="tx2"/>
                </a:solidFill>
                <a:latin typeface="Trebuchet MS" panose="020B0603020202020204" pitchFamily="34" charset="0"/>
                <a:ea typeface="Meiryo UI" panose="020B0604030504040204" pitchFamily="50" charset="-128"/>
              </a:rPr>
            </a:br>
            <a:r>
              <a:rPr kumimoji="1" lang="ja-JP" altLang="en-US" sz="1400">
                <a:solidFill>
                  <a:schemeClr val="tx2"/>
                </a:solidFill>
                <a:latin typeface="Trebuchet MS" panose="020B0603020202020204" pitchFamily="34" charset="0"/>
                <a:ea typeface="Meiryo UI" panose="020B0604030504040204" pitchFamily="50" charset="-128"/>
              </a:rPr>
              <a:t>⇒ </a:t>
            </a:r>
            <a:r>
              <a:rPr kumimoji="1" lang="en-US" altLang="ja-JP" sz="1400">
                <a:solidFill>
                  <a:schemeClr val="tx2"/>
                </a:solidFill>
                <a:latin typeface="Trebuchet MS" panose="020B0603020202020204" pitchFamily="34" charset="0"/>
                <a:ea typeface="Meiryo UI" panose="020B0604030504040204" pitchFamily="50" charset="-128"/>
              </a:rPr>
              <a:t>PF</a:t>
            </a:r>
            <a:r>
              <a:rPr kumimoji="1" lang="ja-JP" altLang="en-US" sz="1400">
                <a:solidFill>
                  <a:schemeClr val="tx2"/>
                </a:solidFill>
                <a:latin typeface="Trebuchet MS" panose="020B0603020202020204" pitchFamily="34" charset="0"/>
                <a:ea typeface="Meiryo UI" panose="020B0604030504040204" pitchFamily="50" charset="-128"/>
              </a:rPr>
              <a:t>登録情報以外の情報で試験サービス利用は不可</a:t>
            </a:r>
            <a:endParaRPr kumimoji="1" lang="en-US" altLang="ja-JP" sz="1400">
              <a:solidFill>
                <a:schemeClr val="tx2"/>
              </a:solidFill>
              <a:latin typeface="Trebuchet MS" panose="020B0603020202020204" pitchFamily="34" charset="0"/>
              <a:ea typeface="Meiryo UI" panose="020B0604030504040204" pitchFamily="50" charset="-128"/>
            </a:endParaRPr>
          </a:p>
          <a:p>
            <a:pPr lvl="0">
              <a:defRPr/>
            </a:pPr>
            <a:r>
              <a:rPr kumimoji="1" lang="ja-JP" altLang="en-US" sz="1400">
                <a:solidFill>
                  <a:schemeClr val="tx2"/>
                </a:solidFill>
                <a:latin typeface="Trebuchet MS" panose="020B0603020202020204" pitchFamily="34" charset="0"/>
                <a:ea typeface="Meiryo UI" panose="020B0604030504040204" pitchFamily="50" charset="-128"/>
              </a:rPr>
              <a:t>あくまでログインを簡素化する目的のみで利用</a:t>
            </a:r>
            <a:endParaRPr kumimoji="1" lang="en-US" altLang="ja-JP" sz="1400">
              <a:solidFill>
                <a:schemeClr val="tx2"/>
              </a:solidFill>
              <a:latin typeface="Trebuchet MS" panose="020B0603020202020204" pitchFamily="34" charset="0"/>
              <a:ea typeface="Meiryo UI" panose="020B0604030504040204" pitchFamily="50" charset="-128"/>
            </a:endParaRPr>
          </a:p>
        </p:txBody>
      </p:sp>
      <p:sp>
        <p:nvSpPr>
          <p:cNvPr id="35" name="Rectangle 7">
            <a:extLst>
              <a:ext uri="{FF2B5EF4-FFF2-40B4-BE49-F238E27FC236}">
                <a16:creationId xmlns:a16="http://schemas.microsoft.com/office/drawing/2014/main" id="{381E5992-35F5-6937-714A-6311F01B83F6}"/>
              </a:ext>
            </a:extLst>
          </p:cNvPr>
          <p:cNvSpPr/>
          <p:nvPr/>
        </p:nvSpPr>
        <p:spPr>
          <a:xfrm>
            <a:off x="9293923" y="3736038"/>
            <a:ext cx="2620985"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ja-JP" altLang="en-US" sz="1400">
                <a:solidFill>
                  <a:schemeClr val="tx2"/>
                </a:solidFill>
                <a:latin typeface="Trebuchet MS" panose="020B0603020202020204" pitchFamily="34" charset="0"/>
                <a:ea typeface="Meiryo UI" panose="020B0604030504040204" pitchFamily="50" charset="-128"/>
              </a:rPr>
              <a:t>紐付け時に</a:t>
            </a:r>
            <a:r>
              <a:rPr kumimoji="1" lang="en-US" altLang="ja-JP" sz="1400">
                <a:solidFill>
                  <a:schemeClr val="tx2"/>
                </a:solidFill>
                <a:latin typeface="Trebuchet MS" panose="020B0603020202020204" pitchFamily="34" charset="0"/>
                <a:ea typeface="Meiryo UI" panose="020B0604030504040204" pitchFamily="50" charset="-128"/>
              </a:rPr>
              <a:t>2</a:t>
            </a:r>
            <a:r>
              <a:rPr kumimoji="1" lang="ja-JP" altLang="en-US" sz="1400">
                <a:solidFill>
                  <a:schemeClr val="tx2"/>
                </a:solidFill>
                <a:latin typeface="Trebuchet MS" panose="020B0603020202020204" pitchFamily="34" charset="0"/>
                <a:ea typeface="Meiryo UI" panose="020B0604030504040204" pitchFamily="50" charset="-128"/>
              </a:rPr>
              <a:t>段階認証を実施して、</a:t>
            </a:r>
            <a:r>
              <a:rPr kumimoji="1" lang="en-US" altLang="ja-JP" sz="1400">
                <a:solidFill>
                  <a:schemeClr val="tx2"/>
                </a:solidFill>
                <a:latin typeface="Trebuchet MS" panose="020B0603020202020204" pitchFamily="34" charset="0"/>
                <a:ea typeface="Meiryo UI" panose="020B0604030504040204" pitchFamily="50" charset="-128"/>
              </a:rPr>
              <a:t>ID</a:t>
            </a:r>
            <a:r>
              <a:rPr kumimoji="1" lang="ja-JP" altLang="en-US" sz="1400">
                <a:solidFill>
                  <a:schemeClr val="tx2"/>
                </a:solidFill>
                <a:latin typeface="Trebuchet MS" panose="020B0603020202020204" pitchFamily="34" charset="0"/>
                <a:ea typeface="Meiryo UI" panose="020B0604030504040204" pitchFamily="50" charset="-128"/>
              </a:rPr>
              <a:t>＋パスワードだけで紐付けが実行できないように対応</a:t>
            </a:r>
            <a:br>
              <a:rPr kumimoji="1" lang="en-US" altLang="ja-JP" sz="1400">
                <a:solidFill>
                  <a:schemeClr val="tx2"/>
                </a:solidFill>
                <a:latin typeface="Trebuchet MS" panose="020B0603020202020204" pitchFamily="34" charset="0"/>
                <a:ea typeface="Meiryo UI" panose="020B0604030504040204" pitchFamily="50" charset="-128"/>
              </a:rPr>
            </a:br>
            <a:r>
              <a:rPr kumimoji="1" lang="ja-JP" altLang="en-US" sz="1400">
                <a:solidFill>
                  <a:schemeClr val="tx2"/>
                </a:solidFill>
                <a:latin typeface="Trebuchet MS" panose="020B0603020202020204" pitchFamily="34" charset="0"/>
                <a:ea typeface="Meiryo UI" panose="020B0604030504040204" pitchFamily="50" charset="-128"/>
              </a:rPr>
              <a:t>例：</a:t>
            </a:r>
            <a:r>
              <a:rPr kumimoji="1" lang="en-US" altLang="ja-JP" sz="1400">
                <a:solidFill>
                  <a:schemeClr val="tx2"/>
                </a:solidFill>
                <a:latin typeface="Trebuchet MS" panose="020B0603020202020204" pitchFamily="34" charset="0"/>
                <a:ea typeface="Meiryo UI" panose="020B0604030504040204" pitchFamily="50" charset="-128"/>
              </a:rPr>
              <a:t>Google</a:t>
            </a:r>
            <a:r>
              <a:rPr kumimoji="1" lang="ja-JP" altLang="en-US" sz="1400">
                <a:solidFill>
                  <a:schemeClr val="tx2"/>
                </a:solidFill>
                <a:latin typeface="Trebuchet MS" panose="020B0603020202020204" pitchFamily="34" charset="0"/>
                <a:ea typeface="Meiryo UI" panose="020B0604030504040204" pitchFamily="50" charset="-128"/>
              </a:rPr>
              <a:t>アカウント紐付け時に、</a:t>
            </a:r>
            <a:r>
              <a:rPr kumimoji="1" lang="en-US" altLang="ja-JP" sz="1400">
                <a:solidFill>
                  <a:schemeClr val="tx2"/>
                </a:solidFill>
                <a:latin typeface="Trebuchet MS" panose="020B0603020202020204" pitchFamily="34" charset="0"/>
                <a:ea typeface="Meiryo UI" panose="020B0604030504040204" pitchFamily="50" charset="-128"/>
              </a:rPr>
              <a:t>G</a:t>
            </a:r>
            <a:r>
              <a:rPr kumimoji="1" lang="ja-JP" altLang="en-US" sz="1400">
                <a:solidFill>
                  <a:schemeClr val="tx2"/>
                </a:solidFill>
                <a:latin typeface="Trebuchet MS" panose="020B0603020202020204" pitchFamily="34" charset="0"/>
                <a:ea typeface="Meiryo UI" panose="020B0604030504040204" pitchFamily="50" charset="-128"/>
              </a:rPr>
              <a:t>メールや</a:t>
            </a:r>
            <a:r>
              <a:rPr kumimoji="1" lang="en-US" altLang="ja-JP" sz="1400">
                <a:solidFill>
                  <a:schemeClr val="tx2"/>
                </a:solidFill>
                <a:latin typeface="Trebuchet MS" panose="020B0603020202020204" pitchFamily="34" charset="0"/>
                <a:ea typeface="Meiryo UI" panose="020B0604030504040204" pitchFamily="50" charset="-128"/>
              </a:rPr>
              <a:t>SNS</a:t>
            </a:r>
            <a:r>
              <a:rPr kumimoji="1" lang="ja-JP" altLang="en-US" sz="1400">
                <a:solidFill>
                  <a:schemeClr val="tx2"/>
                </a:solidFill>
                <a:latin typeface="Trebuchet MS" panose="020B0603020202020204" pitchFamily="34" charset="0"/>
                <a:ea typeface="Meiryo UI" panose="020B0604030504040204" pitchFamily="50" charset="-128"/>
              </a:rPr>
              <a:t>認証等</a:t>
            </a:r>
            <a:br>
              <a:rPr kumimoji="1" lang="en-US" altLang="ja-JP" sz="1400">
                <a:solidFill>
                  <a:schemeClr val="tx2"/>
                </a:solidFill>
                <a:latin typeface="Trebuchet MS" panose="020B0603020202020204" pitchFamily="34" charset="0"/>
                <a:ea typeface="Meiryo UI" panose="020B0604030504040204" pitchFamily="50" charset="-128"/>
              </a:rPr>
            </a:br>
            <a:r>
              <a:rPr kumimoji="1" lang="en-US" altLang="ja-JP" sz="1400">
                <a:solidFill>
                  <a:schemeClr val="tx2"/>
                </a:solidFill>
                <a:latin typeface="Trebuchet MS" panose="020B0603020202020204" pitchFamily="34" charset="0"/>
                <a:ea typeface="Meiryo UI" panose="020B0604030504040204" pitchFamily="50" charset="-128"/>
              </a:rPr>
              <a:t>※</a:t>
            </a:r>
            <a:r>
              <a:rPr kumimoji="1" lang="ja-JP" altLang="en-US" sz="1400">
                <a:solidFill>
                  <a:schemeClr val="tx2"/>
                </a:solidFill>
                <a:latin typeface="Trebuchet MS" panose="020B0603020202020204" pitchFamily="34" charset="0"/>
                <a:ea typeface="Meiryo UI" panose="020B0604030504040204" pitchFamily="50" charset="-128"/>
              </a:rPr>
              <a:t>認証側で対応している</a:t>
            </a:r>
            <a:endParaRPr kumimoji="1" lang="en-US" altLang="ja-JP" sz="1400">
              <a:solidFill>
                <a:schemeClr val="tx2"/>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5717763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D58A27-C1BB-1D91-F0DD-520478314972}"/>
              </a:ext>
            </a:extLst>
          </p:cNvPr>
          <p:cNvSpPr>
            <a:spLocks noGrp="1"/>
          </p:cNvSpPr>
          <p:nvPr>
            <p:ph type="title"/>
          </p:nvPr>
        </p:nvSpPr>
        <p:spPr/>
        <p:txBody>
          <a:bodyPr vert="horz"/>
          <a:lstStyle/>
          <a:p>
            <a:r>
              <a:rPr lang="en-US" altLang="ja-JP"/>
              <a:t>(</a:t>
            </a:r>
            <a:r>
              <a:rPr lang="ja-JP" altLang="en-US"/>
              <a:t>参考</a:t>
            </a:r>
            <a:r>
              <a:rPr lang="en-US" altLang="ja-JP"/>
              <a:t>)</a:t>
            </a:r>
            <a:r>
              <a:rPr lang="ja-JP" altLang="en-US"/>
              <a:t> </a:t>
            </a:r>
            <a:r>
              <a:rPr lang="ja-JP" altLang="en-US">
                <a:latin typeface="Trebuchet MS" panose="020B0603020202020204" pitchFamily="34" charset="0"/>
                <a:ea typeface="Meiryo UI" panose="020B0604030504040204" pitchFamily="50" charset="-128"/>
              </a:rPr>
              <a:t>アシュアランスレベルによる</a:t>
            </a:r>
            <a:r>
              <a:rPr lang="en-US" altLang="ja-JP">
                <a:latin typeface="Trebuchet MS" panose="020B0603020202020204" pitchFamily="34" charset="0"/>
                <a:ea typeface="Meiryo UI" panose="020B0604030504040204" pitchFamily="50" charset="-128"/>
              </a:rPr>
              <a:t>ID</a:t>
            </a:r>
            <a:r>
              <a:rPr lang="ja-JP" altLang="en-US">
                <a:latin typeface="Trebuchet MS" panose="020B0603020202020204" pitchFamily="34" charset="0"/>
                <a:ea typeface="Meiryo UI" panose="020B0604030504040204" pitchFamily="50" charset="-128"/>
              </a:rPr>
              <a:t>のセキュリティレベルの比較</a:t>
            </a:r>
            <a:endParaRPr lang="en-US"/>
          </a:p>
        </p:txBody>
      </p:sp>
      <p:cxnSp>
        <p:nvCxnSpPr>
          <p:cNvPr id="37" name="直線コネクタ 105">
            <a:extLst>
              <a:ext uri="{FF2B5EF4-FFF2-40B4-BE49-F238E27FC236}">
                <a16:creationId xmlns:a16="http://schemas.microsoft.com/office/drawing/2014/main" id="{06041B20-7E90-075C-D0EC-4B80F3337180}"/>
              </a:ext>
            </a:extLst>
          </p:cNvPr>
          <p:cNvCxnSpPr>
            <a:cxnSpLocks/>
          </p:cNvCxnSpPr>
          <p:nvPr/>
        </p:nvCxnSpPr>
        <p:spPr>
          <a:xfrm>
            <a:off x="327105" y="3150534"/>
            <a:ext cx="1154978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id="{0768CBF3-1D5D-F755-73B3-1C6B0D7FB047}"/>
              </a:ext>
            </a:extLst>
          </p:cNvPr>
          <p:cNvCxnSpPr/>
          <p:nvPr/>
        </p:nvCxnSpPr>
        <p:spPr>
          <a:xfrm>
            <a:off x="1832135" y="1752384"/>
            <a:ext cx="1581365" cy="0"/>
          </a:xfrm>
          <a:prstGeom prst="line">
            <a:avLst/>
          </a:prstGeom>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E31218F9-A0EF-A9FF-4566-7A9E9783F01F}"/>
              </a:ext>
            </a:extLst>
          </p:cNvPr>
          <p:cNvSpPr txBox="1"/>
          <p:nvPr/>
        </p:nvSpPr>
        <p:spPr>
          <a:xfrm>
            <a:off x="1832135" y="1460176"/>
            <a:ext cx="1581365" cy="2863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panose="020B0603020202020204" pitchFamily="34" charset="0"/>
                <a:ea typeface="Meiryo UI" panose="020B0604030504040204" pitchFamily="50" charset="-128"/>
              </a:rPr>
              <a:t>定義</a:t>
            </a:r>
            <a:r>
              <a:rPr kumimoji="1" lang="en-US" altLang="ja-JP" sz="1600" err="1">
                <a:solidFill>
                  <a:srgbClr val="295E7E"/>
                </a:solidFill>
                <a:latin typeface="Trebuchet MS" panose="020B0603020202020204" pitchFamily="34" charset="0"/>
                <a:ea typeface="Meiryo UI" panose="020B0604030504040204" pitchFamily="50" charset="-128"/>
              </a:rPr>
              <a:t>LoA</a:t>
            </a:r>
            <a:endParaRPr kumimoji="1" lang="en-US" sz="1600">
              <a:solidFill>
                <a:srgbClr val="295E7E"/>
              </a:solidFill>
              <a:latin typeface="Trebuchet MS" panose="020B0603020202020204" pitchFamily="34" charset="0"/>
              <a:ea typeface="Meiryo UI" panose="020B0604030504040204" pitchFamily="50" charset="-128"/>
            </a:endParaRPr>
          </a:p>
        </p:txBody>
      </p:sp>
      <p:sp>
        <p:nvSpPr>
          <p:cNvPr id="7" name="Rectangle 7">
            <a:extLst>
              <a:ext uri="{FF2B5EF4-FFF2-40B4-BE49-F238E27FC236}">
                <a16:creationId xmlns:a16="http://schemas.microsoft.com/office/drawing/2014/main" id="{E33F711E-6011-4374-3D29-1EEB55BB8046}"/>
              </a:ext>
            </a:extLst>
          </p:cNvPr>
          <p:cNvSpPr/>
          <p:nvPr/>
        </p:nvSpPr>
        <p:spPr>
          <a:xfrm>
            <a:off x="1832135" y="1827317"/>
            <a:ext cx="1581365" cy="12747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IAL</a:t>
            </a:r>
            <a:br>
              <a:rPr kumimoji="1" lang="en-US" altLang="ja-JP" sz="1400">
                <a:solidFill>
                  <a:schemeClr val="tx2"/>
                </a:solidFill>
                <a:latin typeface="Trebuchet MS" panose="020B0603020202020204" pitchFamily="34" charset="0"/>
                <a:ea typeface="Meiryo UI" panose="020B0604030504040204" pitchFamily="50" charset="-128"/>
              </a:rPr>
            </a:br>
            <a:r>
              <a:rPr kumimoji="1" lang="en-US" altLang="ja-JP" sz="1400">
                <a:solidFill>
                  <a:schemeClr val="tx2"/>
                </a:solidFill>
                <a:latin typeface="Trebuchet MS" panose="020B0603020202020204" pitchFamily="34" charset="0"/>
                <a:ea typeface="Meiryo UI" panose="020B0604030504040204" pitchFamily="50" charset="-128"/>
              </a:rPr>
              <a:t>(Identity Assurance Level)</a:t>
            </a:r>
          </a:p>
          <a:p>
            <a:pPr lvl="0">
              <a:defRPr/>
            </a:pPr>
            <a:r>
              <a:rPr kumimoji="1" lang="en-US" altLang="ja-JP" sz="1400">
                <a:solidFill>
                  <a:schemeClr val="tx2"/>
                </a:solidFill>
                <a:latin typeface="Trebuchet MS" panose="020B0603020202020204" pitchFamily="34" charset="0"/>
                <a:ea typeface="Meiryo UI" panose="020B0604030504040204" pitchFamily="50" charset="-128"/>
              </a:rPr>
              <a:t>SP</a:t>
            </a:r>
            <a:r>
              <a:rPr kumimoji="1" lang="ja-JP" altLang="en-US" sz="1400">
                <a:solidFill>
                  <a:schemeClr val="tx2"/>
                </a:solidFill>
                <a:latin typeface="Trebuchet MS" panose="020B0603020202020204" pitchFamily="34" charset="0"/>
                <a:ea typeface="Meiryo UI" panose="020B0604030504040204" pitchFamily="50" charset="-128"/>
              </a:rPr>
              <a:t> </a:t>
            </a:r>
            <a:r>
              <a:rPr kumimoji="1" lang="en-US" altLang="ja-JP" sz="1400">
                <a:solidFill>
                  <a:schemeClr val="tx2"/>
                </a:solidFill>
                <a:latin typeface="Trebuchet MS" panose="020B0603020202020204" pitchFamily="34" charset="0"/>
                <a:ea typeface="Meiryo UI" panose="020B0604030504040204" pitchFamily="50" charset="-128"/>
              </a:rPr>
              <a:t>800-63A</a:t>
            </a:r>
          </a:p>
        </p:txBody>
      </p:sp>
      <p:sp>
        <p:nvSpPr>
          <p:cNvPr id="8" name="Rectangle 7">
            <a:extLst>
              <a:ext uri="{FF2B5EF4-FFF2-40B4-BE49-F238E27FC236}">
                <a16:creationId xmlns:a16="http://schemas.microsoft.com/office/drawing/2014/main" id="{7A3481E9-3704-3056-CBCE-DB92BE911CDF}"/>
              </a:ext>
            </a:extLst>
          </p:cNvPr>
          <p:cNvSpPr/>
          <p:nvPr/>
        </p:nvSpPr>
        <p:spPr>
          <a:xfrm>
            <a:off x="1832134" y="3225467"/>
            <a:ext cx="1581365" cy="124828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AAL</a:t>
            </a:r>
            <a:br>
              <a:rPr kumimoji="1" lang="en-US" altLang="ja-JP" sz="1400">
                <a:solidFill>
                  <a:schemeClr val="tx2"/>
                </a:solidFill>
                <a:latin typeface="Trebuchet MS" panose="020B0603020202020204" pitchFamily="34" charset="0"/>
                <a:ea typeface="Meiryo UI" panose="020B0604030504040204" pitchFamily="50" charset="-128"/>
              </a:rPr>
            </a:br>
            <a:r>
              <a:rPr kumimoji="1" lang="en-US" altLang="ja-JP" sz="1400">
                <a:solidFill>
                  <a:schemeClr val="tx2"/>
                </a:solidFill>
                <a:latin typeface="Trebuchet MS" panose="020B0603020202020204" pitchFamily="34" charset="0"/>
                <a:ea typeface="Meiryo UI" panose="020B0604030504040204" pitchFamily="50" charset="-128"/>
              </a:rPr>
              <a:t>(Authentication Assurance Level)</a:t>
            </a:r>
          </a:p>
          <a:p>
            <a:pPr lvl="0">
              <a:defRPr/>
            </a:pPr>
            <a:r>
              <a:rPr kumimoji="1" lang="en-US" altLang="ja-JP" sz="1400">
                <a:solidFill>
                  <a:schemeClr val="tx2"/>
                </a:solidFill>
                <a:latin typeface="Trebuchet MS" panose="020B0603020202020204" pitchFamily="34" charset="0"/>
                <a:ea typeface="Meiryo UI" panose="020B0604030504040204" pitchFamily="50" charset="-128"/>
              </a:rPr>
              <a:t>SP 800-63B</a:t>
            </a:r>
          </a:p>
        </p:txBody>
      </p:sp>
      <p:cxnSp>
        <p:nvCxnSpPr>
          <p:cNvPr id="11" name="直線コネクタ 103">
            <a:extLst>
              <a:ext uri="{FF2B5EF4-FFF2-40B4-BE49-F238E27FC236}">
                <a16:creationId xmlns:a16="http://schemas.microsoft.com/office/drawing/2014/main" id="{361B2DB3-FC98-54D0-DFE4-ACA4A5A949E4}"/>
              </a:ext>
            </a:extLst>
          </p:cNvPr>
          <p:cNvCxnSpPr/>
          <p:nvPr/>
        </p:nvCxnSpPr>
        <p:spPr>
          <a:xfrm>
            <a:off x="327105" y="1752384"/>
            <a:ext cx="1342890"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2" name="テキスト ボックス 105">
            <a:extLst>
              <a:ext uri="{FF2B5EF4-FFF2-40B4-BE49-F238E27FC236}">
                <a16:creationId xmlns:a16="http://schemas.microsoft.com/office/drawing/2014/main" id="{FA852E1E-1EC1-88E3-7764-494398ADF7F5}"/>
              </a:ext>
            </a:extLst>
          </p:cNvPr>
          <p:cNvSpPr txBox="1"/>
          <p:nvPr/>
        </p:nvSpPr>
        <p:spPr>
          <a:xfrm>
            <a:off x="327105" y="1460176"/>
            <a:ext cx="1342890"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panose="020B0603020202020204" pitchFamily="34" charset="0"/>
                <a:ea typeface="Meiryo UI" panose="020B0604030504040204" pitchFamily="50" charset="-128"/>
              </a:rPr>
              <a:t>定義内容</a:t>
            </a:r>
            <a:endParaRPr kumimoji="1" lang="en-US" sz="1600">
              <a:solidFill>
                <a:srgbClr val="295E7E"/>
              </a:solidFill>
              <a:latin typeface="Trebuchet MS" panose="020B0603020202020204" pitchFamily="34" charset="0"/>
              <a:ea typeface="Meiryo UI" panose="020B0604030504040204" pitchFamily="50" charset="-128"/>
            </a:endParaRPr>
          </a:p>
        </p:txBody>
      </p:sp>
      <p:sp>
        <p:nvSpPr>
          <p:cNvPr id="13" name="Rectangle 7">
            <a:extLst>
              <a:ext uri="{FF2B5EF4-FFF2-40B4-BE49-F238E27FC236}">
                <a16:creationId xmlns:a16="http://schemas.microsoft.com/office/drawing/2014/main" id="{D4C0EB96-86D9-6ED3-E02C-BC364D47CE9F}"/>
              </a:ext>
            </a:extLst>
          </p:cNvPr>
          <p:cNvSpPr/>
          <p:nvPr/>
        </p:nvSpPr>
        <p:spPr>
          <a:xfrm>
            <a:off x="327105" y="1827317"/>
            <a:ext cx="1342890" cy="1248284"/>
          </a:xfrm>
          <a:prstGeom prst="rect">
            <a:avLst/>
          </a:prstGeom>
          <a:solidFill>
            <a:schemeClr val="bg1"/>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lang="ja-JP" altLang="en-US" sz="1400">
                <a:solidFill>
                  <a:srgbClr val="30C1D7"/>
                </a:solidFill>
                <a:latin typeface="Trebuchet MS" panose="020B0603020202020204" pitchFamily="34" charset="0"/>
                <a:ea typeface="Meiryo UI" panose="020B0604030504040204" pitchFamily="50" charset="-128"/>
              </a:rPr>
              <a:t>ユーザ身元確認の確からしさ</a:t>
            </a:r>
            <a:endParaRPr kumimoji="1" lang="en-US" altLang="ja-JP" sz="1400">
              <a:solidFill>
                <a:srgbClr val="30C1D7"/>
              </a:solidFill>
              <a:latin typeface="Trebuchet MS" panose="020B0603020202020204" pitchFamily="34" charset="0"/>
              <a:ea typeface="Meiryo UI" panose="020B0604030504040204" pitchFamily="50" charset="-128"/>
            </a:endParaRPr>
          </a:p>
        </p:txBody>
      </p:sp>
      <p:sp>
        <p:nvSpPr>
          <p:cNvPr id="14" name="Rectangle 7">
            <a:extLst>
              <a:ext uri="{FF2B5EF4-FFF2-40B4-BE49-F238E27FC236}">
                <a16:creationId xmlns:a16="http://schemas.microsoft.com/office/drawing/2014/main" id="{8B9ECE77-6E15-9BE8-AF6D-1B0E26B1A91A}"/>
              </a:ext>
            </a:extLst>
          </p:cNvPr>
          <p:cNvSpPr/>
          <p:nvPr/>
        </p:nvSpPr>
        <p:spPr>
          <a:xfrm>
            <a:off x="327105" y="3225467"/>
            <a:ext cx="1342890" cy="1248284"/>
          </a:xfrm>
          <a:prstGeom prst="rect">
            <a:avLst/>
          </a:prstGeom>
          <a:solidFill>
            <a:schemeClr val="bg1"/>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ja-JP" altLang="en-US" sz="1400">
                <a:solidFill>
                  <a:srgbClr val="30C1D7"/>
                </a:solidFill>
                <a:latin typeface="Trebuchet MS" panose="020B0603020202020204" pitchFamily="34" charset="0"/>
                <a:ea typeface="Meiryo UI" panose="020B0604030504040204" pitchFamily="50" charset="-128"/>
              </a:rPr>
              <a:t>ユーザ認証の</a:t>
            </a:r>
            <a:endParaRPr kumimoji="1" lang="en-US" altLang="ja-JP" sz="1400">
              <a:solidFill>
                <a:srgbClr val="30C1D7"/>
              </a:solidFill>
              <a:latin typeface="Trebuchet MS" panose="020B0603020202020204" pitchFamily="34" charset="0"/>
              <a:ea typeface="Meiryo UI" panose="020B0604030504040204" pitchFamily="50" charset="-128"/>
            </a:endParaRPr>
          </a:p>
          <a:p>
            <a:pPr lvl="0">
              <a:defRPr/>
            </a:pPr>
            <a:r>
              <a:rPr kumimoji="1" lang="ja-JP" altLang="en-US" sz="1400">
                <a:solidFill>
                  <a:srgbClr val="30C1D7"/>
                </a:solidFill>
                <a:latin typeface="Trebuchet MS" panose="020B0603020202020204" pitchFamily="34" charset="0"/>
                <a:ea typeface="Meiryo UI" panose="020B0604030504040204" pitchFamily="50" charset="-128"/>
              </a:rPr>
              <a:t>確からしさ</a:t>
            </a:r>
            <a:endParaRPr kumimoji="1" lang="en-US" altLang="ja-JP" sz="1400">
              <a:solidFill>
                <a:srgbClr val="30C1D7"/>
              </a:solidFill>
              <a:latin typeface="Trebuchet MS" panose="020B0603020202020204" pitchFamily="34" charset="0"/>
              <a:ea typeface="Meiryo UI" panose="020B0604030504040204" pitchFamily="50" charset="-128"/>
            </a:endParaRPr>
          </a:p>
        </p:txBody>
      </p:sp>
      <p:cxnSp>
        <p:nvCxnSpPr>
          <p:cNvPr id="17" name="直線コネクタ 103">
            <a:extLst>
              <a:ext uri="{FF2B5EF4-FFF2-40B4-BE49-F238E27FC236}">
                <a16:creationId xmlns:a16="http://schemas.microsoft.com/office/drawing/2014/main" id="{856784D7-3FC4-5F2A-4D62-FE59D01774B3}"/>
              </a:ext>
            </a:extLst>
          </p:cNvPr>
          <p:cNvCxnSpPr/>
          <p:nvPr/>
        </p:nvCxnSpPr>
        <p:spPr>
          <a:xfrm>
            <a:off x="3575635" y="1752384"/>
            <a:ext cx="6336461"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テキスト ボックス 105">
            <a:extLst>
              <a:ext uri="{FF2B5EF4-FFF2-40B4-BE49-F238E27FC236}">
                <a16:creationId xmlns:a16="http://schemas.microsoft.com/office/drawing/2014/main" id="{2E69BE79-B8E1-1DFB-D7A8-64E1791DC9D8}"/>
              </a:ext>
            </a:extLst>
          </p:cNvPr>
          <p:cNvSpPr txBox="1"/>
          <p:nvPr/>
        </p:nvSpPr>
        <p:spPr>
          <a:xfrm>
            <a:off x="3575635" y="1460176"/>
            <a:ext cx="6336461"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en-US" altLang="ja-JP" sz="1600" err="1">
                <a:solidFill>
                  <a:srgbClr val="295E7E"/>
                </a:solidFill>
                <a:latin typeface="Trebuchet MS" panose="020B0603020202020204" pitchFamily="34" charset="0"/>
                <a:ea typeface="Meiryo UI" panose="020B0604030504040204" pitchFamily="50" charset="-128"/>
              </a:rPr>
              <a:t>LoA</a:t>
            </a:r>
            <a:r>
              <a:rPr kumimoji="1" lang="ja-JP" altLang="en-US" sz="1600">
                <a:solidFill>
                  <a:srgbClr val="295E7E"/>
                </a:solidFill>
                <a:latin typeface="Trebuchet MS" panose="020B0603020202020204" pitchFamily="34" charset="0"/>
                <a:ea typeface="Meiryo UI" panose="020B0604030504040204" pitchFamily="50" charset="-128"/>
              </a:rPr>
              <a:t>の詳細</a:t>
            </a:r>
            <a:endParaRPr kumimoji="1" lang="en-US" sz="1600">
              <a:solidFill>
                <a:srgbClr val="295E7E"/>
              </a:solidFill>
              <a:latin typeface="Trebuchet MS" panose="020B0603020202020204" pitchFamily="34" charset="0"/>
              <a:ea typeface="Meiryo UI" panose="020B0604030504040204" pitchFamily="50" charset="-128"/>
            </a:endParaRPr>
          </a:p>
        </p:txBody>
      </p:sp>
      <p:sp>
        <p:nvSpPr>
          <p:cNvPr id="19" name="Rectangle 7">
            <a:extLst>
              <a:ext uri="{FF2B5EF4-FFF2-40B4-BE49-F238E27FC236}">
                <a16:creationId xmlns:a16="http://schemas.microsoft.com/office/drawing/2014/main" id="{EE00063B-DB56-03FC-5E4D-2AD9DB274C0B}"/>
              </a:ext>
            </a:extLst>
          </p:cNvPr>
          <p:cNvSpPr/>
          <p:nvPr/>
        </p:nvSpPr>
        <p:spPr>
          <a:xfrm>
            <a:off x="3575635" y="1827317"/>
            <a:ext cx="621756"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IAL.1</a:t>
            </a:r>
          </a:p>
        </p:txBody>
      </p:sp>
      <p:sp>
        <p:nvSpPr>
          <p:cNvPr id="20" name="Rectangle 7">
            <a:extLst>
              <a:ext uri="{FF2B5EF4-FFF2-40B4-BE49-F238E27FC236}">
                <a16:creationId xmlns:a16="http://schemas.microsoft.com/office/drawing/2014/main" id="{E4B598EA-B599-0F29-5DB0-6D118DFA6CEF}"/>
              </a:ext>
            </a:extLst>
          </p:cNvPr>
          <p:cNvSpPr/>
          <p:nvPr/>
        </p:nvSpPr>
        <p:spPr>
          <a:xfrm>
            <a:off x="4315647" y="1827317"/>
            <a:ext cx="5596448"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ja-JP" altLang="en-US" sz="1400">
                <a:solidFill>
                  <a:schemeClr val="tx2"/>
                </a:solidFill>
                <a:latin typeface="Trebuchet MS" panose="020B0603020202020204" pitchFamily="34" charset="0"/>
                <a:ea typeface="Meiryo UI" panose="020B0604030504040204" pitchFamily="50" charset="-128"/>
              </a:rPr>
              <a:t>身元確認に必要なエビデンスやプロセスの指定なし、自己申告でよい</a:t>
            </a:r>
            <a:endParaRPr kumimoji="1" lang="en-US" altLang="ja-JP" sz="1400">
              <a:solidFill>
                <a:schemeClr val="tx2"/>
              </a:solidFill>
              <a:latin typeface="Trebuchet MS" panose="020B0603020202020204" pitchFamily="34" charset="0"/>
              <a:ea typeface="Meiryo UI" panose="020B0604030504040204" pitchFamily="50" charset="-128"/>
            </a:endParaRPr>
          </a:p>
        </p:txBody>
      </p:sp>
      <p:sp>
        <p:nvSpPr>
          <p:cNvPr id="21" name="Rectangle 7">
            <a:extLst>
              <a:ext uri="{FF2B5EF4-FFF2-40B4-BE49-F238E27FC236}">
                <a16:creationId xmlns:a16="http://schemas.microsoft.com/office/drawing/2014/main" id="{00CBAAF9-E68D-ADCA-D42A-B57EA1CDE7BD}"/>
              </a:ext>
            </a:extLst>
          </p:cNvPr>
          <p:cNvSpPr/>
          <p:nvPr/>
        </p:nvSpPr>
        <p:spPr>
          <a:xfrm>
            <a:off x="3575635" y="2331467"/>
            <a:ext cx="621756"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IAL.2</a:t>
            </a:r>
          </a:p>
        </p:txBody>
      </p:sp>
      <p:sp>
        <p:nvSpPr>
          <p:cNvPr id="22" name="Rectangle 7">
            <a:extLst>
              <a:ext uri="{FF2B5EF4-FFF2-40B4-BE49-F238E27FC236}">
                <a16:creationId xmlns:a16="http://schemas.microsoft.com/office/drawing/2014/main" id="{80777811-48CF-1733-859C-10C69D347D59}"/>
              </a:ext>
            </a:extLst>
          </p:cNvPr>
          <p:cNvSpPr/>
          <p:nvPr/>
        </p:nvSpPr>
        <p:spPr>
          <a:xfrm>
            <a:off x="4315647" y="2309068"/>
            <a:ext cx="5596448"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ja-JP" altLang="en-US" sz="1400">
                <a:solidFill>
                  <a:schemeClr val="tx2"/>
                </a:solidFill>
                <a:latin typeface="Trebuchet MS" panose="020B0603020202020204" pitchFamily="34" charset="0"/>
                <a:ea typeface="Meiryo UI" panose="020B0604030504040204" pitchFamily="50" charset="-128"/>
              </a:rPr>
              <a:t>現実世界での存在を示すエビデンスをリモートまたは対面で確認</a:t>
            </a:r>
            <a:endParaRPr kumimoji="1" lang="en-US" altLang="ja-JP" sz="1400">
              <a:solidFill>
                <a:schemeClr val="tx2"/>
              </a:solidFill>
              <a:latin typeface="Trebuchet MS" panose="020B0603020202020204" pitchFamily="34" charset="0"/>
              <a:ea typeface="Meiryo UI" panose="020B0604030504040204" pitchFamily="50" charset="-128"/>
            </a:endParaRPr>
          </a:p>
        </p:txBody>
      </p:sp>
      <p:sp>
        <p:nvSpPr>
          <p:cNvPr id="23" name="Rectangle 7">
            <a:extLst>
              <a:ext uri="{FF2B5EF4-FFF2-40B4-BE49-F238E27FC236}">
                <a16:creationId xmlns:a16="http://schemas.microsoft.com/office/drawing/2014/main" id="{8CFA7BAA-8BBD-84F3-B438-9971DB846878}"/>
              </a:ext>
            </a:extLst>
          </p:cNvPr>
          <p:cNvSpPr/>
          <p:nvPr/>
        </p:nvSpPr>
        <p:spPr>
          <a:xfrm>
            <a:off x="3575635" y="2790820"/>
            <a:ext cx="621756"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IAL.3</a:t>
            </a:r>
          </a:p>
        </p:txBody>
      </p:sp>
      <p:sp>
        <p:nvSpPr>
          <p:cNvPr id="24" name="Rectangle 7">
            <a:extLst>
              <a:ext uri="{FF2B5EF4-FFF2-40B4-BE49-F238E27FC236}">
                <a16:creationId xmlns:a16="http://schemas.microsoft.com/office/drawing/2014/main" id="{2989FC71-863C-34E6-06F5-1E5E48491B2B}"/>
              </a:ext>
            </a:extLst>
          </p:cNvPr>
          <p:cNvSpPr/>
          <p:nvPr/>
        </p:nvSpPr>
        <p:spPr>
          <a:xfrm>
            <a:off x="4315647" y="2790820"/>
            <a:ext cx="5596448"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ja-JP" altLang="en-US" sz="1400">
                <a:solidFill>
                  <a:schemeClr val="tx2"/>
                </a:solidFill>
                <a:latin typeface="Trebuchet MS" panose="020B0603020202020204" pitchFamily="34" charset="0"/>
                <a:ea typeface="Meiryo UI" panose="020B0604030504040204" pitchFamily="50" charset="-128"/>
              </a:rPr>
              <a:t>物理的な存在を示すエビデンスを対面確認。検証担当者は有資格者</a:t>
            </a:r>
            <a:endParaRPr kumimoji="1" lang="en-US" altLang="ja-JP" sz="1400">
              <a:solidFill>
                <a:schemeClr val="tx2"/>
              </a:solidFill>
              <a:latin typeface="Trebuchet MS" panose="020B0603020202020204" pitchFamily="34" charset="0"/>
              <a:ea typeface="Meiryo UI" panose="020B0604030504040204" pitchFamily="50" charset="-128"/>
            </a:endParaRPr>
          </a:p>
        </p:txBody>
      </p:sp>
      <p:sp>
        <p:nvSpPr>
          <p:cNvPr id="25" name="Rectangle 7">
            <a:extLst>
              <a:ext uri="{FF2B5EF4-FFF2-40B4-BE49-F238E27FC236}">
                <a16:creationId xmlns:a16="http://schemas.microsoft.com/office/drawing/2014/main" id="{62AB98D4-7669-7233-8568-D40B0B27E1E3}"/>
              </a:ext>
            </a:extLst>
          </p:cNvPr>
          <p:cNvSpPr/>
          <p:nvPr/>
        </p:nvSpPr>
        <p:spPr>
          <a:xfrm>
            <a:off x="3575635" y="3225467"/>
            <a:ext cx="621756"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AAL.1</a:t>
            </a:r>
          </a:p>
        </p:txBody>
      </p:sp>
      <p:sp>
        <p:nvSpPr>
          <p:cNvPr id="26" name="Rectangle 7">
            <a:extLst>
              <a:ext uri="{FF2B5EF4-FFF2-40B4-BE49-F238E27FC236}">
                <a16:creationId xmlns:a16="http://schemas.microsoft.com/office/drawing/2014/main" id="{17B1E3FD-668A-D292-9C2A-161A8AE56721}"/>
              </a:ext>
            </a:extLst>
          </p:cNvPr>
          <p:cNvSpPr/>
          <p:nvPr/>
        </p:nvSpPr>
        <p:spPr>
          <a:xfrm>
            <a:off x="4315647" y="3225467"/>
            <a:ext cx="5596448"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1</a:t>
            </a:r>
            <a:r>
              <a:rPr kumimoji="1" lang="ja-JP" altLang="en-US" sz="1400">
                <a:solidFill>
                  <a:schemeClr val="tx2"/>
                </a:solidFill>
                <a:latin typeface="Trebuchet MS" panose="020B0603020202020204" pitchFamily="34" charset="0"/>
                <a:ea typeface="Meiryo UI" panose="020B0604030504040204" pitchFamily="50" charset="-128"/>
              </a:rPr>
              <a:t>要素 </a:t>
            </a:r>
            <a:r>
              <a:rPr kumimoji="1" lang="en-US" altLang="ja-JP" sz="1400">
                <a:solidFill>
                  <a:schemeClr val="tx2"/>
                </a:solidFill>
                <a:latin typeface="Trebuchet MS" panose="020B0603020202020204" pitchFamily="34" charset="0"/>
                <a:ea typeface="Meiryo UI" panose="020B0604030504040204" pitchFamily="50" charset="-128"/>
              </a:rPr>
              <a:t>(</a:t>
            </a:r>
            <a:r>
              <a:rPr kumimoji="1" lang="ja-JP" altLang="en-US" sz="1400">
                <a:solidFill>
                  <a:schemeClr val="tx2"/>
                </a:solidFill>
                <a:latin typeface="Trebuchet MS" panose="020B0603020202020204" pitchFamily="34" charset="0"/>
                <a:ea typeface="Meiryo UI" panose="020B0604030504040204" pitchFamily="50" charset="-128"/>
              </a:rPr>
              <a:t>パスワード認証等</a:t>
            </a:r>
            <a:r>
              <a:rPr kumimoji="1" lang="en-US" altLang="ja-JP" sz="1400">
                <a:solidFill>
                  <a:schemeClr val="tx2"/>
                </a:solidFill>
                <a:latin typeface="Trebuchet MS" panose="020B0603020202020204" pitchFamily="34" charset="0"/>
                <a:ea typeface="Meiryo UI" panose="020B0604030504040204" pitchFamily="50" charset="-128"/>
              </a:rPr>
              <a:t>)</a:t>
            </a:r>
          </a:p>
        </p:txBody>
      </p:sp>
      <p:sp>
        <p:nvSpPr>
          <p:cNvPr id="27" name="Rectangle 7">
            <a:extLst>
              <a:ext uri="{FF2B5EF4-FFF2-40B4-BE49-F238E27FC236}">
                <a16:creationId xmlns:a16="http://schemas.microsoft.com/office/drawing/2014/main" id="{739FD3FD-B111-56CF-4A52-00918E38FFF2}"/>
              </a:ext>
            </a:extLst>
          </p:cNvPr>
          <p:cNvSpPr/>
          <p:nvPr/>
        </p:nvSpPr>
        <p:spPr>
          <a:xfrm>
            <a:off x="3575635" y="3691790"/>
            <a:ext cx="621756"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AAL.2</a:t>
            </a:r>
          </a:p>
        </p:txBody>
      </p:sp>
      <p:sp>
        <p:nvSpPr>
          <p:cNvPr id="28" name="Rectangle 7">
            <a:extLst>
              <a:ext uri="{FF2B5EF4-FFF2-40B4-BE49-F238E27FC236}">
                <a16:creationId xmlns:a16="http://schemas.microsoft.com/office/drawing/2014/main" id="{21CF4530-44FF-E679-B85D-D096B20AB249}"/>
              </a:ext>
            </a:extLst>
          </p:cNvPr>
          <p:cNvSpPr/>
          <p:nvPr/>
        </p:nvSpPr>
        <p:spPr>
          <a:xfrm>
            <a:off x="4315647" y="3691790"/>
            <a:ext cx="5596448"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2</a:t>
            </a:r>
            <a:r>
              <a:rPr kumimoji="1" lang="ja-JP" altLang="en-US" sz="1400">
                <a:solidFill>
                  <a:schemeClr val="tx2"/>
                </a:solidFill>
                <a:latin typeface="Trebuchet MS" panose="020B0603020202020204" pitchFamily="34" charset="0"/>
                <a:ea typeface="Meiryo UI" panose="020B0604030504040204" pitchFamily="50" charset="-128"/>
              </a:rPr>
              <a:t>要素認証が必須</a:t>
            </a:r>
          </a:p>
        </p:txBody>
      </p:sp>
      <p:sp>
        <p:nvSpPr>
          <p:cNvPr id="29" name="Rectangle 7">
            <a:extLst>
              <a:ext uri="{FF2B5EF4-FFF2-40B4-BE49-F238E27FC236}">
                <a16:creationId xmlns:a16="http://schemas.microsoft.com/office/drawing/2014/main" id="{8FE081B4-39B4-F853-2F26-DEAF85A323C9}"/>
              </a:ext>
            </a:extLst>
          </p:cNvPr>
          <p:cNvSpPr/>
          <p:nvPr/>
        </p:nvSpPr>
        <p:spPr>
          <a:xfrm>
            <a:off x="3575635" y="4158113"/>
            <a:ext cx="621756"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lvl="0">
              <a:defRPr/>
            </a:pPr>
            <a:r>
              <a:rPr kumimoji="1" lang="en-US" altLang="ja-JP" sz="1400">
                <a:solidFill>
                  <a:schemeClr val="tx2"/>
                </a:solidFill>
                <a:latin typeface="Trebuchet MS" panose="020B0603020202020204" pitchFamily="34" charset="0"/>
                <a:ea typeface="Meiryo UI" panose="020B0604030504040204" pitchFamily="50" charset="-128"/>
              </a:rPr>
              <a:t>AAL.3</a:t>
            </a:r>
          </a:p>
        </p:txBody>
      </p:sp>
      <p:sp>
        <p:nvSpPr>
          <p:cNvPr id="30" name="Rectangle 7">
            <a:extLst>
              <a:ext uri="{FF2B5EF4-FFF2-40B4-BE49-F238E27FC236}">
                <a16:creationId xmlns:a16="http://schemas.microsoft.com/office/drawing/2014/main" id="{562A0FE1-A8AB-1D82-6946-16C2E4CAA6F4}"/>
              </a:ext>
            </a:extLst>
          </p:cNvPr>
          <p:cNvSpPr/>
          <p:nvPr/>
        </p:nvSpPr>
        <p:spPr>
          <a:xfrm>
            <a:off x="4315647" y="4158113"/>
            <a:ext cx="5596448" cy="356033"/>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txBody>
          <a:bodyPr rot="0" spcFirstLastPara="0" vert="horz" wrap="square" lIns="36000" tIns="72000" rIns="36000" bIns="72000" numCol="1" spcCol="0" rtlCol="0" fromWordArt="0" anchor="t" anchorCtr="0" forceAA="0" compatLnSpc="1">
            <a:prstTxWarp prst="textNoShape">
              <a:avLst/>
            </a:prstTxWarp>
            <a:noAutofit/>
          </a:bodyPr>
          <a:lstStyle/>
          <a:p>
            <a:pPr>
              <a:defRPr/>
            </a:pPr>
            <a:r>
              <a:rPr kumimoji="1" lang="en-US" altLang="ja-JP" sz="1400">
                <a:solidFill>
                  <a:schemeClr val="tx2"/>
                </a:solidFill>
                <a:latin typeface="Trebuchet MS" panose="020B0603020202020204" pitchFamily="34" charset="0"/>
                <a:ea typeface="Meiryo UI" panose="020B0604030504040204" pitchFamily="50" charset="-128"/>
              </a:rPr>
              <a:t>AAL2</a:t>
            </a:r>
            <a:r>
              <a:rPr kumimoji="1" lang="ja-JP" altLang="en-US" sz="1400">
                <a:solidFill>
                  <a:schemeClr val="tx2"/>
                </a:solidFill>
                <a:latin typeface="Trebuchet MS" panose="020B0603020202020204" pitchFamily="34" charset="0"/>
                <a:ea typeface="Meiryo UI" panose="020B0604030504040204" pitchFamily="50" charset="-128"/>
              </a:rPr>
              <a:t>に加え、ハードウェアベース及びなりすまし耐性を持つ認証子の利用推奨</a:t>
            </a:r>
          </a:p>
        </p:txBody>
      </p:sp>
      <p:cxnSp>
        <p:nvCxnSpPr>
          <p:cNvPr id="39" name="直線コネクタ 105">
            <a:extLst>
              <a:ext uri="{FF2B5EF4-FFF2-40B4-BE49-F238E27FC236}">
                <a16:creationId xmlns:a16="http://schemas.microsoft.com/office/drawing/2014/main" id="{17B37BEC-F6A7-3EE0-26A2-076E8ED3422A}"/>
              </a:ext>
            </a:extLst>
          </p:cNvPr>
          <p:cNvCxnSpPr>
            <a:cxnSpLocks/>
          </p:cNvCxnSpPr>
          <p:nvPr/>
        </p:nvCxnSpPr>
        <p:spPr>
          <a:xfrm>
            <a:off x="3610064" y="2246209"/>
            <a:ext cx="8266828"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直線コネクタ 105">
            <a:extLst>
              <a:ext uri="{FF2B5EF4-FFF2-40B4-BE49-F238E27FC236}">
                <a16:creationId xmlns:a16="http://schemas.microsoft.com/office/drawing/2014/main" id="{79C6EF30-412F-3040-7385-65F5B64A736D}"/>
              </a:ext>
            </a:extLst>
          </p:cNvPr>
          <p:cNvCxnSpPr>
            <a:cxnSpLocks/>
          </p:cNvCxnSpPr>
          <p:nvPr/>
        </p:nvCxnSpPr>
        <p:spPr>
          <a:xfrm>
            <a:off x="3610064" y="2727960"/>
            <a:ext cx="8266828"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直線コネクタ 105">
            <a:extLst>
              <a:ext uri="{FF2B5EF4-FFF2-40B4-BE49-F238E27FC236}">
                <a16:creationId xmlns:a16="http://schemas.microsoft.com/office/drawing/2014/main" id="{7BA41319-B926-D2DB-1879-EB189DABD568}"/>
              </a:ext>
            </a:extLst>
          </p:cNvPr>
          <p:cNvCxnSpPr>
            <a:cxnSpLocks/>
          </p:cNvCxnSpPr>
          <p:nvPr/>
        </p:nvCxnSpPr>
        <p:spPr>
          <a:xfrm>
            <a:off x="3521655" y="3636645"/>
            <a:ext cx="8355237"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直線コネクタ 105">
            <a:extLst>
              <a:ext uri="{FF2B5EF4-FFF2-40B4-BE49-F238E27FC236}">
                <a16:creationId xmlns:a16="http://schemas.microsoft.com/office/drawing/2014/main" id="{9582EDA1-C2F1-1049-BA26-379249789763}"/>
              </a:ext>
            </a:extLst>
          </p:cNvPr>
          <p:cNvCxnSpPr>
            <a:cxnSpLocks/>
          </p:cNvCxnSpPr>
          <p:nvPr/>
        </p:nvCxnSpPr>
        <p:spPr>
          <a:xfrm>
            <a:off x="3521655" y="4102968"/>
            <a:ext cx="8355237"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ee4pFootnotes">
            <a:extLst>
              <a:ext uri="{FF2B5EF4-FFF2-40B4-BE49-F238E27FC236}">
                <a16:creationId xmlns:a16="http://schemas.microsoft.com/office/drawing/2014/main" id="{68669902-303B-716F-5349-4E15A81C5462}"/>
              </a:ext>
            </a:extLst>
          </p:cNvPr>
          <p:cNvSpPr>
            <a:spLocks noChangeArrowheads="1"/>
          </p:cNvSpPr>
          <p:nvPr/>
        </p:nvSpPr>
        <p:spPr bwMode="auto">
          <a:xfrm>
            <a:off x="492840" y="6441544"/>
            <a:ext cx="10676176" cy="138499"/>
          </a:xfrm>
          <a:prstGeom prst="rect">
            <a:avLst/>
          </a:prstGeom>
          <a:noFill/>
          <a:ln w="9525" algn="ctr">
            <a:noFill/>
            <a:miter lim="800000"/>
            <a:headEnd type="none" w="lg" len="lg"/>
            <a:tailEnd type="none" w="lg" len="lg"/>
          </a:ln>
        </p:spPr>
        <p:txBody>
          <a:bodyPr vert="horz" wrap="square" lIns="0" tIns="0" rIns="0" bIns="0" anchor="b" anchorCtr="0">
            <a:spAutoFit/>
          </a:bodyPr>
          <a:lstStyle/>
          <a:p>
            <a:pPr>
              <a:lnSpc>
                <a:spcPct val="90000"/>
              </a:lnSpc>
            </a:pPr>
            <a:r>
              <a:rPr 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Source:</a:t>
            </a:r>
            <a:r>
              <a:rPr lang="ja-JP" alt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 </a:t>
            </a:r>
            <a:r>
              <a:rPr lang="en-US" altLang="ja-JP" sz="1000">
                <a:solidFill>
                  <a:schemeClr val="bg1">
                    <a:lumMod val="50000"/>
                  </a:schemeClr>
                </a:solidFill>
                <a:latin typeface="Trebuchet MS" panose="020B0603020202020204" pitchFamily="34" charset="0"/>
                <a:ea typeface="Meiryo UI" panose="020B0604030504040204" pitchFamily="50" charset="-128"/>
                <a:cs typeface="Arial" pitchFamily="34" charset="0"/>
              </a:rPr>
              <a:t>NIST Special Publication 800-63</a:t>
            </a:r>
            <a:r>
              <a:rPr lang="ja-JP" alt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 </a:t>
            </a:r>
            <a:r>
              <a:rPr lang="en-US" altLang="ja-JP" sz="1000">
                <a:solidFill>
                  <a:schemeClr val="bg1">
                    <a:lumMod val="50000"/>
                  </a:schemeClr>
                </a:solidFill>
                <a:latin typeface="Trebuchet MS" panose="020B0603020202020204" pitchFamily="34" charset="0"/>
                <a:ea typeface="Meiryo UI" panose="020B0604030504040204" pitchFamily="50" charset="-128"/>
                <a:cs typeface="Arial" pitchFamily="34" charset="0"/>
              </a:rPr>
              <a:t>Revision 3</a:t>
            </a:r>
            <a:r>
              <a:rPr lang="ja-JP" altLang="en-US" sz="1000">
                <a:solidFill>
                  <a:schemeClr val="bg1">
                    <a:lumMod val="50000"/>
                  </a:schemeClr>
                </a:solidFill>
                <a:latin typeface="Trebuchet MS" panose="020B0603020202020204" pitchFamily="34" charset="0"/>
                <a:ea typeface="Meiryo UI" panose="020B0604030504040204" pitchFamily="50" charset="-128"/>
                <a:cs typeface="Arial" pitchFamily="34" charset="0"/>
              </a:rPr>
              <a:t> </a:t>
            </a:r>
            <a:r>
              <a:rPr lang="en-US" altLang="ja-JP" sz="1000">
                <a:solidFill>
                  <a:schemeClr val="bg1">
                    <a:lumMod val="50000"/>
                  </a:schemeClr>
                </a:solidFill>
                <a:latin typeface="Trebuchet MS" panose="020B0603020202020204" pitchFamily="34" charset="0"/>
                <a:ea typeface="Meiryo UI" panose="020B0604030504040204" pitchFamily="50" charset="-128"/>
                <a:cs typeface="Arial" pitchFamily="34" charset="0"/>
              </a:rPr>
              <a:t>(NIST) (https://pages.nist.gov/800-63-3/sp800-63-3.html)</a:t>
            </a:r>
          </a:p>
        </p:txBody>
      </p:sp>
      <p:grpSp>
        <p:nvGrpSpPr>
          <p:cNvPr id="51" name="グループ化 50">
            <a:extLst>
              <a:ext uri="{FF2B5EF4-FFF2-40B4-BE49-F238E27FC236}">
                <a16:creationId xmlns:a16="http://schemas.microsoft.com/office/drawing/2014/main" id="{AD0B84CE-7755-2BA6-5D06-8F565509D50A}"/>
              </a:ext>
            </a:extLst>
          </p:cNvPr>
          <p:cNvGrpSpPr/>
          <p:nvPr/>
        </p:nvGrpSpPr>
        <p:grpSpPr>
          <a:xfrm>
            <a:off x="10014065" y="1460176"/>
            <a:ext cx="866255" cy="292208"/>
            <a:chOff x="10418948" y="1081034"/>
            <a:chExt cx="6616878" cy="292208"/>
          </a:xfrm>
        </p:grpSpPr>
        <p:cxnSp>
          <p:nvCxnSpPr>
            <p:cNvPr id="48" name="直線コネクタ 103">
              <a:extLst>
                <a:ext uri="{FF2B5EF4-FFF2-40B4-BE49-F238E27FC236}">
                  <a16:creationId xmlns:a16="http://schemas.microsoft.com/office/drawing/2014/main" id="{9CC1D189-5EC1-18FD-9277-3786FF84B0B3}"/>
                </a:ext>
              </a:extLst>
            </p:cNvPr>
            <p:cNvCxnSpPr/>
            <p:nvPr/>
          </p:nvCxnSpPr>
          <p:spPr>
            <a:xfrm>
              <a:off x="10418948" y="1373242"/>
              <a:ext cx="6616878"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テキスト ボックス 105">
              <a:extLst>
                <a:ext uri="{FF2B5EF4-FFF2-40B4-BE49-F238E27FC236}">
                  <a16:creationId xmlns:a16="http://schemas.microsoft.com/office/drawing/2014/main" id="{13B8FC97-E5B6-4280-7C7C-1E645EDF1EE1}"/>
                </a:ext>
              </a:extLst>
            </p:cNvPr>
            <p:cNvSpPr txBox="1"/>
            <p:nvPr/>
          </p:nvSpPr>
          <p:spPr>
            <a:xfrm>
              <a:off x="10418948" y="1081034"/>
              <a:ext cx="6616878"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ja-JP" altLang="en-US" sz="1600">
                  <a:solidFill>
                    <a:srgbClr val="295E7E"/>
                  </a:solidFill>
                  <a:latin typeface="Trebuchet MS" panose="020B0603020202020204" pitchFamily="34" charset="0"/>
                  <a:ea typeface="Meiryo UI" panose="020B0604030504040204" pitchFamily="50" charset="-128"/>
                </a:rPr>
                <a:t>試験</a:t>
              </a:r>
              <a:r>
                <a:rPr kumimoji="1" lang="en-US" altLang="ja-JP" sz="1600">
                  <a:solidFill>
                    <a:srgbClr val="295E7E"/>
                  </a:solidFill>
                  <a:latin typeface="Trebuchet MS" panose="020B0603020202020204" pitchFamily="34" charset="0"/>
                  <a:ea typeface="Meiryo UI" panose="020B0604030504040204" pitchFamily="50" charset="-128"/>
                </a:rPr>
                <a:t>ID</a:t>
              </a:r>
              <a:endParaRPr kumimoji="1" lang="en-US" sz="1600">
                <a:solidFill>
                  <a:srgbClr val="295E7E"/>
                </a:solidFill>
                <a:latin typeface="Trebuchet MS" panose="020B0603020202020204" pitchFamily="34" charset="0"/>
                <a:ea typeface="Meiryo UI" panose="020B0604030504040204" pitchFamily="50" charset="-128"/>
              </a:endParaRPr>
            </a:p>
          </p:txBody>
        </p:sp>
      </p:grpSp>
      <p:grpSp>
        <p:nvGrpSpPr>
          <p:cNvPr id="52" name="グループ化 51">
            <a:extLst>
              <a:ext uri="{FF2B5EF4-FFF2-40B4-BE49-F238E27FC236}">
                <a16:creationId xmlns:a16="http://schemas.microsoft.com/office/drawing/2014/main" id="{289AE908-2425-93A1-7F72-71E0B31E815A}"/>
              </a:ext>
            </a:extLst>
          </p:cNvPr>
          <p:cNvGrpSpPr/>
          <p:nvPr/>
        </p:nvGrpSpPr>
        <p:grpSpPr>
          <a:xfrm>
            <a:off x="11010637" y="1460176"/>
            <a:ext cx="866255" cy="292208"/>
            <a:chOff x="10418948" y="1081034"/>
            <a:chExt cx="6616878" cy="292208"/>
          </a:xfrm>
        </p:grpSpPr>
        <p:cxnSp>
          <p:nvCxnSpPr>
            <p:cNvPr id="53" name="直線コネクタ 103">
              <a:extLst>
                <a:ext uri="{FF2B5EF4-FFF2-40B4-BE49-F238E27FC236}">
                  <a16:creationId xmlns:a16="http://schemas.microsoft.com/office/drawing/2014/main" id="{A96AE678-B40C-09A5-EEAF-262192F611D8}"/>
                </a:ext>
              </a:extLst>
            </p:cNvPr>
            <p:cNvCxnSpPr/>
            <p:nvPr/>
          </p:nvCxnSpPr>
          <p:spPr>
            <a:xfrm>
              <a:off x="10418948" y="1373242"/>
              <a:ext cx="6616878" cy="0"/>
            </a:xfrm>
            <a:prstGeom prst="line">
              <a:avLst/>
            </a:prstGeom>
            <a:solidFill>
              <a:schemeClr val="bg1"/>
            </a:solidFill>
            <a:ln w="9525" cap="rnd" cmpd="sng" algn="ctr">
              <a:solidFill>
                <a:srgbClr val="295E7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テキスト ボックス 105">
              <a:extLst>
                <a:ext uri="{FF2B5EF4-FFF2-40B4-BE49-F238E27FC236}">
                  <a16:creationId xmlns:a16="http://schemas.microsoft.com/office/drawing/2014/main" id="{9D665A72-31B3-36E6-5DE0-4F09B562235B}"/>
                </a:ext>
              </a:extLst>
            </p:cNvPr>
            <p:cNvSpPr txBox="1"/>
            <p:nvPr/>
          </p:nvSpPr>
          <p:spPr>
            <a:xfrm>
              <a:off x="10418948" y="1081034"/>
              <a:ext cx="6616878" cy="286392"/>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45720" rIns="91440" bIns="45720" numCol="1" spcCol="0" rtlCol="0" fromWordArt="0" anchor="ctr" anchorCtr="0" forceAA="0" compatLnSpc="1">
              <a:prstTxWarp prst="textNoShape">
                <a:avLst/>
              </a:prstTxWarp>
              <a:noAutofit/>
            </a:bodyPr>
            <a:lstStyle/>
            <a:p>
              <a:r>
                <a:rPr kumimoji="1" lang="en-US" altLang="ja-JP" sz="1600">
                  <a:solidFill>
                    <a:srgbClr val="295E7E"/>
                  </a:solidFill>
                  <a:latin typeface="Trebuchet MS" panose="020B0603020202020204" pitchFamily="34" charset="0"/>
                  <a:ea typeface="Meiryo UI" panose="020B0604030504040204" pitchFamily="50" charset="-128"/>
                </a:rPr>
                <a:t>Social</a:t>
              </a:r>
              <a:r>
                <a:rPr kumimoji="1" lang="ja-JP" altLang="en-US" sz="1600">
                  <a:solidFill>
                    <a:srgbClr val="295E7E"/>
                  </a:solidFill>
                  <a:latin typeface="Trebuchet MS" panose="020B0603020202020204" pitchFamily="34" charset="0"/>
                  <a:ea typeface="Meiryo UI" panose="020B0604030504040204" pitchFamily="50" charset="-128"/>
                </a:rPr>
                <a:t> </a:t>
              </a:r>
              <a:r>
                <a:rPr kumimoji="1" lang="en-US" altLang="ja-JP" sz="1600">
                  <a:solidFill>
                    <a:srgbClr val="295E7E"/>
                  </a:solidFill>
                  <a:latin typeface="Trebuchet MS" panose="020B0603020202020204" pitchFamily="34" charset="0"/>
                  <a:ea typeface="Meiryo UI" panose="020B0604030504040204" pitchFamily="50" charset="-128"/>
                </a:rPr>
                <a:t>ID</a:t>
              </a:r>
              <a:endParaRPr kumimoji="1" lang="en-US" sz="1600">
                <a:solidFill>
                  <a:srgbClr val="295E7E"/>
                </a:solidFill>
                <a:latin typeface="Trebuchet MS" panose="020B0603020202020204" pitchFamily="34" charset="0"/>
                <a:ea typeface="Meiryo UI" panose="020B0604030504040204" pitchFamily="50" charset="-128"/>
              </a:endParaRPr>
            </a:p>
          </p:txBody>
        </p:sp>
      </p:grpSp>
      <p:grpSp>
        <p:nvGrpSpPr>
          <p:cNvPr id="59" name="Group 19">
            <a:extLst>
              <a:ext uri="{FF2B5EF4-FFF2-40B4-BE49-F238E27FC236}">
                <a16:creationId xmlns:a16="http://schemas.microsoft.com/office/drawing/2014/main" id="{A81FB079-A315-EC78-D917-B81DD4FD50C6}"/>
              </a:ext>
            </a:extLst>
          </p:cNvPr>
          <p:cNvGrpSpPr>
            <a:grpSpLocks noChangeAspect="1"/>
          </p:cNvGrpSpPr>
          <p:nvPr/>
        </p:nvGrpSpPr>
        <p:grpSpPr>
          <a:xfrm>
            <a:off x="10233043" y="2355229"/>
            <a:ext cx="253645" cy="253645"/>
            <a:chOff x="982662" y="3868738"/>
            <a:chExt cx="269875" cy="269875"/>
          </a:xfrm>
        </p:grpSpPr>
        <p:sp>
          <p:nvSpPr>
            <p:cNvPr id="60" name="Oval 16">
              <a:extLst>
                <a:ext uri="{FF2B5EF4-FFF2-40B4-BE49-F238E27FC236}">
                  <a16:creationId xmlns:a16="http://schemas.microsoft.com/office/drawing/2014/main" id="{5552D446-D300-D351-5D15-B545DAAA150E}"/>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1" name="Freeform 17">
              <a:extLst>
                <a:ext uri="{FF2B5EF4-FFF2-40B4-BE49-F238E27FC236}">
                  <a16:creationId xmlns:a16="http://schemas.microsoft.com/office/drawing/2014/main" id="{79BFA799-162F-345F-D608-418AC41DB4A1}"/>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62" name="Group 19">
            <a:extLst>
              <a:ext uri="{FF2B5EF4-FFF2-40B4-BE49-F238E27FC236}">
                <a16:creationId xmlns:a16="http://schemas.microsoft.com/office/drawing/2014/main" id="{53FA7D78-AC51-4EF9-520D-6A6627277F72}"/>
              </a:ext>
            </a:extLst>
          </p:cNvPr>
          <p:cNvGrpSpPr>
            <a:grpSpLocks noChangeAspect="1"/>
          </p:cNvGrpSpPr>
          <p:nvPr/>
        </p:nvGrpSpPr>
        <p:grpSpPr>
          <a:xfrm>
            <a:off x="10233043" y="2818324"/>
            <a:ext cx="253645" cy="253645"/>
            <a:chOff x="982662" y="3868738"/>
            <a:chExt cx="269875" cy="269875"/>
          </a:xfrm>
        </p:grpSpPr>
        <p:sp>
          <p:nvSpPr>
            <p:cNvPr id="63" name="Oval 16">
              <a:extLst>
                <a:ext uri="{FF2B5EF4-FFF2-40B4-BE49-F238E27FC236}">
                  <a16:creationId xmlns:a16="http://schemas.microsoft.com/office/drawing/2014/main" id="{F597466B-4558-D9D3-B7D6-7E614819456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64" name="Freeform 17">
              <a:extLst>
                <a:ext uri="{FF2B5EF4-FFF2-40B4-BE49-F238E27FC236}">
                  <a16:creationId xmlns:a16="http://schemas.microsoft.com/office/drawing/2014/main" id="{6619209F-453F-663F-82F2-FCD01EAB4CA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69" name="Group 19">
            <a:extLst>
              <a:ext uri="{FF2B5EF4-FFF2-40B4-BE49-F238E27FC236}">
                <a16:creationId xmlns:a16="http://schemas.microsoft.com/office/drawing/2014/main" id="{6C076180-54B0-2A1C-1B50-9D9DFFE4BF3E}"/>
              </a:ext>
            </a:extLst>
          </p:cNvPr>
          <p:cNvGrpSpPr>
            <a:grpSpLocks noChangeAspect="1"/>
          </p:cNvGrpSpPr>
          <p:nvPr/>
        </p:nvGrpSpPr>
        <p:grpSpPr>
          <a:xfrm>
            <a:off x="11316941" y="1886684"/>
            <a:ext cx="253645" cy="253645"/>
            <a:chOff x="982662" y="3868738"/>
            <a:chExt cx="269875" cy="269875"/>
          </a:xfrm>
        </p:grpSpPr>
        <p:sp>
          <p:nvSpPr>
            <p:cNvPr id="70" name="Oval 16">
              <a:extLst>
                <a:ext uri="{FF2B5EF4-FFF2-40B4-BE49-F238E27FC236}">
                  <a16:creationId xmlns:a16="http://schemas.microsoft.com/office/drawing/2014/main" id="{35327224-2DBE-6654-6B4A-83CB78AAF7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1" name="Freeform 17">
              <a:extLst>
                <a:ext uri="{FF2B5EF4-FFF2-40B4-BE49-F238E27FC236}">
                  <a16:creationId xmlns:a16="http://schemas.microsoft.com/office/drawing/2014/main" id="{7ED5C02F-373E-92E3-103A-C1F2681AA143}"/>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72" name="Group 19">
            <a:extLst>
              <a:ext uri="{FF2B5EF4-FFF2-40B4-BE49-F238E27FC236}">
                <a16:creationId xmlns:a16="http://schemas.microsoft.com/office/drawing/2014/main" id="{5FEF88E1-AA14-340F-E0B9-089766E630F8}"/>
              </a:ext>
            </a:extLst>
          </p:cNvPr>
          <p:cNvGrpSpPr>
            <a:grpSpLocks noChangeAspect="1"/>
          </p:cNvGrpSpPr>
          <p:nvPr/>
        </p:nvGrpSpPr>
        <p:grpSpPr>
          <a:xfrm>
            <a:off x="11317323" y="3738202"/>
            <a:ext cx="253645" cy="253645"/>
            <a:chOff x="982662" y="3868738"/>
            <a:chExt cx="269875" cy="269875"/>
          </a:xfrm>
        </p:grpSpPr>
        <p:sp>
          <p:nvSpPr>
            <p:cNvPr id="73" name="Oval 16">
              <a:extLst>
                <a:ext uri="{FF2B5EF4-FFF2-40B4-BE49-F238E27FC236}">
                  <a16:creationId xmlns:a16="http://schemas.microsoft.com/office/drawing/2014/main" id="{ADBCF036-027A-77AA-8ADE-58BD1E80273B}"/>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4" name="Freeform 17">
              <a:extLst>
                <a:ext uri="{FF2B5EF4-FFF2-40B4-BE49-F238E27FC236}">
                  <a16:creationId xmlns:a16="http://schemas.microsoft.com/office/drawing/2014/main" id="{35FF2224-7FF3-71CE-9958-2C8B9F6A4670}"/>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75" name="Group 19">
            <a:extLst>
              <a:ext uri="{FF2B5EF4-FFF2-40B4-BE49-F238E27FC236}">
                <a16:creationId xmlns:a16="http://schemas.microsoft.com/office/drawing/2014/main" id="{DBE50092-7A9A-AF73-5D88-7E44D12546C0}"/>
              </a:ext>
            </a:extLst>
          </p:cNvPr>
          <p:cNvGrpSpPr>
            <a:grpSpLocks noChangeAspect="1"/>
          </p:cNvGrpSpPr>
          <p:nvPr/>
        </p:nvGrpSpPr>
        <p:grpSpPr>
          <a:xfrm>
            <a:off x="10233042" y="4216457"/>
            <a:ext cx="253645" cy="253645"/>
            <a:chOff x="982662" y="3868738"/>
            <a:chExt cx="269875" cy="269875"/>
          </a:xfrm>
        </p:grpSpPr>
        <p:sp>
          <p:nvSpPr>
            <p:cNvPr id="76" name="Oval 16">
              <a:extLst>
                <a:ext uri="{FF2B5EF4-FFF2-40B4-BE49-F238E27FC236}">
                  <a16:creationId xmlns:a16="http://schemas.microsoft.com/office/drawing/2014/main" id="{18422A2A-6861-91AE-A4CD-B018A4927E8A}"/>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77" name="Freeform 17">
              <a:extLst>
                <a:ext uri="{FF2B5EF4-FFF2-40B4-BE49-F238E27FC236}">
                  <a16:creationId xmlns:a16="http://schemas.microsoft.com/office/drawing/2014/main" id="{E5D77F63-77C0-6EA4-3CB7-6ABF77297DEE}"/>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80" name="Group 19">
            <a:extLst>
              <a:ext uri="{FF2B5EF4-FFF2-40B4-BE49-F238E27FC236}">
                <a16:creationId xmlns:a16="http://schemas.microsoft.com/office/drawing/2014/main" id="{01FBB702-A1DE-2E76-E75F-252ADD62A804}"/>
              </a:ext>
            </a:extLst>
          </p:cNvPr>
          <p:cNvGrpSpPr>
            <a:grpSpLocks noChangeAspect="1"/>
          </p:cNvGrpSpPr>
          <p:nvPr/>
        </p:nvGrpSpPr>
        <p:grpSpPr>
          <a:xfrm>
            <a:off x="10233042" y="3781749"/>
            <a:ext cx="253645" cy="253645"/>
            <a:chOff x="982662" y="3868738"/>
            <a:chExt cx="269875" cy="269875"/>
          </a:xfrm>
        </p:grpSpPr>
        <p:sp>
          <p:nvSpPr>
            <p:cNvPr id="81" name="Oval 16">
              <a:extLst>
                <a:ext uri="{FF2B5EF4-FFF2-40B4-BE49-F238E27FC236}">
                  <a16:creationId xmlns:a16="http://schemas.microsoft.com/office/drawing/2014/main" id="{D6E0CF05-754E-FF90-83E2-7226E2DC8F2B}"/>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82" name="Freeform 17">
              <a:extLst>
                <a:ext uri="{FF2B5EF4-FFF2-40B4-BE49-F238E27FC236}">
                  <a16:creationId xmlns:a16="http://schemas.microsoft.com/office/drawing/2014/main" id="{FEFD1304-59F0-E029-2247-4AFB5384CDE6}"/>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84" name="テキスト ボックス 83">
            <a:extLst>
              <a:ext uri="{FF2B5EF4-FFF2-40B4-BE49-F238E27FC236}">
                <a16:creationId xmlns:a16="http://schemas.microsoft.com/office/drawing/2014/main" id="{69D67AF1-BC86-CA3E-8D8A-FC71307B928F}"/>
              </a:ext>
            </a:extLst>
          </p:cNvPr>
          <p:cNvSpPr txBox="1"/>
          <p:nvPr/>
        </p:nvSpPr>
        <p:spPr>
          <a:xfrm>
            <a:off x="9530889" y="4530285"/>
            <a:ext cx="1815919" cy="261610"/>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en-US" altLang="ja-JP" sz="1100">
                <a:solidFill>
                  <a:schemeClr val="tx2"/>
                </a:solidFill>
                <a:latin typeface="Trebuchet MS" panose="020B0603020202020204" pitchFamily="34" charset="0"/>
                <a:ea typeface="Meiryo UI" panose="020B0604030504040204" pitchFamily="50" charset="-128"/>
              </a:rPr>
              <a:t>※</a:t>
            </a:r>
            <a:r>
              <a:rPr kumimoji="1" lang="ja-JP" altLang="en-US" sz="1100">
                <a:solidFill>
                  <a:schemeClr val="tx2"/>
                </a:solidFill>
                <a:latin typeface="Trebuchet MS" panose="020B0603020202020204" pitchFamily="34" charset="0"/>
                <a:ea typeface="Meiryo UI" panose="020B0604030504040204" pitchFamily="50" charset="-128"/>
              </a:rPr>
              <a:t>作成時はマイナで認証</a:t>
            </a:r>
            <a:endParaRPr lang="en-US" sz="1100"/>
          </a:p>
        </p:txBody>
      </p:sp>
    </p:spTree>
    <p:extLst>
      <p:ext uri="{BB962C8B-B14F-4D97-AF65-F5344CB8AC3E}">
        <p14:creationId xmlns:p14="http://schemas.microsoft.com/office/powerpoint/2010/main" val="4616837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76810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262FB3-35C2-A0AB-9C7F-3DFEDD09969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45D467-D7EC-3593-B0C4-8E9EB1C067F3}"/>
              </a:ext>
            </a:extLst>
          </p:cNvPr>
          <p:cNvSpPr>
            <a:spLocks noGrp="1"/>
          </p:cNvSpPr>
          <p:nvPr>
            <p:ph type="title"/>
          </p:nvPr>
        </p:nvSpPr>
        <p:spPr/>
        <p:txBody>
          <a:bodyPr vert="horz"/>
          <a:lstStyle/>
          <a:p>
            <a:r>
              <a:rPr lang="ja-JP" altLang="en-US">
                <a:ea typeface="Meiryo UI" panose="020B0604030504040204" pitchFamily="50" charset="-128"/>
              </a:rPr>
              <a:t>システム概要</a:t>
            </a:r>
          </a:p>
        </p:txBody>
      </p:sp>
    </p:spTree>
    <p:extLst>
      <p:ext uri="{BB962C8B-B14F-4D97-AF65-F5344CB8AC3E}">
        <p14:creationId xmlns:p14="http://schemas.microsoft.com/office/powerpoint/2010/main" val="30780288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MASTERWIZARD_DRAFT" val="0"/>
  <p:tag name="EE4P_LANGUAGE_ID" val="1033"/>
  <p:tag name="EE4P_MASTERWIZARD_MARGINS" val="0"/>
  <p:tag name="EE4P_STYLE_NAME" val="IPA Grid 16:9"/>
  <p:tag name="THINKCELLPRESENTATIONDONOTDELETE" val="&lt;?xml version=&quot;1.0&quot; encoding=&quot;UTF-16&quot; standalone=&quot;yes&quot;?&gt;&lt;root reqver=&quot;28224&quot;&gt;&lt;version val=&quot;3527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Day&gt;&lt;m_bNumberIsYear val=&quot;0&quot;/&gt;&lt;m_strFormatTime&gt;%#d&lt;/m_strFormatTime&gt;&lt;m_yearfmt&gt;&lt;begin val=&quot;0&quot;/&gt;&lt;end val=&quot;4&quot;/&gt;&lt;/m_yearfmt&gt;&lt;/m_precDefaultDay&gt;&lt;m_precDefaultWeek&gt;&lt;m_bNumberIsYear val=&quot;0&quot;/&gt;&lt;m_strFormatTime&gt;%d.&lt;/m_strFormatTime&gt;&lt;m_yearfmt&gt;&lt;begin val=&quot;0&quot;/&gt;&lt;end val=&quot;4&quot;/&gt;&lt;/m_yearfmt&gt;&lt;/m_precDefaultWeek&gt;&lt;m_precDefaultMonth&gt;&lt;m_yearfmt&gt;&lt;begin val=&quot;0&quot;/&gt;&lt;end val=&quot;4&quot;/&gt;&lt;/m_yearfmt&gt;&lt;/m_precDefaultMonth&gt;&lt;m_precDefaultQuarter&gt;&lt;m_bNumberIsYear val=&quot;0&quot;/&gt;&lt;m_strFormatTime&gt;Q%5&lt;/m_strFormatTime&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0&quot;/&gt;&lt;/m_mruColor&gt;&lt;m_eweekdayFirstOfWeek val=&quot;1&quot;/&gt;&lt;m_eweekdayFirstOfWorkweek val=&quot;2&quot;/&gt;&lt;m_eweekdayFirstOfWeekend val=&quot;7&quot;/&gt;&lt;/CPresentation&gt;&lt;/root&gt;"/>
  <p:tag name="EE4P_STYLE_ID" val="39dcc26a-7131-49f4-a9eb-1c0521500c03"/>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k0gDn1l7TlyrFhv1Bb7CD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X5AiJlc1SjikgjnNs387n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7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PA Grid 16:9 - 21110">
  <a:themeElements>
    <a:clrScheme name="ipa">
      <a:dk1>
        <a:srgbClr val="24235C"/>
      </a:dk1>
      <a:lt1>
        <a:srgbClr val="FFFFFF"/>
      </a:lt1>
      <a:dk2>
        <a:srgbClr val="000000"/>
      </a:dk2>
      <a:lt2>
        <a:srgbClr val="808080"/>
      </a:lt2>
      <a:accent1>
        <a:srgbClr val="E15E35"/>
      </a:accent1>
      <a:accent2>
        <a:srgbClr val="21AC7B"/>
      </a:accent2>
      <a:accent3>
        <a:srgbClr val="006DAA"/>
      </a:accent3>
      <a:accent4>
        <a:srgbClr val="60C4E4"/>
      </a:accent4>
      <a:accent5>
        <a:srgbClr val="C2D65E"/>
      </a:accent5>
      <a:accent6>
        <a:srgbClr val="D2D4D1"/>
      </a:accent6>
      <a:hlink>
        <a:srgbClr val="009999"/>
      </a:hlink>
      <a:folHlink>
        <a:srgbClr val="99CC00"/>
      </a:folHlink>
    </a:clrScheme>
    <a:fontScheme name="ipa">
      <a:majorFont>
        <a:latin typeface="Meiryo UI"/>
        <a:ea typeface=""/>
        <a:cs typeface=""/>
      </a:majorFont>
      <a:minorFont>
        <a:latin typeface="Meiryo UI"/>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6DAA"/>
        </a:solidFill>
        <a:ln w="9525" cap="rnd" cmpd="sng" algn="ctr">
          <a:solidFill>
            <a:srgbClr val="006DAA"/>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rgbClr val="9A9A9A"/>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16x9.potx" id="{F1417891-ADEE-4A5A-84BF-A61365689D8D}" vid="{7D249777-7FCF-437A-B862-D77B0EF45DB4}"/>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21372</Words>
  <Application>Microsoft Office PowerPoint</Application>
  <PresentationFormat>ワイド画面</PresentationFormat>
  <Paragraphs>3288</Paragraphs>
  <Slides>85</Slides>
  <Notes>85</Notes>
  <HiddenSlides>0</HiddenSlides>
  <MMClips>0</MMClips>
  <ScaleCrop>false</ScaleCrop>
  <HeadingPairs>
    <vt:vector size="10"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85</vt:i4>
      </vt:variant>
      <vt:variant>
        <vt:lpstr>目的別スライド ショー</vt:lpstr>
      </vt:variant>
      <vt:variant>
        <vt:i4>1</vt:i4>
      </vt:variant>
    </vt:vector>
  </HeadingPairs>
  <TitlesOfParts>
    <vt:vector size="98" baseType="lpstr">
      <vt:lpstr>Hiragino Kaku Gothic Pro W3</vt:lpstr>
      <vt:lpstr>Meiryo UI</vt:lpstr>
      <vt:lpstr>Meiryo UI (Body)</vt:lpstr>
      <vt:lpstr>Noto Sans Medium</vt:lpstr>
      <vt:lpstr>Slack-Lato</vt:lpstr>
      <vt:lpstr>メイリオ</vt:lpstr>
      <vt:lpstr>Aptos</vt:lpstr>
      <vt:lpstr>Arial</vt:lpstr>
      <vt:lpstr>Calibri</vt:lpstr>
      <vt:lpstr>Trebuchet MS</vt:lpstr>
      <vt:lpstr>IPA Grid 16:9 - 21110</vt:lpstr>
      <vt:lpstr>think-cell Slide</vt:lpstr>
      <vt:lpstr>デジタル人材育成PF</vt:lpstr>
      <vt:lpstr>背景・目的</vt:lpstr>
      <vt:lpstr>PowerPoint プレゼンテーション</vt:lpstr>
      <vt:lpstr>PowerPoint プレゼンテーション</vt:lpstr>
      <vt:lpstr>サービス概要</vt:lpstr>
      <vt:lpstr>PowerPoint プレゼンテーション</vt:lpstr>
      <vt:lpstr>PowerPoint プレゼンテーション</vt:lpstr>
      <vt:lpstr>PowerPoint プレゼンテーション</vt:lpstr>
      <vt:lpstr>システム概要</vt:lpstr>
      <vt:lpstr>PowerPoint プレゼンテーション</vt:lpstr>
      <vt:lpstr>PowerPoint プレゼンテーション</vt:lpstr>
      <vt:lpstr>PowerPoint プレゼンテーション</vt:lpstr>
      <vt:lpstr>PowerPoint プレゼンテーション</vt:lpstr>
      <vt:lpstr>新サービス／システム機能概要 業務・システム | 利用者ロール・権限一覧</vt:lpstr>
      <vt:lpstr>新サービス／システム機能概要 業務・システム | 利用者のロール・権限一覧（ヒエラルキー）</vt:lpstr>
      <vt:lpstr>新サービス／システム機能概要 業務・システム | 運営者ロール・権限一覧</vt:lpstr>
      <vt:lpstr>コアサービス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個人向けサービス</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企業向けサービス</vt:lpstr>
      <vt:lpstr>PowerPoint プレゼンテーション</vt:lpstr>
      <vt:lpstr>ID基盤基盤</vt:lpstr>
      <vt:lpstr>PowerPoint プレゼンテーション</vt:lpstr>
      <vt:lpstr>PowerPoint プレゼンテーション</vt:lpstr>
      <vt:lpstr>PowerPoint プレゼンテーション</vt:lpstr>
      <vt:lpstr>PowerPoint プレゼンテーション</vt:lpstr>
      <vt:lpstr>共通機能概要 プラットフォーム要件 | 個人／法人のID管理：ID管理機能 (ID連携)</vt:lpstr>
      <vt:lpstr>PowerPoint プレゼンテーション</vt:lpstr>
      <vt:lpstr>PowerPoint プレゼンテーション</vt:lpstr>
      <vt:lpstr>PowerPoint プレゼンテーション</vt:lpstr>
      <vt:lpstr>PowerPoint プレゼンテーション</vt:lpstr>
      <vt:lpstr>共通機能概要 プラットフォーム要件 | 個人／法人のID管理：新試験システムの要求</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データ基盤</vt:lpstr>
      <vt:lpstr>デジタル人材DB：データ基盤フロー（1/2）</vt:lpstr>
      <vt:lpstr>デジタル人材DB：データ基盤フロー（2/2）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マーケティング</vt:lpstr>
      <vt:lpstr>PowerPoint プレゼンテーション</vt:lpstr>
      <vt:lpstr>非機能要件(移行関連)</vt:lpstr>
      <vt:lpstr>PowerPoint プレゼンテーション</vt:lpstr>
      <vt:lpstr>PowerPoint プレゼンテーション</vt:lpstr>
      <vt:lpstr>PowerPoint プレゼンテーション</vt:lpstr>
      <vt:lpstr>PowerPoint プレゼンテーション</vt:lpstr>
      <vt:lpstr>(参考) ID紐付け時のリスク</vt:lpstr>
      <vt:lpstr>(参考) アシュアランスレベルによるIDのセキュリティレベルの比較</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2025-09-26T01:46:45Z</dcterms:created>
  <dcterms:modified xsi:type="dcterms:W3CDTF">2025-09-26T07:10:01Z</dcterms:modified>
</cp:coreProperties>
</file>